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2"/>
  </p:notesMasterIdLst>
  <p:sldIdLst>
    <p:sldId id="283" r:id="rId2"/>
    <p:sldId id="294" r:id="rId3"/>
    <p:sldId id="295" r:id="rId4"/>
    <p:sldId id="296" r:id="rId5"/>
    <p:sldId id="298" r:id="rId6"/>
    <p:sldId id="297" r:id="rId7"/>
    <p:sldId id="299" r:id="rId8"/>
    <p:sldId id="300" r:id="rId9"/>
    <p:sldId id="301" r:id="rId10"/>
    <p:sldId id="30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54"/>
    <p:restoredTop sz="92295"/>
  </p:normalViewPr>
  <p:slideViewPr>
    <p:cSldViewPr snapToGrid="0" snapToObjects="1">
      <p:cViewPr varScale="1">
        <p:scale>
          <a:sx n="99" d="100"/>
          <a:sy n="99" d="100"/>
        </p:scale>
        <p:origin x="2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hyperlink" Target="https://www.youtube.com/watch?v=agwEKFXiJ20&amp;ab_channel=GreatMilitaryBattles" TargetMode="Externa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hyperlink" Target="https://www.youtube.com/watch?v=agwEKFXiJ20&amp;ab_channel=GreatMilitaryBattles" TargetMode="External"/><Relationship Id="rId7" Type="http://schemas.openxmlformats.org/officeDocument/2006/relationships/image" Target="../media/image9.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521CF5-CE07-47D2-888B-A289FE4C37F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7CB3FF0-2E44-4958-A374-EBFED028F184}">
      <dgm:prSet custT="1"/>
      <dgm:spPr/>
      <dgm:t>
        <a:bodyPr/>
        <a:lstStyle/>
        <a:p>
          <a:r>
            <a:rPr lang="en-US" sz="2800" dirty="0">
              <a:hlinkClick xmlns:r="http://schemas.openxmlformats.org/officeDocument/2006/relationships" r:id="rId1"/>
            </a:rPr>
            <a:t>https://www.youtube.com/watch?v=agwEKFXiJ20&amp;ab_channel=GreatMilitaryBattles</a:t>
          </a:r>
          <a:endParaRPr lang="en-US" sz="2800" dirty="0"/>
        </a:p>
      </dgm:t>
    </dgm:pt>
    <dgm:pt modelId="{D77F2945-DD86-4E65-8E40-277C949C3810}" type="parTrans" cxnId="{BA439579-DDD6-4998-B78B-C6DCEDE52904}">
      <dgm:prSet/>
      <dgm:spPr/>
      <dgm:t>
        <a:bodyPr/>
        <a:lstStyle/>
        <a:p>
          <a:endParaRPr lang="en-US"/>
        </a:p>
      </dgm:t>
    </dgm:pt>
    <dgm:pt modelId="{844E8364-65EC-498F-9240-05F26D828BF7}" type="sibTrans" cxnId="{BA439579-DDD6-4998-B78B-C6DCEDE52904}">
      <dgm:prSet/>
      <dgm:spPr/>
      <dgm:t>
        <a:bodyPr/>
        <a:lstStyle/>
        <a:p>
          <a:endParaRPr lang="en-US"/>
        </a:p>
      </dgm:t>
    </dgm:pt>
    <dgm:pt modelId="{FEB26F2E-B786-4611-911F-5B1181D56FC2}">
      <dgm:prSet custT="1"/>
      <dgm:spPr/>
      <dgm:t>
        <a:bodyPr/>
        <a:lstStyle/>
        <a:p>
          <a:r>
            <a:rPr lang="en-US" sz="3600" dirty="0"/>
            <a:t>Write down 5 dot-points from the video</a:t>
          </a:r>
        </a:p>
      </dgm:t>
    </dgm:pt>
    <dgm:pt modelId="{90F038F4-CFD8-430E-85BB-EC7D766BA395}" type="parTrans" cxnId="{2999A59B-9534-4413-BFCC-D9D5B2ACB065}">
      <dgm:prSet/>
      <dgm:spPr/>
      <dgm:t>
        <a:bodyPr/>
        <a:lstStyle/>
        <a:p>
          <a:endParaRPr lang="en-US"/>
        </a:p>
      </dgm:t>
    </dgm:pt>
    <dgm:pt modelId="{9468518F-FB47-4F6F-8B10-052A0F2C4250}" type="sibTrans" cxnId="{2999A59B-9534-4413-BFCC-D9D5B2ACB065}">
      <dgm:prSet/>
      <dgm:spPr/>
      <dgm:t>
        <a:bodyPr/>
        <a:lstStyle/>
        <a:p>
          <a:endParaRPr lang="en-US"/>
        </a:p>
      </dgm:t>
    </dgm:pt>
    <dgm:pt modelId="{8475D8A4-658C-4614-8F81-A3FB4F8A4384}">
      <dgm:prSet custT="1"/>
      <dgm:spPr/>
      <dgm:t>
        <a:bodyPr/>
        <a:lstStyle/>
        <a:p>
          <a:r>
            <a:rPr lang="en-US" sz="3600" b="1" u="sng" dirty="0"/>
            <a:t>KEY INFORMATION</a:t>
          </a:r>
          <a:endParaRPr lang="en-US" sz="3600" dirty="0"/>
        </a:p>
      </dgm:t>
    </dgm:pt>
    <dgm:pt modelId="{0285DEB3-7971-4E65-8893-0CFE072A5A19}" type="parTrans" cxnId="{809FE301-F47B-48BE-BD4F-6F92F161E766}">
      <dgm:prSet/>
      <dgm:spPr/>
      <dgm:t>
        <a:bodyPr/>
        <a:lstStyle/>
        <a:p>
          <a:endParaRPr lang="en-US"/>
        </a:p>
      </dgm:t>
    </dgm:pt>
    <dgm:pt modelId="{8A7D3090-002D-4BA6-9BFE-80F9D621CE07}" type="sibTrans" cxnId="{809FE301-F47B-48BE-BD4F-6F92F161E766}">
      <dgm:prSet/>
      <dgm:spPr/>
      <dgm:t>
        <a:bodyPr/>
        <a:lstStyle/>
        <a:p>
          <a:endParaRPr lang="en-US"/>
        </a:p>
      </dgm:t>
    </dgm:pt>
    <dgm:pt modelId="{E0E18A8E-CFA1-4819-B7EB-955E3F08EB6B}" type="pres">
      <dgm:prSet presAssocID="{E1521CF5-CE07-47D2-888B-A289FE4C37F2}" presName="root" presStyleCnt="0">
        <dgm:presLayoutVars>
          <dgm:dir/>
          <dgm:resizeHandles val="exact"/>
        </dgm:presLayoutVars>
      </dgm:prSet>
      <dgm:spPr/>
    </dgm:pt>
    <dgm:pt modelId="{B665A602-DF52-4F5D-B20F-896BF20FDB2A}" type="pres">
      <dgm:prSet presAssocID="{07CB3FF0-2E44-4958-A374-EBFED028F184}" presName="compNode" presStyleCnt="0"/>
      <dgm:spPr/>
    </dgm:pt>
    <dgm:pt modelId="{86FF8772-1BBE-4D6E-AD0B-0CF11997EA9A}" type="pres">
      <dgm:prSet presAssocID="{07CB3FF0-2E44-4958-A374-EBFED028F184}" presName="bgRect" presStyleLbl="bgShp" presStyleIdx="0" presStyleCnt="3"/>
      <dgm:spPr/>
    </dgm:pt>
    <dgm:pt modelId="{CA190722-9978-4FE2-9A0F-3EB902AD88CE}" type="pres">
      <dgm:prSet presAssocID="{07CB3FF0-2E44-4958-A374-EBFED028F184}"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Earth Globe Americas"/>
        </a:ext>
      </dgm:extLst>
    </dgm:pt>
    <dgm:pt modelId="{F777DE3D-6941-47B2-BE91-760C63762ED9}" type="pres">
      <dgm:prSet presAssocID="{07CB3FF0-2E44-4958-A374-EBFED028F184}" presName="spaceRect" presStyleCnt="0"/>
      <dgm:spPr/>
    </dgm:pt>
    <dgm:pt modelId="{AB2E6B36-B2C8-43DE-BB84-0490253337B6}" type="pres">
      <dgm:prSet presAssocID="{07CB3FF0-2E44-4958-A374-EBFED028F184}" presName="parTx" presStyleLbl="revTx" presStyleIdx="0" presStyleCnt="3">
        <dgm:presLayoutVars>
          <dgm:chMax val="0"/>
          <dgm:chPref val="0"/>
        </dgm:presLayoutVars>
      </dgm:prSet>
      <dgm:spPr/>
    </dgm:pt>
    <dgm:pt modelId="{6D0BAD2E-62DD-443B-80C9-BBBD39B6124D}" type="pres">
      <dgm:prSet presAssocID="{844E8364-65EC-498F-9240-05F26D828BF7}" presName="sibTrans" presStyleCnt="0"/>
      <dgm:spPr/>
    </dgm:pt>
    <dgm:pt modelId="{E6D3BC2B-B9E6-4AA3-8836-59EA24E7B887}" type="pres">
      <dgm:prSet presAssocID="{FEB26F2E-B786-4611-911F-5B1181D56FC2}" presName="compNode" presStyleCnt="0"/>
      <dgm:spPr/>
    </dgm:pt>
    <dgm:pt modelId="{41233D5B-E07B-45A9-9AD8-4022924D7A0C}" type="pres">
      <dgm:prSet presAssocID="{FEB26F2E-B786-4611-911F-5B1181D56FC2}" presName="bgRect" presStyleLbl="bgShp" presStyleIdx="1" presStyleCnt="3"/>
      <dgm:spPr/>
    </dgm:pt>
    <dgm:pt modelId="{49FB8FF5-EC0F-4208-88C6-740C939FFE60}" type="pres">
      <dgm:prSet presAssocID="{FEB26F2E-B786-4611-911F-5B1181D56FC2}"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Film strip"/>
        </a:ext>
      </dgm:extLst>
    </dgm:pt>
    <dgm:pt modelId="{0F4E15D1-2312-44B2-98C7-E7A36144FBCF}" type="pres">
      <dgm:prSet presAssocID="{FEB26F2E-B786-4611-911F-5B1181D56FC2}" presName="spaceRect" presStyleCnt="0"/>
      <dgm:spPr/>
    </dgm:pt>
    <dgm:pt modelId="{E0CB63A4-F8A9-413C-B82C-B4A1A0D7F9C6}" type="pres">
      <dgm:prSet presAssocID="{FEB26F2E-B786-4611-911F-5B1181D56FC2}" presName="parTx" presStyleLbl="revTx" presStyleIdx="1" presStyleCnt="3">
        <dgm:presLayoutVars>
          <dgm:chMax val="0"/>
          <dgm:chPref val="0"/>
        </dgm:presLayoutVars>
      </dgm:prSet>
      <dgm:spPr/>
    </dgm:pt>
    <dgm:pt modelId="{B2534726-798D-4A96-BDAC-F355D41FE217}" type="pres">
      <dgm:prSet presAssocID="{9468518F-FB47-4F6F-8B10-052A0F2C4250}" presName="sibTrans" presStyleCnt="0"/>
      <dgm:spPr/>
    </dgm:pt>
    <dgm:pt modelId="{9D9B69BB-080E-4BE1-A9FB-A22A659A50C4}" type="pres">
      <dgm:prSet presAssocID="{8475D8A4-658C-4614-8F81-A3FB4F8A4384}" presName="compNode" presStyleCnt="0"/>
      <dgm:spPr/>
    </dgm:pt>
    <dgm:pt modelId="{8F3C912A-CF6A-4B17-99F7-465C29525B8C}" type="pres">
      <dgm:prSet presAssocID="{8475D8A4-658C-4614-8F81-A3FB4F8A4384}" presName="bgRect" presStyleLbl="bgShp" presStyleIdx="2" presStyleCnt="3"/>
      <dgm:spPr/>
    </dgm:pt>
    <dgm:pt modelId="{2073795C-A4EB-491B-B7BB-5974A122C8F0}" type="pres">
      <dgm:prSet presAssocID="{8475D8A4-658C-4614-8F81-A3FB4F8A4384}"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Key"/>
        </a:ext>
      </dgm:extLst>
    </dgm:pt>
    <dgm:pt modelId="{37948647-AF96-498A-AB96-19F0152FB020}" type="pres">
      <dgm:prSet presAssocID="{8475D8A4-658C-4614-8F81-A3FB4F8A4384}" presName="spaceRect" presStyleCnt="0"/>
      <dgm:spPr/>
    </dgm:pt>
    <dgm:pt modelId="{EF090024-399E-46DB-AACB-EF07FC31758F}" type="pres">
      <dgm:prSet presAssocID="{8475D8A4-658C-4614-8F81-A3FB4F8A4384}" presName="parTx" presStyleLbl="revTx" presStyleIdx="2" presStyleCnt="3">
        <dgm:presLayoutVars>
          <dgm:chMax val="0"/>
          <dgm:chPref val="0"/>
        </dgm:presLayoutVars>
      </dgm:prSet>
      <dgm:spPr/>
    </dgm:pt>
  </dgm:ptLst>
  <dgm:cxnLst>
    <dgm:cxn modelId="{809FE301-F47B-48BE-BD4F-6F92F161E766}" srcId="{E1521CF5-CE07-47D2-888B-A289FE4C37F2}" destId="{8475D8A4-658C-4614-8F81-A3FB4F8A4384}" srcOrd="2" destOrd="0" parTransId="{0285DEB3-7971-4E65-8893-0CFE072A5A19}" sibTransId="{8A7D3090-002D-4BA6-9BFE-80F9D621CE07}"/>
    <dgm:cxn modelId="{6F4B4F14-3ED0-4299-8030-34944606AE42}" type="presOf" srcId="{8475D8A4-658C-4614-8F81-A3FB4F8A4384}" destId="{EF090024-399E-46DB-AACB-EF07FC31758F}" srcOrd="0" destOrd="0" presId="urn:microsoft.com/office/officeart/2018/2/layout/IconVerticalSolidList"/>
    <dgm:cxn modelId="{BA439579-DDD6-4998-B78B-C6DCEDE52904}" srcId="{E1521CF5-CE07-47D2-888B-A289FE4C37F2}" destId="{07CB3FF0-2E44-4958-A374-EBFED028F184}" srcOrd="0" destOrd="0" parTransId="{D77F2945-DD86-4E65-8E40-277C949C3810}" sibTransId="{844E8364-65EC-498F-9240-05F26D828BF7}"/>
    <dgm:cxn modelId="{6A91C586-B5D9-44BE-8214-4F947D8B1B6E}" type="presOf" srcId="{E1521CF5-CE07-47D2-888B-A289FE4C37F2}" destId="{E0E18A8E-CFA1-4819-B7EB-955E3F08EB6B}" srcOrd="0" destOrd="0" presId="urn:microsoft.com/office/officeart/2018/2/layout/IconVerticalSolidList"/>
    <dgm:cxn modelId="{2999A59B-9534-4413-BFCC-D9D5B2ACB065}" srcId="{E1521CF5-CE07-47D2-888B-A289FE4C37F2}" destId="{FEB26F2E-B786-4611-911F-5B1181D56FC2}" srcOrd="1" destOrd="0" parTransId="{90F038F4-CFD8-430E-85BB-EC7D766BA395}" sibTransId="{9468518F-FB47-4F6F-8B10-052A0F2C4250}"/>
    <dgm:cxn modelId="{43F749BD-A651-4284-88D2-6234F65532ED}" type="presOf" srcId="{FEB26F2E-B786-4611-911F-5B1181D56FC2}" destId="{E0CB63A4-F8A9-413C-B82C-B4A1A0D7F9C6}" srcOrd="0" destOrd="0" presId="urn:microsoft.com/office/officeart/2018/2/layout/IconVerticalSolidList"/>
    <dgm:cxn modelId="{854F1DDC-E422-456E-95C4-AE12A8D2E491}" type="presOf" srcId="{07CB3FF0-2E44-4958-A374-EBFED028F184}" destId="{AB2E6B36-B2C8-43DE-BB84-0490253337B6}" srcOrd="0" destOrd="0" presId="urn:microsoft.com/office/officeart/2018/2/layout/IconVerticalSolidList"/>
    <dgm:cxn modelId="{831705C7-0C0B-4821-8EF7-E9A6F7E20444}" type="presParOf" srcId="{E0E18A8E-CFA1-4819-B7EB-955E3F08EB6B}" destId="{B665A602-DF52-4F5D-B20F-896BF20FDB2A}" srcOrd="0" destOrd="0" presId="urn:microsoft.com/office/officeart/2018/2/layout/IconVerticalSolidList"/>
    <dgm:cxn modelId="{A6B7AC81-BE17-48AE-88A5-B4949835C928}" type="presParOf" srcId="{B665A602-DF52-4F5D-B20F-896BF20FDB2A}" destId="{86FF8772-1BBE-4D6E-AD0B-0CF11997EA9A}" srcOrd="0" destOrd="0" presId="urn:microsoft.com/office/officeart/2018/2/layout/IconVerticalSolidList"/>
    <dgm:cxn modelId="{2969CDEA-0554-4D92-AC0E-5FA539E7FFC8}" type="presParOf" srcId="{B665A602-DF52-4F5D-B20F-896BF20FDB2A}" destId="{CA190722-9978-4FE2-9A0F-3EB902AD88CE}" srcOrd="1" destOrd="0" presId="urn:microsoft.com/office/officeart/2018/2/layout/IconVerticalSolidList"/>
    <dgm:cxn modelId="{AF5980D2-5DE8-4CD4-AAD0-E672D98C5E8E}" type="presParOf" srcId="{B665A602-DF52-4F5D-B20F-896BF20FDB2A}" destId="{F777DE3D-6941-47B2-BE91-760C63762ED9}" srcOrd="2" destOrd="0" presId="urn:microsoft.com/office/officeart/2018/2/layout/IconVerticalSolidList"/>
    <dgm:cxn modelId="{897DF722-1DD0-4B94-BE66-7B619B060C55}" type="presParOf" srcId="{B665A602-DF52-4F5D-B20F-896BF20FDB2A}" destId="{AB2E6B36-B2C8-43DE-BB84-0490253337B6}" srcOrd="3" destOrd="0" presId="urn:microsoft.com/office/officeart/2018/2/layout/IconVerticalSolidList"/>
    <dgm:cxn modelId="{B70D867D-F3B3-4872-8C3B-151445620429}" type="presParOf" srcId="{E0E18A8E-CFA1-4819-B7EB-955E3F08EB6B}" destId="{6D0BAD2E-62DD-443B-80C9-BBBD39B6124D}" srcOrd="1" destOrd="0" presId="urn:microsoft.com/office/officeart/2018/2/layout/IconVerticalSolidList"/>
    <dgm:cxn modelId="{CAA48FEB-4AFE-4A45-AD1E-D566026C4D8D}" type="presParOf" srcId="{E0E18A8E-CFA1-4819-B7EB-955E3F08EB6B}" destId="{E6D3BC2B-B9E6-4AA3-8836-59EA24E7B887}" srcOrd="2" destOrd="0" presId="urn:microsoft.com/office/officeart/2018/2/layout/IconVerticalSolidList"/>
    <dgm:cxn modelId="{11D3C13B-DD50-42E0-AC6B-356F83F99C12}" type="presParOf" srcId="{E6D3BC2B-B9E6-4AA3-8836-59EA24E7B887}" destId="{41233D5B-E07B-45A9-9AD8-4022924D7A0C}" srcOrd="0" destOrd="0" presId="urn:microsoft.com/office/officeart/2018/2/layout/IconVerticalSolidList"/>
    <dgm:cxn modelId="{31F69777-6904-433B-9D58-8CFA7355508D}" type="presParOf" srcId="{E6D3BC2B-B9E6-4AA3-8836-59EA24E7B887}" destId="{49FB8FF5-EC0F-4208-88C6-740C939FFE60}" srcOrd="1" destOrd="0" presId="urn:microsoft.com/office/officeart/2018/2/layout/IconVerticalSolidList"/>
    <dgm:cxn modelId="{B1E3EDAF-FFC6-4830-A51B-7ACE59B26420}" type="presParOf" srcId="{E6D3BC2B-B9E6-4AA3-8836-59EA24E7B887}" destId="{0F4E15D1-2312-44B2-98C7-E7A36144FBCF}" srcOrd="2" destOrd="0" presId="urn:microsoft.com/office/officeart/2018/2/layout/IconVerticalSolidList"/>
    <dgm:cxn modelId="{97333082-19C3-41F5-A305-4129F7AEDB54}" type="presParOf" srcId="{E6D3BC2B-B9E6-4AA3-8836-59EA24E7B887}" destId="{E0CB63A4-F8A9-413C-B82C-B4A1A0D7F9C6}" srcOrd="3" destOrd="0" presId="urn:microsoft.com/office/officeart/2018/2/layout/IconVerticalSolidList"/>
    <dgm:cxn modelId="{BA2D9AE3-4252-4153-9D03-B4855A49F704}" type="presParOf" srcId="{E0E18A8E-CFA1-4819-B7EB-955E3F08EB6B}" destId="{B2534726-798D-4A96-BDAC-F355D41FE217}" srcOrd="3" destOrd="0" presId="urn:microsoft.com/office/officeart/2018/2/layout/IconVerticalSolidList"/>
    <dgm:cxn modelId="{8DB5BBE8-4CCA-40C2-9A12-3018DDDBFC31}" type="presParOf" srcId="{E0E18A8E-CFA1-4819-B7EB-955E3F08EB6B}" destId="{9D9B69BB-080E-4BE1-A9FB-A22A659A50C4}" srcOrd="4" destOrd="0" presId="urn:microsoft.com/office/officeart/2018/2/layout/IconVerticalSolidList"/>
    <dgm:cxn modelId="{F8D2A37B-BDCA-4C9D-80F8-5243BF7E04E9}" type="presParOf" srcId="{9D9B69BB-080E-4BE1-A9FB-A22A659A50C4}" destId="{8F3C912A-CF6A-4B17-99F7-465C29525B8C}" srcOrd="0" destOrd="0" presId="urn:microsoft.com/office/officeart/2018/2/layout/IconVerticalSolidList"/>
    <dgm:cxn modelId="{0B8BA730-33F2-48B4-B702-582189AD8128}" type="presParOf" srcId="{9D9B69BB-080E-4BE1-A9FB-A22A659A50C4}" destId="{2073795C-A4EB-491B-B7BB-5974A122C8F0}" srcOrd="1" destOrd="0" presId="urn:microsoft.com/office/officeart/2018/2/layout/IconVerticalSolidList"/>
    <dgm:cxn modelId="{8F7B20D7-7434-450C-88A5-5C2BD7A51895}" type="presParOf" srcId="{9D9B69BB-080E-4BE1-A9FB-A22A659A50C4}" destId="{37948647-AF96-498A-AB96-19F0152FB020}" srcOrd="2" destOrd="0" presId="urn:microsoft.com/office/officeart/2018/2/layout/IconVerticalSolidList"/>
    <dgm:cxn modelId="{5926A320-BAF6-4E10-BFA7-5B4BB76FDCEC}" type="presParOf" srcId="{9D9B69BB-080E-4BE1-A9FB-A22A659A50C4}" destId="{EF090024-399E-46DB-AACB-EF07FC31758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510C81-A414-4A69-A517-D2F492D21FB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E3742B6-39FC-4452-8E71-F36C9F276609}">
      <dgm:prSet/>
      <dgm:spPr/>
      <dgm:t>
        <a:bodyPr/>
        <a:lstStyle/>
        <a:p>
          <a:pPr>
            <a:lnSpc>
              <a:spcPct val="100000"/>
            </a:lnSpc>
          </a:pPr>
          <a:r>
            <a:rPr lang="en-US"/>
            <a:t>Create a Comic Strip of the events of the Battle of Granicus River</a:t>
          </a:r>
        </a:p>
      </dgm:t>
    </dgm:pt>
    <dgm:pt modelId="{34684B9C-D8FB-4001-A395-1DBF796521AA}" type="parTrans" cxnId="{C7A28191-F72A-4CA1-B173-4663CA870A8E}">
      <dgm:prSet/>
      <dgm:spPr/>
      <dgm:t>
        <a:bodyPr/>
        <a:lstStyle/>
        <a:p>
          <a:endParaRPr lang="en-US"/>
        </a:p>
      </dgm:t>
    </dgm:pt>
    <dgm:pt modelId="{8D369585-501C-4A13-A971-5B9AD05D6FEE}" type="sibTrans" cxnId="{C7A28191-F72A-4CA1-B173-4663CA870A8E}">
      <dgm:prSet/>
      <dgm:spPr/>
      <dgm:t>
        <a:bodyPr/>
        <a:lstStyle/>
        <a:p>
          <a:endParaRPr lang="en-US"/>
        </a:p>
      </dgm:t>
    </dgm:pt>
    <dgm:pt modelId="{C433CE58-A3C8-4EF9-9B43-D456E65C0C45}">
      <dgm:prSet/>
      <dgm:spPr/>
      <dgm:t>
        <a:bodyPr/>
        <a:lstStyle/>
        <a:p>
          <a:pPr>
            <a:lnSpc>
              <a:spcPct val="100000"/>
            </a:lnSpc>
          </a:pPr>
          <a:r>
            <a:rPr lang="en-US"/>
            <a:t>These will be displayed!</a:t>
          </a:r>
        </a:p>
      </dgm:t>
    </dgm:pt>
    <dgm:pt modelId="{95B93E07-44CC-4FCB-9A00-F6410A8353D3}" type="parTrans" cxnId="{66AC5253-1A0C-4135-B64F-F5A4CCA8BFB0}">
      <dgm:prSet/>
      <dgm:spPr/>
      <dgm:t>
        <a:bodyPr/>
        <a:lstStyle/>
        <a:p>
          <a:endParaRPr lang="en-US"/>
        </a:p>
      </dgm:t>
    </dgm:pt>
    <dgm:pt modelId="{1A0F517B-20E8-48F2-BA77-4B69CEA4EC1A}" type="sibTrans" cxnId="{66AC5253-1A0C-4135-B64F-F5A4CCA8BFB0}">
      <dgm:prSet/>
      <dgm:spPr/>
      <dgm:t>
        <a:bodyPr/>
        <a:lstStyle/>
        <a:p>
          <a:endParaRPr lang="en-US"/>
        </a:p>
      </dgm:t>
    </dgm:pt>
    <dgm:pt modelId="{F7A577A4-9745-4364-8A1C-32417EDED3E8}" type="pres">
      <dgm:prSet presAssocID="{9F510C81-A414-4A69-A517-D2F492D21FB2}" presName="root" presStyleCnt="0">
        <dgm:presLayoutVars>
          <dgm:dir/>
          <dgm:resizeHandles val="exact"/>
        </dgm:presLayoutVars>
      </dgm:prSet>
      <dgm:spPr/>
    </dgm:pt>
    <dgm:pt modelId="{DB9A6F6B-9446-452F-B4EE-3D6055935516}" type="pres">
      <dgm:prSet presAssocID="{DE3742B6-39FC-4452-8E71-F36C9F276609}" presName="compNode" presStyleCnt="0"/>
      <dgm:spPr/>
    </dgm:pt>
    <dgm:pt modelId="{448E4F10-E373-49B2-BF49-E51465171A52}" type="pres">
      <dgm:prSet presAssocID="{DE3742B6-39FC-4452-8E71-F36C9F276609}" presName="bgRect" presStyleLbl="bgShp" presStyleIdx="0" presStyleCnt="2"/>
      <dgm:spPr/>
    </dgm:pt>
    <dgm:pt modelId="{F5E90830-E950-40CA-AABA-6C5B3287B84C}" type="pres">
      <dgm:prSet presAssocID="{DE3742B6-39FC-4452-8E71-F36C9F27660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rama"/>
        </a:ext>
      </dgm:extLst>
    </dgm:pt>
    <dgm:pt modelId="{1FEAC042-B2FA-4756-A533-957F9FC09998}" type="pres">
      <dgm:prSet presAssocID="{DE3742B6-39FC-4452-8E71-F36C9F276609}" presName="spaceRect" presStyleCnt="0"/>
      <dgm:spPr/>
    </dgm:pt>
    <dgm:pt modelId="{9DE27662-3183-480A-A2E8-038E402CE426}" type="pres">
      <dgm:prSet presAssocID="{DE3742B6-39FC-4452-8E71-F36C9F276609}" presName="parTx" presStyleLbl="revTx" presStyleIdx="0" presStyleCnt="2">
        <dgm:presLayoutVars>
          <dgm:chMax val="0"/>
          <dgm:chPref val="0"/>
        </dgm:presLayoutVars>
      </dgm:prSet>
      <dgm:spPr/>
    </dgm:pt>
    <dgm:pt modelId="{1A565E73-DF1D-459D-B041-5E0D14795FFE}" type="pres">
      <dgm:prSet presAssocID="{8D369585-501C-4A13-A971-5B9AD05D6FEE}" presName="sibTrans" presStyleCnt="0"/>
      <dgm:spPr/>
    </dgm:pt>
    <dgm:pt modelId="{8A22E147-5759-46A3-B4A9-28954277DB2F}" type="pres">
      <dgm:prSet presAssocID="{C433CE58-A3C8-4EF9-9B43-D456E65C0C45}" presName="compNode" presStyleCnt="0"/>
      <dgm:spPr/>
    </dgm:pt>
    <dgm:pt modelId="{7789B19A-EFF9-462C-825A-B381857CDA88}" type="pres">
      <dgm:prSet presAssocID="{C433CE58-A3C8-4EF9-9B43-D456E65C0C45}" presName="bgRect" presStyleLbl="bgShp" presStyleIdx="1" presStyleCnt="2"/>
      <dgm:spPr/>
    </dgm:pt>
    <dgm:pt modelId="{2D1C1A0F-6BAE-4229-82D4-32F9C0EF1C4B}" type="pres">
      <dgm:prSet presAssocID="{C433CE58-A3C8-4EF9-9B43-D456E65C0C4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alette"/>
        </a:ext>
      </dgm:extLst>
    </dgm:pt>
    <dgm:pt modelId="{168421E9-6022-4210-80BF-1231C208427C}" type="pres">
      <dgm:prSet presAssocID="{C433CE58-A3C8-4EF9-9B43-D456E65C0C45}" presName="spaceRect" presStyleCnt="0"/>
      <dgm:spPr/>
    </dgm:pt>
    <dgm:pt modelId="{417AE1D7-4CF9-4BA3-B2ED-4F57AEA6F2C2}" type="pres">
      <dgm:prSet presAssocID="{C433CE58-A3C8-4EF9-9B43-D456E65C0C45}" presName="parTx" presStyleLbl="revTx" presStyleIdx="1" presStyleCnt="2">
        <dgm:presLayoutVars>
          <dgm:chMax val="0"/>
          <dgm:chPref val="0"/>
        </dgm:presLayoutVars>
      </dgm:prSet>
      <dgm:spPr/>
    </dgm:pt>
  </dgm:ptLst>
  <dgm:cxnLst>
    <dgm:cxn modelId="{66AC5253-1A0C-4135-B64F-F5A4CCA8BFB0}" srcId="{9F510C81-A414-4A69-A517-D2F492D21FB2}" destId="{C433CE58-A3C8-4EF9-9B43-D456E65C0C45}" srcOrd="1" destOrd="0" parTransId="{95B93E07-44CC-4FCB-9A00-F6410A8353D3}" sibTransId="{1A0F517B-20E8-48F2-BA77-4B69CEA4EC1A}"/>
    <dgm:cxn modelId="{90984964-1005-4E12-875B-AFC446B32407}" type="presOf" srcId="{C433CE58-A3C8-4EF9-9B43-D456E65C0C45}" destId="{417AE1D7-4CF9-4BA3-B2ED-4F57AEA6F2C2}" srcOrd="0" destOrd="0" presId="urn:microsoft.com/office/officeart/2018/2/layout/IconVerticalSolidList"/>
    <dgm:cxn modelId="{AEA5D87F-CD32-444E-A543-991547FA3339}" type="presOf" srcId="{9F510C81-A414-4A69-A517-D2F492D21FB2}" destId="{F7A577A4-9745-4364-8A1C-32417EDED3E8}" srcOrd="0" destOrd="0" presId="urn:microsoft.com/office/officeart/2018/2/layout/IconVerticalSolidList"/>
    <dgm:cxn modelId="{51836988-6494-4D53-9172-96E82D4EADFE}" type="presOf" srcId="{DE3742B6-39FC-4452-8E71-F36C9F276609}" destId="{9DE27662-3183-480A-A2E8-038E402CE426}" srcOrd="0" destOrd="0" presId="urn:microsoft.com/office/officeart/2018/2/layout/IconVerticalSolidList"/>
    <dgm:cxn modelId="{C7A28191-F72A-4CA1-B173-4663CA870A8E}" srcId="{9F510C81-A414-4A69-A517-D2F492D21FB2}" destId="{DE3742B6-39FC-4452-8E71-F36C9F276609}" srcOrd="0" destOrd="0" parTransId="{34684B9C-D8FB-4001-A395-1DBF796521AA}" sibTransId="{8D369585-501C-4A13-A971-5B9AD05D6FEE}"/>
    <dgm:cxn modelId="{79C97067-F50E-49E2-BC90-A461C698A86F}" type="presParOf" srcId="{F7A577A4-9745-4364-8A1C-32417EDED3E8}" destId="{DB9A6F6B-9446-452F-B4EE-3D6055935516}" srcOrd="0" destOrd="0" presId="urn:microsoft.com/office/officeart/2018/2/layout/IconVerticalSolidList"/>
    <dgm:cxn modelId="{E43C3F46-CF39-4E33-9FC8-270F703FB5B0}" type="presParOf" srcId="{DB9A6F6B-9446-452F-B4EE-3D6055935516}" destId="{448E4F10-E373-49B2-BF49-E51465171A52}" srcOrd="0" destOrd="0" presId="urn:microsoft.com/office/officeart/2018/2/layout/IconVerticalSolidList"/>
    <dgm:cxn modelId="{506434A5-81DA-4B39-AC83-D5C6DA0C120F}" type="presParOf" srcId="{DB9A6F6B-9446-452F-B4EE-3D6055935516}" destId="{F5E90830-E950-40CA-AABA-6C5B3287B84C}" srcOrd="1" destOrd="0" presId="urn:microsoft.com/office/officeart/2018/2/layout/IconVerticalSolidList"/>
    <dgm:cxn modelId="{B0C7E2A7-5E58-4A19-B40A-A8DD59655177}" type="presParOf" srcId="{DB9A6F6B-9446-452F-B4EE-3D6055935516}" destId="{1FEAC042-B2FA-4756-A533-957F9FC09998}" srcOrd="2" destOrd="0" presId="urn:microsoft.com/office/officeart/2018/2/layout/IconVerticalSolidList"/>
    <dgm:cxn modelId="{F799B23D-A619-40A8-8EC6-50B9A20DA5B0}" type="presParOf" srcId="{DB9A6F6B-9446-452F-B4EE-3D6055935516}" destId="{9DE27662-3183-480A-A2E8-038E402CE426}" srcOrd="3" destOrd="0" presId="urn:microsoft.com/office/officeart/2018/2/layout/IconVerticalSolidList"/>
    <dgm:cxn modelId="{DE7545C5-2FDD-4E6C-8474-DDC8136CEF8C}" type="presParOf" srcId="{F7A577A4-9745-4364-8A1C-32417EDED3E8}" destId="{1A565E73-DF1D-459D-B041-5E0D14795FFE}" srcOrd="1" destOrd="0" presId="urn:microsoft.com/office/officeart/2018/2/layout/IconVerticalSolidList"/>
    <dgm:cxn modelId="{833CAAA9-CB2A-49BF-B956-C9F11FECFD94}" type="presParOf" srcId="{F7A577A4-9745-4364-8A1C-32417EDED3E8}" destId="{8A22E147-5759-46A3-B4A9-28954277DB2F}" srcOrd="2" destOrd="0" presId="urn:microsoft.com/office/officeart/2018/2/layout/IconVerticalSolidList"/>
    <dgm:cxn modelId="{1543EA51-9696-4BCF-9DA4-6E207A01E18C}" type="presParOf" srcId="{8A22E147-5759-46A3-B4A9-28954277DB2F}" destId="{7789B19A-EFF9-462C-825A-B381857CDA88}" srcOrd="0" destOrd="0" presId="urn:microsoft.com/office/officeart/2018/2/layout/IconVerticalSolidList"/>
    <dgm:cxn modelId="{039E0396-001E-47F5-B4A5-A6F3E776EB4A}" type="presParOf" srcId="{8A22E147-5759-46A3-B4A9-28954277DB2F}" destId="{2D1C1A0F-6BAE-4229-82D4-32F9C0EF1C4B}" srcOrd="1" destOrd="0" presId="urn:microsoft.com/office/officeart/2018/2/layout/IconVerticalSolidList"/>
    <dgm:cxn modelId="{B234EEC8-E160-4DF8-93D7-1BBE2F76AD7D}" type="presParOf" srcId="{8A22E147-5759-46A3-B4A9-28954277DB2F}" destId="{168421E9-6022-4210-80BF-1231C208427C}" srcOrd="2" destOrd="0" presId="urn:microsoft.com/office/officeart/2018/2/layout/IconVerticalSolidList"/>
    <dgm:cxn modelId="{D95F55E5-ED5B-47DF-9E18-99398B285954}" type="presParOf" srcId="{8A22E147-5759-46A3-B4A9-28954277DB2F}" destId="{417AE1D7-4CF9-4BA3-B2ED-4F57AEA6F2C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FF8772-1BBE-4D6E-AD0B-0CF11997EA9A}">
      <dsp:nvSpPr>
        <dsp:cNvPr id="0" name=""/>
        <dsp:cNvSpPr/>
      </dsp:nvSpPr>
      <dsp:spPr>
        <a:xfrm>
          <a:off x="0" y="5127"/>
          <a:ext cx="6797675" cy="15217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190722-9978-4FE2-9A0F-3EB902AD88CE}">
      <dsp:nvSpPr>
        <dsp:cNvPr id="0" name=""/>
        <dsp:cNvSpPr/>
      </dsp:nvSpPr>
      <dsp:spPr>
        <a:xfrm>
          <a:off x="460326" y="347519"/>
          <a:ext cx="837776" cy="8369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2E6B36-B2C8-43DE-BB84-0490253337B6}">
      <dsp:nvSpPr>
        <dsp:cNvPr id="0" name=""/>
        <dsp:cNvSpPr/>
      </dsp:nvSpPr>
      <dsp:spPr>
        <a:xfrm>
          <a:off x="1758429" y="5127"/>
          <a:ext cx="4914753" cy="1618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274" tIns="171274" rIns="171274" bIns="171274" numCol="1" spcCol="1270" anchor="ctr" anchorCtr="0">
          <a:noAutofit/>
        </a:bodyPr>
        <a:lstStyle/>
        <a:p>
          <a:pPr marL="0" lvl="0" indent="0" algn="l" defTabSz="1244600">
            <a:lnSpc>
              <a:spcPct val="90000"/>
            </a:lnSpc>
            <a:spcBef>
              <a:spcPct val="0"/>
            </a:spcBef>
            <a:spcAft>
              <a:spcPct val="35000"/>
            </a:spcAft>
            <a:buNone/>
          </a:pPr>
          <a:r>
            <a:rPr lang="en-US" sz="2800" kern="1200" dirty="0">
              <a:hlinkClick xmlns:r="http://schemas.openxmlformats.org/officeDocument/2006/relationships" r:id="rId3"/>
            </a:rPr>
            <a:t>https://www.youtube.com/watch?v=agwEKFXiJ20&amp;ab_channel=GreatMilitaryBattles</a:t>
          </a:r>
          <a:endParaRPr lang="en-US" sz="2800" kern="1200" dirty="0"/>
        </a:p>
      </dsp:txBody>
      <dsp:txXfrm>
        <a:off x="1758429" y="5127"/>
        <a:ext cx="4914753" cy="1618336"/>
      </dsp:txXfrm>
    </dsp:sp>
    <dsp:sp modelId="{41233D5B-E07B-45A9-9AD8-4022924D7A0C}">
      <dsp:nvSpPr>
        <dsp:cNvPr id="0" name=""/>
        <dsp:cNvSpPr/>
      </dsp:nvSpPr>
      <dsp:spPr>
        <a:xfrm>
          <a:off x="0" y="2015787"/>
          <a:ext cx="6797675" cy="15217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FB8FF5-EC0F-4208-88C6-740C939FFE60}">
      <dsp:nvSpPr>
        <dsp:cNvPr id="0" name=""/>
        <dsp:cNvSpPr/>
      </dsp:nvSpPr>
      <dsp:spPr>
        <a:xfrm>
          <a:off x="460326" y="2358179"/>
          <a:ext cx="837776" cy="836957"/>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0CB63A4-F8A9-413C-B82C-B4A1A0D7F9C6}">
      <dsp:nvSpPr>
        <dsp:cNvPr id="0" name=""/>
        <dsp:cNvSpPr/>
      </dsp:nvSpPr>
      <dsp:spPr>
        <a:xfrm>
          <a:off x="1758429" y="2015787"/>
          <a:ext cx="4914753" cy="1618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274" tIns="171274" rIns="171274" bIns="171274" numCol="1" spcCol="1270" anchor="ctr" anchorCtr="0">
          <a:noAutofit/>
        </a:bodyPr>
        <a:lstStyle/>
        <a:p>
          <a:pPr marL="0" lvl="0" indent="0" algn="l" defTabSz="1600200">
            <a:lnSpc>
              <a:spcPct val="90000"/>
            </a:lnSpc>
            <a:spcBef>
              <a:spcPct val="0"/>
            </a:spcBef>
            <a:spcAft>
              <a:spcPct val="35000"/>
            </a:spcAft>
            <a:buNone/>
          </a:pPr>
          <a:r>
            <a:rPr lang="en-US" sz="3600" kern="1200" dirty="0"/>
            <a:t>Write down 5 dot-points from the video</a:t>
          </a:r>
        </a:p>
      </dsp:txBody>
      <dsp:txXfrm>
        <a:off x="1758429" y="2015787"/>
        <a:ext cx="4914753" cy="1618336"/>
      </dsp:txXfrm>
    </dsp:sp>
    <dsp:sp modelId="{8F3C912A-CF6A-4B17-99F7-465C29525B8C}">
      <dsp:nvSpPr>
        <dsp:cNvPr id="0" name=""/>
        <dsp:cNvSpPr/>
      </dsp:nvSpPr>
      <dsp:spPr>
        <a:xfrm>
          <a:off x="0" y="4026448"/>
          <a:ext cx="6797675" cy="15217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73795C-A4EB-491B-B7BB-5974A122C8F0}">
      <dsp:nvSpPr>
        <dsp:cNvPr id="0" name=""/>
        <dsp:cNvSpPr/>
      </dsp:nvSpPr>
      <dsp:spPr>
        <a:xfrm>
          <a:off x="460326" y="4368840"/>
          <a:ext cx="837776" cy="836957"/>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F090024-399E-46DB-AACB-EF07FC31758F}">
      <dsp:nvSpPr>
        <dsp:cNvPr id="0" name=""/>
        <dsp:cNvSpPr/>
      </dsp:nvSpPr>
      <dsp:spPr>
        <a:xfrm>
          <a:off x="1758429" y="4026448"/>
          <a:ext cx="4914753" cy="1618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274" tIns="171274" rIns="171274" bIns="171274" numCol="1" spcCol="1270" anchor="ctr" anchorCtr="0">
          <a:noAutofit/>
        </a:bodyPr>
        <a:lstStyle/>
        <a:p>
          <a:pPr marL="0" lvl="0" indent="0" algn="l" defTabSz="1600200">
            <a:lnSpc>
              <a:spcPct val="90000"/>
            </a:lnSpc>
            <a:spcBef>
              <a:spcPct val="0"/>
            </a:spcBef>
            <a:spcAft>
              <a:spcPct val="35000"/>
            </a:spcAft>
            <a:buNone/>
          </a:pPr>
          <a:r>
            <a:rPr lang="en-US" sz="3600" b="1" u="sng" kern="1200" dirty="0"/>
            <a:t>KEY INFORMATION</a:t>
          </a:r>
          <a:endParaRPr lang="en-US" sz="3600" kern="1200" dirty="0"/>
        </a:p>
      </dsp:txBody>
      <dsp:txXfrm>
        <a:off x="1758429" y="4026448"/>
        <a:ext cx="4914753" cy="16183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8E4F10-E373-49B2-BF49-E51465171A52}">
      <dsp:nvSpPr>
        <dsp:cNvPr id="0" name=""/>
        <dsp:cNvSpPr/>
      </dsp:nvSpPr>
      <dsp:spPr>
        <a:xfrm>
          <a:off x="0" y="653795"/>
          <a:ext cx="10058399" cy="12070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E90830-E950-40CA-AABA-6C5B3287B84C}">
      <dsp:nvSpPr>
        <dsp:cNvPr id="0" name=""/>
        <dsp:cNvSpPr/>
      </dsp:nvSpPr>
      <dsp:spPr>
        <a:xfrm>
          <a:off x="365119" y="925372"/>
          <a:ext cx="663854" cy="6638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E27662-3183-480A-A2E8-038E402CE426}">
      <dsp:nvSpPr>
        <dsp:cNvPr id="0" name=""/>
        <dsp:cNvSpPr/>
      </dsp:nvSpPr>
      <dsp:spPr>
        <a:xfrm>
          <a:off x="1394094" y="653795"/>
          <a:ext cx="8664305" cy="120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742" tIns="127742" rIns="127742" bIns="127742" numCol="1" spcCol="1270" anchor="ctr" anchorCtr="0">
          <a:noAutofit/>
        </a:bodyPr>
        <a:lstStyle/>
        <a:p>
          <a:pPr marL="0" lvl="0" indent="0" algn="l" defTabSz="1111250">
            <a:lnSpc>
              <a:spcPct val="100000"/>
            </a:lnSpc>
            <a:spcBef>
              <a:spcPct val="0"/>
            </a:spcBef>
            <a:spcAft>
              <a:spcPct val="35000"/>
            </a:spcAft>
            <a:buNone/>
          </a:pPr>
          <a:r>
            <a:rPr lang="en-US" sz="2500" kern="1200"/>
            <a:t>Create a Comic Strip of the events of the Battle of Granicus River</a:t>
          </a:r>
        </a:p>
      </dsp:txBody>
      <dsp:txXfrm>
        <a:off x="1394094" y="653795"/>
        <a:ext cx="8664305" cy="1207008"/>
      </dsp:txXfrm>
    </dsp:sp>
    <dsp:sp modelId="{7789B19A-EFF9-462C-825A-B381857CDA88}">
      <dsp:nvSpPr>
        <dsp:cNvPr id="0" name=""/>
        <dsp:cNvSpPr/>
      </dsp:nvSpPr>
      <dsp:spPr>
        <a:xfrm>
          <a:off x="0" y="2162556"/>
          <a:ext cx="10058399" cy="12070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1C1A0F-6BAE-4229-82D4-32F9C0EF1C4B}">
      <dsp:nvSpPr>
        <dsp:cNvPr id="0" name=""/>
        <dsp:cNvSpPr/>
      </dsp:nvSpPr>
      <dsp:spPr>
        <a:xfrm>
          <a:off x="365119" y="2434132"/>
          <a:ext cx="663854" cy="6638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7AE1D7-4CF9-4BA3-B2ED-4F57AEA6F2C2}">
      <dsp:nvSpPr>
        <dsp:cNvPr id="0" name=""/>
        <dsp:cNvSpPr/>
      </dsp:nvSpPr>
      <dsp:spPr>
        <a:xfrm>
          <a:off x="1394094" y="2162556"/>
          <a:ext cx="8664305" cy="120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742" tIns="127742" rIns="127742" bIns="127742" numCol="1" spcCol="1270" anchor="ctr" anchorCtr="0">
          <a:noAutofit/>
        </a:bodyPr>
        <a:lstStyle/>
        <a:p>
          <a:pPr marL="0" lvl="0" indent="0" algn="l" defTabSz="1111250">
            <a:lnSpc>
              <a:spcPct val="100000"/>
            </a:lnSpc>
            <a:spcBef>
              <a:spcPct val="0"/>
            </a:spcBef>
            <a:spcAft>
              <a:spcPct val="35000"/>
            </a:spcAft>
            <a:buNone/>
          </a:pPr>
          <a:r>
            <a:rPr lang="en-US" sz="2500" kern="1200"/>
            <a:t>These will be displayed!</a:t>
          </a:r>
        </a:p>
      </dsp:txBody>
      <dsp:txXfrm>
        <a:off x="1394094" y="2162556"/>
        <a:ext cx="8664305" cy="12070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6/15/23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1</a:t>
            </a:fld>
            <a:endParaRPr lang="en-US"/>
          </a:p>
        </p:txBody>
      </p:sp>
    </p:spTree>
    <p:extLst>
      <p:ext uri="{BB962C8B-B14F-4D97-AF65-F5344CB8AC3E}">
        <p14:creationId xmlns:p14="http://schemas.microsoft.com/office/powerpoint/2010/main" val="924864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6/15/23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6/15/23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6/15/23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6/15/23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6/15/23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6/15/23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6/15/23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6/15/23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6/15/23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6/15/23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6/15/23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6" name="Picture 2" descr="Wars of Alexander the Great - Wikipedia">
            <a:extLst>
              <a:ext uri="{FF2B5EF4-FFF2-40B4-BE49-F238E27FC236}">
                <a16:creationId xmlns:a16="http://schemas.microsoft.com/office/drawing/2014/main" id="{75AFF93F-C1A0-32D4-B36B-A8C1B8CAA813}"/>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0" y="0"/>
            <a:ext cx="1232508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32C91A4-B280-BACD-3CB8-10ECFE24CE3D}"/>
              </a:ext>
            </a:extLst>
          </p:cNvPr>
          <p:cNvSpPr>
            <a:spLocks noGrp="1"/>
          </p:cNvSpPr>
          <p:nvPr>
            <p:ph type="ctrTitle"/>
          </p:nvPr>
        </p:nvSpPr>
        <p:spPr>
          <a:xfrm>
            <a:off x="1097280" y="758952"/>
            <a:ext cx="10058400" cy="3566160"/>
          </a:xfrm>
        </p:spPr>
        <p:txBody>
          <a:bodyPr>
            <a:normAutofit/>
          </a:bodyPr>
          <a:lstStyle/>
          <a:p>
            <a:r>
              <a:rPr lang="en-US" dirty="0">
                <a:solidFill>
                  <a:schemeClr val="tx1"/>
                </a:solidFill>
              </a:rPr>
              <a:t>Granicus and Asia Minor</a:t>
            </a:r>
          </a:p>
        </p:txBody>
      </p:sp>
      <p:sp>
        <p:nvSpPr>
          <p:cNvPr id="3" name="Subtitle 2">
            <a:extLst>
              <a:ext uri="{FF2B5EF4-FFF2-40B4-BE49-F238E27FC236}">
                <a16:creationId xmlns:a16="http://schemas.microsoft.com/office/drawing/2014/main" id="{4DAB8C59-D441-C9CB-FDC4-52B6130F59E1}"/>
              </a:ext>
            </a:extLst>
          </p:cNvPr>
          <p:cNvSpPr>
            <a:spLocks noGrp="1"/>
          </p:cNvSpPr>
          <p:nvPr>
            <p:ph type="subTitle" idx="1"/>
          </p:nvPr>
        </p:nvSpPr>
        <p:spPr>
          <a:xfrm>
            <a:off x="1100051" y="4455621"/>
            <a:ext cx="10058400" cy="1698518"/>
          </a:xfrm>
        </p:spPr>
        <p:txBody>
          <a:bodyPr>
            <a:normAutofit/>
          </a:bodyPr>
          <a:lstStyle/>
          <a:p>
            <a:r>
              <a:rPr lang="en-US" u="sng" dirty="0">
                <a:solidFill>
                  <a:schemeClr val="tx1"/>
                </a:solidFill>
              </a:rPr>
              <a:t>Goal/s: </a:t>
            </a:r>
          </a:p>
          <a:p>
            <a:r>
              <a:rPr lang="en-US" b="1" dirty="0">
                <a:solidFill>
                  <a:schemeClr val="tx1"/>
                </a:solidFill>
              </a:rPr>
              <a:t>identify the events of the battle of </a:t>
            </a:r>
            <a:r>
              <a:rPr lang="en-US" b="1" dirty="0" err="1">
                <a:solidFill>
                  <a:schemeClr val="tx1"/>
                </a:solidFill>
              </a:rPr>
              <a:t>granicus</a:t>
            </a:r>
            <a:r>
              <a:rPr lang="en-US" b="1" dirty="0">
                <a:solidFill>
                  <a:schemeClr val="tx1"/>
                </a:solidFill>
              </a:rPr>
              <a:t> </a:t>
            </a:r>
          </a:p>
          <a:p>
            <a:r>
              <a:rPr lang="en-US" b="1" dirty="0">
                <a:solidFill>
                  <a:schemeClr val="tx1"/>
                </a:solidFill>
              </a:rPr>
              <a:t>Describe </a:t>
            </a:r>
            <a:r>
              <a:rPr lang="en-US" b="1" dirty="0" err="1">
                <a:solidFill>
                  <a:schemeClr val="tx1"/>
                </a:solidFill>
              </a:rPr>
              <a:t>atg’s</a:t>
            </a:r>
            <a:r>
              <a:rPr lang="en-US" b="1" dirty="0">
                <a:solidFill>
                  <a:schemeClr val="tx1"/>
                </a:solidFill>
              </a:rPr>
              <a:t> battle strategy</a:t>
            </a:r>
          </a:p>
        </p:txBody>
      </p:sp>
      <p:cxnSp>
        <p:nvCxnSpPr>
          <p:cNvPr id="2055" name="Straight Connector 2054">
            <a:extLst>
              <a:ext uri="{FF2B5EF4-FFF2-40B4-BE49-F238E27FC236}">
                <a16:creationId xmlns:a16="http://schemas.microsoft.com/office/drawing/2014/main" id="{F3CC58E3-BDF9-495D-9327-85F68058BE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2057" name="Rectangle 2056">
            <a:extLst>
              <a:ext uri="{FF2B5EF4-FFF2-40B4-BE49-F238E27FC236}">
                <a16:creationId xmlns:a16="http://schemas.microsoft.com/office/drawing/2014/main" id="{DA0CA737-33FC-47E3-965A-D1C2CAA62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E3AC5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59" name="Rectangle 2058">
            <a:extLst>
              <a:ext uri="{FF2B5EF4-FFF2-40B4-BE49-F238E27FC236}">
                <a16:creationId xmlns:a16="http://schemas.microsoft.com/office/drawing/2014/main" id="{22189942-24EB-488E-8B69-EB80F7E5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7A443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ubtitle 2">
            <a:extLst>
              <a:ext uri="{FF2B5EF4-FFF2-40B4-BE49-F238E27FC236}">
                <a16:creationId xmlns:a16="http://schemas.microsoft.com/office/drawing/2014/main" id="{F61A8AB3-9E63-D616-FB92-EAC843A64C98}"/>
              </a:ext>
            </a:extLst>
          </p:cNvPr>
          <p:cNvSpPr txBox="1">
            <a:spLocks/>
          </p:cNvSpPr>
          <p:nvPr/>
        </p:nvSpPr>
        <p:spPr>
          <a:xfrm>
            <a:off x="8262851" y="6447707"/>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sz="1500" dirty="0" err="1">
                <a:solidFill>
                  <a:schemeClr val="tx1"/>
                </a:solidFill>
              </a:rPr>
              <a:t>Ms</a:t>
            </a:r>
            <a:r>
              <a:rPr lang="en-US" sz="1500" dirty="0">
                <a:solidFill>
                  <a:schemeClr val="tx1"/>
                </a:solidFill>
              </a:rPr>
              <a:t> Barrie</a:t>
            </a:r>
          </a:p>
        </p:txBody>
      </p:sp>
      <p:sp>
        <p:nvSpPr>
          <p:cNvPr id="5" name="Subtitle 2">
            <a:extLst>
              <a:ext uri="{FF2B5EF4-FFF2-40B4-BE49-F238E27FC236}">
                <a16:creationId xmlns:a16="http://schemas.microsoft.com/office/drawing/2014/main" id="{5F372439-CBEF-34EE-8047-9719C19FB7D1}"/>
              </a:ext>
            </a:extLst>
          </p:cNvPr>
          <p:cNvSpPr txBox="1">
            <a:spLocks/>
          </p:cNvSpPr>
          <p:nvPr/>
        </p:nvSpPr>
        <p:spPr>
          <a:xfrm>
            <a:off x="202277" y="6514493"/>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500" dirty="0">
                <a:solidFill>
                  <a:schemeClr val="tx1"/>
                </a:solidFill>
              </a:rPr>
              <a:t>Week 9 Lesson 3 – unit 2</a:t>
            </a:r>
          </a:p>
        </p:txBody>
      </p:sp>
    </p:spTree>
    <p:extLst>
      <p:ext uri="{BB962C8B-B14F-4D97-AF65-F5344CB8AC3E}">
        <p14:creationId xmlns:p14="http://schemas.microsoft.com/office/powerpoint/2010/main" val="399402104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94E52-FCA9-69B9-9CEE-4C49A5C8B6E5}"/>
              </a:ext>
            </a:extLst>
          </p:cNvPr>
          <p:cNvSpPr>
            <a:spLocks noGrp="1"/>
          </p:cNvSpPr>
          <p:nvPr>
            <p:ph type="title"/>
          </p:nvPr>
        </p:nvSpPr>
        <p:spPr/>
        <p:txBody>
          <a:bodyPr/>
          <a:lstStyle/>
          <a:p>
            <a:pPr algn="ctr"/>
            <a:r>
              <a:rPr lang="en-US"/>
              <a:t>ACTIVITY 3 – Comic Strip</a:t>
            </a:r>
            <a:endParaRPr lang="en-US" dirty="0"/>
          </a:p>
        </p:txBody>
      </p:sp>
      <p:graphicFrame>
        <p:nvGraphicFramePr>
          <p:cNvPr id="15" name="Content Placeholder 2">
            <a:extLst>
              <a:ext uri="{FF2B5EF4-FFF2-40B4-BE49-F238E27FC236}">
                <a16:creationId xmlns:a16="http://schemas.microsoft.com/office/drawing/2014/main" id="{A104D55B-74B3-1748-A08D-787483FCBFF2}"/>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8847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F39E82-50C6-84A3-8330-71941842723E}"/>
              </a:ext>
            </a:extLst>
          </p:cNvPr>
          <p:cNvSpPr>
            <a:spLocks noGrp="1"/>
          </p:cNvSpPr>
          <p:nvPr>
            <p:ph type="title"/>
          </p:nvPr>
        </p:nvSpPr>
        <p:spPr>
          <a:xfrm>
            <a:off x="154546" y="115910"/>
            <a:ext cx="11001134" cy="4535210"/>
          </a:xfrm>
        </p:spPr>
        <p:txBody>
          <a:bodyPr vert="horz" lIns="91440" tIns="45720" rIns="91440" bIns="45720" rtlCol="0" anchor="b">
            <a:noAutofit/>
          </a:bodyPr>
          <a:lstStyle/>
          <a:p>
            <a:r>
              <a:rPr lang="en-US" sz="3600" b="0" i="0" dirty="0">
                <a:solidFill>
                  <a:schemeClr val="tx1">
                    <a:lumMod val="85000"/>
                    <a:lumOff val="15000"/>
                  </a:schemeClr>
                </a:solidFill>
                <a:effectLst/>
              </a:rPr>
              <a:t>In </a:t>
            </a:r>
            <a:r>
              <a:rPr lang="en-US" sz="3600" b="1" i="1" dirty="0">
                <a:solidFill>
                  <a:schemeClr val="accent6"/>
                </a:solidFill>
                <a:effectLst/>
              </a:rPr>
              <a:t>334 BCE</a:t>
            </a:r>
            <a:r>
              <a:rPr lang="en-US" sz="3600" b="0" i="0" dirty="0">
                <a:solidFill>
                  <a:schemeClr val="tx1">
                    <a:lumMod val="85000"/>
                    <a:lumOff val="15000"/>
                  </a:schemeClr>
                </a:solidFill>
                <a:effectLst/>
              </a:rPr>
              <a:t>, Alexander the Great and his army faced the </a:t>
            </a:r>
            <a:r>
              <a:rPr lang="en-US" sz="3600" b="1" i="1" dirty="0">
                <a:solidFill>
                  <a:schemeClr val="accent6"/>
                </a:solidFill>
                <a:effectLst/>
              </a:rPr>
              <a:t>Persian forces of Darius III </a:t>
            </a:r>
            <a:r>
              <a:rPr lang="en-US" sz="3600" b="0" i="0" dirty="0">
                <a:solidFill>
                  <a:schemeClr val="tx1">
                    <a:lumMod val="85000"/>
                    <a:lumOff val="15000"/>
                  </a:schemeClr>
                </a:solidFill>
                <a:effectLst/>
              </a:rPr>
              <a:t>at the </a:t>
            </a:r>
            <a:r>
              <a:rPr lang="en-US" sz="3600" b="1" i="1" u="sng" dirty="0">
                <a:solidFill>
                  <a:schemeClr val="accent6"/>
                </a:solidFill>
                <a:effectLst/>
              </a:rPr>
              <a:t>Battle of Granicus River.</a:t>
            </a:r>
            <a:r>
              <a:rPr lang="en-US" sz="3600" b="0" i="0" dirty="0">
                <a:solidFill>
                  <a:schemeClr val="tx1">
                    <a:lumMod val="85000"/>
                    <a:lumOff val="15000"/>
                  </a:schemeClr>
                </a:solidFill>
                <a:effectLst/>
              </a:rPr>
              <a:t> </a:t>
            </a:r>
            <a:br>
              <a:rPr lang="en-US" sz="3600" b="0" i="0" dirty="0">
                <a:solidFill>
                  <a:schemeClr val="tx1">
                    <a:lumMod val="85000"/>
                    <a:lumOff val="15000"/>
                  </a:schemeClr>
                </a:solidFill>
                <a:effectLst/>
              </a:rPr>
            </a:br>
            <a:br>
              <a:rPr lang="en-US" sz="3600" b="0" i="0" dirty="0">
                <a:solidFill>
                  <a:schemeClr val="tx1">
                    <a:lumMod val="85000"/>
                    <a:lumOff val="15000"/>
                  </a:schemeClr>
                </a:solidFill>
                <a:effectLst/>
              </a:rPr>
            </a:br>
            <a:r>
              <a:rPr lang="en-US" sz="3600" b="0" i="0" dirty="0">
                <a:solidFill>
                  <a:schemeClr val="tx1">
                    <a:lumMod val="85000"/>
                    <a:lumOff val="15000"/>
                  </a:schemeClr>
                </a:solidFill>
                <a:effectLst/>
              </a:rPr>
              <a:t>This would be Alexander's </a:t>
            </a:r>
            <a:r>
              <a:rPr lang="en-US" sz="3600" b="1" i="1" dirty="0">
                <a:solidFill>
                  <a:schemeClr val="accent6"/>
                </a:solidFill>
                <a:effectLst/>
              </a:rPr>
              <a:t>first major victory against the Persian king</a:t>
            </a:r>
            <a:r>
              <a:rPr lang="en-US" sz="3600" b="0" i="0" dirty="0">
                <a:solidFill>
                  <a:schemeClr val="tx1">
                    <a:lumMod val="85000"/>
                    <a:lumOff val="15000"/>
                  </a:schemeClr>
                </a:solidFill>
                <a:effectLst/>
              </a:rPr>
              <a:t>. </a:t>
            </a:r>
            <a:br>
              <a:rPr lang="en-US" sz="3600" b="0" i="0" dirty="0">
                <a:solidFill>
                  <a:schemeClr val="tx1">
                    <a:lumMod val="85000"/>
                    <a:lumOff val="15000"/>
                  </a:schemeClr>
                </a:solidFill>
                <a:effectLst/>
              </a:rPr>
            </a:br>
            <a:br>
              <a:rPr lang="en-US" sz="3600" b="0" i="0" dirty="0">
                <a:solidFill>
                  <a:schemeClr val="tx1">
                    <a:lumMod val="85000"/>
                    <a:lumOff val="15000"/>
                  </a:schemeClr>
                </a:solidFill>
                <a:effectLst/>
              </a:rPr>
            </a:br>
            <a:r>
              <a:rPr lang="en-US" sz="3600" b="0" i="0" dirty="0">
                <a:solidFill>
                  <a:schemeClr val="tx1">
                    <a:lumMod val="85000"/>
                    <a:lumOff val="15000"/>
                  </a:schemeClr>
                </a:solidFill>
                <a:effectLst/>
              </a:rPr>
              <a:t>By using a </a:t>
            </a:r>
            <a:r>
              <a:rPr lang="en-US" sz="3600" b="1" i="1" dirty="0">
                <a:solidFill>
                  <a:schemeClr val="accent6"/>
                </a:solidFill>
                <a:effectLst/>
              </a:rPr>
              <a:t>unique strategy, </a:t>
            </a:r>
            <a:r>
              <a:rPr lang="en-US" sz="3600" b="0" i="0" dirty="0">
                <a:solidFill>
                  <a:schemeClr val="tx1">
                    <a:lumMod val="85000"/>
                    <a:lumOff val="15000"/>
                  </a:schemeClr>
                </a:solidFill>
                <a:effectLst/>
              </a:rPr>
              <a:t>he was able to win decisively against Darius III and secure his place as one of history's greatest military commanders. </a:t>
            </a:r>
            <a:endParaRPr lang="en-US" sz="3600" dirty="0">
              <a:solidFill>
                <a:schemeClr val="tx1">
                  <a:lumMod val="85000"/>
                  <a:lumOff val="15000"/>
                </a:schemeClr>
              </a:solidFill>
            </a:endParaRPr>
          </a:p>
        </p:txBody>
      </p:sp>
      <p:sp>
        <p:nvSpPr>
          <p:cNvPr id="15" name="Rectangle 14">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3786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ACCDABF2-DAFF-348C-16A3-13B9BEB1A5AF}"/>
              </a:ext>
            </a:extLst>
          </p:cNvPr>
          <p:cNvSpPr>
            <a:spLocks noGrp="1"/>
          </p:cNvSpPr>
          <p:nvPr>
            <p:ph type="subTitle" idx="1"/>
          </p:nvPr>
        </p:nvSpPr>
        <p:spPr>
          <a:xfrm>
            <a:off x="1100051" y="5225240"/>
            <a:ext cx="10058400" cy="1143000"/>
          </a:xfrm>
        </p:spPr>
        <p:txBody>
          <a:bodyPr>
            <a:normAutofit/>
          </a:bodyPr>
          <a:lstStyle/>
          <a:p>
            <a:r>
              <a:rPr lang="en-US" sz="7200" dirty="0" err="1">
                <a:solidFill>
                  <a:srgbClr val="FFFFFF"/>
                </a:solidFill>
              </a:rPr>
              <a:t>Whats</a:t>
            </a:r>
            <a:r>
              <a:rPr lang="en-US" sz="7200" dirty="0">
                <a:solidFill>
                  <a:srgbClr val="FFFFFF"/>
                </a:solidFill>
              </a:rPr>
              <a:t> the situation?</a:t>
            </a:r>
          </a:p>
        </p:txBody>
      </p:sp>
      <p:sp>
        <p:nvSpPr>
          <p:cNvPr id="12" name="Rectangle 1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8BCEEAC-D58D-1FD5-021A-0FCC7988F990}"/>
              </a:ext>
            </a:extLst>
          </p:cNvPr>
          <p:cNvSpPr>
            <a:spLocks noGrp="1"/>
          </p:cNvSpPr>
          <p:nvPr>
            <p:ph type="ctrTitle"/>
          </p:nvPr>
        </p:nvSpPr>
        <p:spPr>
          <a:xfrm>
            <a:off x="1097280" y="758952"/>
            <a:ext cx="10058400" cy="3892168"/>
          </a:xfrm>
        </p:spPr>
        <p:txBody>
          <a:bodyPr>
            <a:normAutofit/>
          </a:bodyPr>
          <a:lstStyle/>
          <a:p>
            <a:r>
              <a:rPr lang="en-US" sz="11500" b="1" i="1" dirty="0">
                <a:solidFill>
                  <a:srgbClr val="FFFFFF"/>
                </a:solidFill>
              </a:rPr>
              <a:t>So…</a:t>
            </a:r>
          </a:p>
        </p:txBody>
      </p:sp>
    </p:spTree>
    <p:extLst>
      <p:ext uri="{BB962C8B-B14F-4D97-AF65-F5344CB8AC3E}">
        <p14:creationId xmlns:p14="http://schemas.microsoft.com/office/powerpoint/2010/main" val="73187782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B342-0366-158B-8A68-68DD21CF49BB}"/>
              </a:ext>
            </a:extLst>
          </p:cNvPr>
          <p:cNvSpPr>
            <a:spLocks noGrp="1"/>
          </p:cNvSpPr>
          <p:nvPr>
            <p:ph type="title"/>
          </p:nvPr>
        </p:nvSpPr>
        <p:spPr/>
        <p:txBody>
          <a:bodyPr/>
          <a:lstStyle/>
          <a:p>
            <a:pPr algn="ctr"/>
            <a:r>
              <a:rPr lang="en-US" dirty="0"/>
              <a:t>Darius III of Persia</a:t>
            </a:r>
          </a:p>
        </p:txBody>
      </p:sp>
      <p:sp>
        <p:nvSpPr>
          <p:cNvPr id="3" name="Content Placeholder 2">
            <a:extLst>
              <a:ext uri="{FF2B5EF4-FFF2-40B4-BE49-F238E27FC236}">
                <a16:creationId xmlns:a16="http://schemas.microsoft.com/office/drawing/2014/main" id="{C231F750-8C35-A6AD-2282-D8384C4990A5}"/>
              </a:ext>
            </a:extLst>
          </p:cNvPr>
          <p:cNvSpPr>
            <a:spLocks noGrp="1"/>
          </p:cNvSpPr>
          <p:nvPr>
            <p:ph sz="half" idx="1"/>
          </p:nvPr>
        </p:nvSpPr>
        <p:spPr>
          <a:xfrm>
            <a:off x="476518" y="1845734"/>
            <a:ext cx="5558522" cy="4023359"/>
          </a:xfrm>
        </p:spPr>
        <p:txBody>
          <a:bodyPr>
            <a:normAutofit/>
          </a:bodyPr>
          <a:lstStyle/>
          <a:p>
            <a:pPr algn="l">
              <a:buFont typeface="Arial" panose="020B0604020202020204" pitchFamily="34" charset="0"/>
              <a:buChar char="•"/>
            </a:pPr>
            <a:r>
              <a:rPr lang="en-AU" dirty="0">
                <a:solidFill>
                  <a:srgbClr val="000000"/>
                </a:solidFill>
                <a:latin typeface="Lato" panose="020F0502020204030203" pitchFamily="34" charset="0"/>
              </a:rPr>
              <a:t>K</a:t>
            </a:r>
            <a:r>
              <a:rPr lang="en-AU" b="0" i="0" dirty="0">
                <a:solidFill>
                  <a:srgbClr val="000000"/>
                </a:solidFill>
                <a:effectLst/>
                <a:latin typeface="Lato" panose="020F0502020204030203" pitchFamily="34" charset="0"/>
              </a:rPr>
              <a:t>ing of Persia, one of the largest empires in the world at that time. </a:t>
            </a:r>
          </a:p>
          <a:p>
            <a:pPr algn="l">
              <a:buFont typeface="Arial" panose="020B0604020202020204" pitchFamily="34" charset="0"/>
              <a:buChar char="•"/>
            </a:pPr>
            <a:r>
              <a:rPr lang="en-AU" b="0" i="0" dirty="0">
                <a:solidFill>
                  <a:srgbClr val="000000"/>
                </a:solidFill>
                <a:effectLst/>
                <a:latin typeface="Lato" panose="020F0502020204030203" pitchFamily="34" charset="0"/>
              </a:rPr>
              <a:t>He had a massive army that was well-trained and equipped. </a:t>
            </a:r>
          </a:p>
          <a:p>
            <a:pPr algn="l">
              <a:buFont typeface="Arial" panose="020B0604020202020204" pitchFamily="34" charset="0"/>
              <a:buChar char="•"/>
            </a:pPr>
            <a:r>
              <a:rPr lang="en-AU" b="0" i="0" dirty="0">
                <a:solidFill>
                  <a:srgbClr val="000000"/>
                </a:solidFill>
                <a:effectLst/>
                <a:latin typeface="Lato" panose="020F0502020204030203" pitchFamily="34" charset="0"/>
              </a:rPr>
              <a:t>On the other hand, Alexander's army was smaller and relatively inexperienced. </a:t>
            </a:r>
          </a:p>
          <a:p>
            <a:pPr algn="l">
              <a:buFont typeface="Arial" panose="020B0604020202020204" pitchFamily="34" charset="0"/>
              <a:buChar char="•"/>
            </a:pPr>
            <a:r>
              <a:rPr lang="en-AU" b="0" i="0" dirty="0">
                <a:solidFill>
                  <a:srgbClr val="000000"/>
                </a:solidFill>
                <a:effectLst/>
                <a:latin typeface="Lato" panose="020F0502020204030203" pitchFamily="34" charset="0"/>
              </a:rPr>
              <a:t>In addition, Darius III had the advantage of fighting on his home turf.</a:t>
            </a:r>
          </a:p>
          <a:p>
            <a:pPr algn="l">
              <a:buFont typeface="Arial" panose="020B0604020202020204" pitchFamily="34" charset="0"/>
              <a:buChar char="•"/>
            </a:pPr>
            <a:endParaRPr lang="en-AU" b="0" i="0" dirty="0">
              <a:solidFill>
                <a:srgbClr val="000000"/>
              </a:solidFill>
              <a:effectLst/>
              <a:latin typeface="Lato" panose="020F0502020204030203" pitchFamily="34" charset="0"/>
            </a:endParaRPr>
          </a:p>
        </p:txBody>
      </p:sp>
      <p:sp>
        <p:nvSpPr>
          <p:cNvPr id="5" name="TextBox 4">
            <a:extLst>
              <a:ext uri="{FF2B5EF4-FFF2-40B4-BE49-F238E27FC236}">
                <a16:creationId xmlns:a16="http://schemas.microsoft.com/office/drawing/2014/main" id="{78593C65-6722-B1D5-A917-6EEF86CC107E}"/>
              </a:ext>
            </a:extLst>
          </p:cNvPr>
          <p:cNvSpPr txBox="1"/>
          <p:nvPr/>
        </p:nvSpPr>
        <p:spPr>
          <a:xfrm>
            <a:off x="7954851" y="101937"/>
            <a:ext cx="4237149" cy="369332"/>
          </a:xfrm>
          <a:prstGeom prst="rect">
            <a:avLst/>
          </a:prstGeom>
          <a:noFill/>
        </p:spPr>
        <p:txBody>
          <a:bodyPr wrap="square" rtlCol="0">
            <a:spAutoFit/>
          </a:bodyPr>
          <a:lstStyle/>
          <a:p>
            <a:pPr algn="r"/>
            <a:r>
              <a:rPr lang="en-US" b="1" i="1" dirty="0">
                <a:solidFill>
                  <a:schemeClr val="accent6"/>
                </a:solidFill>
              </a:rPr>
              <a:t>So… what's the situation?</a:t>
            </a:r>
          </a:p>
        </p:txBody>
      </p:sp>
      <p:pic>
        <p:nvPicPr>
          <p:cNvPr id="1026" name="Picture 2" descr="Darius III">
            <a:extLst>
              <a:ext uri="{FF2B5EF4-FFF2-40B4-BE49-F238E27FC236}">
                <a16:creationId xmlns:a16="http://schemas.microsoft.com/office/drawing/2014/main" id="{5E842288-4E8F-B38A-43D5-38FF82806E8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56962" y="1946437"/>
            <a:ext cx="5732927" cy="3821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352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map&#10;&#10;Description generated with high confidence">
            <a:extLst>
              <a:ext uri="{FF2B5EF4-FFF2-40B4-BE49-F238E27FC236}">
                <a16:creationId xmlns:a16="http://schemas.microsoft.com/office/drawing/2014/main" id="{05168035-C100-D7F2-DDFF-D1552F2DD4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601" y="139147"/>
            <a:ext cx="5924208" cy="6579705"/>
          </a:xfrm>
          <a:prstGeom prst="rect">
            <a:avLst/>
          </a:prstGeom>
        </p:spPr>
      </p:pic>
      <p:cxnSp>
        <p:nvCxnSpPr>
          <p:cNvPr id="4" name="Straight Arrow Connector 3">
            <a:extLst>
              <a:ext uri="{FF2B5EF4-FFF2-40B4-BE49-F238E27FC236}">
                <a16:creationId xmlns:a16="http://schemas.microsoft.com/office/drawing/2014/main" id="{29256318-A0D8-5E70-EBAA-DEA4610421D9}"/>
              </a:ext>
            </a:extLst>
          </p:cNvPr>
          <p:cNvCxnSpPr/>
          <p:nvPr/>
        </p:nvCxnSpPr>
        <p:spPr>
          <a:xfrm>
            <a:off x="1339403" y="2408349"/>
            <a:ext cx="3065172" cy="154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8E81B8FE-9C6F-F064-A386-4E8E115CD361}"/>
              </a:ext>
            </a:extLst>
          </p:cNvPr>
          <p:cNvCxnSpPr>
            <a:cxnSpLocks/>
          </p:cNvCxnSpPr>
          <p:nvPr/>
        </p:nvCxnSpPr>
        <p:spPr>
          <a:xfrm flipH="1">
            <a:off x="8912180" y="4056845"/>
            <a:ext cx="2112135" cy="193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B7F69-EC60-1552-F4A1-58E181E82DBE}"/>
              </a:ext>
            </a:extLst>
          </p:cNvPr>
          <p:cNvSpPr>
            <a:spLocks noGrp="1"/>
          </p:cNvSpPr>
          <p:nvPr>
            <p:ph type="title"/>
          </p:nvPr>
        </p:nvSpPr>
        <p:spPr/>
        <p:txBody>
          <a:bodyPr/>
          <a:lstStyle/>
          <a:p>
            <a:pPr algn="ctr"/>
            <a:r>
              <a:rPr lang="en-US" dirty="0"/>
              <a:t>Alexander’s Involvement </a:t>
            </a:r>
          </a:p>
        </p:txBody>
      </p:sp>
      <p:sp>
        <p:nvSpPr>
          <p:cNvPr id="3" name="Content Placeholder 2">
            <a:extLst>
              <a:ext uri="{FF2B5EF4-FFF2-40B4-BE49-F238E27FC236}">
                <a16:creationId xmlns:a16="http://schemas.microsoft.com/office/drawing/2014/main" id="{89420406-EF34-DC0F-A7BD-74C71FA3D18B}"/>
              </a:ext>
            </a:extLst>
          </p:cNvPr>
          <p:cNvSpPr>
            <a:spLocks noGrp="1"/>
          </p:cNvSpPr>
          <p:nvPr>
            <p:ph idx="1"/>
          </p:nvPr>
        </p:nvSpPr>
        <p:spPr/>
        <p:txBody>
          <a:bodyPr>
            <a:normAutofit fontScale="92500" lnSpcReduction="10000"/>
          </a:bodyPr>
          <a:lstStyle/>
          <a:p>
            <a:pPr algn="ctr"/>
            <a:r>
              <a:rPr lang="en-AU" sz="2800" b="0" i="0" dirty="0">
                <a:solidFill>
                  <a:srgbClr val="000000"/>
                </a:solidFill>
                <a:effectLst/>
                <a:latin typeface="Lato" panose="020F0502020204030203" pitchFamily="34" charset="0"/>
              </a:rPr>
              <a:t>Alexander had only just become </a:t>
            </a:r>
            <a:r>
              <a:rPr lang="en-AU" sz="2800" b="1" i="1" dirty="0">
                <a:solidFill>
                  <a:schemeClr val="accent6"/>
                </a:solidFill>
                <a:effectLst/>
                <a:latin typeface="Lato" panose="020F0502020204030203" pitchFamily="34" charset="0"/>
              </a:rPr>
              <a:t>king of Macedon in 336 BC, </a:t>
            </a:r>
            <a:r>
              <a:rPr lang="en-AU" sz="2800" b="0" i="0" dirty="0">
                <a:solidFill>
                  <a:srgbClr val="000000"/>
                </a:solidFill>
                <a:effectLst/>
                <a:latin typeface="Lato" panose="020F0502020204030203" pitchFamily="34" charset="0"/>
              </a:rPr>
              <a:t>after the assassination of his father Phillip II. </a:t>
            </a:r>
            <a:endParaRPr lang="en-AU" sz="2800" dirty="0">
              <a:solidFill>
                <a:srgbClr val="000000"/>
              </a:solidFill>
              <a:latin typeface="Lato" panose="020F0502020204030203" pitchFamily="34" charset="0"/>
            </a:endParaRPr>
          </a:p>
          <a:p>
            <a:pPr algn="ctr"/>
            <a:r>
              <a:rPr lang="en-AU" sz="2800" b="0" i="0" dirty="0">
                <a:solidFill>
                  <a:srgbClr val="000000"/>
                </a:solidFill>
                <a:effectLst/>
                <a:latin typeface="Lato" panose="020F0502020204030203" pitchFamily="34" charset="0"/>
              </a:rPr>
              <a:t>He was only </a:t>
            </a:r>
            <a:r>
              <a:rPr lang="en-AU" sz="2800" b="1" i="1" dirty="0">
                <a:solidFill>
                  <a:schemeClr val="accent6"/>
                </a:solidFill>
                <a:effectLst/>
                <a:latin typeface="Lato" panose="020F0502020204030203" pitchFamily="34" charset="0"/>
              </a:rPr>
              <a:t>22 years old </a:t>
            </a:r>
            <a:r>
              <a:rPr lang="en-AU" sz="2800" b="0" i="0" dirty="0">
                <a:solidFill>
                  <a:srgbClr val="000000"/>
                </a:solidFill>
                <a:effectLst/>
                <a:latin typeface="Lato" panose="020F0502020204030203" pitchFamily="34" charset="0"/>
              </a:rPr>
              <a:t>when he faced </a:t>
            </a:r>
            <a:r>
              <a:rPr lang="en-AU" sz="2800" dirty="0">
                <a:solidFill>
                  <a:srgbClr val="000000"/>
                </a:solidFill>
                <a:effectLst/>
                <a:latin typeface="Lato" panose="020F0502020204030203" pitchFamily="34" charset="0"/>
              </a:rPr>
              <a:t>Darius III at Granicus River. Despite being </a:t>
            </a:r>
            <a:r>
              <a:rPr lang="en-AU" sz="2800" b="1" i="1" dirty="0">
                <a:solidFill>
                  <a:schemeClr val="accent6"/>
                </a:solidFill>
                <a:effectLst/>
                <a:latin typeface="Lato" panose="020F0502020204030203" pitchFamily="34" charset="0"/>
              </a:rPr>
              <a:t>outnumbered and outmatched</a:t>
            </a:r>
            <a:r>
              <a:rPr lang="en-AU" sz="2800" b="0" i="0" dirty="0">
                <a:solidFill>
                  <a:srgbClr val="000000"/>
                </a:solidFill>
                <a:effectLst/>
                <a:latin typeface="Lato" panose="020F0502020204030203" pitchFamily="34" charset="0"/>
              </a:rPr>
              <a:t>, Alexander was determined to defeat the Persian king. </a:t>
            </a:r>
          </a:p>
          <a:p>
            <a:pPr algn="ctr"/>
            <a:r>
              <a:rPr lang="en-AU" sz="2800" b="0" i="0" dirty="0">
                <a:solidFill>
                  <a:srgbClr val="000000"/>
                </a:solidFill>
                <a:effectLst/>
                <a:latin typeface="Lato" panose="020F0502020204030203" pitchFamily="34" charset="0"/>
              </a:rPr>
              <a:t>Given these circumstances, it would have been easy for Alexander to lose hope and give up before even engaging in battle. However, he didn't let this deter him. </a:t>
            </a:r>
          </a:p>
          <a:p>
            <a:pPr algn="ctr"/>
            <a:r>
              <a:rPr lang="en-AU" sz="2800" b="1" i="1" u="sng" dirty="0">
                <a:solidFill>
                  <a:schemeClr val="accent6"/>
                </a:solidFill>
                <a:effectLst/>
                <a:latin typeface="Lato" panose="020F0502020204030203" pitchFamily="34" charset="0"/>
              </a:rPr>
              <a:t>Instead, he formulated a plan that would </a:t>
            </a:r>
            <a:br>
              <a:rPr lang="en-AU" sz="2800" b="1" i="1" u="sng" dirty="0">
                <a:solidFill>
                  <a:schemeClr val="accent6"/>
                </a:solidFill>
                <a:effectLst/>
                <a:latin typeface="Lato" panose="020F0502020204030203" pitchFamily="34" charset="0"/>
              </a:rPr>
            </a:br>
            <a:r>
              <a:rPr lang="en-AU" sz="2800" b="1" i="1" u="sng" dirty="0">
                <a:solidFill>
                  <a:schemeClr val="accent6"/>
                </a:solidFill>
                <a:effectLst/>
                <a:latin typeface="Lato" panose="020F0502020204030203" pitchFamily="34" charset="0"/>
              </a:rPr>
              <a:t>allow him to take on Darius III and win.</a:t>
            </a:r>
          </a:p>
          <a:p>
            <a:pPr algn="ctr"/>
            <a:endParaRPr lang="en-US" sz="2800" dirty="0"/>
          </a:p>
        </p:txBody>
      </p:sp>
      <p:sp>
        <p:nvSpPr>
          <p:cNvPr id="4" name="TextBox 3">
            <a:extLst>
              <a:ext uri="{FF2B5EF4-FFF2-40B4-BE49-F238E27FC236}">
                <a16:creationId xmlns:a16="http://schemas.microsoft.com/office/drawing/2014/main" id="{6979D946-7C44-E766-7480-458B62458601}"/>
              </a:ext>
            </a:extLst>
          </p:cNvPr>
          <p:cNvSpPr txBox="1"/>
          <p:nvPr/>
        </p:nvSpPr>
        <p:spPr>
          <a:xfrm>
            <a:off x="7954851" y="101937"/>
            <a:ext cx="4237149" cy="369332"/>
          </a:xfrm>
          <a:prstGeom prst="rect">
            <a:avLst/>
          </a:prstGeom>
          <a:noFill/>
        </p:spPr>
        <p:txBody>
          <a:bodyPr wrap="square" rtlCol="0">
            <a:spAutoFit/>
          </a:bodyPr>
          <a:lstStyle/>
          <a:p>
            <a:pPr algn="r"/>
            <a:r>
              <a:rPr lang="en-US" b="1" i="1" dirty="0">
                <a:solidFill>
                  <a:schemeClr val="accent6"/>
                </a:solidFill>
              </a:rPr>
              <a:t>So… what's the situation?</a:t>
            </a:r>
          </a:p>
        </p:txBody>
      </p:sp>
    </p:spTree>
    <p:extLst>
      <p:ext uri="{BB962C8B-B14F-4D97-AF65-F5344CB8AC3E}">
        <p14:creationId xmlns:p14="http://schemas.microsoft.com/office/powerpoint/2010/main" val="3446677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A49E8C5-F809-D6F9-0CB4-DFAEF7E4D128}"/>
              </a:ext>
            </a:extLst>
          </p:cNvPr>
          <p:cNvSpPr>
            <a:spLocks noGrp="1"/>
          </p:cNvSpPr>
          <p:nvPr>
            <p:ph type="title"/>
          </p:nvPr>
        </p:nvSpPr>
        <p:spPr>
          <a:xfrm>
            <a:off x="492370" y="516835"/>
            <a:ext cx="3084844" cy="5772840"/>
          </a:xfrm>
        </p:spPr>
        <p:txBody>
          <a:bodyPr anchor="ctr">
            <a:normAutofit/>
          </a:bodyPr>
          <a:lstStyle/>
          <a:p>
            <a:pPr algn="ctr"/>
            <a:r>
              <a:rPr lang="en-US" sz="3600" dirty="0">
                <a:solidFill>
                  <a:srgbClr val="FFFFFF"/>
                </a:solidFill>
              </a:rPr>
              <a:t>ACTIVITY – Watch the following video</a:t>
            </a:r>
          </a:p>
        </p:txBody>
      </p:sp>
      <p:sp>
        <p:nvSpPr>
          <p:cNvPr id="13" name="Rectangle 12">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5C54E153-EA7C-AFDA-E13C-211A844405F2}"/>
              </a:ext>
            </a:extLst>
          </p:cNvPr>
          <p:cNvGraphicFramePr>
            <a:graphicFrameLocks noGrp="1"/>
          </p:cNvGraphicFramePr>
          <p:nvPr>
            <p:ph idx="1"/>
            <p:extLst>
              <p:ext uri="{D42A27DB-BD31-4B8C-83A1-F6EECF244321}">
                <p14:modId xmlns:p14="http://schemas.microsoft.com/office/powerpoint/2010/main" val="17066764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3270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9083-8E77-F1DE-F56B-827AF6B5D2F8}"/>
              </a:ext>
            </a:extLst>
          </p:cNvPr>
          <p:cNvSpPr>
            <a:spLocks noGrp="1"/>
          </p:cNvSpPr>
          <p:nvPr>
            <p:ph type="title"/>
          </p:nvPr>
        </p:nvSpPr>
        <p:spPr/>
        <p:txBody>
          <a:bodyPr/>
          <a:lstStyle/>
          <a:p>
            <a:pPr algn="ctr"/>
            <a:r>
              <a:rPr lang="en-US" dirty="0"/>
              <a:t>FIRST STEP: Invade Asia Minor</a:t>
            </a:r>
          </a:p>
        </p:txBody>
      </p:sp>
      <p:sp>
        <p:nvSpPr>
          <p:cNvPr id="3" name="Content Placeholder 2">
            <a:extLst>
              <a:ext uri="{FF2B5EF4-FFF2-40B4-BE49-F238E27FC236}">
                <a16:creationId xmlns:a16="http://schemas.microsoft.com/office/drawing/2014/main" id="{9C62ADDC-B59B-F77D-D73D-3B87D51C4EA1}"/>
              </a:ext>
            </a:extLst>
          </p:cNvPr>
          <p:cNvSpPr>
            <a:spLocks noGrp="1"/>
          </p:cNvSpPr>
          <p:nvPr>
            <p:ph idx="1"/>
          </p:nvPr>
        </p:nvSpPr>
        <p:spPr>
          <a:xfrm>
            <a:off x="625913" y="1935886"/>
            <a:ext cx="11001134" cy="4023360"/>
          </a:xfrm>
        </p:spPr>
        <p:txBody>
          <a:bodyPr>
            <a:noAutofit/>
          </a:bodyPr>
          <a:lstStyle/>
          <a:p>
            <a:pPr algn="l">
              <a:buFont typeface="Arial" panose="020B0604020202020204" pitchFamily="34" charset="0"/>
              <a:buChar char="•"/>
            </a:pPr>
            <a:r>
              <a:rPr lang="en-AU" sz="1800" b="0" i="0" dirty="0">
                <a:solidFill>
                  <a:schemeClr val="tx1"/>
                </a:solidFill>
                <a:effectLst/>
                <a:latin typeface="Lato" panose="020F0502020204030203" pitchFamily="34" charset="0"/>
              </a:rPr>
              <a:t>ATG - invade Asia Minor (present-day Turkey).</a:t>
            </a:r>
          </a:p>
          <a:p>
            <a:pPr algn="l">
              <a:buFont typeface="Arial" panose="020B0604020202020204" pitchFamily="34" charset="0"/>
              <a:buChar char="•"/>
            </a:pPr>
            <a:r>
              <a:rPr lang="en-AU" sz="1800" b="0" i="0" dirty="0">
                <a:solidFill>
                  <a:schemeClr val="tx1"/>
                </a:solidFill>
                <a:effectLst/>
                <a:latin typeface="Lato" panose="020F0502020204030203" pitchFamily="34" charset="0"/>
              </a:rPr>
              <a:t>May of 334 BCE, ATG &amp; his army crossed the Hellespont (present-day Dardanelles) into Persian territory. </a:t>
            </a:r>
          </a:p>
          <a:p>
            <a:pPr algn="l">
              <a:buFont typeface="Arial" panose="020B0604020202020204" pitchFamily="34" charset="0"/>
              <a:buChar char="•"/>
            </a:pPr>
            <a:r>
              <a:rPr lang="en-AU" sz="1800" b="0" i="0" dirty="0">
                <a:solidFill>
                  <a:schemeClr val="tx1"/>
                </a:solidFill>
                <a:effectLst/>
                <a:latin typeface="Lato" panose="020F0502020204030203" pitchFamily="34" charset="0"/>
              </a:rPr>
              <a:t>ATG visited the ruins of the ancient city of Troy and paid homage to the Trojan king Priam and offered sacrifices to the gods</a:t>
            </a:r>
          </a:p>
          <a:p>
            <a:pPr lvl="1">
              <a:buFont typeface="Arial" panose="020B0604020202020204" pitchFamily="34" charset="0"/>
              <a:buChar char="•"/>
            </a:pPr>
            <a:r>
              <a:rPr lang="en-AU" b="0" i="0" dirty="0">
                <a:solidFill>
                  <a:schemeClr val="tx1"/>
                </a:solidFill>
                <a:effectLst/>
                <a:latin typeface="Lato" panose="020F0502020204030203" pitchFamily="34" charset="0"/>
              </a:rPr>
              <a:t>this was a symbolic gesture, as it established Alexander as the new Achilles - the great hero of Greek mythology.</a:t>
            </a:r>
          </a:p>
          <a:p>
            <a:pPr algn="l">
              <a:buFont typeface="Arial" panose="020B0604020202020204" pitchFamily="34" charset="0"/>
              <a:buChar char="•"/>
            </a:pPr>
            <a:r>
              <a:rPr lang="en-AU" sz="1800" b="0" i="0" dirty="0">
                <a:solidFill>
                  <a:schemeClr val="tx1"/>
                </a:solidFill>
                <a:effectLst/>
                <a:latin typeface="Lato" panose="020F0502020204030203" pitchFamily="34" charset="0"/>
              </a:rPr>
              <a:t>ATG and his army marched inland towards Granicus River. </a:t>
            </a:r>
          </a:p>
          <a:p>
            <a:pPr algn="l">
              <a:buFont typeface="Arial" panose="020B0604020202020204" pitchFamily="34" charset="0"/>
              <a:buChar char="•"/>
            </a:pPr>
            <a:r>
              <a:rPr lang="en-AU" sz="1800" b="0" i="0" dirty="0">
                <a:solidFill>
                  <a:schemeClr val="tx1"/>
                </a:solidFill>
                <a:effectLst/>
                <a:latin typeface="Lato" panose="020F0502020204030203" pitchFamily="34" charset="0"/>
              </a:rPr>
              <a:t>Along the way, they passed through several cities that surrendered to them without a fight. The people of these cities welcomed Alexander as their liberator from Persian rule.</a:t>
            </a:r>
          </a:p>
          <a:p>
            <a:pPr algn="l">
              <a:buFont typeface="Arial" panose="020B0604020202020204" pitchFamily="34" charset="0"/>
              <a:buChar char="•"/>
            </a:pPr>
            <a:r>
              <a:rPr lang="en-AU" sz="1800" b="0" i="0" dirty="0">
                <a:solidFill>
                  <a:schemeClr val="tx1"/>
                </a:solidFill>
                <a:effectLst/>
                <a:latin typeface="Lato" panose="020F0502020204030203" pitchFamily="34" charset="0"/>
              </a:rPr>
              <a:t>He reached Granicus River - Alexander had built up a large force of allies and supporters. He also had momentum on his side, as he had yet to be defeated in battle. </a:t>
            </a:r>
          </a:p>
          <a:p>
            <a:pPr algn="l">
              <a:buFont typeface="Arial" panose="020B0604020202020204" pitchFamily="34" charset="0"/>
              <a:buChar char="•"/>
            </a:pPr>
            <a:r>
              <a:rPr lang="en-AU" sz="1800" b="0" i="0" dirty="0">
                <a:solidFill>
                  <a:schemeClr val="tx1"/>
                </a:solidFill>
                <a:effectLst/>
                <a:latin typeface="Lato" panose="020F0502020204030203" pitchFamily="34" charset="0"/>
              </a:rPr>
              <a:t>Darius III, on the other hand, was facing mounting pressure from all sides. He needed to stop Alexander before he could gain any more ground.</a:t>
            </a:r>
          </a:p>
          <a:p>
            <a:pPr>
              <a:buFont typeface="Arial" panose="020B0604020202020204" pitchFamily="34" charset="0"/>
              <a:buChar char="•"/>
            </a:pPr>
            <a:endParaRPr lang="en-US" sz="1800" dirty="0">
              <a:solidFill>
                <a:schemeClr val="tx1"/>
              </a:solidFill>
            </a:endParaRPr>
          </a:p>
        </p:txBody>
      </p:sp>
    </p:spTree>
    <p:extLst>
      <p:ext uri="{BB962C8B-B14F-4D97-AF65-F5344CB8AC3E}">
        <p14:creationId xmlns:p14="http://schemas.microsoft.com/office/powerpoint/2010/main" val="3243286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3F9083-8E77-F1DE-F56B-827AF6B5D2F8}"/>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8000">
                <a:solidFill>
                  <a:schemeClr val="tx1">
                    <a:lumMod val="85000"/>
                    <a:lumOff val="15000"/>
                  </a:schemeClr>
                </a:solidFill>
              </a:rPr>
              <a:t>ACTIVITY 2 – The Battle of Granicus</a:t>
            </a:r>
          </a:p>
        </p:txBody>
      </p:sp>
      <p:sp>
        <p:nvSpPr>
          <p:cNvPr id="16" name="Rectangle 15">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9C62ADDC-B59B-F77D-D73D-3B87D51C4EA1}"/>
              </a:ext>
            </a:extLst>
          </p:cNvPr>
          <p:cNvSpPr>
            <a:spLocks noGrp="1"/>
          </p:cNvSpPr>
          <p:nvPr>
            <p:ph idx="1"/>
          </p:nvPr>
        </p:nvSpPr>
        <p:spPr>
          <a:xfrm>
            <a:off x="1100051" y="5225240"/>
            <a:ext cx="10058400" cy="1143000"/>
          </a:xfrm>
        </p:spPr>
        <p:txBody>
          <a:bodyPr vert="horz" lIns="91440" tIns="45720" rIns="91440" bIns="45720" rtlCol="0">
            <a:normAutofit/>
          </a:bodyPr>
          <a:lstStyle/>
          <a:p>
            <a:pPr marL="0" indent="0">
              <a:buNone/>
            </a:pPr>
            <a:r>
              <a:rPr lang="en-US" sz="2400" b="0" i="0" cap="all" spc="200" dirty="0">
                <a:solidFill>
                  <a:srgbClr val="FFFFFF"/>
                </a:solidFill>
                <a:effectLst/>
                <a:latin typeface="+mj-lt"/>
              </a:rPr>
              <a:t>Read through the Information Sheet and complete the activities</a:t>
            </a:r>
            <a:endParaRPr lang="en-US" sz="2400" cap="all" spc="200" dirty="0">
              <a:solidFill>
                <a:srgbClr val="FFFFFF"/>
              </a:solidFill>
              <a:latin typeface="+mj-lt"/>
            </a:endParaRPr>
          </a:p>
        </p:txBody>
      </p:sp>
    </p:spTree>
    <p:extLst>
      <p:ext uri="{BB962C8B-B14F-4D97-AF65-F5344CB8AC3E}">
        <p14:creationId xmlns:p14="http://schemas.microsoft.com/office/powerpoint/2010/main" val="4022428933"/>
      </p:ext>
    </p:extLst>
  </p:cSld>
  <p:clrMapOvr>
    <a:masterClrMapping/>
  </p:clrMapOvr>
</p:sld>
</file>

<file path=ppt/theme/theme1.xml><?xml version="1.0" encoding="utf-8"?>
<a:theme xmlns:a="http://schemas.openxmlformats.org/drawingml/2006/main" name="Retrospect">
  <a:themeElements>
    <a:clrScheme name="Custom 4">
      <a:dk1>
        <a:srgbClr val="000000"/>
      </a:dk1>
      <a:lt1>
        <a:srgbClr val="FFFFFF"/>
      </a:lt1>
      <a:dk2>
        <a:srgbClr val="344068"/>
      </a:dk2>
      <a:lt2>
        <a:srgbClr val="D9E0E6"/>
      </a:lt2>
      <a:accent1>
        <a:srgbClr val="E1D2BF"/>
      </a:accent1>
      <a:accent2>
        <a:srgbClr val="865852"/>
      </a:accent2>
      <a:accent3>
        <a:srgbClr val="B29480"/>
      </a:accent3>
      <a:accent4>
        <a:srgbClr val="FFBB99"/>
      </a:accent4>
      <a:accent5>
        <a:srgbClr val="8C6660"/>
      </a:accent5>
      <a:accent6>
        <a:srgbClr val="AA6650"/>
      </a:accent6>
      <a:hlink>
        <a:srgbClr val="F0D8A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8200</TotalTime>
  <Words>537</Words>
  <Application>Microsoft Macintosh PowerPoint</Application>
  <PresentationFormat>Widescreen</PresentationFormat>
  <Paragraphs>40</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Lato</vt:lpstr>
      <vt:lpstr>Retrospect</vt:lpstr>
      <vt:lpstr>Granicus and Asia Minor</vt:lpstr>
      <vt:lpstr>In 334 BCE, Alexander the Great and his army faced the Persian forces of Darius III at the Battle of Granicus River.   This would be Alexander's first major victory against the Persian king.   By using a unique strategy, he was able to win decisively against Darius III and secure his place as one of history's greatest military commanders. </vt:lpstr>
      <vt:lpstr>So…</vt:lpstr>
      <vt:lpstr>Darius III of Persia</vt:lpstr>
      <vt:lpstr>PowerPoint Presentation</vt:lpstr>
      <vt:lpstr>Alexander’s Involvement </vt:lpstr>
      <vt:lpstr>ACTIVITY – Watch the following video</vt:lpstr>
      <vt:lpstr>FIRST STEP: Invade Asia Minor</vt:lpstr>
      <vt:lpstr>ACTIVITY 2 – The Battle of Granicus</vt:lpstr>
      <vt:lpstr>ACTIVITY 3 – Comic Strip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372</cp:revision>
  <dcterms:created xsi:type="dcterms:W3CDTF">2022-07-13T05:26:46Z</dcterms:created>
  <dcterms:modified xsi:type="dcterms:W3CDTF">2023-06-15T08:33:06Z</dcterms:modified>
</cp:coreProperties>
</file>