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0"/>
  </p:notesMasterIdLst>
  <p:sldIdLst>
    <p:sldId id="283" r:id="rId2"/>
    <p:sldId id="294" r:id="rId3"/>
    <p:sldId id="304" r:id="rId4"/>
    <p:sldId id="303" r:id="rId5"/>
    <p:sldId id="305" r:id="rId6"/>
    <p:sldId id="306" r:id="rId7"/>
    <p:sldId id="307" r:id="rId8"/>
    <p:sldId id="30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92295"/>
  </p:normalViewPr>
  <p:slideViewPr>
    <p:cSldViewPr snapToGrid="0" snapToObjects="1">
      <p:cViewPr varScale="1">
        <p:scale>
          <a:sx n="99" d="100"/>
          <a:sy n="99" d="100"/>
        </p:scale>
        <p:origin x="140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6/15/23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6/15/23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6/15/23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6/15/23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6/15/23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6/15/23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6/15/23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6/15/23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pEsyRHLmBGw&amp;ab_channel=KingsandGenera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6" name="Picture 2" descr="Wars of Alexander the Great - Wikipedia">
            <a:extLst>
              <a:ext uri="{FF2B5EF4-FFF2-40B4-BE49-F238E27FC236}">
                <a16:creationId xmlns:a16="http://schemas.microsoft.com/office/drawing/2014/main" id="{75AFF93F-C1A0-32D4-B36B-A8C1B8CAA813}"/>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32508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Issus and Egypt</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698518"/>
          </a:xfrm>
        </p:spPr>
        <p:txBody>
          <a:bodyPr>
            <a:normAutofit/>
          </a:bodyPr>
          <a:lstStyle/>
          <a:p>
            <a:r>
              <a:rPr lang="en-US" u="sng" dirty="0">
                <a:solidFill>
                  <a:schemeClr val="tx1"/>
                </a:solidFill>
              </a:rPr>
              <a:t>Goal/s: </a:t>
            </a:r>
          </a:p>
          <a:p>
            <a:r>
              <a:rPr lang="en-US" b="1" dirty="0">
                <a:solidFill>
                  <a:schemeClr val="tx1"/>
                </a:solidFill>
              </a:rPr>
              <a:t>identify the events of the battle of </a:t>
            </a:r>
            <a:r>
              <a:rPr lang="en-US" b="1" dirty="0" err="1">
                <a:solidFill>
                  <a:schemeClr val="tx1"/>
                </a:solidFill>
              </a:rPr>
              <a:t>issus</a:t>
            </a:r>
            <a:endParaRPr lang="en-US" b="1" dirty="0">
              <a:solidFill>
                <a:schemeClr val="tx1"/>
              </a:solidFill>
            </a:endParaRP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9 Lesson 4 – unit 2</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39E82-50C6-84A3-8330-71941842723E}"/>
              </a:ext>
            </a:extLst>
          </p:cNvPr>
          <p:cNvSpPr>
            <a:spLocks noGrp="1"/>
          </p:cNvSpPr>
          <p:nvPr>
            <p:ph type="title"/>
          </p:nvPr>
        </p:nvSpPr>
        <p:spPr>
          <a:xfrm>
            <a:off x="154546" y="115910"/>
            <a:ext cx="11001134" cy="4535210"/>
          </a:xfrm>
        </p:spPr>
        <p:txBody>
          <a:bodyPr vert="horz" lIns="91440" tIns="45720" rIns="91440" bIns="45720" rtlCol="0" anchor="b">
            <a:noAutofit/>
          </a:bodyPr>
          <a:lstStyle/>
          <a:p>
            <a:r>
              <a:rPr lang="en-AU" sz="4000" b="0" i="0" dirty="0">
                <a:solidFill>
                  <a:srgbClr val="000000"/>
                </a:solidFill>
                <a:effectLst/>
                <a:latin typeface="Lato" panose="020F0502020204030203" pitchFamily="34" charset="0"/>
              </a:rPr>
              <a:t>On the </a:t>
            </a:r>
            <a:r>
              <a:rPr lang="en-AU" sz="4000" b="1" i="1" dirty="0">
                <a:solidFill>
                  <a:schemeClr val="accent5"/>
                </a:solidFill>
                <a:effectLst/>
                <a:latin typeface="Lato" panose="020F0502020204030203" pitchFamily="34" charset="0"/>
              </a:rPr>
              <a:t>5th of November 333 BCE</a:t>
            </a:r>
            <a:r>
              <a:rPr lang="en-AU" sz="4000" b="0" i="0" dirty="0">
                <a:solidFill>
                  <a:srgbClr val="000000"/>
                </a:solidFill>
                <a:effectLst/>
                <a:latin typeface="Lato" panose="020F0502020204030203" pitchFamily="34" charset="0"/>
              </a:rPr>
              <a:t>, Alexander the Great and his army met the Persian forces of Darius III in Battle at </a:t>
            </a:r>
            <a:r>
              <a:rPr lang="en-AU" sz="4000" b="1" i="1" dirty="0">
                <a:solidFill>
                  <a:schemeClr val="accent5"/>
                </a:solidFill>
                <a:effectLst/>
                <a:latin typeface="Lato" panose="020F0502020204030203" pitchFamily="34" charset="0"/>
              </a:rPr>
              <a:t>Issus</a:t>
            </a:r>
            <a:r>
              <a:rPr lang="en-AU" sz="4000" b="0" i="0" dirty="0">
                <a:solidFill>
                  <a:srgbClr val="000000"/>
                </a:solidFill>
                <a:effectLst/>
                <a:latin typeface="Lato" panose="020F0502020204030203" pitchFamily="34" charset="0"/>
              </a:rPr>
              <a:t>. </a:t>
            </a:r>
            <a:br>
              <a:rPr lang="en-AU" sz="4000" b="0" i="0" dirty="0">
                <a:solidFill>
                  <a:srgbClr val="000000"/>
                </a:solidFill>
                <a:effectLst/>
                <a:latin typeface="Lato" panose="020F0502020204030203" pitchFamily="34" charset="0"/>
              </a:rPr>
            </a:br>
            <a:br>
              <a:rPr lang="en-AU" sz="4000" b="0" i="0" dirty="0">
                <a:solidFill>
                  <a:srgbClr val="000000"/>
                </a:solidFill>
                <a:effectLst/>
                <a:latin typeface="Lato" panose="020F0502020204030203" pitchFamily="34" charset="0"/>
              </a:rPr>
            </a:br>
            <a:r>
              <a:rPr lang="en-AU" sz="4000" b="0" i="0" dirty="0">
                <a:solidFill>
                  <a:srgbClr val="000000"/>
                </a:solidFill>
                <a:effectLst/>
                <a:latin typeface="Lato" panose="020F0502020204030203" pitchFamily="34" charset="0"/>
              </a:rPr>
              <a:t>The clash between these two great armies would be one of the most decisive in history. </a:t>
            </a:r>
            <a:endParaRPr lang="en-US" sz="88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3786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79BA-5F1A-82D8-7A3A-D9B8D58DF245}"/>
              </a:ext>
            </a:extLst>
          </p:cNvPr>
          <p:cNvSpPr>
            <a:spLocks noGrp="1"/>
          </p:cNvSpPr>
          <p:nvPr>
            <p:ph type="title"/>
          </p:nvPr>
        </p:nvSpPr>
        <p:spPr>
          <a:xfrm>
            <a:off x="1097280" y="286603"/>
            <a:ext cx="2908050" cy="4066456"/>
          </a:xfrm>
        </p:spPr>
        <p:txBody>
          <a:bodyPr/>
          <a:lstStyle/>
          <a:p>
            <a:pPr algn="ctr"/>
            <a:r>
              <a:rPr lang="en-US" dirty="0"/>
              <a:t>Map of the </a:t>
            </a:r>
            <a:r>
              <a:rPr lang="en-US" b="1" i="1" dirty="0">
                <a:solidFill>
                  <a:schemeClr val="accent5"/>
                </a:solidFill>
              </a:rPr>
              <a:t>Issus Campaign</a:t>
            </a:r>
          </a:p>
        </p:txBody>
      </p:sp>
      <p:pic>
        <p:nvPicPr>
          <p:cNvPr id="1026" name="Picture 2" descr="Map of the Issus campaign">
            <a:extLst>
              <a:ext uri="{FF2B5EF4-FFF2-40B4-BE49-F238E27FC236}">
                <a16:creationId xmlns:a16="http://schemas.microsoft.com/office/drawing/2014/main" id="{7977CA12-3802-C2EE-A526-675B2D280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8712" y="0"/>
            <a:ext cx="5897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35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9907-840B-29C7-73F0-BEA0FB09A5B8}"/>
              </a:ext>
            </a:extLst>
          </p:cNvPr>
          <p:cNvSpPr>
            <a:spLocks noGrp="1"/>
          </p:cNvSpPr>
          <p:nvPr>
            <p:ph type="title"/>
          </p:nvPr>
        </p:nvSpPr>
        <p:spPr/>
        <p:txBody>
          <a:bodyPr/>
          <a:lstStyle/>
          <a:p>
            <a:pPr algn="ctr"/>
            <a:r>
              <a:rPr lang="en-US" dirty="0"/>
              <a:t>ACTIVITY - Documentary</a:t>
            </a:r>
          </a:p>
        </p:txBody>
      </p:sp>
      <p:sp>
        <p:nvSpPr>
          <p:cNvPr id="3" name="Content Placeholder 2">
            <a:extLst>
              <a:ext uri="{FF2B5EF4-FFF2-40B4-BE49-F238E27FC236}">
                <a16:creationId xmlns:a16="http://schemas.microsoft.com/office/drawing/2014/main" id="{8F561343-5643-6060-7EAE-4A1A9A9CF0A7}"/>
              </a:ext>
            </a:extLst>
          </p:cNvPr>
          <p:cNvSpPr>
            <a:spLocks noGrp="1"/>
          </p:cNvSpPr>
          <p:nvPr>
            <p:ph idx="1"/>
          </p:nvPr>
        </p:nvSpPr>
        <p:spPr/>
        <p:txBody>
          <a:bodyPr>
            <a:normAutofit/>
          </a:bodyPr>
          <a:lstStyle/>
          <a:p>
            <a:pPr algn="ctr"/>
            <a:r>
              <a:rPr lang="en-US" dirty="0">
                <a:hlinkClick r:id="rId2"/>
              </a:rPr>
              <a:t>https://www.youtube.com/watch?v=pEsyRHLmBGw&amp;ab_channel=KingsandGenerals</a:t>
            </a:r>
            <a:endParaRPr lang="en-US" dirty="0"/>
          </a:p>
          <a:p>
            <a:pPr algn="ctr"/>
            <a:endParaRPr lang="en-US" dirty="0"/>
          </a:p>
          <a:p>
            <a:pPr algn="ctr"/>
            <a:r>
              <a:rPr lang="en-US" dirty="0"/>
              <a:t>Watch the following documentary about the Battle of Issus</a:t>
            </a:r>
          </a:p>
          <a:p>
            <a:pPr algn="ctr"/>
            <a:endParaRPr lang="en-US" dirty="0"/>
          </a:p>
          <a:p>
            <a:pPr algn="ctr"/>
            <a:r>
              <a:rPr lang="en-US" b="1" u="sng" dirty="0"/>
              <a:t>Take  DOT-POINT notes in your book</a:t>
            </a:r>
          </a:p>
          <a:p>
            <a:pPr algn="ctr"/>
            <a:endParaRPr lang="en-US" b="1" u="sng" dirty="0"/>
          </a:p>
          <a:p>
            <a:pPr algn="ctr"/>
            <a:r>
              <a:rPr lang="en-US" dirty="0"/>
              <a:t>Be prepared to discuss the following question:</a:t>
            </a:r>
          </a:p>
          <a:p>
            <a:pPr algn="ctr"/>
            <a:r>
              <a:rPr lang="en-AU" sz="2800" i="1" dirty="0">
                <a:solidFill>
                  <a:schemeClr val="accent5"/>
                </a:solidFill>
                <a:effectLst/>
                <a:latin typeface="Chalkboard" panose="03050602040202020205" pitchFamily="66" charset="77"/>
                <a:ea typeface="Times New Roman" panose="02020603050405020304" pitchFamily="18" charset="0"/>
                <a:cs typeface="Times New Roman" panose="02020603050405020304" pitchFamily="18" charset="0"/>
              </a:rPr>
              <a:t>Why did Alexander win the Battle of Issus?</a:t>
            </a:r>
            <a:endParaRPr lang="en-AU" sz="2800" dirty="0">
              <a:solidFill>
                <a:schemeClr val="accent5"/>
              </a:solidFill>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dirty="0"/>
          </a:p>
        </p:txBody>
      </p:sp>
    </p:spTree>
    <p:extLst>
      <p:ext uri="{BB962C8B-B14F-4D97-AF65-F5344CB8AC3E}">
        <p14:creationId xmlns:p14="http://schemas.microsoft.com/office/powerpoint/2010/main" val="768206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D41D-76FE-4ADC-A64E-225AA100C578}"/>
              </a:ext>
            </a:extLst>
          </p:cNvPr>
          <p:cNvSpPr>
            <a:spLocks noGrp="1"/>
          </p:cNvSpPr>
          <p:nvPr>
            <p:ph type="title"/>
          </p:nvPr>
        </p:nvSpPr>
        <p:spPr/>
        <p:txBody>
          <a:bodyPr/>
          <a:lstStyle/>
          <a:p>
            <a:pPr algn="ctr"/>
            <a:r>
              <a:rPr lang="en-US" dirty="0"/>
              <a:t>Aftermath</a:t>
            </a:r>
          </a:p>
        </p:txBody>
      </p:sp>
      <p:sp>
        <p:nvSpPr>
          <p:cNvPr id="3" name="Content Placeholder 2">
            <a:extLst>
              <a:ext uri="{FF2B5EF4-FFF2-40B4-BE49-F238E27FC236}">
                <a16:creationId xmlns:a16="http://schemas.microsoft.com/office/drawing/2014/main" id="{DF11829C-F6AE-1EA6-877A-41010EFBC863}"/>
              </a:ext>
            </a:extLst>
          </p:cNvPr>
          <p:cNvSpPr>
            <a:spLocks noGrp="1"/>
          </p:cNvSpPr>
          <p:nvPr>
            <p:ph idx="1"/>
          </p:nvPr>
        </p:nvSpPr>
        <p:spPr/>
        <p:txBody>
          <a:bodyPr>
            <a:normAutofit/>
          </a:bodyPr>
          <a:lstStyle/>
          <a:p>
            <a:pPr algn="ctr"/>
            <a:r>
              <a:rPr lang="en-AU" sz="2400" b="0" i="0" dirty="0">
                <a:solidFill>
                  <a:srgbClr val="000000"/>
                </a:solidFill>
                <a:effectLst/>
                <a:latin typeface="Lato" panose="020F0502020204030203" pitchFamily="34" charset="0"/>
              </a:rPr>
              <a:t>The Persian defeat was so total, and they had fled from the battlefield in such a hurry that they left behind their camp and all their supplies. </a:t>
            </a:r>
            <a:br>
              <a:rPr lang="en-AU" sz="2400" b="0" i="0" dirty="0">
                <a:solidFill>
                  <a:srgbClr val="000000"/>
                </a:solidFill>
                <a:effectLst/>
                <a:latin typeface="Lato" panose="020F0502020204030203" pitchFamily="34" charset="0"/>
              </a:rPr>
            </a:br>
            <a:endParaRPr lang="en-AU" sz="2400" b="0" i="0" dirty="0">
              <a:solidFill>
                <a:srgbClr val="000000"/>
              </a:solidFill>
              <a:effectLst/>
              <a:latin typeface="Lato" panose="020F0502020204030203" pitchFamily="34" charset="0"/>
            </a:endParaRPr>
          </a:p>
          <a:p>
            <a:pPr algn="ctr"/>
            <a:r>
              <a:rPr lang="en-AU" sz="2400" b="0" i="0" dirty="0">
                <a:solidFill>
                  <a:srgbClr val="000000"/>
                </a:solidFill>
                <a:effectLst/>
                <a:latin typeface="Lato" panose="020F0502020204030203" pitchFamily="34" charset="0"/>
              </a:rPr>
              <a:t>This was a clear victory for Alexander and his army. Not only had he decisively defeated the largest army in the world, but he had also captured Darius' family, including his wife, children, and mother. </a:t>
            </a:r>
            <a:br>
              <a:rPr lang="en-AU" sz="2400" b="0" i="0" dirty="0">
                <a:solidFill>
                  <a:srgbClr val="000000"/>
                </a:solidFill>
                <a:effectLst/>
                <a:latin typeface="Lato" panose="020F0502020204030203" pitchFamily="34" charset="0"/>
              </a:rPr>
            </a:br>
            <a:endParaRPr lang="en-AU" sz="2400" b="0" i="0" dirty="0">
              <a:solidFill>
                <a:srgbClr val="000000"/>
              </a:solidFill>
              <a:effectLst/>
              <a:latin typeface="Lato" panose="020F0502020204030203" pitchFamily="34" charset="0"/>
            </a:endParaRPr>
          </a:p>
          <a:p>
            <a:pPr algn="ctr"/>
            <a:r>
              <a:rPr lang="en-AU" sz="2400" b="0" i="0" dirty="0">
                <a:solidFill>
                  <a:srgbClr val="000000"/>
                </a:solidFill>
                <a:effectLst/>
                <a:latin typeface="Lato" panose="020F0502020204030203" pitchFamily="34" charset="0"/>
              </a:rPr>
              <a:t>However, Darius asked for the return of his family, promising Alexander half of his kingdom, which was rejected. Instead, Alexander challenged him to face him again on the battlefield.</a:t>
            </a:r>
          </a:p>
          <a:p>
            <a:pPr algn="ctr"/>
            <a:endParaRPr lang="en-US" sz="2400" dirty="0"/>
          </a:p>
        </p:txBody>
      </p:sp>
      <p:pic>
        <p:nvPicPr>
          <p:cNvPr id="5" name="Picture 4" descr="A red circle with a cross&#10;&#10;Description automatically generated with medium confidence">
            <a:extLst>
              <a:ext uri="{FF2B5EF4-FFF2-40B4-BE49-F238E27FC236}">
                <a16:creationId xmlns:a16="http://schemas.microsoft.com/office/drawing/2014/main" id="{88519B5A-0BA4-2172-9BE9-EAF239B0F1DB}"/>
              </a:ext>
            </a:extLst>
          </p:cNvPr>
          <p:cNvPicPr>
            <a:picLocks noChangeAspect="1"/>
          </p:cNvPicPr>
          <p:nvPr/>
        </p:nvPicPr>
        <p:blipFill>
          <a:blip r:embed="rId2"/>
          <a:stretch>
            <a:fillRect/>
          </a:stretch>
        </p:blipFill>
        <p:spPr>
          <a:xfrm>
            <a:off x="10676944" y="178229"/>
            <a:ext cx="1270000" cy="1270000"/>
          </a:xfrm>
          <a:prstGeom prst="rect">
            <a:avLst/>
          </a:prstGeom>
        </p:spPr>
      </p:pic>
    </p:spTree>
    <p:extLst>
      <p:ext uri="{BB962C8B-B14F-4D97-AF65-F5344CB8AC3E}">
        <p14:creationId xmlns:p14="http://schemas.microsoft.com/office/powerpoint/2010/main" val="270188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59FE-892B-BE4D-9EA5-EC4EFFC302F1}"/>
              </a:ext>
            </a:extLst>
          </p:cNvPr>
          <p:cNvSpPr>
            <a:spLocks noGrp="1"/>
          </p:cNvSpPr>
          <p:nvPr>
            <p:ph type="title"/>
          </p:nvPr>
        </p:nvSpPr>
        <p:spPr/>
        <p:txBody>
          <a:bodyPr/>
          <a:lstStyle/>
          <a:p>
            <a:pPr algn="ctr"/>
            <a:r>
              <a:rPr lang="en-US" dirty="0"/>
              <a:t>Alexander in Egypt</a:t>
            </a:r>
          </a:p>
        </p:txBody>
      </p:sp>
      <p:sp>
        <p:nvSpPr>
          <p:cNvPr id="3" name="Content Placeholder 2">
            <a:extLst>
              <a:ext uri="{FF2B5EF4-FFF2-40B4-BE49-F238E27FC236}">
                <a16:creationId xmlns:a16="http://schemas.microsoft.com/office/drawing/2014/main" id="{4F827E53-71C5-D891-05E1-A3E7644EA8B2}"/>
              </a:ext>
            </a:extLst>
          </p:cNvPr>
          <p:cNvSpPr>
            <a:spLocks noGrp="1"/>
          </p:cNvSpPr>
          <p:nvPr>
            <p:ph idx="1"/>
          </p:nvPr>
        </p:nvSpPr>
        <p:spPr/>
        <p:txBody>
          <a:bodyPr>
            <a:normAutofit lnSpcReduction="10000"/>
          </a:bodyPr>
          <a:lstStyle/>
          <a:p>
            <a:pPr algn="ctr"/>
            <a:r>
              <a:rPr lang="en-AU" sz="2400" b="0" i="0" dirty="0">
                <a:solidFill>
                  <a:srgbClr val="000000"/>
                </a:solidFill>
                <a:effectLst/>
                <a:latin typeface="Lato" panose="020F0502020204030203" pitchFamily="34" charset="0"/>
              </a:rPr>
              <a:t>After Alexander's victory at Issus, he marched south to Persian-controlled Egypt. Alexander wanted Egypt because he knew that it was a wealthy nation and he wanted to add its resources to his empire. He conquered Egypt in 332 BC.</a:t>
            </a:r>
          </a:p>
          <a:p>
            <a:pPr algn="ctr"/>
            <a:r>
              <a:rPr lang="en-AU" sz="2400" b="0" i="0" dirty="0">
                <a:solidFill>
                  <a:srgbClr val="000000"/>
                </a:solidFill>
                <a:effectLst/>
                <a:latin typeface="Lato" panose="020F0502020204030203" pitchFamily="34" charset="0"/>
              </a:rPr>
              <a:t>The Egyptians were happy to see Alexander, since they had been oppressed by the Persians for many years. They welcomed him as a liberator and gave him gifts of gold and silver.</a:t>
            </a:r>
          </a:p>
          <a:p>
            <a:pPr algn="ctr"/>
            <a:r>
              <a:rPr lang="en-AU" sz="2400" b="0" i="0" dirty="0">
                <a:solidFill>
                  <a:srgbClr val="000000"/>
                </a:solidFill>
                <a:effectLst/>
                <a:latin typeface="Lato" panose="020F0502020204030203" pitchFamily="34" charset="0"/>
              </a:rPr>
              <a:t>In return, Alexander made Egypt a part of his empire and named the city of Alexandria after himself. He also placed Egyptians in high positions within his government and allowed them to keep their religion and customs.</a:t>
            </a:r>
          </a:p>
          <a:p>
            <a:pPr algn="ctr"/>
            <a:endParaRPr lang="en-US" sz="2400" dirty="0"/>
          </a:p>
        </p:txBody>
      </p:sp>
    </p:spTree>
    <p:extLst>
      <p:ext uri="{BB962C8B-B14F-4D97-AF65-F5344CB8AC3E}">
        <p14:creationId xmlns:p14="http://schemas.microsoft.com/office/powerpoint/2010/main" val="185171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59FE-892B-BE4D-9EA5-EC4EFFC302F1}"/>
              </a:ext>
            </a:extLst>
          </p:cNvPr>
          <p:cNvSpPr>
            <a:spLocks noGrp="1"/>
          </p:cNvSpPr>
          <p:nvPr>
            <p:ph type="title"/>
          </p:nvPr>
        </p:nvSpPr>
        <p:spPr/>
        <p:txBody>
          <a:bodyPr/>
          <a:lstStyle/>
          <a:p>
            <a:pPr algn="ctr"/>
            <a:r>
              <a:rPr lang="en-US" dirty="0"/>
              <a:t>Alexander visits </a:t>
            </a:r>
            <a:r>
              <a:rPr lang="en-US" dirty="0" err="1"/>
              <a:t>Siwa</a:t>
            </a:r>
            <a:endParaRPr lang="en-US" dirty="0"/>
          </a:p>
        </p:txBody>
      </p:sp>
      <p:sp>
        <p:nvSpPr>
          <p:cNvPr id="3" name="Content Placeholder 2">
            <a:extLst>
              <a:ext uri="{FF2B5EF4-FFF2-40B4-BE49-F238E27FC236}">
                <a16:creationId xmlns:a16="http://schemas.microsoft.com/office/drawing/2014/main" id="{4F827E53-71C5-D891-05E1-A3E7644EA8B2}"/>
              </a:ext>
            </a:extLst>
          </p:cNvPr>
          <p:cNvSpPr>
            <a:spLocks noGrp="1"/>
          </p:cNvSpPr>
          <p:nvPr>
            <p:ph idx="1"/>
          </p:nvPr>
        </p:nvSpPr>
        <p:spPr/>
        <p:txBody>
          <a:bodyPr>
            <a:normAutofit lnSpcReduction="10000"/>
          </a:bodyPr>
          <a:lstStyle/>
          <a:p>
            <a:pPr algn="ctr"/>
            <a:r>
              <a:rPr lang="en-AU" sz="2000" b="0" i="0" dirty="0">
                <a:solidFill>
                  <a:srgbClr val="000000"/>
                </a:solidFill>
                <a:effectLst/>
                <a:latin typeface="Lato" panose="020F0502020204030203" pitchFamily="34" charset="0"/>
              </a:rPr>
              <a:t>While in Egypt, Alexander visited the Temple of Amun-Ra at </a:t>
            </a:r>
            <a:r>
              <a:rPr lang="en-AU" sz="2000" b="0" i="0" dirty="0" err="1">
                <a:solidFill>
                  <a:srgbClr val="000000"/>
                </a:solidFill>
                <a:effectLst/>
                <a:latin typeface="Lato" panose="020F0502020204030203" pitchFamily="34" charset="0"/>
              </a:rPr>
              <a:t>Siwa</a:t>
            </a:r>
            <a:r>
              <a:rPr lang="en-AU" sz="2000" b="0" i="0" dirty="0">
                <a:solidFill>
                  <a:srgbClr val="000000"/>
                </a:solidFill>
                <a:effectLst/>
                <a:latin typeface="Lato" panose="020F0502020204030203" pitchFamily="34" charset="0"/>
              </a:rPr>
              <a:t> Oasis. The temple was home to the Oracle of Amun-Ra, who was said to be able to answer any question.</a:t>
            </a:r>
          </a:p>
          <a:p>
            <a:pPr algn="ctr"/>
            <a:r>
              <a:rPr lang="en-AU" sz="2000" b="0" i="0" dirty="0">
                <a:solidFill>
                  <a:srgbClr val="000000"/>
                </a:solidFill>
                <a:effectLst/>
                <a:latin typeface="Lato" panose="020F0502020204030203" pitchFamily="34" charset="0"/>
              </a:rPr>
              <a:t>When Alexander asked the Oracle if he was indeed the son of Zeus, the Oracle replied that he was indeed a god and not a mortal man.</a:t>
            </a:r>
          </a:p>
          <a:p>
            <a:pPr algn="ctr"/>
            <a:r>
              <a:rPr lang="en-AU" sz="2000" b="0" i="0" dirty="0">
                <a:solidFill>
                  <a:srgbClr val="000000"/>
                </a:solidFill>
                <a:effectLst/>
                <a:latin typeface="Lato" panose="020F0502020204030203" pitchFamily="34" charset="0"/>
              </a:rPr>
              <a:t>This response pleased Alexander and solidified his belief that he was destined to conquer the world.</a:t>
            </a:r>
          </a:p>
          <a:p>
            <a:pPr algn="ctr"/>
            <a:r>
              <a:rPr lang="en-AU" sz="2000" b="0" i="0" dirty="0">
                <a:solidFill>
                  <a:srgbClr val="000000"/>
                </a:solidFill>
                <a:effectLst/>
                <a:latin typeface="Lato" panose="020F0502020204030203" pitchFamily="34" charset="0"/>
              </a:rPr>
              <a:t>After his visit to the Temple of Amun-Ra, he returned to Memphis, where he held a cultural and sports festival for both Egyptians and Greeks. He wanted this to be an example of cooperation between the two ancient civilisations. </a:t>
            </a:r>
          </a:p>
          <a:p>
            <a:pPr algn="ctr"/>
            <a:r>
              <a:rPr lang="en-AU" sz="2000" b="0" i="0" dirty="0">
                <a:solidFill>
                  <a:srgbClr val="000000"/>
                </a:solidFill>
                <a:effectLst/>
                <a:latin typeface="Lato" panose="020F0502020204030203" pitchFamily="34" charset="0"/>
              </a:rPr>
              <a:t>After six months in Egypt, Alexander left to chase Darius once more in 331 BC. Alexander would not see Egypt again. Only after his death would his body return to the city he named after himself, to be buried.</a:t>
            </a:r>
          </a:p>
        </p:txBody>
      </p:sp>
    </p:spTree>
    <p:extLst>
      <p:ext uri="{BB962C8B-B14F-4D97-AF65-F5344CB8AC3E}">
        <p14:creationId xmlns:p14="http://schemas.microsoft.com/office/powerpoint/2010/main" val="2031508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28910-3741-9C80-D316-7E5A84364AA1}"/>
              </a:ext>
            </a:extLst>
          </p:cNvPr>
          <p:cNvSpPr>
            <a:spLocks noGrp="1"/>
          </p:cNvSpPr>
          <p:nvPr>
            <p:ph type="title"/>
          </p:nvPr>
        </p:nvSpPr>
        <p:spPr/>
        <p:txBody>
          <a:bodyPr/>
          <a:lstStyle/>
          <a:p>
            <a:pPr algn="ctr"/>
            <a:r>
              <a:rPr lang="en-US" dirty="0"/>
              <a:t>ACTIVITY – Write a paragraph</a:t>
            </a:r>
          </a:p>
        </p:txBody>
      </p:sp>
      <p:sp>
        <p:nvSpPr>
          <p:cNvPr id="3" name="Content Placeholder 2">
            <a:extLst>
              <a:ext uri="{FF2B5EF4-FFF2-40B4-BE49-F238E27FC236}">
                <a16:creationId xmlns:a16="http://schemas.microsoft.com/office/drawing/2014/main" id="{24707C88-07C3-BEB6-F8BA-B7E02F9B4C64}"/>
              </a:ext>
            </a:extLst>
          </p:cNvPr>
          <p:cNvSpPr>
            <a:spLocks noGrp="1"/>
          </p:cNvSpPr>
          <p:nvPr>
            <p:ph idx="1"/>
          </p:nvPr>
        </p:nvSpPr>
        <p:spPr/>
        <p:txBody>
          <a:bodyPr>
            <a:normAutofit/>
          </a:bodyPr>
          <a:lstStyle/>
          <a:p>
            <a:pPr algn="ctr"/>
            <a:r>
              <a:rPr lang="en-US" sz="3200" dirty="0">
                <a:latin typeface="Calibri" panose="020F0502020204030204" pitchFamily="34" charset="0"/>
                <a:cs typeface="Calibri" panose="020F0502020204030204" pitchFamily="34" charset="0"/>
              </a:rPr>
              <a:t>Why was the Battle of Issus one of Alexander’s most important victories during his campaign against Darius III and the Persian Empire?</a:t>
            </a:r>
          </a:p>
          <a:p>
            <a:pPr algn="ctr"/>
            <a:endParaRPr lang="en-US" sz="3200" b="0" i="0" dirty="0">
              <a:solidFill>
                <a:srgbClr val="000000"/>
              </a:solidFill>
              <a:effectLst/>
              <a:latin typeface="Calibri" panose="020F0502020204030204" pitchFamily="34" charset="0"/>
              <a:cs typeface="Calibri" panose="020F0502020204030204" pitchFamily="34" charset="0"/>
            </a:endParaRPr>
          </a:p>
          <a:p>
            <a:pPr algn="ctr"/>
            <a:r>
              <a:rPr lang="en-US" dirty="0">
                <a:solidFill>
                  <a:schemeClr val="accent5"/>
                </a:solidFill>
                <a:latin typeface="Calibri" panose="020F0502020204030204" pitchFamily="34" charset="0"/>
                <a:cs typeface="Calibri" panose="020F0502020204030204" pitchFamily="34" charset="0"/>
              </a:rPr>
              <a:t>Think about: </a:t>
            </a:r>
            <a:r>
              <a:rPr lang="en-AU" b="0" i="0" dirty="0">
                <a:solidFill>
                  <a:schemeClr val="accent5"/>
                </a:solidFill>
                <a:effectLst/>
                <a:latin typeface="Calibri" panose="020F0502020204030204" pitchFamily="34" charset="0"/>
                <a:cs typeface="Calibri" panose="020F0502020204030204" pitchFamily="34" charset="0"/>
              </a:rPr>
              <a:t>Macedonian morale/recruitment</a:t>
            </a:r>
            <a:endParaRPr lang="en-US" dirty="0">
              <a:solidFill>
                <a:schemeClr val="accent5"/>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7956711"/>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8207</TotalTime>
  <Words>565</Words>
  <Application>Microsoft Macintosh PowerPoint</Application>
  <PresentationFormat>Widescreen</PresentationFormat>
  <Paragraphs>35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Chalkboard</vt:lpstr>
      <vt:lpstr>Lato</vt:lpstr>
      <vt:lpstr>Retrospect</vt:lpstr>
      <vt:lpstr>Issus and Egypt</vt:lpstr>
      <vt:lpstr>On the 5th of November 333 BCE, Alexander the Great and his army met the Persian forces of Darius III in Battle at Issus.   The clash between these two great armies would be one of the most decisive in history. </vt:lpstr>
      <vt:lpstr>Map of the Issus Campaign</vt:lpstr>
      <vt:lpstr>ACTIVITY - Documentary</vt:lpstr>
      <vt:lpstr>Aftermath</vt:lpstr>
      <vt:lpstr>Alexander in Egypt</vt:lpstr>
      <vt:lpstr>Alexander visits Siwa</vt:lpstr>
      <vt:lpstr>ACTIVITY – Write a paragraph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381</cp:revision>
  <dcterms:created xsi:type="dcterms:W3CDTF">2022-07-13T05:26:46Z</dcterms:created>
  <dcterms:modified xsi:type="dcterms:W3CDTF">2023-06-15T08:44:20Z</dcterms:modified>
</cp:coreProperties>
</file>