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sldIdLst>
    <p:sldId id="283" r:id="rId2"/>
    <p:sldId id="294" r:id="rId3"/>
    <p:sldId id="296" r:id="rId4"/>
    <p:sldId id="297" r:id="rId5"/>
    <p:sldId id="298" r:id="rId6"/>
    <p:sldId id="29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4"/>
    <p:restoredTop sz="92295"/>
  </p:normalViewPr>
  <p:slideViewPr>
    <p:cSldViewPr snapToGrid="0" snapToObjects="1">
      <p:cViewPr varScale="1">
        <p:scale>
          <a:sx n="99" d="100"/>
          <a:sy n="99" d="100"/>
        </p:scale>
        <p:origin x="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827BA-D128-45BC-964D-EB26F407562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C8AC0A-ADF9-45AC-87F7-CEBD17EFF34D}">
      <dgm:prSet/>
      <dgm:spPr/>
      <dgm:t>
        <a:bodyPr/>
        <a:lstStyle/>
        <a:p>
          <a:pPr>
            <a:lnSpc>
              <a:spcPct val="100000"/>
            </a:lnSpc>
          </a:pPr>
          <a:r>
            <a:rPr lang="en-US"/>
            <a:t>Read the sources. Highlight for key words.</a:t>
          </a:r>
        </a:p>
      </dgm:t>
    </dgm:pt>
    <dgm:pt modelId="{6BA9B3ED-6712-4FDC-BD6E-8AA06F1946E6}" type="parTrans" cxnId="{4D429618-EF2E-489D-848D-F1DD7659D29E}">
      <dgm:prSet/>
      <dgm:spPr/>
      <dgm:t>
        <a:bodyPr/>
        <a:lstStyle/>
        <a:p>
          <a:endParaRPr lang="en-US"/>
        </a:p>
      </dgm:t>
    </dgm:pt>
    <dgm:pt modelId="{BD9CCFA8-5D3B-4571-9D9F-BB7ECD954D19}" type="sibTrans" cxnId="{4D429618-EF2E-489D-848D-F1DD7659D29E}">
      <dgm:prSet/>
      <dgm:spPr/>
      <dgm:t>
        <a:bodyPr/>
        <a:lstStyle/>
        <a:p>
          <a:endParaRPr lang="en-US"/>
        </a:p>
      </dgm:t>
    </dgm:pt>
    <dgm:pt modelId="{16C2BC23-B5C4-4640-A331-B812546E24AF}">
      <dgm:prSet/>
      <dgm:spPr/>
      <dgm:t>
        <a:bodyPr/>
        <a:lstStyle/>
        <a:p>
          <a:pPr>
            <a:lnSpc>
              <a:spcPct val="100000"/>
            </a:lnSpc>
          </a:pPr>
          <a:r>
            <a:rPr lang="en-US"/>
            <a:t>Edit and Complete the source questions.</a:t>
          </a:r>
        </a:p>
      </dgm:t>
    </dgm:pt>
    <dgm:pt modelId="{FC9FB0DF-4C5B-4714-8A1B-F0ED3D28FF96}" type="parTrans" cxnId="{34141EDB-FD4B-46C5-A275-FB4AA6B08164}">
      <dgm:prSet/>
      <dgm:spPr/>
      <dgm:t>
        <a:bodyPr/>
        <a:lstStyle/>
        <a:p>
          <a:endParaRPr lang="en-US"/>
        </a:p>
      </dgm:t>
    </dgm:pt>
    <dgm:pt modelId="{29166F0D-6140-4D38-8797-CBF67A09A78B}" type="sibTrans" cxnId="{34141EDB-FD4B-46C5-A275-FB4AA6B08164}">
      <dgm:prSet/>
      <dgm:spPr/>
      <dgm:t>
        <a:bodyPr/>
        <a:lstStyle/>
        <a:p>
          <a:endParaRPr lang="en-US"/>
        </a:p>
      </dgm:t>
    </dgm:pt>
    <dgm:pt modelId="{C107F3C6-D26E-4A95-B59E-A80A9493172B}" type="pres">
      <dgm:prSet presAssocID="{D52827BA-D128-45BC-964D-EB26F4075622}" presName="root" presStyleCnt="0">
        <dgm:presLayoutVars>
          <dgm:dir/>
          <dgm:resizeHandles val="exact"/>
        </dgm:presLayoutVars>
      </dgm:prSet>
      <dgm:spPr/>
    </dgm:pt>
    <dgm:pt modelId="{5451C79C-9B56-4429-B027-3A9AF8A0C122}" type="pres">
      <dgm:prSet presAssocID="{17C8AC0A-ADF9-45AC-87F7-CEBD17EFF34D}" presName="compNode" presStyleCnt="0"/>
      <dgm:spPr/>
    </dgm:pt>
    <dgm:pt modelId="{3F5ABB69-06E6-41C4-B51E-BF5BB91F0BDB}" type="pres">
      <dgm:prSet presAssocID="{17C8AC0A-ADF9-45AC-87F7-CEBD17EFF3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Book"/>
        </a:ext>
      </dgm:extLst>
    </dgm:pt>
    <dgm:pt modelId="{2E9BF34B-E1E8-4A24-A045-D9557A3317EF}" type="pres">
      <dgm:prSet presAssocID="{17C8AC0A-ADF9-45AC-87F7-CEBD17EFF34D}" presName="spaceRect" presStyleCnt="0"/>
      <dgm:spPr/>
    </dgm:pt>
    <dgm:pt modelId="{47F82516-D47F-4271-B8D2-1D761EE7DD67}" type="pres">
      <dgm:prSet presAssocID="{17C8AC0A-ADF9-45AC-87F7-CEBD17EFF34D}" presName="textRect" presStyleLbl="revTx" presStyleIdx="0" presStyleCnt="2">
        <dgm:presLayoutVars>
          <dgm:chMax val="1"/>
          <dgm:chPref val="1"/>
        </dgm:presLayoutVars>
      </dgm:prSet>
      <dgm:spPr/>
    </dgm:pt>
    <dgm:pt modelId="{7F43B071-676D-4355-98E3-132FAFCF9E28}" type="pres">
      <dgm:prSet presAssocID="{BD9CCFA8-5D3B-4571-9D9F-BB7ECD954D19}" presName="sibTrans" presStyleCnt="0"/>
      <dgm:spPr/>
    </dgm:pt>
    <dgm:pt modelId="{37170779-5D71-4C1B-BC7E-B320E952F555}" type="pres">
      <dgm:prSet presAssocID="{16C2BC23-B5C4-4640-A331-B812546E24AF}" presName="compNode" presStyleCnt="0"/>
      <dgm:spPr/>
    </dgm:pt>
    <dgm:pt modelId="{F32D26A7-64E5-49AC-A0DB-883CEFA3A09B}" type="pres">
      <dgm:prSet presAssocID="{16C2BC23-B5C4-4640-A331-B812546E24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2D601E92-A35A-443B-BACB-F9E8B26FED13}" type="pres">
      <dgm:prSet presAssocID="{16C2BC23-B5C4-4640-A331-B812546E24AF}" presName="spaceRect" presStyleCnt="0"/>
      <dgm:spPr/>
    </dgm:pt>
    <dgm:pt modelId="{5EF84A16-64D5-4C35-B3A8-D2F0540EEE5F}" type="pres">
      <dgm:prSet presAssocID="{16C2BC23-B5C4-4640-A331-B812546E24AF}" presName="textRect" presStyleLbl="revTx" presStyleIdx="1" presStyleCnt="2">
        <dgm:presLayoutVars>
          <dgm:chMax val="1"/>
          <dgm:chPref val="1"/>
        </dgm:presLayoutVars>
      </dgm:prSet>
      <dgm:spPr/>
    </dgm:pt>
  </dgm:ptLst>
  <dgm:cxnLst>
    <dgm:cxn modelId="{4D429618-EF2E-489D-848D-F1DD7659D29E}" srcId="{D52827BA-D128-45BC-964D-EB26F4075622}" destId="{17C8AC0A-ADF9-45AC-87F7-CEBD17EFF34D}" srcOrd="0" destOrd="0" parTransId="{6BA9B3ED-6712-4FDC-BD6E-8AA06F1946E6}" sibTransId="{BD9CCFA8-5D3B-4571-9D9F-BB7ECD954D19}"/>
    <dgm:cxn modelId="{B1B7B23B-827E-4314-AC9C-783594650984}" type="presOf" srcId="{17C8AC0A-ADF9-45AC-87F7-CEBD17EFF34D}" destId="{47F82516-D47F-4271-B8D2-1D761EE7DD67}" srcOrd="0" destOrd="0" presId="urn:microsoft.com/office/officeart/2018/2/layout/IconLabelList"/>
    <dgm:cxn modelId="{989CD47C-9A5B-4626-A99E-F6418299ADC1}" type="presOf" srcId="{D52827BA-D128-45BC-964D-EB26F4075622}" destId="{C107F3C6-D26E-4A95-B59E-A80A9493172B}" srcOrd="0" destOrd="0" presId="urn:microsoft.com/office/officeart/2018/2/layout/IconLabelList"/>
    <dgm:cxn modelId="{EDC5599E-5956-45A9-92F8-A7FAACD0BEF4}" type="presOf" srcId="{16C2BC23-B5C4-4640-A331-B812546E24AF}" destId="{5EF84A16-64D5-4C35-B3A8-D2F0540EEE5F}" srcOrd="0" destOrd="0" presId="urn:microsoft.com/office/officeart/2018/2/layout/IconLabelList"/>
    <dgm:cxn modelId="{34141EDB-FD4B-46C5-A275-FB4AA6B08164}" srcId="{D52827BA-D128-45BC-964D-EB26F4075622}" destId="{16C2BC23-B5C4-4640-A331-B812546E24AF}" srcOrd="1" destOrd="0" parTransId="{FC9FB0DF-4C5B-4714-8A1B-F0ED3D28FF96}" sibTransId="{29166F0D-6140-4D38-8797-CBF67A09A78B}"/>
    <dgm:cxn modelId="{FC65C92B-09C3-4238-84AC-8EFE6CB44025}" type="presParOf" srcId="{C107F3C6-D26E-4A95-B59E-A80A9493172B}" destId="{5451C79C-9B56-4429-B027-3A9AF8A0C122}" srcOrd="0" destOrd="0" presId="urn:microsoft.com/office/officeart/2018/2/layout/IconLabelList"/>
    <dgm:cxn modelId="{1142EDC9-7A49-41CA-A0F8-E1241AD65DCC}" type="presParOf" srcId="{5451C79C-9B56-4429-B027-3A9AF8A0C122}" destId="{3F5ABB69-06E6-41C4-B51E-BF5BB91F0BDB}" srcOrd="0" destOrd="0" presId="urn:microsoft.com/office/officeart/2018/2/layout/IconLabelList"/>
    <dgm:cxn modelId="{14D86A01-D11E-4FE0-B492-8A1084F5ED1A}" type="presParOf" srcId="{5451C79C-9B56-4429-B027-3A9AF8A0C122}" destId="{2E9BF34B-E1E8-4A24-A045-D9557A3317EF}" srcOrd="1" destOrd="0" presId="urn:microsoft.com/office/officeart/2018/2/layout/IconLabelList"/>
    <dgm:cxn modelId="{2B6FCF79-B068-4EB4-9F8F-F0A4402ED953}" type="presParOf" srcId="{5451C79C-9B56-4429-B027-3A9AF8A0C122}" destId="{47F82516-D47F-4271-B8D2-1D761EE7DD67}" srcOrd="2" destOrd="0" presId="urn:microsoft.com/office/officeart/2018/2/layout/IconLabelList"/>
    <dgm:cxn modelId="{7F56856E-D357-47A9-9995-34C9C5A1E133}" type="presParOf" srcId="{C107F3C6-D26E-4A95-B59E-A80A9493172B}" destId="{7F43B071-676D-4355-98E3-132FAFCF9E28}" srcOrd="1" destOrd="0" presId="urn:microsoft.com/office/officeart/2018/2/layout/IconLabelList"/>
    <dgm:cxn modelId="{6FE6E20C-3C64-4127-9BDA-F6151247FA48}" type="presParOf" srcId="{C107F3C6-D26E-4A95-B59E-A80A9493172B}" destId="{37170779-5D71-4C1B-BC7E-B320E952F555}" srcOrd="2" destOrd="0" presId="urn:microsoft.com/office/officeart/2018/2/layout/IconLabelList"/>
    <dgm:cxn modelId="{9511480B-B44F-4C5E-9474-6D7B483F2C81}" type="presParOf" srcId="{37170779-5D71-4C1B-BC7E-B320E952F555}" destId="{F32D26A7-64E5-49AC-A0DB-883CEFA3A09B}" srcOrd="0" destOrd="0" presId="urn:microsoft.com/office/officeart/2018/2/layout/IconLabelList"/>
    <dgm:cxn modelId="{AB2D159E-A5C5-4EC8-95CE-656ECEF44754}" type="presParOf" srcId="{37170779-5D71-4C1B-BC7E-B320E952F555}" destId="{2D601E92-A35A-443B-BACB-F9E8B26FED13}" srcOrd="1" destOrd="0" presId="urn:microsoft.com/office/officeart/2018/2/layout/IconLabelList"/>
    <dgm:cxn modelId="{D69B2F7A-651C-4EFF-81E6-AB5D493F2825}" type="presParOf" srcId="{37170779-5D71-4C1B-BC7E-B320E952F555}" destId="{5EF84A16-64D5-4C35-B3A8-D2F0540EEE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ABB69-06E6-41C4-B51E-BF5BB91F0BDB}">
      <dsp:nvSpPr>
        <dsp:cNvPr id="0" name=""/>
        <dsp:cNvSpPr/>
      </dsp:nvSpPr>
      <dsp:spPr>
        <a:xfrm>
          <a:off x="1519199" y="4445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82516-D47F-4271-B8D2-1D761EE7DD67}">
      <dsp:nvSpPr>
        <dsp:cNvPr id="0" name=""/>
        <dsp:cNvSpPr/>
      </dsp:nvSpPr>
      <dsp:spPr>
        <a:xfrm>
          <a:off x="331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Read the sources. Highlight for key words.</a:t>
          </a:r>
        </a:p>
      </dsp:txBody>
      <dsp:txXfrm>
        <a:off x="331199" y="2858834"/>
        <a:ext cx="4320000" cy="720000"/>
      </dsp:txXfrm>
    </dsp:sp>
    <dsp:sp modelId="{F32D26A7-64E5-49AC-A0DB-883CEFA3A09B}">
      <dsp:nvSpPr>
        <dsp:cNvPr id="0" name=""/>
        <dsp:cNvSpPr/>
      </dsp:nvSpPr>
      <dsp:spPr>
        <a:xfrm>
          <a:off x="6595199" y="4445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84A16-64D5-4C35-B3A8-D2F0540EEE5F}">
      <dsp:nvSpPr>
        <dsp:cNvPr id="0" name=""/>
        <dsp:cNvSpPr/>
      </dsp:nvSpPr>
      <dsp:spPr>
        <a:xfrm>
          <a:off x="5407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Edit and Complete the source questions.</a:t>
          </a:r>
        </a:p>
      </dsp:txBody>
      <dsp:txXfrm>
        <a:off x="5407199" y="2858834"/>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412391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6/18/23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6/18/23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6/18/23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NxUXkhEoznQ&amp;ab_channel=KingsandGenera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6" name="Picture 2" descr="Wars of Alexander the Great - Wikipedia">
            <a:extLst>
              <a:ext uri="{FF2B5EF4-FFF2-40B4-BE49-F238E27FC236}">
                <a16:creationId xmlns:a16="http://schemas.microsoft.com/office/drawing/2014/main" id="{75AFF93F-C1A0-32D4-B36B-A8C1B8CAA813}"/>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32508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India and </a:t>
            </a:r>
            <a:r>
              <a:rPr lang="en-US" dirty="0" err="1">
                <a:solidFill>
                  <a:schemeClr val="tx1"/>
                </a:solidFill>
              </a:rPr>
              <a:t>Hydaspes</a:t>
            </a:r>
            <a:endParaRPr lang="en-US" dirty="0">
              <a:solidFill>
                <a:schemeClr val="tx1"/>
              </a:solidFill>
            </a:endParaRP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a:bodyPr>
          <a:lstStyle/>
          <a:p>
            <a:r>
              <a:rPr lang="en-US" u="sng" dirty="0">
                <a:solidFill>
                  <a:schemeClr val="tx1"/>
                </a:solidFill>
              </a:rPr>
              <a:t>Goal/s: </a:t>
            </a:r>
          </a:p>
          <a:p>
            <a:r>
              <a:rPr lang="en-US" dirty="0">
                <a:solidFill>
                  <a:schemeClr val="tx1"/>
                </a:solidFill>
              </a:rPr>
              <a:t>Describe how </a:t>
            </a:r>
            <a:r>
              <a:rPr lang="en-US" dirty="0" err="1">
                <a:solidFill>
                  <a:schemeClr val="tx1"/>
                </a:solidFill>
              </a:rPr>
              <a:t>atg’s</a:t>
            </a:r>
            <a:r>
              <a:rPr lang="en-US" dirty="0">
                <a:solidFill>
                  <a:schemeClr val="tx1"/>
                </a:solidFill>
              </a:rPr>
              <a:t> victory in </a:t>
            </a:r>
            <a:r>
              <a:rPr lang="en-US" dirty="0" err="1">
                <a:solidFill>
                  <a:schemeClr val="tx1"/>
                </a:solidFill>
              </a:rPr>
              <a:t>india</a:t>
            </a:r>
            <a:r>
              <a:rPr lang="en-US" dirty="0">
                <a:solidFill>
                  <a:schemeClr val="tx1"/>
                </a:solidFill>
              </a:rPr>
              <a:t> grew his empire</a:t>
            </a:r>
            <a:endParaRPr lang="en-US" b="1" dirty="0">
              <a:solidFill>
                <a:schemeClr val="tx1"/>
              </a:solidFill>
            </a:endParaRP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10 Lesson 6 – unit 2</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089D8C-6ADD-ED67-FA18-80B0C0B29893}"/>
              </a:ext>
            </a:extLst>
          </p:cNvPr>
          <p:cNvSpPr>
            <a:spLocks noGrp="1"/>
          </p:cNvSpPr>
          <p:nvPr>
            <p:ph type="title"/>
          </p:nvPr>
        </p:nvSpPr>
        <p:spPr>
          <a:xfrm>
            <a:off x="193183" y="296214"/>
            <a:ext cx="10962497" cy="4354906"/>
          </a:xfrm>
        </p:spPr>
        <p:txBody>
          <a:bodyPr vert="horz" lIns="91440" tIns="45720" rIns="91440" bIns="45720" rtlCol="0" anchor="b">
            <a:noAutofit/>
          </a:bodyPr>
          <a:lstStyle/>
          <a:p>
            <a:pPr algn="ctr"/>
            <a:r>
              <a:rPr lang="en-AU" sz="4000" b="0" i="0" dirty="0">
                <a:solidFill>
                  <a:srgbClr val="000000"/>
                </a:solidFill>
                <a:effectLst/>
                <a:latin typeface="Lato" panose="020F0502020204030203" pitchFamily="34" charset="0"/>
              </a:rPr>
              <a:t>In </a:t>
            </a:r>
            <a:r>
              <a:rPr lang="en-AU" sz="4000" b="1" i="1" dirty="0">
                <a:solidFill>
                  <a:schemeClr val="accent5"/>
                </a:solidFill>
                <a:effectLst/>
                <a:latin typeface="Lato" panose="020F0502020204030203" pitchFamily="34" charset="0"/>
              </a:rPr>
              <a:t>326 BCE</a:t>
            </a:r>
            <a:r>
              <a:rPr lang="en-AU" sz="4000" b="0" i="0" dirty="0">
                <a:solidFill>
                  <a:srgbClr val="000000"/>
                </a:solidFill>
                <a:effectLst/>
                <a:latin typeface="Lato" panose="020F0502020204030203" pitchFamily="34" charset="0"/>
              </a:rPr>
              <a:t>, a young and ambitious Alexander the Great led his army against the mighty Indian king, </a:t>
            </a:r>
            <a:r>
              <a:rPr lang="en-AU" sz="4000" b="1" i="1" dirty="0" err="1">
                <a:solidFill>
                  <a:schemeClr val="accent5"/>
                </a:solidFill>
                <a:effectLst/>
                <a:latin typeface="Lato" panose="020F0502020204030203" pitchFamily="34" charset="0"/>
              </a:rPr>
              <a:t>Porus</a:t>
            </a:r>
            <a:r>
              <a:rPr lang="en-AU" sz="4000" b="0" i="0" dirty="0">
                <a:solidFill>
                  <a:srgbClr val="000000"/>
                </a:solidFill>
                <a:effectLst/>
                <a:latin typeface="Lato" panose="020F0502020204030203" pitchFamily="34" charset="0"/>
              </a:rPr>
              <a:t>, on the banks of the </a:t>
            </a:r>
            <a:r>
              <a:rPr lang="en-AU" sz="4000" b="1" i="1" dirty="0" err="1">
                <a:solidFill>
                  <a:schemeClr val="accent5"/>
                </a:solidFill>
                <a:effectLst/>
                <a:latin typeface="Lato" panose="020F0502020204030203" pitchFamily="34" charset="0"/>
              </a:rPr>
              <a:t>Hydaspes</a:t>
            </a:r>
            <a:r>
              <a:rPr lang="en-AU" sz="4000" b="1" i="1" dirty="0">
                <a:solidFill>
                  <a:schemeClr val="accent5"/>
                </a:solidFill>
                <a:effectLst/>
                <a:latin typeface="Lato" panose="020F0502020204030203" pitchFamily="34" charset="0"/>
              </a:rPr>
              <a:t> River</a:t>
            </a:r>
            <a:r>
              <a:rPr lang="en-AU" sz="4000" b="0" i="0" dirty="0">
                <a:solidFill>
                  <a:srgbClr val="000000"/>
                </a:solidFill>
                <a:effectLst/>
                <a:latin typeface="Lato" panose="020F0502020204030203" pitchFamily="34" charset="0"/>
              </a:rPr>
              <a:t>. </a:t>
            </a:r>
            <a:br>
              <a:rPr lang="en-AU" sz="4000" b="0" i="0" dirty="0">
                <a:solidFill>
                  <a:srgbClr val="000000"/>
                </a:solidFill>
                <a:effectLst/>
                <a:latin typeface="Lato" panose="020F0502020204030203" pitchFamily="34" charset="0"/>
              </a:rPr>
            </a:br>
            <a:br>
              <a:rPr lang="en-AU" sz="4000" b="0" i="0" dirty="0">
                <a:solidFill>
                  <a:srgbClr val="000000"/>
                </a:solidFill>
                <a:effectLst/>
                <a:latin typeface="Lato" panose="020F0502020204030203" pitchFamily="34" charset="0"/>
              </a:rPr>
            </a:br>
            <a:r>
              <a:rPr lang="en-AU" sz="4000" b="0" i="0" dirty="0">
                <a:solidFill>
                  <a:srgbClr val="000000"/>
                </a:solidFill>
                <a:effectLst/>
                <a:latin typeface="Lato" panose="020F0502020204030203" pitchFamily="34" charset="0"/>
              </a:rPr>
              <a:t>This battle would be one of the most significant in Alexander's career - not only did he win, but he also </a:t>
            </a:r>
            <a:r>
              <a:rPr lang="en-AU" sz="4000" b="1" i="1" dirty="0">
                <a:solidFill>
                  <a:schemeClr val="accent5"/>
                </a:solidFill>
                <a:effectLst/>
                <a:latin typeface="Lato" panose="020F0502020204030203" pitchFamily="34" charset="0"/>
              </a:rPr>
              <a:t>conquered a vast new territory that would later become part of his ever-growing empire</a:t>
            </a:r>
            <a:r>
              <a:rPr lang="en-AU" sz="4000" b="0" i="0" dirty="0">
                <a:solidFill>
                  <a:srgbClr val="000000"/>
                </a:solidFill>
                <a:effectLst/>
                <a:latin typeface="Lato" panose="020F0502020204030203" pitchFamily="34" charset="0"/>
              </a:rPr>
              <a:t>. </a:t>
            </a:r>
            <a:endParaRPr lang="en-US" sz="8800" dirty="0">
              <a:solidFill>
                <a:schemeClr val="bg1"/>
              </a:solidFill>
            </a:endParaRPr>
          </a:p>
        </p:txBody>
      </p:sp>
    </p:spTree>
    <p:extLst>
      <p:ext uri="{BB962C8B-B14F-4D97-AF65-F5344CB8AC3E}">
        <p14:creationId xmlns:p14="http://schemas.microsoft.com/office/powerpoint/2010/main" val="31475718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 which place do Alexander and the Porus fight? - Quora">
            <a:extLst>
              <a:ext uri="{FF2B5EF4-FFF2-40B4-BE49-F238E27FC236}">
                <a16:creationId xmlns:a16="http://schemas.microsoft.com/office/drawing/2014/main" id="{211FB3CB-23D6-F3C3-FB05-97509ED2C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370"/>
          <a:stretch/>
        </p:blipFill>
        <p:spPr bwMode="auto">
          <a:xfrm>
            <a:off x="20" y="10"/>
            <a:ext cx="12191980" cy="634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21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7" name="Rectangle 2056">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59" name="Straight Connector 205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8E7931A-E7D7-176B-2C76-19C08F5D4C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61"/>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2063" name="Straight Connector 206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F97995E-7590-C19C-37AB-F1DEB2B0FFA6}"/>
              </a:ext>
            </a:extLst>
          </p:cNvPr>
          <p:cNvSpPr txBox="1"/>
          <p:nvPr/>
        </p:nvSpPr>
        <p:spPr>
          <a:xfrm>
            <a:off x="7859485" y="2198914"/>
            <a:ext cx="3690257" cy="3670180"/>
          </a:xfrm>
          <a:prstGeom prst="rect">
            <a:avLst/>
          </a:prstGeom>
        </p:spPr>
        <p:txBody>
          <a:bodyPr vert="horz" lIns="0" tIns="45720" rIns="0" bIns="45720" rtlCol="0">
            <a:normAutofit/>
          </a:bodyPr>
          <a:lstStyle/>
          <a:p>
            <a:pPr>
              <a:lnSpc>
                <a:spcPct val="90000"/>
              </a:lnSpc>
              <a:spcAft>
                <a:spcPts val="600"/>
              </a:spcAft>
              <a:buClr>
                <a:schemeClr val="accent1"/>
              </a:buClr>
              <a:buFont typeface="Calibri" panose="020F0502020204030204" pitchFamily="34" charset="0"/>
            </a:pPr>
            <a:r>
              <a:rPr lang="en-US" b="1" i="1" dirty="0">
                <a:solidFill>
                  <a:schemeClr val="tx1">
                    <a:lumMod val="75000"/>
                    <a:lumOff val="25000"/>
                  </a:schemeClr>
                </a:solidFill>
                <a:effectLst/>
              </a:rPr>
              <a:t>The Victory of Alexander over </a:t>
            </a:r>
            <a:r>
              <a:rPr lang="en-US" b="1" i="1" dirty="0" err="1">
                <a:solidFill>
                  <a:schemeClr val="tx1">
                    <a:lumMod val="75000"/>
                    <a:lumOff val="25000"/>
                  </a:schemeClr>
                </a:solidFill>
                <a:effectLst/>
              </a:rPr>
              <a:t>Porus</a:t>
            </a:r>
            <a:endParaRPr lang="en-US" b="1" i="0" dirty="0">
              <a:solidFill>
                <a:schemeClr val="tx1">
                  <a:lumMod val="75000"/>
                  <a:lumOff val="25000"/>
                </a:schemeClr>
              </a:solidFill>
              <a:effectLst/>
            </a:endParaRPr>
          </a:p>
          <a:p>
            <a:pPr>
              <a:lnSpc>
                <a:spcPct val="90000"/>
              </a:lnSpc>
              <a:spcAft>
                <a:spcPts val="600"/>
              </a:spcAft>
              <a:buClr>
                <a:schemeClr val="accent1"/>
              </a:buClr>
              <a:buFont typeface="Calibri" panose="020F0502020204030204" pitchFamily="34" charset="0"/>
            </a:pPr>
            <a:r>
              <a:rPr lang="en-US" b="0" i="1" dirty="0">
                <a:solidFill>
                  <a:schemeClr val="tx1">
                    <a:lumMod val="75000"/>
                    <a:lumOff val="25000"/>
                  </a:schemeClr>
                </a:solidFill>
                <a:effectLst/>
              </a:rPr>
              <a:t>The Victory of Alexander over </a:t>
            </a:r>
            <a:r>
              <a:rPr lang="en-US" b="0" i="1" dirty="0" err="1">
                <a:solidFill>
                  <a:schemeClr val="tx1">
                    <a:lumMod val="75000"/>
                    <a:lumOff val="25000"/>
                  </a:schemeClr>
                </a:solidFill>
                <a:effectLst/>
              </a:rPr>
              <a:t>Porus</a:t>
            </a:r>
            <a:r>
              <a:rPr lang="en-US" b="0" i="0" dirty="0">
                <a:solidFill>
                  <a:schemeClr val="tx1">
                    <a:lumMod val="75000"/>
                    <a:lumOff val="25000"/>
                  </a:schemeClr>
                </a:solidFill>
                <a:effectLst/>
              </a:rPr>
              <a:t>, oil on canvas by Charles-André Van Loo, c. 1738, in the Los Angeles County Museum of Art, Los Angeles, California. 65.73 × 91.44 cm.</a:t>
            </a:r>
          </a:p>
        </p:txBody>
      </p:sp>
      <p:sp>
        <p:nvSpPr>
          <p:cNvPr id="2065" name="Rectangle 2064">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7" name="Rectangle 206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149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124D-172E-7EE3-E3FE-37C966AE017A}"/>
              </a:ext>
            </a:extLst>
          </p:cNvPr>
          <p:cNvSpPr>
            <a:spLocks noGrp="1"/>
          </p:cNvSpPr>
          <p:nvPr>
            <p:ph type="title"/>
          </p:nvPr>
        </p:nvSpPr>
        <p:spPr/>
        <p:txBody>
          <a:bodyPr/>
          <a:lstStyle/>
          <a:p>
            <a:pPr algn="ctr"/>
            <a:r>
              <a:rPr lang="en-US" dirty="0"/>
              <a:t>ACTIVITY – Battle of </a:t>
            </a:r>
            <a:r>
              <a:rPr lang="en-US" dirty="0" err="1"/>
              <a:t>Hydaspes</a:t>
            </a:r>
            <a:r>
              <a:rPr lang="en-US" dirty="0"/>
              <a:t> </a:t>
            </a:r>
          </a:p>
        </p:txBody>
      </p:sp>
      <p:sp>
        <p:nvSpPr>
          <p:cNvPr id="3" name="Content Placeholder 2">
            <a:extLst>
              <a:ext uri="{FF2B5EF4-FFF2-40B4-BE49-F238E27FC236}">
                <a16:creationId xmlns:a16="http://schemas.microsoft.com/office/drawing/2014/main" id="{5CF2760F-A5C5-B47E-47AC-C633659D8C74}"/>
              </a:ext>
            </a:extLst>
          </p:cNvPr>
          <p:cNvSpPr>
            <a:spLocks noGrp="1"/>
          </p:cNvSpPr>
          <p:nvPr>
            <p:ph idx="1"/>
          </p:nvPr>
        </p:nvSpPr>
        <p:spPr/>
        <p:txBody>
          <a:bodyPr/>
          <a:lstStyle/>
          <a:p>
            <a:pPr algn="ctr"/>
            <a:r>
              <a:rPr lang="en-US" dirty="0"/>
              <a:t>Watch the following documentary about the Battle of </a:t>
            </a:r>
            <a:r>
              <a:rPr lang="en-US" dirty="0" err="1"/>
              <a:t>Hydaspes</a:t>
            </a:r>
            <a:r>
              <a:rPr lang="en-US" dirty="0"/>
              <a:t>:</a:t>
            </a:r>
          </a:p>
          <a:p>
            <a:pPr algn="ctr"/>
            <a:r>
              <a:rPr lang="en-US" dirty="0">
                <a:hlinkClick r:id="rId2"/>
              </a:rPr>
              <a:t>https://www.youtube.com/watch?v=NxUXkhEoznQ&amp;ab_channel=KingsandGenerals</a:t>
            </a:r>
            <a:endParaRPr lang="en-US" dirty="0"/>
          </a:p>
          <a:p>
            <a:pPr algn="ctr"/>
            <a:r>
              <a:rPr lang="en-US" dirty="0"/>
              <a:t>Take notes on key people, ideas, and events</a:t>
            </a:r>
          </a:p>
        </p:txBody>
      </p:sp>
      <p:graphicFrame>
        <p:nvGraphicFramePr>
          <p:cNvPr id="4" name="Table 4">
            <a:extLst>
              <a:ext uri="{FF2B5EF4-FFF2-40B4-BE49-F238E27FC236}">
                <a16:creationId xmlns:a16="http://schemas.microsoft.com/office/drawing/2014/main" id="{C58A5B15-32F8-50FC-417E-ECA0D12FF7AB}"/>
              </a:ext>
            </a:extLst>
          </p:cNvPr>
          <p:cNvGraphicFramePr>
            <a:graphicFrameLocks noGrp="1"/>
          </p:cNvGraphicFramePr>
          <p:nvPr>
            <p:extLst>
              <p:ext uri="{D42A27DB-BD31-4B8C-83A1-F6EECF244321}">
                <p14:modId xmlns:p14="http://schemas.microsoft.com/office/powerpoint/2010/main" val="4207667525"/>
              </p:ext>
            </p:extLst>
          </p:nvPr>
        </p:nvGraphicFramePr>
        <p:xfrm>
          <a:off x="2186547" y="3269682"/>
          <a:ext cx="8127999" cy="265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0847305"/>
                    </a:ext>
                  </a:extLst>
                </a:gridCol>
                <a:gridCol w="2709333">
                  <a:extLst>
                    <a:ext uri="{9D8B030D-6E8A-4147-A177-3AD203B41FA5}">
                      <a16:colId xmlns:a16="http://schemas.microsoft.com/office/drawing/2014/main" val="1299803830"/>
                    </a:ext>
                  </a:extLst>
                </a:gridCol>
                <a:gridCol w="2709333">
                  <a:extLst>
                    <a:ext uri="{9D8B030D-6E8A-4147-A177-3AD203B41FA5}">
                      <a16:colId xmlns:a16="http://schemas.microsoft.com/office/drawing/2014/main" val="359971166"/>
                    </a:ext>
                  </a:extLst>
                </a:gridCol>
              </a:tblGrid>
              <a:tr h="0">
                <a:tc>
                  <a:txBody>
                    <a:bodyPr/>
                    <a:lstStyle/>
                    <a:p>
                      <a:pPr algn="ctr"/>
                      <a:r>
                        <a:rPr lang="en-US" dirty="0">
                          <a:solidFill>
                            <a:schemeClr val="tx1"/>
                          </a:solidFill>
                        </a:rPr>
                        <a:t>People</a:t>
                      </a:r>
                    </a:p>
                  </a:txBody>
                  <a:tcPr/>
                </a:tc>
                <a:tc>
                  <a:txBody>
                    <a:bodyPr/>
                    <a:lstStyle/>
                    <a:p>
                      <a:pPr algn="ctr"/>
                      <a:r>
                        <a:rPr lang="en-US" dirty="0">
                          <a:solidFill>
                            <a:schemeClr val="tx1"/>
                          </a:solidFill>
                        </a:rPr>
                        <a:t>Ideas</a:t>
                      </a:r>
                    </a:p>
                  </a:txBody>
                  <a:tcPr/>
                </a:tc>
                <a:tc>
                  <a:txBody>
                    <a:bodyPr/>
                    <a:lstStyle/>
                    <a:p>
                      <a:pPr algn="ctr"/>
                      <a:r>
                        <a:rPr lang="en-US" dirty="0">
                          <a:solidFill>
                            <a:schemeClr val="tx1"/>
                          </a:solidFill>
                        </a:rPr>
                        <a:t>Events</a:t>
                      </a:r>
                    </a:p>
                  </a:txBody>
                  <a:tcPr/>
                </a:tc>
                <a:extLst>
                  <a:ext uri="{0D108BD9-81ED-4DB2-BD59-A6C34878D82A}">
                    <a16:rowId xmlns:a16="http://schemas.microsoft.com/office/drawing/2014/main" val="2270782849"/>
                  </a:ext>
                </a:extLst>
              </a:tr>
              <a:tr h="1488286">
                <a:tc>
                  <a:txBody>
                    <a:bodyPr/>
                    <a:lstStyle/>
                    <a:p>
                      <a:pPr algn="ctr"/>
                      <a:endParaRPr lang="en-US">
                        <a:solidFill>
                          <a:schemeClr val="tx1"/>
                        </a:solidFill>
                      </a:endParaRPr>
                    </a:p>
                  </a:txBody>
                  <a:tcPr/>
                </a:tc>
                <a:tc>
                  <a:txBody>
                    <a:bodyP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3487706437"/>
                  </a:ext>
                </a:extLst>
              </a:tr>
            </a:tbl>
          </a:graphicData>
        </a:graphic>
      </p:graphicFrame>
    </p:spTree>
    <p:extLst>
      <p:ext uri="{BB962C8B-B14F-4D97-AF65-F5344CB8AC3E}">
        <p14:creationId xmlns:p14="http://schemas.microsoft.com/office/powerpoint/2010/main" val="329382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E7BA-18F5-BB3C-3AAF-DB0CCEE84E5B}"/>
              </a:ext>
            </a:extLst>
          </p:cNvPr>
          <p:cNvSpPr>
            <a:spLocks noGrp="1"/>
          </p:cNvSpPr>
          <p:nvPr>
            <p:ph type="title"/>
          </p:nvPr>
        </p:nvSpPr>
        <p:spPr/>
        <p:txBody>
          <a:bodyPr/>
          <a:lstStyle/>
          <a:p>
            <a:pPr algn="ctr"/>
            <a:r>
              <a:rPr lang="en-US" dirty="0"/>
              <a:t>ACTIVITY – Source Analysis</a:t>
            </a:r>
          </a:p>
        </p:txBody>
      </p:sp>
      <p:graphicFrame>
        <p:nvGraphicFramePr>
          <p:cNvPr id="5" name="Content Placeholder 2">
            <a:extLst>
              <a:ext uri="{FF2B5EF4-FFF2-40B4-BE49-F238E27FC236}">
                <a16:creationId xmlns:a16="http://schemas.microsoft.com/office/drawing/2014/main" id="{EAC44C7E-EDBD-B085-3500-38AF0F188331}"/>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794209"/>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8193</TotalTime>
  <Words>207</Words>
  <Application>Microsoft Macintosh PowerPoint</Application>
  <PresentationFormat>Widescreen</PresentationFormat>
  <Paragraphs>26</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Lato</vt:lpstr>
      <vt:lpstr>Retrospect</vt:lpstr>
      <vt:lpstr>India and Hydaspes</vt:lpstr>
      <vt:lpstr>In 326 BCE, a young and ambitious Alexander the Great led his army against the mighty Indian king, Porus, on the banks of the Hydaspes River.   This battle would be one of the most significant in Alexander's career - not only did he win, but he also conquered a vast new territory that would later become part of his ever-growing empire. </vt:lpstr>
      <vt:lpstr>PowerPoint Presentation</vt:lpstr>
      <vt:lpstr>PowerPoint Presentation</vt:lpstr>
      <vt:lpstr>ACTIVITY – Battle of Hydaspes </vt:lpstr>
      <vt:lpstr>ACTIVITY – Source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380</cp:revision>
  <dcterms:created xsi:type="dcterms:W3CDTF">2022-07-13T05:26:46Z</dcterms:created>
  <dcterms:modified xsi:type="dcterms:W3CDTF">2023-06-18T07:31:24Z</dcterms:modified>
</cp:coreProperties>
</file>