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0"/>
  </p:notesMasterIdLst>
  <p:sldIdLst>
    <p:sldId id="301" r:id="rId2"/>
    <p:sldId id="329" r:id="rId3"/>
    <p:sldId id="331" r:id="rId4"/>
    <p:sldId id="332" r:id="rId5"/>
    <p:sldId id="333" r:id="rId6"/>
    <p:sldId id="296" r:id="rId7"/>
    <p:sldId id="334" r:id="rId8"/>
    <p:sldId id="33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700"/>
    <p:restoredTop sz="92387"/>
  </p:normalViewPr>
  <p:slideViewPr>
    <p:cSldViewPr snapToGrid="0" snapToObjects="1">
      <p:cViewPr varScale="1">
        <p:scale>
          <a:sx n="103" d="100"/>
          <a:sy n="103" d="100"/>
        </p:scale>
        <p:origin x="200"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8/30/23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8</a:t>
            </a:fld>
            <a:endParaRPr lang="en-US"/>
          </a:p>
        </p:txBody>
      </p:sp>
    </p:spTree>
    <p:extLst>
      <p:ext uri="{BB962C8B-B14F-4D97-AF65-F5344CB8AC3E}">
        <p14:creationId xmlns:p14="http://schemas.microsoft.com/office/powerpoint/2010/main" val="3660933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8/30/23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8/30/23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8/30/23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8/30/23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8/30/23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8/30/23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8/30/23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8/30/23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8/30/23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8/30/23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8/30/23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8rCBiYEKxko&amp;ab_channel=AncientHistoryGuy"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066288-7E5A-5A18-A127-FBF5B3A0D44B}"/>
              </a:ext>
            </a:extLst>
          </p:cNvPr>
          <p:cNvSpPr>
            <a:spLocks noGrp="1"/>
          </p:cNvSpPr>
          <p:nvPr>
            <p:ph type="title"/>
          </p:nvPr>
        </p:nvSpPr>
        <p:spPr>
          <a:xfrm>
            <a:off x="7859485" y="634946"/>
            <a:ext cx="3690257" cy="1450757"/>
          </a:xfrm>
        </p:spPr>
        <p:txBody>
          <a:bodyPr>
            <a:normAutofit/>
          </a:bodyPr>
          <a:lstStyle/>
          <a:p>
            <a:r>
              <a:rPr lang="en-US" dirty="0"/>
              <a:t>The Gallic Wars</a:t>
            </a:r>
          </a:p>
        </p:txBody>
      </p:sp>
      <p:cxnSp>
        <p:nvCxnSpPr>
          <p:cNvPr id="2057" name="Straight Connector 2056">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44FAC9-0213-55D0-296A-78DDE872F695}"/>
              </a:ext>
            </a:extLst>
          </p:cNvPr>
          <p:cNvSpPr>
            <a:spLocks noGrp="1"/>
          </p:cNvSpPr>
          <p:nvPr>
            <p:ph idx="1"/>
          </p:nvPr>
        </p:nvSpPr>
        <p:spPr>
          <a:xfrm>
            <a:off x="7859485" y="2198914"/>
            <a:ext cx="3690257" cy="3670180"/>
          </a:xfrm>
        </p:spPr>
        <p:txBody>
          <a:bodyPr>
            <a:normAutofit/>
          </a:bodyPr>
          <a:lstStyle/>
          <a:p>
            <a:r>
              <a:rPr lang="en-US" dirty="0"/>
              <a:t>- </a:t>
            </a:r>
            <a:r>
              <a:rPr lang="en-US" b="1" i="1" dirty="0"/>
              <a:t>Identify and explain</a:t>
            </a:r>
            <a:r>
              <a:rPr lang="en-US" b="1" dirty="0"/>
              <a:t> </a:t>
            </a:r>
            <a:r>
              <a:rPr lang="en-US" dirty="0"/>
              <a:t>the events of the Gallic Wars</a:t>
            </a:r>
            <a:endParaRPr lang="en-US" u="sng" dirty="0"/>
          </a:p>
        </p:txBody>
      </p:sp>
      <p:sp>
        <p:nvSpPr>
          <p:cNvPr id="2059" name="Rectangle 2058">
            <a:extLst>
              <a:ext uri="{FF2B5EF4-FFF2-40B4-BE49-F238E27FC236}">
                <a16:creationId xmlns:a16="http://schemas.microsoft.com/office/drawing/2014/main" id="{7D417315-0A35-4882-ABD2-ABE3C89E5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61" name="Rectangle 2060">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ubtitle 2">
            <a:extLst>
              <a:ext uri="{FF2B5EF4-FFF2-40B4-BE49-F238E27FC236}">
                <a16:creationId xmlns:a16="http://schemas.microsoft.com/office/drawing/2014/main" id="{9AF52991-4EDF-A8E5-0A06-E823C979D93E}"/>
              </a:ext>
            </a:extLst>
          </p:cNvPr>
          <p:cNvSpPr txBox="1">
            <a:spLocks/>
          </p:cNvSpPr>
          <p:nvPr/>
        </p:nvSpPr>
        <p:spPr>
          <a:xfrm>
            <a:off x="8262851" y="6447707"/>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r"/>
            <a:r>
              <a:rPr lang="en-US" sz="1500" dirty="0" err="1">
                <a:solidFill>
                  <a:schemeClr val="bg1"/>
                </a:solidFill>
              </a:rPr>
              <a:t>Ms</a:t>
            </a:r>
            <a:r>
              <a:rPr lang="en-US" sz="1500" dirty="0">
                <a:solidFill>
                  <a:schemeClr val="bg1"/>
                </a:solidFill>
              </a:rPr>
              <a:t> Barrie</a:t>
            </a:r>
          </a:p>
        </p:txBody>
      </p:sp>
      <p:sp>
        <p:nvSpPr>
          <p:cNvPr id="5" name="Subtitle 2">
            <a:extLst>
              <a:ext uri="{FF2B5EF4-FFF2-40B4-BE49-F238E27FC236}">
                <a16:creationId xmlns:a16="http://schemas.microsoft.com/office/drawing/2014/main" id="{09344EC8-A66A-3780-B9F7-6B3591742A42}"/>
              </a:ext>
            </a:extLst>
          </p:cNvPr>
          <p:cNvSpPr txBox="1">
            <a:spLocks/>
          </p:cNvSpPr>
          <p:nvPr/>
        </p:nvSpPr>
        <p:spPr>
          <a:xfrm>
            <a:off x="202277" y="6514493"/>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1500" dirty="0">
                <a:solidFill>
                  <a:schemeClr val="bg1"/>
                </a:solidFill>
              </a:rPr>
              <a:t>Week 7 Lesson 2</a:t>
            </a:r>
          </a:p>
        </p:txBody>
      </p:sp>
      <p:pic>
        <p:nvPicPr>
          <p:cNvPr id="1026" name="Picture 2" descr="Julius Caesar | Biography, Conquests, Facts, &amp; Death | Britannica">
            <a:extLst>
              <a:ext uri="{FF2B5EF4-FFF2-40B4-BE49-F238E27FC236}">
                <a16:creationId xmlns:a16="http://schemas.microsoft.com/office/drawing/2014/main" id="{3031CE66-342E-AB4A-64C5-B2318CE32C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240" y="523684"/>
            <a:ext cx="7412806" cy="5434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81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62DAF-7D92-7CE3-D560-FBFABC299CE0}"/>
              </a:ext>
            </a:extLst>
          </p:cNvPr>
          <p:cNvSpPr>
            <a:spLocks noGrp="1"/>
          </p:cNvSpPr>
          <p:nvPr>
            <p:ph type="ctrTitle"/>
          </p:nvPr>
        </p:nvSpPr>
        <p:spPr/>
        <p:txBody>
          <a:bodyPr>
            <a:normAutofit/>
          </a:bodyPr>
          <a:lstStyle/>
          <a:p>
            <a:r>
              <a:rPr lang="en-US" sz="6600" dirty="0"/>
              <a:t>Watch the following video:</a:t>
            </a:r>
          </a:p>
        </p:txBody>
      </p:sp>
      <p:sp>
        <p:nvSpPr>
          <p:cNvPr id="3" name="Subtitle 2">
            <a:extLst>
              <a:ext uri="{FF2B5EF4-FFF2-40B4-BE49-F238E27FC236}">
                <a16:creationId xmlns:a16="http://schemas.microsoft.com/office/drawing/2014/main" id="{96DCA557-CB00-4EA1-8D47-F5B9249D568C}"/>
              </a:ext>
            </a:extLst>
          </p:cNvPr>
          <p:cNvSpPr>
            <a:spLocks noGrp="1"/>
          </p:cNvSpPr>
          <p:nvPr>
            <p:ph type="subTitle" idx="1"/>
          </p:nvPr>
        </p:nvSpPr>
        <p:spPr/>
        <p:txBody>
          <a:bodyPr/>
          <a:lstStyle/>
          <a:p>
            <a:r>
              <a:rPr lang="en-US" dirty="0">
                <a:hlinkClick r:id="rId2"/>
              </a:rPr>
              <a:t>https://www.youtube.com/watch?v=8rCBiYEKxko&amp;ab_channel=AncientHistoryGuy</a:t>
            </a:r>
            <a:r>
              <a:rPr lang="en-US" dirty="0"/>
              <a:t> </a:t>
            </a:r>
          </a:p>
        </p:txBody>
      </p:sp>
    </p:spTree>
    <p:extLst>
      <p:ext uri="{BB962C8B-B14F-4D97-AF65-F5344CB8AC3E}">
        <p14:creationId xmlns:p14="http://schemas.microsoft.com/office/powerpoint/2010/main" val="2788347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25">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FBCF325-1840-35CD-D79E-9972E05A4EFD}"/>
              </a:ext>
            </a:extLst>
          </p:cNvPr>
          <p:cNvSpPr>
            <a:spLocks noGrp="1"/>
          </p:cNvSpPr>
          <p:nvPr>
            <p:ph type="title"/>
          </p:nvPr>
        </p:nvSpPr>
        <p:spPr>
          <a:xfrm>
            <a:off x="0" y="-17184"/>
            <a:ext cx="12035913" cy="4970184"/>
          </a:xfrm>
        </p:spPr>
        <p:txBody>
          <a:bodyPr vert="horz" lIns="91440" tIns="45720" rIns="91440" bIns="45720" rtlCol="0" anchor="b">
            <a:normAutofit fontScale="90000"/>
          </a:bodyPr>
          <a:lstStyle/>
          <a:p>
            <a:pPr algn="ctr"/>
            <a:r>
              <a:rPr lang="en-US" sz="2400" b="0" i="0" dirty="0">
                <a:solidFill>
                  <a:schemeClr val="bg1"/>
                </a:solidFill>
                <a:effectLst/>
              </a:rPr>
              <a:t>The  Gallic Wars were waged between </a:t>
            </a:r>
            <a:r>
              <a:rPr lang="en-US" sz="2400" b="1" i="1" u="sng" dirty="0">
                <a:solidFill>
                  <a:schemeClr val="bg1"/>
                </a:solidFill>
                <a:effectLst/>
              </a:rPr>
              <a:t>58 and 50 BCE </a:t>
            </a:r>
            <a:r>
              <a:rPr lang="en-US" sz="2400" b="0" i="0" dirty="0">
                <a:solidFill>
                  <a:schemeClr val="bg1"/>
                </a:solidFill>
                <a:effectLst/>
              </a:rPr>
              <a:t>by the Roman general Julius Caesar against the peoples of </a:t>
            </a:r>
            <a:r>
              <a:rPr lang="en-US" sz="2400" b="1" i="1" u="sng" dirty="0">
                <a:solidFill>
                  <a:schemeClr val="bg1"/>
                </a:solidFill>
                <a:effectLst/>
              </a:rPr>
              <a:t>Gaul ( present-day France, Belgium, Germany, and Switzerland)</a:t>
            </a:r>
            <a:r>
              <a:rPr lang="en-US" sz="2400" b="0" i="0" dirty="0">
                <a:solidFill>
                  <a:schemeClr val="bg1"/>
                </a:solidFill>
                <a:effectLst/>
              </a:rPr>
              <a:t>. </a:t>
            </a:r>
            <a:br>
              <a:rPr lang="en-US" sz="2400" b="0" i="0" dirty="0">
                <a:solidFill>
                  <a:schemeClr val="bg1"/>
                </a:solidFill>
                <a:effectLst/>
              </a:rPr>
            </a:br>
            <a:br>
              <a:rPr lang="en-US" sz="2400" b="0" i="0" dirty="0">
                <a:solidFill>
                  <a:schemeClr val="bg1"/>
                </a:solidFill>
                <a:effectLst/>
              </a:rPr>
            </a:br>
            <a:r>
              <a:rPr lang="en-US" sz="2400" b="0" i="0" dirty="0">
                <a:solidFill>
                  <a:schemeClr val="bg1"/>
                </a:solidFill>
                <a:effectLst/>
              </a:rPr>
              <a:t>Gallic, Germanic, and British</a:t>
            </a:r>
            <a:r>
              <a:rPr lang="en-US" sz="2400" dirty="0">
                <a:solidFill>
                  <a:schemeClr val="bg1"/>
                </a:solidFill>
              </a:rPr>
              <a:t> </a:t>
            </a:r>
            <a:r>
              <a:rPr lang="en-US" sz="2400" b="0" i="0" dirty="0">
                <a:solidFill>
                  <a:schemeClr val="bg1"/>
                </a:solidFill>
                <a:effectLst/>
              </a:rPr>
              <a:t>tribes fought to defend their homelands against an </a:t>
            </a:r>
            <a:r>
              <a:rPr lang="en-US" sz="2400" b="1" i="1" u="sng" dirty="0">
                <a:solidFill>
                  <a:schemeClr val="bg1"/>
                </a:solidFill>
                <a:effectLst/>
              </a:rPr>
              <a:t>aggressive Roman </a:t>
            </a:r>
            <a:r>
              <a:rPr lang="en-US" sz="2400" b="1" i="1" u="sng" strike="noStrike" dirty="0">
                <a:solidFill>
                  <a:schemeClr val="bg1"/>
                </a:solidFill>
                <a:effectLst/>
              </a:rPr>
              <a:t>campaign</a:t>
            </a:r>
            <a:r>
              <a:rPr lang="en-US" sz="2400" b="0" i="0" dirty="0">
                <a:solidFill>
                  <a:schemeClr val="bg1"/>
                </a:solidFill>
                <a:effectLst/>
              </a:rPr>
              <a:t>. </a:t>
            </a:r>
            <a:br>
              <a:rPr lang="en-US" sz="2400" b="0" i="0" dirty="0">
                <a:solidFill>
                  <a:schemeClr val="bg1"/>
                </a:solidFill>
                <a:effectLst/>
              </a:rPr>
            </a:br>
            <a:br>
              <a:rPr lang="en-US" sz="2400" b="0" i="0" dirty="0">
                <a:solidFill>
                  <a:schemeClr val="bg1"/>
                </a:solidFill>
                <a:effectLst/>
              </a:rPr>
            </a:br>
            <a:r>
              <a:rPr lang="en-US" sz="2400" b="0" i="0" dirty="0">
                <a:solidFill>
                  <a:schemeClr val="bg1"/>
                </a:solidFill>
                <a:effectLst/>
              </a:rPr>
              <a:t>The Wars culminated in the decisive </a:t>
            </a:r>
            <a:r>
              <a:rPr lang="en-US" sz="2400" b="1" i="1" u="sng" strike="noStrike" dirty="0">
                <a:solidFill>
                  <a:schemeClr val="bg1"/>
                </a:solidFill>
                <a:effectLst/>
              </a:rPr>
              <a:t>Battle of Alesia</a:t>
            </a:r>
            <a:r>
              <a:rPr lang="en-US" sz="2400" b="1" i="1" u="sng" dirty="0">
                <a:solidFill>
                  <a:schemeClr val="bg1"/>
                </a:solidFill>
                <a:effectLst/>
              </a:rPr>
              <a:t> in 52 BCE</a:t>
            </a:r>
            <a:r>
              <a:rPr lang="en-US" sz="2400" b="0" i="0" dirty="0">
                <a:solidFill>
                  <a:schemeClr val="bg1"/>
                </a:solidFill>
                <a:effectLst/>
              </a:rPr>
              <a:t>, in which a complete Roman victory resulted in the expansion of the </a:t>
            </a:r>
            <a:r>
              <a:rPr lang="en-US" sz="2400" b="0" i="0" u="none" strike="noStrike" dirty="0">
                <a:solidFill>
                  <a:schemeClr val="bg1"/>
                </a:solidFill>
                <a:effectLst/>
              </a:rPr>
              <a:t>Roman Republic</a:t>
            </a:r>
            <a:r>
              <a:rPr lang="en-US" sz="2400" b="0" i="0" dirty="0">
                <a:solidFill>
                  <a:schemeClr val="bg1"/>
                </a:solidFill>
                <a:effectLst/>
              </a:rPr>
              <a:t> over the whole of Gaul. </a:t>
            </a:r>
            <a:br>
              <a:rPr lang="en-US" sz="2400" b="0" i="0" dirty="0">
                <a:solidFill>
                  <a:schemeClr val="bg1"/>
                </a:solidFill>
                <a:effectLst/>
              </a:rPr>
            </a:br>
            <a:br>
              <a:rPr lang="en-US" sz="2400" b="0" i="0" dirty="0">
                <a:solidFill>
                  <a:schemeClr val="bg1"/>
                </a:solidFill>
                <a:effectLst/>
              </a:rPr>
            </a:br>
            <a:r>
              <a:rPr lang="en-US" sz="2400" b="0" i="0" dirty="0">
                <a:solidFill>
                  <a:schemeClr val="bg1"/>
                </a:solidFill>
                <a:effectLst/>
              </a:rPr>
              <a:t>Though the Gallic military was as strong as the Romans, the Gallic tribes' internal divisions eased victory for Caesar. Gallic chieftain </a:t>
            </a:r>
            <a:r>
              <a:rPr lang="en-US" sz="2400" b="1" i="1" u="sng" strike="noStrike" dirty="0">
                <a:solidFill>
                  <a:schemeClr val="bg1"/>
                </a:solidFill>
                <a:effectLst/>
              </a:rPr>
              <a:t>Vercingetorix</a:t>
            </a:r>
            <a:r>
              <a:rPr lang="en-US" sz="2400" b="1" i="1" u="sng" dirty="0">
                <a:solidFill>
                  <a:schemeClr val="bg1"/>
                </a:solidFill>
                <a:effectLst/>
              </a:rPr>
              <a:t>'s</a:t>
            </a:r>
            <a:r>
              <a:rPr lang="en-US" sz="2400" b="0" i="0" dirty="0">
                <a:solidFill>
                  <a:schemeClr val="bg1"/>
                </a:solidFill>
                <a:effectLst/>
              </a:rPr>
              <a:t> attempt to unite the </a:t>
            </a:r>
            <a:r>
              <a:rPr lang="en-US" sz="2400" b="0" i="0" dirty="0" err="1">
                <a:solidFill>
                  <a:schemeClr val="bg1"/>
                </a:solidFill>
                <a:effectLst/>
              </a:rPr>
              <a:t>Gauls</a:t>
            </a:r>
            <a:r>
              <a:rPr lang="en-US" sz="2400" b="0" i="0" dirty="0">
                <a:solidFill>
                  <a:schemeClr val="bg1"/>
                </a:solidFill>
                <a:effectLst/>
              </a:rPr>
              <a:t> under a single banner came too late. Caesar portrayed the invasion as being a preemptive and defensive action, but historians agree that he fought the Wars </a:t>
            </a:r>
            <a:r>
              <a:rPr lang="en-US" sz="2400" b="1" i="1" u="sng" dirty="0">
                <a:solidFill>
                  <a:schemeClr val="bg1"/>
                </a:solidFill>
                <a:effectLst/>
              </a:rPr>
              <a:t>primarily to boost his political career and to pay off his debts. </a:t>
            </a:r>
            <a:br>
              <a:rPr lang="en-US" sz="2400" b="0" i="0" dirty="0">
                <a:solidFill>
                  <a:schemeClr val="bg1"/>
                </a:solidFill>
                <a:effectLst/>
              </a:rPr>
            </a:br>
            <a:br>
              <a:rPr lang="en-US" sz="2400" b="0" i="0" dirty="0">
                <a:solidFill>
                  <a:schemeClr val="bg1"/>
                </a:solidFill>
                <a:effectLst/>
              </a:rPr>
            </a:br>
            <a:r>
              <a:rPr lang="en-US" sz="2400" b="0" i="0" dirty="0">
                <a:solidFill>
                  <a:schemeClr val="bg1"/>
                </a:solidFill>
                <a:effectLst/>
              </a:rPr>
              <a:t>Still, Gaul was of significant military importance to the Romans. </a:t>
            </a:r>
            <a:br>
              <a:rPr lang="en-US" sz="2400" b="0" i="0" dirty="0">
                <a:solidFill>
                  <a:schemeClr val="bg1"/>
                </a:solidFill>
                <a:effectLst/>
              </a:rPr>
            </a:br>
            <a:r>
              <a:rPr lang="en-US" sz="2400" b="0" i="0" dirty="0">
                <a:solidFill>
                  <a:schemeClr val="bg1"/>
                </a:solidFill>
                <a:effectLst/>
              </a:rPr>
              <a:t>Native tribes in the region, both Gallic and </a:t>
            </a:r>
            <a:r>
              <a:rPr lang="en-US" sz="2400" b="0" i="0" u="none" strike="noStrike" dirty="0">
                <a:solidFill>
                  <a:schemeClr val="bg1"/>
                </a:solidFill>
                <a:effectLst/>
              </a:rPr>
              <a:t>Germanic</a:t>
            </a:r>
            <a:r>
              <a:rPr lang="en-US" sz="2400" b="0" i="0" dirty="0">
                <a:solidFill>
                  <a:schemeClr val="bg1"/>
                </a:solidFill>
                <a:effectLst/>
              </a:rPr>
              <a:t>, had attacked Rome several times. </a:t>
            </a:r>
            <a:br>
              <a:rPr lang="en-US" sz="2400" b="0" i="0" dirty="0">
                <a:solidFill>
                  <a:schemeClr val="bg1"/>
                </a:solidFill>
                <a:effectLst/>
              </a:rPr>
            </a:br>
            <a:r>
              <a:rPr lang="en-US" sz="2400" b="0" i="0" dirty="0">
                <a:solidFill>
                  <a:schemeClr val="bg1"/>
                </a:solidFill>
                <a:effectLst/>
              </a:rPr>
              <a:t>Conquering Gaul allowed Rome to secure the </a:t>
            </a:r>
            <a:r>
              <a:rPr lang="en-US" sz="2400" b="0" i="0" u="none" strike="noStrike" dirty="0">
                <a:solidFill>
                  <a:schemeClr val="bg1"/>
                </a:solidFill>
                <a:effectLst/>
              </a:rPr>
              <a:t>natural border</a:t>
            </a:r>
            <a:r>
              <a:rPr lang="en-US" sz="2400" b="0" i="0" dirty="0">
                <a:solidFill>
                  <a:schemeClr val="bg1"/>
                </a:solidFill>
                <a:effectLst/>
              </a:rPr>
              <a:t> of the river </a:t>
            </a:r>
            <a:r>
              <a:rPr lang="en-US" sz="2400" b="0" i="0" u="none" strike="noStrike" dirty="0">
                <a:solidFill>
                  <a:schemeClr val="bg1"/>
                </a:solidFill>
                <a:effectLst/>
              </a:rPr>
              <a:t>Rhine</a:t>
            </a:r>
            <a:r>
              <a:rPr lang="en-US" sz="2400" b="0" i="0" dirty="0">
                <a:solidFill>
                  <a:schemeClr val="bg1"/>
                </a:solidFill>
                <a:effectLst/>
              </a:rPr>
              <a:t>.</a:t>
            </a:r>
            <a:endParaRPr lang="en-US" sz="2400" dirty="0">
              <a:solidFill>
                <a:schemeClr val="bg1"/>
              </a:solidFill>
            </a:endParaRPr>
          </a:p>
        </p:txBody>
      </p:sp>
    </p:spTree>
    <p:extLst>
      <p:ext uri="{BB962C8B-B14F-4D97-AF65-F5344CB8AC3E}">
        <p14:creationId xmlns:p14="http://schemas.microsoft.com/office/powerpoint/2010/main" val="241044823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032">
            <a:extLst>
              <a:ext uri="{FF2B5EF4-FFF2-40B4-BE49-F238E27FC236}">
                <a16:creationId xmlns:a16="http://schemas.microsoft.com/office/drawing/2014/main" id="{80BA5665-9598-4383-8F19-52182CBB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4">
            <a:extLst>
              <a:ext uri="{FF2B5EF4-FFF2-40B4-BE49-F238E27FC236}">
                <a16:creationId xmlns:a16="http://schemas.microsoft.com/office/drawing/2014/main" id="{B4C777A6-9696-47DF-BA90-40895EFCE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36">
            <a:extLst>
              <a:ext uri="{FF2B5EF4-FFF2-40B4-BE49-F238E27FC236}">
                <a16:creationId xmlns:a16="http://schemas.microsoft.com/office/drawing/2014/main" id="{5C05B094-D180-41FA-B209-8388E9F7D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ap of the Gallic Wars">
            <a:extLst>
              <a:ext uri="{FF2B5EF4-FFF2-40B4-BE49-F238E27FC236}">
                <a16:creationId xmlns:a16="http://schemas.microsoft.com/office/drawing/2014/main" id="{BFA0B724-F202-5830-129C-5DA30993255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1933" y="620793"/>
            <a:ext cx="5433878" cy="56164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aul | Roman Empire, Map, &amp; People | Britannica">
            <a:extLst>
              <a:ext uri="{FF2B5EF4-FFF2-40B4-BE49-F238E27FC236}">
                <a16:creationId xmlns:a16="http://schemas.microsoft.com/office/drawing/2014/main" id="{F0A81414-DF6F-0E63-6CD6-A0059657272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25811" y="620793"/>
            <a:ext cx="5616412" cy="5616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792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37552-3928-D9D3-D5C6-EA952B398C0A}"/>
              </a:ext>
            </a:extLst>
          </p:cNvPr>
          <p:cNvSpPr>
            <a:spLocks noGrp="1"/>
          </p:cNvSpPr>
          <p:nvPr>
            <p:ph type="title"/>
          </p:nvPr>
        </p:nvSpPr>
        <p:spPr/>
        <p:txBody>
          <a:bodyPr/>
          <a:lstStyle/>
          <a:p>
            <a:pPr algn="ctr"/>
            <a:r>
              <a:rPr lang="en-US" dirty="0"/>
              <a:t>OVERVIEW</a:t>
            </a:r>
          </a:p>
        </p:txBody>
      </p:sp>
      <p:sp>
        <p:nvSpPr>
          <p:cNvPr id="3" name="Content Placeholder 2">
            <a:extLst>
              <a:ext uri="{FF2B5EF4-FFF2-40B4-BE49-F238E27FC236}">
                <a16:creationId xmlns:a16="http://schemas.microsoft.com/office/drawing/2014/main" id="{2EB90FB6-9FDF-5EA5-6ED0-BBB4CBD15E4F}"/>
              </a:ext>
            </a:extLst>
          </p:cNvPr>
          <p:cNvSpPr>
            <a:spLocks noGrp="1"/>
          </p:cNvSpPr>
          <p:nvPr>
            <p:ph idx="1"/>
          </p:nvPr>
        </p:nvSpPr>
        <p:spPr/>
        <p:txBody>
          <a:bodyPr>
            <a:normAutofit lnSpcReduction="10000"/>
          </a:bodyPr>
          <a:lstStyle/>
          <a:p>
            <a:pPr algn="ctr"/>
            <a:r>
              <a:rPr lang="en-AU" b="0" i="0" dirty="0">
                <a:solidFill>
                  <a:srgbClr val="000000"/>
                </a:solidFill>
                <a:effectLst/>
                <a:latin typeface="Lato" panose="020F0502020204030203" pitchFamily="34" charset="0"/>
              </a:rPr>
              <a:t>The Gallic Wars were a series of military campaigns fought by the Roman republic between 58 BCE and 51 BCE.</a:t>
            </a:r>
          </a:p>
          <a:p>
            <a:pPr algn="ctr"/>
            <a:r>
              <a:rPr lang="en-AU" b="0" i="0" dirty="0">
                <a:solidFill>
                  <a:srgbClr val="000000"/>
                </a:solidFill>
                <a:effectLst/>
                <a:latin typeface="Lato" panose="020F0502020204030203" pitchFamily="34" charset="0"/>
              </a:rPr>
              <a:t> </a:t>
            </a:r>
          </a:p>
          <a:p>
            <a:pPr algn="ctr"/>
            <a:r>
              <a:rPr lang="en-AU" b="0" i="0" dirty="0">
                <a:solidFill>
                  <a:srgbClr val="000000"/>
                </a:solidFill>
                <a:effectLst/>
                <a:latin typeface="Lato" panose="020F0502020204030203" pitchFamily="34" charset="0"/>
              </a:rPr>
              <a:t>The wars were fought in an effort to expand the territory of the republic, as well as to subdue the rebellious </a:t>
            </a:r>
            <a:r>
              <a:rPr lang="en-AU" b="0" i="0" dirty="0" err="1">
                <a:solidFill>
                  <a:srgbClr val="000000"/>
                </a:solidFill>
                <a:effectLst/>
                <a:latin typeface="Lato" panose="020F0502020204030203" pitchFamily="34" charset="0"/>
              </a:rPr>
              <a:t>Gauls</a:t>
            </a:r>
            <a:r>
              <a:rPr lang="en-AU" b="0" i="0" dirty="0">
                <a:solidFill>
                  <a:srgbClr val="000000"/>
                </a:solidFill>
                <a:effectLst/>
                <a:latin typeface="Lato" panose="020F0502020204030203" pitchFamily="34" charset="0"/>
              </a:rPr>
              <a:t> who had been a strategic concern to Rome for centuries.</a:t>
            </a:r>
          </a:p>
          <a:p>
            <a:pPr algn="ctr"/>
            <a:r>
              <a:rPr lang="en-AU" b="0" i="0" dirty="0">
                <a:solidFill>
                  <a:srgbClr val="000000"/>
                </a:solidFill>
                <a:effectLst/>
                <a:latin typeface="Lato" panose="020F0502020204030203" pitchFamily="34" charset="0"/>
              </a:rPr>
              <a:t> </a:t>
            </a:r>
          </a:p>
          <a:p>
            <a:pPr algn="ctr"/>
            <a:r>
              <a:rPr lang="en-AU" b="0" i="0" dirty="0">
                <a:solidFill>
                  <a:srgbClr val="000000"/>
                </a:solidFill>
                <a:effectLst/>
                <a:latin typeface="Lato" panose="020F0502020204030203" pitchFamily="34" charset="0"/>
              </a:rPr>
              <a:t>Caesar was tasked with leading the Roman legions against the </a:t>
            </a:r>
            <a:r>
              <a:rPr lang="en-AU" b="0" i="0" dirty="0" err="1">
                <a:solidFill>
                  <a:srgbClr val="000000"/>
                </a:solidFill>
                <a:effectLst/>
                <a:latin typeface="Lato" panose="020F0502020204030203" pitchFamily="34" charset="0"/>
              </a:rPr>
              <a:t>Gauls</a:t>
            </a:r>
            <a:r>
              <a:rPr lang="en-AU" b="0" i="0" dirty="0">
                <a:solidFill>
                  <a:srgbClr val="000000"/>
                </a:solidFill>
                <a:effectLst/>
                <a:latin typeface="Lato" panose="020F0502020204030203" pitchFamily="34" charset="0"/>
              </a:rPr>
              <a:t>, and he did so with great success.</a:t>
            </a:r>
          </a:p>
          <a:p>
            <a:pPr algn="ctr"/>
            <a:r>
              <a:rPr lang="en-AU" b="0" i="0" dirty="0">
                <a:solidFill>
                  <a:srgbClr val="000000"/>
                </a:solidFill>
                <a:effectLst/>
                <a:latin typeface="Lato" panose="020F0502020204030203" pitchFamily="34" charset="0"/>
              </a:rPr>
              <a:t> </a:t>
            </a:r>
          </a:p>
          <a:p>
            <a:pPr algn="ctr"/>
            <a:r>
              <a:rPr lang="en-AU" b="0" i="0" dirty="0">
                <a:solidFill>
                  <a:srgbClr val="000000"/>
                </a:solidFill>
                <a:effectLst/>
                <a:latin typeface="Lato" panose="020F0502020204030203" pitchFamily="34" charset="0"/>
              </a:rPr>
              <a:t>After eight years of fighting, Caesar emerged victorious and established Rome's dominance over Gaul.</a:t>
            </a:r>
          </a:p>
          <a:p>
            <a:pPr algn="ctr"/>
            <a:endParaRPr lang="en-US" dirty="0"/>
          </a:p>
        </p:txBody>
      </p:sp>
    </p:spTree>
    <p:extLst>
      <p:ext uri="{BB962C8B-B14F-4D97-AF65-F5344CB8AC3E}">
        <p14:creationId xmlns:p14="http://schemas.microsoft.com/office/powerpoint/2010/main" val="747767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03EBD-8C05-798F-E61D-D8311F71FC0B}"/>
              </a:ext>
            </a:extLst>
          </p:cNvPr>
          <p:cNvSpPr>
            <a:spLocks noGrp="1"/>
          </p:cNvSpPr>
          <p:nvPr>
            <p:ph type="title"/>
          </p:nvPr>
        </p:nvSpPr>
        <p:spPr/>
        <p:txBody>
          <a:bodyPr/>
          <a:lstStyle/>
          <a:p>
            <a:r>
              <a:rPr lang="en-US" dirty="0"/>
              <a:t>Gallic</a:t>
            </a:r>
          </a:p>
        </p:txBody>
      </p:sp>
      <p:sp>
        <p:nvSpPr>
          <p:cNvPr id="3" name="Content Placeholder 2">
            <a:extLst>
              <a:ext uri="{FF2B5EF4-FFF2-40B4-BE49-F238E27FC236}">
                <a16:creationId xmlns:a16="http://schemas.microsoft.com/office/drawing/2014/main" id="{7F597FC7-3E09-C379-84A5-0829C745C365}"/>
              </a:ext>
            </a:extLst>
          </p:cNvPr>
          <p:cNvSpPr>
            <a:spLocks noGrp="1"/>
          </p:cNvSpPr>
          <p:nvPr>
            <p:ph idx="1"/>
          </p:nvPr>
        </p:nvSpPr>
        <p:spPr>
          <a:xfrm>
            <a:off x="1097280" y="1845734"/>
            <a:ext cx="4832033" cy="4023360"/>
          </a:xfrm>
        </p:spPr>
        <p:txBody>
          <a:bodyPr/>
          <a:lstStyle/>
          <a:p>
            <a:pPr algn="ctr"/>
            <a:endParaRPr lang="en-US" b="1" u="sng" dirty="0">
              <a:latin typeface="Calibri" panose="020F0502020204030204" pitchFamily="34" charset="0"/>
              <a:cs typeface="Calibri" panose="020F0502020204030204" pitchFamily="34" charset="0"/>
            </a:endParaRPr>
          </a:p>
          <a:p>
            <a:pPr algn="ctr"/>
            <a:r>
              <a:rPr lang="en-US" b="1" u="sng" dirty="0">
                <a:latin typeface="Calibri" panose="020F0502020204030204" pitchFamily="34" charset="0"/>
                <a:cs typeface="Calibri" panose="020F0502020204030204" pitchFamily="34" charset="0"/>
              </a:rPr>
              <a:t>DEFINITION:</a:t>
            </a:r>
          </a:p>
          <a:p>
            <a:pPr marL="0" indent="0" algn="ctr">
              <a:buNone/>
            </a:pPr>
            <a:endParaRPr lang="en-US" b="1" u="sng" dirty="0">
              <a:latin typeface="Calibri" panose="020F0502020204030204" pitchFamily="34" charset="0"/>
              <a:cs typeface="Calibri" panose="020F0502020204030204" pitchFamily="34" charset="0"/>
            </a:endParaRPr>
          </a:p>
          <a:p>
            <a:pPr algn="ctr"/>
            <a:r>
              <a:rPr lang="en-AU" b="0" i="0" dirty="0">
                <a:solidFill>
                  <a:srgbClr val="202124"/>
                </a:solidFill>
                <a:effectLst/>
                <a:latin typeface="arial" panose="020B0604020202020204" pitchFamily="34" charset="0"/>
              </a:rPr>
              <a:t>of or characteristic of France or the French</a:t>
            </a:r>
          </a:p>
          <a:p>
            <a:pPr algn="ctr"/>
            <a:r>
              <a:rPr lang="en-AU" u="sng" dirty="0">
                <a:solidFill>
                  <a:srgbClr val="202124"/>
                </a:solidFill>
                <a:latin typeface="arial" panose="020B0604020202020204" pitchFamily="34" charset="0"/>
                <a:cs typeface="Calibri" panose="020F0502020204030204" pitchFamily="34" charset="0"/>
              </a:rPr>
              <a:t>AND</a:t>
            </a:r>
          </a:p>
          <a:p>
            <a:pPr algn="ctr"/>
            <a:r>
              <a:rPr lang="en-AU" b="0" i="0" dirty="0">
                <a:solidFill>
                  <a:srgbClr val="202124"/>
                </a:solidFill>
                <a:effectLst/>
                <a:latin typeface="arial" panose="020B0604020202020204" pitchFamily="34" charset="0"/>
              </a:rPr>
              <a:t>relating to the </a:t>
            </a:r>
            <a:r>
              <a:rPr lang="en-AU" b="0" i="0" dirty="0" err="1">
                <a:solidFill>
                  <a:srgbClr val="202124"/>
                </a:solidFill>
                <a:effectLst/>
                <a:latin typeface="arial" panose="020B0604020202020204" pitchFamily="34" charset="0"/>
              </a:rPr>
              <a:t>Gauls</a:t>
            </a:r>
            <a:endParaRPr lang="en-AU" u="sng" dirty="0">
              <a:solidFill>
                <a:srgbClr val="202124"/>
              </a:solidFill>
              <a:latin typeface="arial" panose="020B0604020202020204" pitchFamily="34" charset="0"/>
              <a:cs typeface="Calibri" panose="020F0502020204030204" pitchFamily="34" charset="0"/>
            </a:endParaRPr>
          </a:p>
          <a:p>
            <a:pPr algn="ctr"/>
            <a:endParaRPr lang="en-AU" u="sng" dirty="0">
              <a:solidFill>
                <a:srgbClr val="000000"/>
              </a:solidFill>
              <a:latin typeface="Calibri" panose="020F0502020204030204" pitchFamily="34" charset="0"/>
              <a:cs typeface="Calibri" panose="020F0502020204030204" pitchFamily="34" charset="0"/>
            </a:endParaRPr>
          </a:p>
        </p:txBody>
      </p:sp>
      <p:cxnSp>
        <p:nvCxnSpPr>
          <p:cNvPr id="5" name="Straight Connector 4">
            <a:extLst>
              <a:ext uri="{FF2B5EF4-FFF2-40B4-BE49-F238E27FC236}">
                <a16:creationId xmlns:a16="http://schemas.microsoft.com/office/drawing/2014/main" id="{498B8429-20E6-67DE-7652-0F4D4587B9F8}"/>
              </a:ext>
            </a:extLst>
          </p:cNvPr>
          <p:cNvCxnSpPr/>
          <p:nvPr/>
        </p:nvCxnSpPr>
        <p:spPr>
          <a:xfrm>
            <a:off x="6096000" y="1845734"/>
            <a:ext cx="0" cy="402336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6B399EB-C040-03AA-D5B4-5E2B65B32C92}"/>
              </a:ext>
            </a:extLst>
          </p:cNvPr>
          <p:cNvSpPr txBox="1"/>
          <p:nvPr/>
        </p:nvSpPr>
        <p:spPr>
          <a:xfrm>
            <a:off x="7763774" y="108857"/>
            <a:ext cx="4090769" cy="369332"/>
          </a:xfrm>
          <a:prstGeom prst="rect">
            <a:avLst/>
          </a:prstGeom>
          <a:noFill/>
        </p:spPr>
        <p:txBody>
          <a:bodyPr wrap="square" rtlCol="0">
            <a:spAutoFit/>
          </a:bodyPr>
          <a:lstStyle/>
          <a:p>
            <a:pPr algn="r"/>
            <a:r>
              <a:rPr lang="en-US" b="1" i="1" dirty="0">
                <a:solidFill>
                  <a:schemeClr val="accent6"/>
                </a:solidFill>
              </a:rPr>
              <a:t>Write the definition in your book</a:t>
            </a:r>
          </a:p>
        </p:txBody>
      </p:sp>
      <p:pic>
        <p:nvPicPr>
          <p:cNvPr id="2050" name="Picture 2" descr="Gallic Empire - Wikipedia">
            <a:extLst>
              <a:ext uri="{FF2B5EF4-FFF2-40B4-BE49-F238E27FC236}">
                <a16:creationId xmlns:a16="http://schemas.microsoft.com/office/drawing/2014/main" id="{DC0FEB9C-0436-D6D3-B8A4-B40585D745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9774" y="2063387"/>
            <a:ext cx="3619826" cy="380570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82C672E-FBB0-1140-DFAC-0D9491F41341}"/>
              </a:ext>
            </a:extLst>
          </p:cNvPr>
          <p:cNvSpPr txBox="1"/>
          <p:nvPr/>
        </p:nvSpPr>
        <p:spPr>
          <a:xfrm>
            <a:off x="617839" y="5268929"/>
            <a:ext cx="5478151" cy="1200329"/>
          </a:xfrm>
          <a:prstGeom prst="rect">
            <a:avLst/>
          </a:prstGeom>
          <a:noFill/>
        </p:spPr>
        <p:txBody>
          <a:bodyPr wrap="square" rtlCol="0">
            <a:spAutoFit/>
          </a:bodyPr>
          <a:lstStyle/>
          <a:p>
            <a:pPr algn="ctr"/>
            <a:r>
              <a:rPr lang="en-AU" sz="1200" b="1" i="1" dirty="0">
                <a:solidFill>
                  <a:schemeClr val="accent6"/>
                </a:solidFill>
                <a:effectLst/>
                <a:latin typeface="Lato" panose="020F0502020204030203" pitchFamily="34" charset="0"/>
              </a:rPr>
              <a:t>The relationship between Rome and Gaul can be traced back to the time of the Roman Republic's founding in 509 BC. No Roman army had successfully attempted to subdue the region and some fear still remained about what Gallic armies were capable of.</a:t>
            </a:r>
          </a:p>
          <a:p>
            <a:pPr algn="ctr"/>
            <a:endParaRPr lang="en-AU" sz="1200" b="1" i="1" dirty="0">
              <a:solidFill>
                <a:schemeClr val="accent6"/>
              </a:solidFill>
              <a:effectLst/>
              <a:latin typeface="Lato" panose="020F0502020204030203" pitchFamily="34" charset="0"/>
            </a:endParaRPr>
          </a:p>
          <a:p>
            <a:pPr algn="ctr"/>
            <a:endParaRPr lang="en-US" sz="1200" b="1" i="1" dirty="0">
              <a:solidFill>
                <a:schemeClr val="accent6"/>
              </a:solidFill>
            </a:endParaRPr>
          </a:p>
        </p:txBody>
      </p:sp>
    </p:spTree>
    <p:extLst>
      <p:ext uri="{BB962C8B-B14F-4D97-AF65-F5344CB8AC3E}">
        <p14:creationId xmlns:p14="http://schemas.microsoft.com/office/powerpoint/2010/main" val="1288969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BC44E-1A89-CB74-90A3-C5FFE2B5CD25}"/>
              </a:ext>
            </a:extLst>
          </p:cNvPr>
          <p:cNvSpPr>
            <a:spLocks noGrp="1"/>
          </p:cNvSpPr>
          <p:nvPr>
            <p:ph type="title"/>
          </p:nvPr>
        </p:nvSpPr>
        <p:spPr/>
        <p:txBody>
          <a:bodyPr/>
          <a:lstStyle/>
          <a:p>
            <a:pPr algn="ctr"/>
            <a:r>
              <a:rPr lang="en-US" dirty="0"/>
              <a:t>ACTIVITY - Jigsaw</a:t>
            </a:r>
          </a:p>
        </p:txBody>
      </p:sp>
      <p:sp>
        <p:nvSpPr>
          <p:cNvPr id="3" name="Content Placeholder 2">
            <a:extLst>
              <a:ext uri="{FF2B5EF4-FFF2-40B4-BE49-F238E27FC236}">
                <a16:creationId xmlns:a16="http://schemas.microsoft.com/office/drawing/2014/main" id="{13F27279-871F-A72A-8CEF-05A9BB51DE2C}"/>
              </a:ext>
            </a:extLst>
          </p:cNvPr>
          <p:cNvSpPr>
            <a:spLocks noGrp="1"/>
          </p:cNvSpPr>
          <p:nvPr>
            <p:ph idx="1"/>
          </p:nvPr>
        </p:nvSpPr>
        <p:spPr/>
        <p:txBody>
          <a:bodyPr>
            <a:normAutofit/>
          </a:bodyPr>
          <a:lstStyle/>
          <a:p>
            <a:pPr algn="ctr"/>
            <a:r>
              <a:rPr lang="en-AU" b="0" i="0" dirty="0">
                <a:solidFill>
                  <a:srgbClr val="000000"/>
                </a:solidFill>
                <a:effectLst/>
                <a:latin typeface="Lato" panose="020F0502020204030203" pitchFamily="34" charset="0"/>
              </a:rPr>
              <a:t>Each student will receive ONE A3 worksheet with a flow-chart of the events of the Gallic Wars</a:t>
            </a:r>
          </a:p>
          <a:p>
            <a:pPr algn="ctr"/>
            <a:endParaRPr lang="en-AU" dirty="0">
              <a:solidFill>
                <a:srgbClr val="000000"/>
              </a:solidFill>
              <a:latin typeface="Lato" panose="020F0502020204030203" pitchFamily="34" charset="0"/>
            </a:endParaRPr>
          </a:p>
          <a:p>
            <a:pPr algn="ctr"/>
            <a:r>
              <a:rPr lang="en-AU" dirty="0">
                <a:solidFill>
                  <a:srgbClr val="000000"/>
                </a:solidFill>
                <a:latin typeface="Lato" panose="020F0502020204030203" pitchFamily="34" charset="0"/>
              </a:rPr>
              <a:t>As you receive an info sheet, read through it.</a:t>
            </a:r>
          </a:p>
          <a:p>
            <a:pPr algn="ctr"/>
            <a:r>
              <a:rPr lang="en-AU" dirty="0">
                <a:solidFill>
                  <a:srgbClr val="000000"/>
                </a:solidFill>
                <a:latin typeface="Lato" panose="020F0502020204030203" pitchFamily="34" charset="0"/>
              </a:rPr>
              <a:t>SUMMARISE the information on your worksheet.</a:t>
            </a:r>
          </a:p>
          <a:p>
            <a:pPr algn="ctr"/>
            <a:endParaRPr lang="en-AU" dirty="0">
              <a:solidFill>
                <a:srgbClr val="000000"/>
              </a:solidFill>
              <a:latin typeface="Lato" panose="020F0502020204030203" pitchFamily="34" charset="0"/>
            </a:endParaRPr>
          </a:p>
          <a:p>
            <a:pPr marL="0" indent="0" algn="ctr">
              <a:buNone/>
            </a:pPr>
            <a:r>
              <a:rPr lang="en-AU" b="1" i="1" dirty="0">
                <a:solidFill>
                  <a:srgbClr val="000000"/>
                </a:solidFill>
                <a:highlight>
                  <a:srgbClr val="FF0000"/>
                </a:highlight>
                <a:latin typeface="Lato" panose="020F0502020204030203" pitchFamily="34" charset="0"/>
              </a:rPr>
              <a:t>5 MIN PER SHEET ONLY!</a:t>
            </a:r>
            <a:endParaRPr lang="en-US" b="1" i="1" dirty="0">
              <a:highlight>
                <a:srgbClr val="FF0000"/>
              </a:highlight>
            </a:endParaRPr>
          </a:p>
        </p:txBody>
      </p:sp>
    </p:spTree>
    <p:extLst>
      <p:ext uri="{BB962C8B-B14F-4D97-AF65-F5344CB8AC3E}">
        <p14:creationId xmlns:p14="http://schemas.microsoft.com/office/powerpoint/2010/main" val="1767562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4B9879D-17D2-A123-1719-9C15EDD9FA93}"/>
              </a:ext>
            </a:extLst>
          </p:cNvPr>
          <p:cNvSpPr>
            <a:spLocks noGrp="1"/>
          </p:cNvSpPr>
          <p:nvPr>
            <p:ph type="title"/>
          </p:nvPr>
        </p:nvSpPr>
        <p:spPr>
          <a:xfrm>
            <a:off x="492370" y="605896"/>
            <a:ext cx="3084844" cy="5646208"/>
          </a:xfrm>
        </p:spPr>
        <p:txBody>
          <a:bodyPr anchor="ctr">
            <a:normAutofit/>
          </a:bodyPr>
          <a:lstStyle/>
          <a:p>
            <a:r>
              <a:rPr lang="en-US" sz="3600" dirty="0">
                <a:solidFill>
                  <a:srgbClr val="FFFFFF"/>
                </a:solidFill>
              </a:rPr>
              <a:t>The Gallic Wars Come to an end</a:t>
            </a:r>
            <a:br>
              <a:rPr lang="en-US" sz="3600" dirty="0">
                <a:solidFill>
                  <a:srgbClr val="FFFFFF"/>
                </a:solidFill>
              </a:rPr>
            </a:br>
            <a:br>
              <a:rPr lang="en-US" sz="3600" dirty="0">
                <a:solidFill>
                  <a:srgbClr val="FFFFFF"/>
                </a:solidFill>
              </a:rPr>
            </a:br>
            <a:br>
              <a:rPr lang="en-US" sz="3600" dirty="0">
                <a:solidFill>
                  <a:srgbClr val="FFFFFF"/>
                </a:solidFill>
              </a:rPr>
            </a:br>
            <a:br>
              <a:rPr lang="en-US" sz="3600" dirty="0">
                <a:solidFill>
                  <a:srgbClr val="FFFFFF"/>
                </a:solidFill>
              </a:rPr>
            </a:br>
            <a:br>
              <a:rPr lang="en-US" sz="3600" dirty="0">
                <a:solidFill>
                  <a:srgbClr val="FFFFFF"/>
                </a:solidFill>
              </a:rPr>
            </a:br>
            <a:br>
              <a:rPr lang="en-US" sz="3600" dirty="0">
                <a:solidFill>
                  <a:srgbClr val="FFFFFF"/>
                </a:solidFill>
              </a:rPr>
            </a:br>
            <a:endParaRPr lang="en-US" sz="3600" dirty="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5DCA06ED-BC26-60C4-7248-7417AAF40C21}"/>
              </a:ext>
            </a:extLst>
          </p:cNvPr>
          <p:cNvSpPr>
            <a:spLocks noGrp="1"/>
          </p:cNvSpPr>
          <p:nvPr>
            <p:ph idx="1"/>
          </p:nvPr>
        </p:nvSpPr>
        <p:spPr>
          <a:xfrm>
            <a:off x="4250724" y="271849"/>
            <a:ext cx="7708392" cy="6301946"/>
          </a:xfrm>
        </p:spPr>
        <p:txBody>
          <a:bodyPr anchor="ctr">
            <a:normAutofit lnSpcReduction="10000"/>
          </a:bodyPr>
          <a:lstStyle/>
          <a:p>
            <a:pPr algn="ctr"/>
            <a:r>
              <a:rPr lang="en-AU" sz="1800" b="0" i="0" dirty="0">
                <a:solidFill>
                  <a:schemeClr val="tx1"/>
                </a:solidFill>
                <a:effectLst/>
                <a:latin typeface="Lato" panose="020F0502020204030203" pitchFamily="34" charset="0"/>
              </a:rPr>
              <a:t>By </a:t>
            </a:r>
            <a:r>
              <a:rPr lang="en-AU" sz="1800" b="1" i="1" dirty="0">
                <a:solidFill>
                  <a:schemeClr val="accent6"/>
                </a:solidFill>
                <a:effectLst/>
                <a:latin typeface="Lato" panose="020F0502020204030203" pitchFamily="34" charset="0"/>
              </a:rPr>
              <a:t>51 BCE</a:t>
            </a:r>
            <a:r>
              <a:rPr lang="en-AU" sz="1800" b="0" i="0" dirty="0">
                <a:solidFill>
                  <a:schemeClr val="tx1"/>
                </a:solidFill>
                <a:effectLst/>
                <a:latin typeface="Lato" panose="020F0502020204030203" pitchFamily="34" charset="0"/>
              </a:rPr>
              <a:t>, all of Gaul had been conquered by Rome and the Gallic Wars came to an end. This was a </a:t>
            </a:r>
            <a:r>
              <a:rPr lang="en-AU" sz="1800" b="1" i="1" dirty="0">
                <a:solidFill>
                  <a:schemeClr val="accent6"/>
                </a:solidFill>
                <a:effectLst/>
                <a:latin typeface="Lato" panose="020F0502020204030203" pitchFamily="34" charset="0"/>
              </a:rPr>
              <a:t>major victory</a:t>
            </a:r>
            <a:r>
              <a:rPr lang="en-AU" sz="1800" b="0" i="0" dirty="0">
                <a:solidFill>
                  <a:schemeClr val="tx1"/>
                </a:solidFill>
                <a:effectLst/>
                <a:latin typeface="Lato" panose="020F0502020204030203" pitchFamily="34" charset="0"/>
              </a:rPr>
              <a:t> for Julius Caesar and the Roman Republic.</a:t>
            </a:r>
          </a:p>
          <a:p>
            <a:pPr algn="ctr"/>
            <a:r>
              <a:rPr lang="en-AU" sz="1800" b="0" i="0" dirty="0">
                <a:solidFill>
                  <a:schemeClr val="tx1"/>
                </a:solidFill>
                <a:effectLst/>
                <a:latin typeface="Lato" panose="020F0502020204030203" pitchFamily="34" charset="0"/>
              </a:rPr>
              <a:t> The Gallic Wars had </a:t>
            </a:r>
            <a:r>
              <a:rPr lang="en-AU" sz="1800" b="1" i="1" dirty="0">
                <a:solidFill>
                  <a:schemeClr val="accent6"/>
                </a:solidFill>
                <a:effectLst/>
                <a:latin typeface="Lato" panose="020F0502020204030203" pitchFamily="34" charset="0"/>
              </a:rPr>
              <a:t>lasted for nearly a decade</a:t>
            </a:r>
            <a:r>
              <a:rPr lang="en-AU" sz="1800" b="0" i="0" dirty="0">
                <a:solidFill>
                  <a:schemeClr val="tx1"/>
                </a:solidFill>
                <a:effectLst/>
                <a:latin typeface="Lato" panose="020F0502020204030203" pitchFamily="34" charset="0"/>
              </a:rPr>
              <a:t>, involved around 300 separate battles, with the capture of over 800 settlements by Rome.</a:t>
            </a:r>
          </a:p>
          <a:p>
            <a:pPr algn="ctr"/>
            <a:r>
              <a:rPr lang="en-AU" sz="1800" b="0" i="0" dirty="0">
                <a:solidFill>
                  <a:schemeClr val="tx1"/>
                </a:solidFill>
                <a:effectLst/>
                <a:latin typeface="Lato" panose="020F0502020204030203" pitchFamily="34" charset="0"/>
              </a:rPr>
              <a:t> The </a:t>
            </a:r>
            <a:r>
              <a:rPr lang="en-AU" sz="1800" b="0" i="0" dirty="0" err="1">
                <a:solidFill>
                  <a:schemeClr val="tx1"/>
                </a:solidFill>
                <a:effectLst/>
                <a:latin typeface="Lato" panose="020F0502020204030203" pitchFamily="34" charset="0"/>
              </a:rPr>
              <a:t>Gauls</a:t>
            </a:r>
            <a:r>
              <a:rPr lang="en-AU" sz="1800" b="0" i="0" dirty="0">
                <a:solidFill>
                  <a:schemeClr val="tx1"/>
                </a:solidFill>
                <a:effectLst/>
                <a:latin typeface="Lato" panose="020F0502020204030203" pitchFamily="34" charset="0"/>
              </a:rPr>
              <a:t> themselves paid the highest price of the conquest. The various Gallic tribes had now suffered </a:t>
            </a:r>
            <a:r>
              <a:rPr lang="en-AU" sz="1800" b="1" i="1" dirty="0">
                <a:solidFill>
                  <a:schemeClr val="accent6"/>
                </a:solidFill>
                <a:effectLst/>
                <a:latin typeface="Lato" panose="020F0502020204030203" pitchFamily="34" charset="0"/>
              </a:rPr>
              <a:t>numerous conquests, defeats and slaughters </a:t>
            </a:r>
            <a:r>
              <a:rPr lang="en-AU" sz="1800" b="0" i="0" dirty="0">
                <a:solidFill>
                  <a:schemeClr val="tx1"/>
                </a:solidFill>
                <a:effectLst/>
                <a:latin typeface="Lato" panose="020F0502020204030203" pitchFamily="34" charset="0"/>
              </a:rPr>
              <a:t>at the hands of Caesar's troops.</a:t>
            </a:r>
          </a:p>
          <a:p>
            <a:pPr algn="ctr"/>
            <a:r>
              <a:rPr lang="en-AU" sz="1800" b="0" i="0" dirty="0">
                <a:solidFill>
                  <a:schemeClr val="tx1"/>
                </a:solidFill>
                <a:effectLst/>
                <a:latin typeface="Lato" panose="020F0502020204030203" pitchFamily="34" charset="0"/>
              </a:rPr>
              <a:t> Of an estimated 6,000,000 people that had been living in Gaul before Caesar arrived in 58 BCE, around 1,000,000 had been killed, and another 1,000,000 had been sold into slavery by 50 BCE. </a:t>
            </a:r>
          </a:p>
          <a:p>
            <a:pPr algn="ctr"/>
            <a:r>
              <a:rPr lang="en-AU" sz="1800" b="0" i="0" dirty="0">
                <a:solidFill>
                  <a:schemeClr val="tx1"/>
                </a:solidFill>
                <a:effectLst/>
                <a:latin typeface="Lato" panose="020F0502020204030203" pitchFamily="34" charset="0"/>
              </a:rPr>
              <a:t> However, </a:t>
            </a:r>
            <a:r>
              <a:rPr lang="en-AU" sz="1800" b="1" i="1" dirty="0">
                <a:solidFill>
                  <a:schemeClr val="accent6"/>
                </a:solidFill>
                <a:effectLst/>
                <a:latin typeface="Lato" panose="020F0502020204030203" pitchFamily="34" charset="0"/>
              </a:rPr>
              <a:t>the war was a turning point in Roman history</a:t>
            </a:r>
            <a:r>
              <a:rPr lang="en-AU" sz="1800" b="0" i="0" dirty="0">
                <a:solidFill>
                  <a:schemeClr val="tx1"/>
                </a:solidFill>
                <a:effectLst/>
                <a:latin typeface="Lato" panose="020F0502020204030203" pitchFamily="34" charset="0"/>
              </a:rPr>
              <a:t>. It established Rome as a </a:t>
            </a:r>
            <a:r>
              <a:rPr lang="en-AU" sz="1800" b="1" i="1" dirty="0">
                <a:solidFill>
                  <a:schemeClr val="accent6"/>
                </a:solidFill>
                <a:effectLst/>
                <a:latin typeface="Lato" panose="020F0502020204030203" pitchFamily="34" charset="0"/>
              </a:rPr>
              <a:t>major power </a:t>
            </a:r>
            <a:r>
              <a:rPr lang="en-AU" sz="1800" b="0" i="0" dirty="0">
                <a:solidFill>
                  <a:schemeClr val="tx1"/>
                </a:solidFill>
                <a:effectLst/>
                <a:latin typeface="Lato" panose="020F0502020204030203" pitchFamily="34" charset="0"/>
              </a:rPr>
              <a:t>in the world and </a:t>
            </a:r>
            <a:r>
              <a:rPr lang="en-AU" sz="1800" b="1" i="1" dirty="0">
                <a:solidFill>
                  <a:schemeClr val="accent6"/>
                </a:solidFill>
                <a:effectLst/>
                <a:latin typeface="Lato" panose="020F0502020204030203" pitchFamily="34" charset="0"/>
              </a:rPr>
              <a:t>paved the way for the Roman Empire</a:t>
            </a:r>
            <a:r>
              <a:rPr lang="en-AU" sz="1800" b="0" i="0" dirty="0">
                <a:solidFill>
                  <a:schemeClr val="tx1"/>
                </a:solidFill>
                <a:effectLst/>
                <a:latin typeface="Lato" panose="020F0502020204030203" pitchFamily="34" charset="0"/>
              </a:rPr>
              <a:t>.</a:t>
            </a:r>
          </a:p>
          <a:p>
            <a:pPr algn="ctr"/>
            <a:r>
              <a:rPr lang="en-AU" sz="1800" b="0" i="0" dirty="0">
                <a:solidFill>
                  <a:schemeClr val="tx1"/>
                </a:solidFill>
                <a:effectLst/>
                <a:latin typeface="Lato" panose="020F0502020204030203" pitchFamily="34" charset="0"/>
              </a:rPr>
              <a:t> The Gallic Wars also </a:t>
            </a:r>
            <a:r>
              <a:rPr lang="en-AU" sz="1800" b="1" i="1" u="sng" dirty="0">
                <a:solidFill>
                  <a:schemeClr val="accent6"/>
                </a:solidFill>
                <a:effectLst/>
                <a:latin typeface="Lato" panose="020F0502020204030203" pitchFamily="34" charset="0"/>
              </a:rPr>
              <a:t>cemented Julius Caesar's reputation as one of the greatest military commanders in history</a:t>
            </a:r>
            <a:r>
              <a:rPr lang="en-AU" sz="1800" b="0" i="0" dirty="0">
                <a:solidFill>
                  <a:schemeClr val="tx1"/>
                </a:solidFill>
                <a:effectLst/>
                <a:latin typeface="Lato" panose="020F0502020204030203" pitchFamily="34" charset="0"/>
              </a:rPr>
              <a:t>.</a:t>
            </a:r>
          </a:p>
          <a:p>
            <a:pPr algn="ctr"/>
            <a:r>
              <a:rPr lang="en-AU" sz="1800" b="0" i="0" dirty="0">
                <a:solidFill>
                  <a:schemeClr val="tx1"/>
                </a:solidFill>
                <a:effectLst/>
                <a:latin typeface="Lato" panose="020F0502020204030203" pitchFamily="34" charset="0"/>
              </a:rPr>
              <a:t>In the long-term, the Gallic Wars also had a </a:t>
            </a:r>
            <a:r>
              <a:rPr lang="en-AU" sz="1800" b="1" i="1" dirty="0">
                <a:solidFill>
                  <a:schemeClr val="accent6"/>
                </a:solidFill>
                <a:effectLst/>
                <a:latin typeface="Lato" panose="020F0502020204030203" pitchFamily="34" charset="0"/>
              </a:rPr>
              <a:t>profound impact </a:t>
            </a:r>
            <a:r>
              <a:rPr lang="en-AU" sz="1800" b="0" i="0" dirty="0">
                <a:solidFill>
                  <a:schemeClr val="tx1"/>
                </a:solidFill>
                <a:effectLst/>
                <a:latin typeface="Lato" panose="020F0502020204030203" pitchFamily="34" charset="0"/>
              </a:rPr>
              <a:t>on Rome and its empire.</a:t>
            </a:r>
          </a:p>
          <a:p>
            <a:pPr algn="ctr"/>
            <a:r>
              <a:rPr lang="en-AU" sz="1800" b="0" i="0" dirty="0">
                <a:solidFill>
                  <a:schemeClr val="tx1"/>
                </a:solidFill>
                <a:effectLst/>
                <a:latin typeface="Lato" panose="020F0502020204030203" pitchFamily="34" charset="0"/>
              </a:rPr>
              <a:t> First, the wars </a:t>
            </a:r>
            <a:r>
              <a:rPr lang="en-AU" sz="1800" b="1" i="1" dirty="0">
                <a:solidFill>
                  <a:schemeClr val="accent6"/>
                </a:solidFill>
                <a:effectLst/>
                <a:latin typeface="Lato" panose="020F0502020204030203" pitchFamily="34" charset="0"/>
              </a:rPr>
              <a:t>increased Rome's territory significantly</a:t>
            </a:r>
            <a:r>
              <a:rPr lang="en-AU" sz="1800" b="0" i="0" dirty="0">
                <a:solidFill>
                  <a:schemeClr val="tx1"/>
                </a:solidFill>
                <a:effectLst/>
                <a:latin typeface="Lato" panose="020F0502020204030203" pitchFamily="34" charset="0"/>
              </a:rPr>
              <a:t>. Second, the defeat of the </a:t>
            </a:r>
            <a:r>
              <a:rPr lang="en-AU" sz="1800" b="0" i="0" dirty="0" err="1">
                <a:solidFill>
                  <a:schemeClr val="tx1"/>
                </a:solidFill>
                <a:effectLst/>
                <a:latin typeface="Lato" panose="020F0502020204030203" pitchFamily="34" charset="0"/>
              </a:rPr>
              <a:t>Gauls</a:t>
            </a:r>
            <a:r>
              <a:rPr lang="en-AU" sz="1800" b="0" i="0" dirty="0">
                <a:solidFill>
                  <a:schemeClr val="tx1"/>
                </a:solidFill>
                <a:effectLst/>
                <a:latin typeface="Lato" panose="020F0502020204030203" pitchFamily="34" charset="0"/>
              </a:rPr>
              <a:t> </a:t>
            </a:r>
            <a:r>
              <a:rPr lang="en-AU" sz="1800" b="1" i="1" dirty="0">
                <a:solidFill>
                  <a:schemeClr val="accent6"/>
                </a:solidFill>
                <a:effectLst/>
                <a:latin typeface="Lato" panose="020F0502020204030203" pitchFamily="34" charset="0"/>
              </a:rPr>
              <a:t>established Rome's dominance </a:t>
            </a:r>
            <a:r>
              <a:rPr lang="en-AU" sz="1800" b="0" i="0" dirty="0">
                <a:solidFill>
                  <a:schemeClr val="tx1"/>
                </a:solidFill>
                <a:effectLst/>
                <a:latin typeface="Lato" panose="020F0502020204030203" pitchFamily="34" charset="0"/>
              </a:rPr>
              <a:t>over them once and for all.</a:t>
            </a:r>
          </a:p>
          <a:p>
            <a:pPr algn="ctr"/>
            <a:r>
              <a:rPr lang="en-AU" sz="1800" b="0" i="0" dirty="0">
                <a:solidFill>
                  <a:schemeClr val="tx1"/>
                </a:solidFill>
                <a:effectLst/>
                <a:latin typeface="Lato" panose="020F0502020204030203" pitchFamily="34" charset="0"/>
              </a:rPr>
              <a:t> Finally, the war made Julius Caesar </a:t>
            </a:r>
            <a:r>
              <a:rPr lang="en-AU" sz="1800" b="1" i="1" u="sng" dirty="0">
                <a:solidFill>
                  <a:schemeClr val="accent6"/>
                </a:solidFill>
                <a:effectLst/>
                <a:latin typeface="Lato" panose="020F0502020204030203" pitchFamily="34" charset="0"/>
              </a:rPr>
              <a:t>one of the most famous men </a:t>
            </a:r>
            <a:r>
              <a:rPr lang="en-AU" sz="1800" b="0" i="0" dirty="0">
                <a:solidFill>
                  <a:schemeClr val="tx1"/>
                </a:solidFill>
                <a:effectLst/>
                <a:latin typeface="Lato" panose="020F0502020204030203" pitchFamily="34" charset="0"/>
              </a:rPr>
              <a:t>in Roman history and </a:t>
            </a:r>
            <a:r>
              <a:rPr lang="en-AU" sz="1800" b="1" i="1" u="sng" dirty="0">
                <a:solidFill>
                  <a:schemeClr val="accent6"/>
                </a:solidFill>
                <a:effectLst/>
                <a:latin typeface="Lato" panose="020F0502020204030203" pitchFamily="34" charset="0"/>
              </a:rPr>
              <a:t>laid the foundation for his future political career</a:t>
            </a:r>
            <a:r>
              <a:rPr lang="en-AU" sz="1800" b="0" i="0" dirty="0">
                <a:solidFill>
                  <a:schemeClr val="tx1"/>
                </a:solidFill>
                <a:effectLst/>
                <a:latin typeface="Lato" panose="020F0502020204030203" pitchFamily="34" charset="0"/>
              </a:rPr>
              <a:t>. </a:t>
            </a:r>
          </a:p>
        </p:txBody>
      </p:sp>
      <p:sp>
        <p:nvSpPr>
          <p:cNvPr id="4" name="TextBox 3">
            <a:extLst>
              <a:ext uri="{FF2B5EF4-FFF2-40B4-BE49-F238E27FC236}">
                <a16:creationId xmlns:a16="http://schemas.microsoft.com/office/drawing/2014/main" id="{2278CF4D-3358-DE9C-6399-CB4E153EB0A4}"/>
              </a:ext>
            </a:extLst>
          </p:cNvPr>
          <p:cNvSpPr txBox="1"/>
          <p:nvPr/>
        </p:nvSpPr>
        <p:spPr>
          <a:xfrm>
            <a:off x="778476" y="4188941"/>
            <a:ext cx="2335427" cy="2246769"/>
          </a:xfrm>
          <a:prstGeom prst="rect">
            <a:avLst/>
          </a:prstGeom>
          <a:noFill/>
        </p:spPr>
        <p:txBody>
          <a:bodyPr wrap="square" rtlCol="0">
            <a:spAutoFit/>
          </a:bodyPr>
          <a:lstStyle/>
          <a:p>
            <a:pPr algn="ctr"/>
            <a:r>
              <a:rPr lang="en-US" sz="2800" b="1" i="1" u="sng" dirty="0">
                <a:solidFill>
                  <a:schemeClr val="bg1"/>
                </a:solidFill>
              </a:rPr>
              <a:t>SUMMARY:</a:t>
            </a:r>
          </a:p>
          <a:p>
            <a:pPr algn="ctr"/>
            <a:r>
              <a:rPr lang="en-US" sz="2800" dirty="0">
                <a:solidFill>
                  <a:schemeClr val="bg1"/>
                </a:solidFill>
              </a:rPr>
              <a:t>Identify (list) the impacts of the Gallic Wars</a:t>
            </a:r>
          </a:p>
        </p:txBody>
      </p:sp>
    </p:spTree>
    <p:extLst>
      <p:ext uri="{BB962C8B-B14F-4D97-AF65-F5344CB8AC3E}">
        <p14:creationId xmlns:p14="http://schemas.microsoft.com/office/powerpoint/2010/main" val="2921334978"/>
      </p:ext>
    </p:extLst>
  </p:cSld>
  <p:clrMapOvr>
    <a:masterClrMapping/>
  </p:clrMapOvr>
</p:sld>
</file>

<file path=ppt/theme/theme1.xml><?xml version="1.0" encoding="utf-8"?>
<a:theme xmlns:a="http://schemas.openxmlformats.org/drawingml/2006/main" name="Retrospect">
  <a:themeElements>
    <a:clrScheme name="Custom 4">
      <a:dk1>
        <a:srgbClr val="000000"/>
      </a:dk1>
      <a:lt1>
        <a:srgbClr val="FFFFFF"/>
      </a:lt1>
      <a:dk2>
        <a:srgbClr val="344068"/>
      </a:dk2>
      <a:lt2>
        <a:srgbClr val="D9E0E6"/>
      </a:lt2>
      <a:accent1>
        <a:srgbClr val="E1D2BF"/>
      </a:accent1>
      <a:accent2>
        <a:srgbClr val="865852"/>
      </a:accent2>
      <a:accent3>
        <a:srgbClr val="B29480"/>
      </a:accent3>
      <a:accent4>
        <a:srgbClr val="FFBB99"/>
      </a:accent4>
      <a:accent5>
        <a:srgbClr val="8C6660"/>
      </a:accent5>
      <a:accent6>
        <a:srgbClr val="AA6650"/>
      </a:accent6>
      <a:hlink>
        <a:srgbClr val="F0D8A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8301</TotalTime>
  <Words>735</Words>
  <Application>Microsoft Macintosh PowerPoint</Application>
  <PresentationFormat>Widescreen</PresentationFormat>
  <Paragraphs>44</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Lato</vt:lpstr>
      <vt:lpstr>Retrospect</vt:lpstr>
      <vt:lpstr>The Gallic Wars</vt:lpstr>
      <vt:lpstr>Watch the following video:</vt:lpstr>
      <vt:lpstr>The  Gallic Wars were waged between 58 and 50 BCE by the Roman general Julius Caesar against the peoples of Gaul ( present-day France, Belgium, Germany, and Switzerland).   Gallic, Germanic, and British tribes fought to defend their homelands against an aggressive Roman campaign.   The Wars culminated in the decisive Battle of Alesia in 52 BCE, in which a complete Roman victory resulted in the expansion of the Roman Republic over the whole of Gaul.   Though the Gallic military was as strong as the Romans, the Gallic tribes' internal divisions eased victory for Caesar. Gallic chieftain Vercingetorix's attempt to unite the Gauls under a single banner came too late. Caesar portrayed the invasion as being a preemptive and defensive action, but historians agree that he fought the Wars primarily to boost his political career and to pay off his debts.   Still, Gaul was of significant military importance to the Romans.  Native tribes in the region, both Gallic and Germanic, had attacked Rome several times.  Conquering Gaul allowed Rome to secure the natural border of the river Rhine.</vt:lpstr>
      <vt:lpstr>PowerPoint Presentation</vt:lpstr>
      <vt:lpstr>OVERVIEW</vt:lpstr>
      <vt:lpstr>Gallic</vt:lpstr>
      <vt:lpstr>ACTIVITY - Jigsaw</vt:lpstr>
      <vt:lpstr>The Gallic Wars Come to an end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375</cp:revision>
  <dcterms:created xsi:type="dcterms:W3CDTF">2022-07-13T05:26:46Z</dcterms:created>
  <dcterms:modified xsi:type="dcterms:W3CDTF">2023-08-30T00:16:40Z</dcterms:modified>
</cp:coreProperties>
</file>