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
  </p:notesMasterIdLst>
  <p:sldIdLst>
    <p:sldId id="301" r:id="rId2"/>
    <p:sldId id="302" r:id="rId3"/>
    <p:sldId id="304" r:id="rId4"/>
    <p:sldId id="305" r:id="rId5"/>
    <p:sldId id="306" r:id="rId6"/>
    <p:sldId id="30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0"/>
    <p:restoredTop sz="92299"/>
  </p:normalViewPr>
  <p:slideViewPr>
    <p:cSldViewPr snapToGrid="0" snapToObjects="1">
      <p:cViewPr varScale="1">
        <p:scale>
          <a:sx n="139" d="100"/>
          <a:sy n="139" d="100"/>
        </p:scale>
        <p:origin x="184"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F9BC8D-45A6-4280-90BA-B3375AA7D8A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7E00A48-8DF3-47CC-B370-404130042D4E}">
      <dgm:prSet/>
      <dgm:spPr/>
      <dgm:t>
        <a:bodyPr/>
        <a:lstStyle/>
        <a:p>
          <a:r>
            <a:rPr lang="en-US"/>
            <a:t>Get an A4 Blank piece of paper</a:t>
          </a:r>
        </a:p>
      </dgm:t>
    </dgm:pt>
    <dgm:pt modelId="{E7FBAA62-1B50-4EC0-BCCE-E40F708C6146}" type="parTrans" cxnId="{5D9271DB-F733-4F74-A575-FFE344FAAD4F}">
      <dgm:prSet/>
      <dgm:spPr/>
      <dgm:t>
        <a:bodyPr/>
        <a:lstStyle/>
        <a:p>
          <a:endParaRPr lang="en-US"/>
        </a:p>
      </dgm:t>
    </dgm:pt>
    <dgm:pt modelId="{B9E9EBF5-EAB9-404D-A7B7-4DD6B5ABFFF3}" type="sibTrans" cxnId="{5D9271DB-F733-4F74-A575-FFE344FAAD4F}">
      <dgm:prSet/>
      <dgm:spPr/>
      <dgm:t>
        <a:bodyPr/>
        <a:lstStyle/>
        <a:p>
          <a:endParaRPr lang="en-US"/>
        </a:p>
      </dgm:t>
    </dgm:pt>
    <dgm:pt modelId="{21493EB0-26F3-492D-AFDC-A684B53F51AB}">
      <dgm:prSet/>
      <dgm:spPr/>
      <dgm:t>
        <a:bodyPr/>
        <a:lstStyle/>
        <a:p>
          <a:r>
            <a:rPr lang="en-US"/>
            <a:t>Together as a class, we will draw and label the political structure of Rome</a:t>
          </a:r>
        </a:p>
      </dgm:t>
    </dgm:pt>
    <dgm:pt modelId="{DD4E6A93-F97F-4DF8-B443-053BEAC5CA84}" type="parTrans" cxnId="{FF911A68-30A9-4E6D-9E7E-1C0C32261959}">
      <dgm:prSet/>
      <dgm:spPr/>
      <dgm:t>
        <a:bodyPr/>
        <a:lstStyle/>
        <a:p>
          <a:endParaRPr lang="en-US"/>
        </a:p>
      </dgm:t>
    </dgm:pt>
    <dgm:pt modelId="{29FA40BA-8991-4B53-A6D3-03C5650895C3}" type="sibTrans" cxnId="{FF911A68-30A9-4E6D-9E7E-1C0C32261959}">
      <dgm:prSet/>
      <dgm:spPr/>
      <dgm:t>
        <a:bodyPr/>
        <a:lstStyle/>
        <a:p>
          <a:endParaRPr lang="en-US"/>
        </a:p>
      </dgm:t>
    </dgm:pt>
    <dgm:pt modelId="{D75E4216-658F-4A82-A8DE-3236C1AB31BF}" type="pres">
      <dgm:prSet presAssocID="{ADF9BC8D-45A6-4280-90BA-B3375AA7D8A6}" presName="root" presStyleCnt="0">
        <dgm:presLayoutVars>
          <dgm:dir/>
          <dgm:resizeHandles val="exact"/>
        </dgm:presLayoutVars>
      </dgm:prSet>
      <dgm:spPr/>
    </dgm:pt>
    <dgm:pt modelId="{C042CA7D-3FD6-4522-B0F2-9B4BD125B070}" type="pres">
      <dgm:prSet presAssocID="{D7E00A48-8DF3-47CC-B370-404130042D4E}" presName="compNode" presStyleCnt="0"/>
      <dgm:spPr/>
    </dgm:pt>
    <dgm:pt modelId="{4FB55CF2-66EF-44C0-9A11-806890419696}" type="pres">
      <dgm:prSet presAssocID="{D7E00A48-8DF3-47CC-B370-404130042D4E}" presName="bgRect" presStyleLbl="bgShp" presStyleIdx="0" presStyleCnt="2"/>
      <dgm:spPr/>
    </dgm:pt>
    <dgm:pt modelId="{582302AA-11F7-45D1-A86B-C7FBD7EA1278}" type="pres">
      <dgm:prSet presAssocID="{D7E00A48-8DF3-47CC-B370-404130042D4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A5528801-94C8-4AFA-9863-C11CA897F329}" type="pres">
      <dgm:prSet presAssocID="{D7E00A48-8DF3-47CC-B370-404130042D4E}" presName="spaceRect" presStyleCnt="0"/>
      <dgm:spPr/>
    </dgm:pt>
    <dgm:pt modelId="{9834EE67-127C-4D50-82AA-DED462DEE7BC}" type="pres">
      <dgm:prSet presAssocID="{D7E00A48-8DF3-47CC-B370-404130042D4E}" presName="parTx" presStyleLbl="revTx" presStyleIdx="0" presStyleCnt="2">
        <dgm:presLayoutVars>
          <dgm:chMax val="0"/>
          <dgm:chPref val="0"/>
        </dgm:presLayoutVars>
      </dgm:prSet>
      <dgm:spPr/>
    </dgm:pt>
    <dgm:pt modelId="{6A99FA6F-EC24-4C00-B030-A7A739118A83}" type="pres">
      <dgm:prSet presAssocID="{B9E9EBF5-EAB9-404D-A7B7-4DD6B5ABFFF3}" presName="sibTrans" presStyleCnt="0"/>
      <dgm:spPr/>
    </dgm:pt>
    <dgm:pt modelId="{51536A10-55AD-416E-A7DA-6AC51ECCE149}" type="pres">
      <dgm:prSet presAssocID="{21493EB0-26F3-492D-AFDC-A684B53F51AB}" presName="compNode" presStyleCnt="0"/>
      <dgm:spPr/>
    </dgm:pt>
    <dgm:pt modelId="{4939CE20-FF50-453C-BEF0-658FA6DADB78}" type="pres">
      <dgm:prSet presAssocID="{21493EB0-26F3-492D-AFDC-A684B53F51AB}" presName="bgRect" presStyleLbl="bgShp" presStyleIdx="1" presStyleCnt="2"/>
      <dgm:spPr/>
    </dgm:pt>
    <dgm:pt modelId="{83298A85-BA77-472D-B437-F10BD8A9D1BF}" type="pres">
      <dgm:prSet presAssocID="{21493EB0-26F3-492D-AFDC-A684B53F51A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244AF46B-509A-43CB-A27B-B7D8D961C521}" type="pres">
      <dgm:prSet presAssocID="{21493EB0-26F3-492D-AFDC-A684B53F51AB}" presName="spaceRect" presStyleCnt="0"/>
      <dgm:spPr/>
    </dgm:pt>
    <dgm:pt modelId="{C077E3FB-6D1F-4473-A69A-8CA1A83FA074}" type="pres">
      <dgm:prSet presAssocID="{21493EB0-26F3-492D-AFDC-A684B53F51AB}" presName="parTx" presStyleLbl="revTx" presStyleIdx="1" presStyleCnt="2">
        <dgm:presLayoutVars>
          <dgm:chMax val="0"/>
          <dgm:chPref val="0"/>
        </dgm:presLayoutVars>
      </dgm:prSet>
      <dgm:spPr/>
    </dgm:pt>
  </dgm:ptLst>
  <dgm:cxnLst>
    <dgm:cxn modelId="{2C401E67-021E-4B56-92FB-936066F6C599}" type="presOf" srcId="{ADF9BC8D-45A6-4280-90BA-B3375AA7D8A6}" destId="{D75E4216-658F-4A82-A8DE-3236C1AB31BF}" srcOrd="0" destOrd="0" presId="urn:microsoft.com/office/officeart/2018/2/layout/IconVerticalSolidList"/>
    <dgm:cxn modelId="{FF911A68-30A9-4E6D-9E7E-1C0C32261959}" srcId="{ADF9BC8D-45A6-4280-90BA-B3375AA7D8A6}" destId="{21493EB0-26F3-492D-AFDC-A684B53F51AB}" srcOrd="1" destOrd="0" parTransId="{DD4E6A93-F97F-4DF8-B443-053BEAC5CA84}" sibTransId="{29FA40BA-8991-4B53-A6D3-03C5650895C3}"/>
    <dgm:cxn modelId="{C8BA0882-F94E-4429-92D5-29B8F03F37FA}" type="presOf" srcId="{D7E00A48-8DF3-47CC-B370-404130042D4E}" destId="{9834EE67-127C-4D50-82AA-DED462DEE7BC}" srcOrd="0" destOrd="0" presId="urn:microsoft.com/office/officeart/2018/2/layout/IconVerticalSolidList"/>
    <dgm:cxn modelId="{B1C965C2-2F69-4E8C-B7D9-D96D5BB77606}" type="presOf" srcId="{21493EB0-26F3-492D-AFDC-A684B53F51AB}" destId="{C077E3FB-6D1F-4473-A69A-8CA1A83FA074}" srcOrd="0" destOrd="0" presId="urn:microsoft.com/office/officeart/2018/2/layout/IconVerticalSolidList"/>
    <dgm:cxn modelId="{5D9271DB-F733-4F74-A575-FFE344FAAD4F}" srcId="{ADF9BC8D-45A6-4280-90BA-B3375AA7D8A6}" destId="{D7E00A48-8DF3-47CC-B370-404130042D4E}" srcOrd="0" destOrd="0" parTransId="{E7FBAA62-1B50-4EC0-BCCE-E40F708C6146}" sibTransId="{B9E9EBF5-EAB9-404D-A7B7-4DD6B5ABFFF3}"/>
    <dgm:cxn modelId="{9375D0D5-01F4-48AC-BA44-BF85F6A77E69}" type="presParOf" srcId="{D75E4216-658F-4A82-A8DE-3236C1AB31BF}" destId="{C042CA7D-3FD6-4522-B0F2-9B4BD125B070}" srcOrd="0" destOrd="0" presId="urn:microsoft.com/office/officeart/2018/2/layout/IconVerticalSolidList"/>
    <dgm:cxn modelId="{82BDE86C-2787-43A0-A14A-FE2BCCCE148D}" type="presParOf" srcId="{C042CA7D-3FD6-4522-B0F2-9B4BD125B070}" destId="{4FB55CF2-66EF-44C0-9A11-806890419696}" srcOrd="0" destOrd="0" presId="urn:microsoft.com/office/officeart/2018/2/layout/IconVerticalSolidList"/>
    <dgm:cxn modelId="{6416A7BA-965F-493E-AABB-76BC1CB2FF24}" type="presParOf" srcId="{C042CA7D-3FD6-4522-B0F2-9B4BD125B070}" destId="{582302AA-11F7-45D1-A86B-C7FBD7EA1278}" srcOrd="1" destOrd="0" presId="urn:microsoft.com/office/officeart/2018/2/layout/IconVerticalSolidList"/>
    <dgm:cxn modelId="{ED3B44FA-3865-4938-8E0E-5AD8C654A50B}" type="presParOf" srcId="{C042CA7D-3FD6-4522-B0F2-9B4BD125B070}" destId="{A5528801-94C8-4AFA-9863-C11CA897F329}" srcOrd="2" destOrd="0" presId="urn:microsoft.com/office/officeart/2018/2/layout/IconVerticalSolidList"/>
    <dgm:cxn modelId="{7F0AF0D2-C6A3-4C51-B1E7-31F94C362284}" type="presParOf" srcId="{C042CA7D-3FD6-4522-B0F2-9B4BD125B070}" destId="{9834EE67-127C-4D50-82AA-DED462DEE7BC}" srcOrd="3" destOrd="0" presId="urn:microsoft.com/office/officeart/2018/2/layout/IconVerticalSolidList"/>
    <dgm:cxn modelId="{CB0B9322-712F-4E0D-8984-DAA57FCBB2C3}" type="presParOf" srcId="{D75E4216-658F-4A82-A8DE-3236C1AB31BF}" destId="{6A99FA6F-EC24-4C00-B030-A7A739118A83}" srcOrd="1" destOrd="0" presId="urn:microsoft.com/office/officeart/2018/2/layout/IconVerticalSolidList"/>
    <dgm:cxn modelId="{DF9E7257-604D-4938-BEB5-BF78E55DE8E6}" type="presParOf" srcId="{D75E4216-658F-4A82-A8DE-3236C1AB31BF}" destId="{51536A10-55AD-416E-A7DA-6AC51ECCE149}" srcOrd="2" destOrd="0" presId="urn:microsoft.com/office/officeart/2018/2/layout/IconVerticalSolidList"/>
    <dgm:cxn modelId="{E720373F-3611-4CDF-A522-1009353B0BF0}" type="presParOf" srcId="{51536A10-55AD-416E-A7DA-6AC51ECCE149}" destId="{4939CE20-FF50-453C-BEF0-658FA6DADB78}" srcOrd="0" destOrd="0" presId="urn:microsoft.com/office/officeart/2018/2/layout/IconVerticalSolidList"/>
    <dgm:cxn modelId="{7B207207-9A1A-4ED2-9C66-328296B18E87}" type="presParOf" srcId="{51536A10-55AD-416E-A7DA-6AC51ECCE149}" destId="{83298A85-BA77-472D-B437-F10BD8A9D1BF}" srcOrd="1" destOrd="0" presId="urn:microsoft.com/office/officeart/2018/2/layout/IconVerticalSolidList"/>
    <dgm:cxn modelId="{39E0BE59-6DB5-4C6B-8D8A-6BFBAB3493BB}" type="presParOf" srcId="{51536A10-55AD-416E-A7DA-6AC51ECCE149}" destId="{244AF46B-509A-43CB-A27B-B7D8D961C521}" srcOrd="2" destOrd="0" presId="urn:microsoft.com/office/officeart/2018/2/layout/IconVerticalSolidList"/>
    <dgm:cxn modelId="{92D42869-DE87-462F-B978-8B08D7DADA27}" type="presParOf" srcId="{51536A10-55AD-416E-A7DA-6AC51ECCE149}" destId="{C077E3FB-6D1F-4473-A69A-8CA1A83FA07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52B934-7200-455D-8382-A1C9B20ED52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52E0C8E-C263-4038-9F71-62A73624545C}">
      <dgm:prSet/>
      <dgm:spPr/>
      <dgm:t>
        <a:bodyPr/>
        <a:lstStyle/>
        <a:p>
          <a:pPr>
            <a:lnSpc>
              <a:spcPct val="100000"/>
            </a:lnSpc>
          </a:pPr>
          <a:r>
            <a:rPr lang="en-US"/>
            <a:t>Read through the information sheet as a class</a:t>
          </a:r>
        </a:p>
      </dgm:t>
    </dgm:pt>
    <dgm:pt modelId="{86797054-506F-46D8-ADEC-0D7C6B7C9BA4}" type="parTrans" cxnId="{A2550559-98B5-4DED-92F9-A51357E1BBB5}">
      <dgm:prSet/>
      <dgm:spPr/>
      <dgm:t>
        <a:bodyPr/>
        <a:lstStyle/>
        <a:p>
          <a:endParaRPr lang="en-US"/>
        </a:p>
      </dgm:t>
    </dgm:pt>
    <dgm:pt modelId="{BF875826-14C9-4542-9A60-E91AC3E4A178}" type="sibTrans" cxnId="{A2550559-98B5-4DED-92F9-A51357E1BBB5}">
      <dgm:prSet/>
      <dgm:spPr/>
      <dgm:t>
        <a:bodyPr/>
        <a:lstStyle/>
        <a:p>
          <a:endParaRPr lang="en-US"/>
        </a:p>
      </dgm:t>
    </dgm:pt>
    <dgm:pt modelId="{5E304AEB-E486-46FE-B1B8-37839C38183A}">
      <dgm:prSet/>
      <dgm:spPr/>
      <dgm:t>
        <a:bodyPr/>
        <a:lstStyle/>
        <a:p>
          <a:pPr>
            <a:lnSpc>
              <a:spcPct val="100000"/>
            </a:lnSpc>
          </a:pPr>
          <a:r>
            <a:rPr lang="en-US"/>
            <a:t>Answer the questions in your book</a:t>
          </a:r>
        </a:p>
      </dgm:t>
    </dgm:pt>
    <dgm:pt modelId="{9212D418-3C1C-4EC2-82E9-6A59F31FF288}" type="parTrans" cxnId="{B59658D4-178D-4CF3-828E-76DC48E9B276}">
      <dgm:prSet/>
      <dgm:spPr/>
      <dgm:t>
        <a:bodyPr/>
        <a:lstStyle/>
        <a:p>
          <a:endParaRPr lang="en-US"/>
        </a:p>
      </dgm:t>
    </dgm:pt>
    <dgm:pt modelId="{86D82A2B-BCAD-4532-91A2-A0C89D86C84C}" type="sibTrans" cxnId="{B59658D4-178D-4CF3-828E-76DC48E9B276}">
      <dgm:prSet/>
      <dgm:spPr/>
      <dgm:t>
        <a:bodyPr/>
        <a:lstStyle/>
        <a:p>
          <a:endParaRPr lang="en-US"/>
        </a:p>
      </dgm:t>
    </dgm:pt>
    <dgm:pt modelId="{A9BDA06E-1A71-4877-B59E-6492E61AB2F3}" type="pres">
      <dgm:prSet presAssocID="{4F52B934-7200-455D-8382-A1C9B20ED52C}" presName="root" presStyleCnt="0">
        <dgm:presLayoutVars>
          <dgm:dir/>
          <dgm:resizeHandles val="exact"/>
        </dgm:presLayoutVars>
      </dgm:prSet>
      <dgm:spPr/>
    </dgm:pt>
    <dgm:pt modelId="{D42677E1-5D4C-468C-B82A-D9DC1A9246E2}" type="pres">
      <dgm:prSet presAssocID="{952E0C8E-C263-4038-9F71-62A73624545C}" presName="compNode" presStyleCnt="0"/>
      <dgm:spPr/>
    </dgm:pt>
    <dgm:pt modelId="{D5084B50-EE2E-4AA2-9B60-C59D755719CD}" type="pres">
      <dgm:prSet presAssocID="{952E0C8E-C263-4038-9F71-62A73624545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CDD3E4A9-0E1F-4134-872C-D82013B0D1DC}" type="pres">
      <dgm:prSet presAssocID="{952E0C8E-C263-4038-9F71-62A73624545C}" presName="spaceRect" presStyleCnt="0"/>
      <dgm:spPr/>
    </dgm:pt>
    <dgm:pt modelId="{FDC37F7C-1A30-4E63-8860-CB646D9AF3F7}" type="pres">
      <dgm:prSet presAssocID="{952E0C8E-C263-4038-9F71-62A73624545C}" presName="textRect" presStyleLbl="revTx" presStyleIdx="0" presStyleCnt="2">
        <dgm:presLayoutVars>
          <dgm:chMax val="1"/>
          <dgm:chPref val="1"/>
        </dgm:presLayoutVars>
      </dgm:prSet>
      <dgm:spPr/>
    </dgm:pt>
    <dgm:pt modelId="{AB21102D-4065-426D-9AE5-60642B167CAB}" type="pres">
      <dgm:prSet presAssocID="{BF875826-14C9-4542-9A60-E91AC3E4A178}" presName="sibTrans" presStyleCnt="0"/>
      <dgm:spPr/>
    </dgm:pt>
    <dgm:pt modelId="{99209D6B-8CB2-4274-B482-F1B754A022BF}" type="pres">
      <dgm:prSet presAssocID="{5E304AEB-E486-46FE-B1B8-37839C38183A}" presName="compNode" presStyleCnt="0"/>
      <dgm:spPr/>
    </dgm:pt>
    <dgm:pt modelId="{589484BE-DEC3-4E53-B329-CEC9065CCF5E}" type="pres">
      <dgm:prSet presAssocID="{5E304AEB-E486-46FE-B1B8-37839C38183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lp"/>
        </a:ext>
      </dgm:extLst>
    </dgm:pt>
    <dgm:pt modelId="{5EA76ADD-1E7C-41A0-A157-CA5EB2448096}" type="pres">
      <dgm:prSet presAssocID="{5E304AEB-E486-46FE-B1B8-37839C38183A}" presName="spaceRect" presStyleCnt="0"/>
      <dgm:spPr/>
    </dgm:pt>
    <dgm:pt modelId="{99FE930E-47C8-4C21-8E48-1887726213C2}" type="pres">
      <dgm:prSet presAssocID="{5E304AEB-E486-46FE-B1B8-37839C38183A}" presName="textRect" presStyleLbl="revTx" presStyleIdx="1" presStyleCnt="2">
        <dgm:presLayoutVars>
          <dgm:chMax val="1"/>
          <dgm:chPref val="1"/>
        </dgm:presLayoutVars>
      </dgm:prSet>
      <dgm:spPr/>
    </dgm:pt>
  </dgm:ptLst>
  <dgm:cxnLst>
    <dgm:cxn modelId="{A2550559-98B5-4DED-92F9-A51357E1BBB5}" srcId="{4F52B934-7200-455D-8382-A1C9B20ED52C}" destId="{952E0C8E-C263-4038-9F71-62A73624545C}" srcOrd="0" destOrd="0" parTransId="{86797054-506F-46D8-ADEC-0D7C6B7C9BA4}" sibTransId="{BF875826-14C9-4542-9A60-E91AC3E4A178}"/>
    <dgm:cxn modelId="{FEB7E4B3-FF53-4319-A737-0273AD03E6AA}" type="presOf" srcId="{5E304AEB-E486-46FE-B1B8-37839C38183A}" destId="{99FE930E-47C8-4C21-8E48-1887726213C2}" srcOrd="0" destOrd="0" presId="urn:microsoft.com/office/officeart/2018/2/layout/IconLabelList"/>
    <dgm:cxn modelId="{C0D6A7C6-848F-4DB0-89D9-6F378405F626}" type="presOf" srcId="{952E0C8E-C263-4038-9F71-62A73624545C}" destId="{FDC37F7C-1A30-4E63-8860-CB646D9AF3F7}" srcOrd="0" destOrd="0" presId="urn:microsoft.com/office/officeart/2018/2/layout/IconLabelList"/>
    <dgm:cxn modelId="{B59658D4-178D-4CF3-828E-76DC48E9B276}" srcId="{4F52B934-7200-455D-8382-A1C9B20ED52C}" destId="{5E304AEB-E486-46FE-B1B8-37839C38183A}" srcOrd="1" destOrd="0" parTransId="{9212D418-3C1C-4EC2-82E9-6A59F31FF288}" sibTransId="{86D82A2B-BCAD-4532-91A2-A0C89D86C84C}"/>
    <dgm:cxn modelId="{880714F5-F025-4F70-8E4D-E18A6BF73FCE}" type="presOf" srcId="{4F52B934-7200-455D-8382-A1C9B20ED52C}" destId="{A9BDA06E-1A71-4877-B59E-6492E61AB2F3}" srcOrd="0" destOrd="0" presId="urn:microsoft.com/office/officeart/2018/2/layout/IconLabelList"/>
    <dgm:cxn modelId="{9C8008B2-EABC-43E8-825D-569F42512157}" type="presParOf" srcId="{A9BDA06E-1A71-4877-B59E-6492E61AB2F3}" destId="{D42677E1-5D4C-468C-B82A-D9DC1A9246E2}" srcOrd="0" destOrd="0" presId="urn:microsoft.com/office/officeart/2018/2/layout/IconLabelList"/>
    <dgm:cxn modelId="{78CBC9A7-29C9-4234-86EA-66DB42601538}" type="presParOf" srcId="{D42677E1-5D4C-468C-B82A-D9DC1A9246E2}" destId="{D5084B50-EE2E-4AA2-9B60-C59D755719CD}" srcOrd="0" destOrd="0" presId="urn:microsoft.com/office/officeart/2018/2/layout/IconLabelList"/>
    <dgm:cxn modelId="{FE739229-D040-4227-A8A5-952DA3FBF208}" type="presParOf" srcId="{D42677E1-5D4C-468C-B82A-D9DC1A9246E2}" destId="{CDD3E4A9-0E1F-4134-872C-D82013B0D1DC}" srcOrd="1" destOrd="0" presId="urn:microsoft.com/office/officeart/2018/2/layout/IconLabelList"/>
    <dgm:cxn modelId="{D6A33FD3-E52F-47ED-9AC5-2550F969E69F}" type="presParOf" srcId="{D42677E1-5D4C-468C-B82A-D9DC1A9246E2}" destId="{FDC37F7C-1A30-4E63-8860-CB646D9AF3F7}" srcOrd="2" destOrd="0" presId="urn:microsoft.com/office/officeart/2018/2/layout/IconLabelList"/>
    <dgm:cxn modelId="{BCFA934C-FE44-4F1A-873E-5CE9407708DB}" type="presParOf" srcId="{A9BDA06E-1A71-4877-B59E-6492E61AB2F3}" destId="{AB21102D-4065-426D-9AE5-60642B167CAB}" srcOrd="1" destOrd="0" presId="urn:microsoft.com/office/officeart/2018/2/layout/IconLabelList"/>
    <dgm:cxn modelId="{40184170-827C-48AE-8C77-E6B4C918DCBA}" type="presParOf" srcId="{A9BDA06E-1A71-4877-B59E-6492E61AB2F3}" destId="{99209D6B-8CB2-4274-B482-F1B754A022BF}" srcOrd="2" destOrd="0" presId="urn:microsoft.com/office/officeart/2018/2/layout/IconLabelList"/>
    <dgm:cxn modelId="{42685EFA-9554-46F0-ABE0-5BD4123FC759}" type="presParOf" srcId="{99209D6B-8CB2-4274-B482-F1B754A022BF}" destId="{589484BE-DEC3-4E53-B329-CEC9065CCF5E}" srcOrd="0" destOrd="0" presId="urn:microsoft.com/office/officeart/2018/2/layout/IconLabelList"/>
    <dgm:cxn modelId="{03D4672A-32BE-4B95-AF87-38D5DA4FB7D0}" type="presParOf" srcId="{99209D6B-8CB2-4274-B482-F1B754A022BF}" destId="{5EA76ADD-1E7C-41A0-A157-CA5EB2448096}" srcOrd="1" destOrd="0" presId="urn:microsoft.com/office/officeart/2018/2/layout/IconLabelList"/>
    <dgm:cxn modelId="{F242EC7E-AAAD-417D-9471-FF46A9769FDF}" type="presParOf" srcId="{99209D6B-8CB2-4274-B482-F1B754A022BF}" destId="{99FE930E-47C8-4C21-8E48-1887726213C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B55CF2-66EF-44C0-9A11-806890419696}">
      <dsp:nvSpPr>
        <dsp:cNvPr id="0" name=""/>
        <dsp:cNvSpPr/>
      </dsp:nvSpPr>
      <dsp:spPr>
        <a:xfrm>
          <a:off x="0" y="918110"/>
          <a:ext cx="6797675" cy="1694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2302AA-11F7-45D1-A86B-C7FBD7EA1278}">
      <dsp:nvSpPr>
        <dsp:cNvPr id="0" name=""/>
        <dsp:cNvSpPr/>
      </dsp:nvSpPr>
      <dsp:spPr>
        <a:xfrm>
          <a:off x="512729" y="1299479"/>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34EE67-127C-4D50-82AA-DED462DEE7BC}">
      <dsp:nvSpPr>
        <dsp:cNvPr id="0" name=""/>
        <dsp:cNvSpPr/>
      </dsp:nvSpPr>
      <dsp:spPr>
        <a:xfrm>
          <a:off x="1957694" y="918110"/>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90000"/>
            </a:lnSpc>
            <a:spcBef>
              <a:spcPct val="0"/>
            </a:spcBef>
            <a:spcAft>
              <a:spcPct val="35000"/>
            </a:spcAft>
            <a:buNone/>
          </a:pPr>
          <a:r>
            <a:rPr lang="en-US" sz="2500" kern="1200"/>
            <a:t>Get an A4 Blank piece of paper</a:t>
          </a:r>
        </a:p>
      </dsp:txBody>
      <dsp:txXfrm>
        <a:off x="1957694" y="918110"/>
        <a:ext cx="4839980" cy="1694973"/>
      </dsp:txXfrm>
    </dsp:sp>
    <dsp:sp modelId="{4939CE20-FF50-453C-BEF0-658FA6DADB78}">
      <dsp:nvSpPr>
        <dsp:cNvPr id="0" name=""/>
        <dsp:cNvSpPr/>
      </dsp:nvSpPr>
      <dsp:spPr>
        <a:xfrm>
          <a:off x="0" y="3036827"/>
          <a:ext cx="6797675" cy="1694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298A85-BA77-472D-B437-F10BD8A9D1BF}">
      <dsp:nvSpPr>
        <dsp:cNvPr id="0" name=""/>
        <dsp:cNvSpPr/>
      </dsp:nvSpPr>
      <dsp:spPr>
        <a:xfrm>
          <a:off x="512729" y="3418196"/>
          <a:ext cx="932235" cy="932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77E3FB-6D1F-4473-A69A-8CA1A83FA074}">
      <dsp:nvSpPr>
        <dsp:cNvPr id="0" name=""/>
        <dsp:cNvSpPr/>
      </dsp:nvSpPr>
      <dsp:spPr>
        <a:xfrm>
          <a:off x="1957694" y="3036827"/>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90000"/>
            </a:lnSpc>
            <a:spcBef>
              <a:spcPct val="0"/>
            </a:spcBef>
            <a:spcAft>
              <a:spcPct val="35000"/>
            </a:spcAft>
            <a:buNone/>
          </a:pPr>
          <a:r>
            <a:rPr lang="en-US" sz="2500" kern="1200"/>
            <a:t>Together as a class, we will draw and label the political structure of Rome</a:t>
          </a:r>
        </a:p>
      </dsp:txBody>
      <dsp:txXfrm>
        <a:off x="1957694" y="3036827"/>
        <a:ext cx="4839980" cy="1694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084B50-EE2E-4AA2-9B60-C59D755719CD}">
      <dsp:nvSpPr>
        <dsp:cNvPr id="0" name=""/>
        <dsp:cNvSpPr/>
      </dsp:nvSpPr>
      <dsp:spPr>
        <a:xfrm>
          <a:off x="1519199" y="44452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C37F7C-1A30-4E63-8860-CB646D9AF3F7}">
      <dsp:nvSpPr>
        <dsp:cNvPr id="0" name=""/>
        <dsp:cNvSpPr/>
      </dsp:nvSpPr>
      <dsp:spPr>
        <a:xfrm>
          <a:off x="331199" y="285883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Read through the information sheet as a class</a:t>
          </a:r>
        </a:p>
      </dsp:txBody>
      <dsp:txXfrm>
        <a:off x="331199" y="2858834"/>
        <a:ext cx="4320000" cy="720000"/>
      </dsp:txXfrm>
    </dsp:sp>
    <dsp:sp modelId="{589484BE-DEC3-4E53-B329-CEC9065CCF5E}">
      <dsp:nvSpPr>
        <dsp:cNvPr id="0" name=""/>
        <dsp:cNvSpPr/>
      </dsp:nvSpPr>
      <dsp:spPr>
        <a:xfrm>
          <a:off x="6595199" y="44452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FE930E-47C8-4C21-8E48-1887726213C2}">
      <dsp:nvSpPr>
        <dsp:cNvPr id="0" name=""/>
        <dsp:cNvSpPr/>
      </dsp:nvSpPr>
      <dsp:spPr>
        <a:xfrm>
          <a:off x="5407199" y="285883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Answer the questions in your book</a:t>
          </a:r>
        </a:p>
      </dsp:txBody>
      <dsp:txXfrm>
        <a:off x="5407199" y="2858834"/>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10/24/23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10/24/23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10/24/23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10/24/23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10/24/23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10/24/23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10/24/23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10/24/23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6" name="Rectangle 2065">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66288-7E5A-5A18-A127-FBF5B3A0D44B}"/>
              </a:ext>
            </a:extLst>
          </p:cNvPr>
          <p:cNvSpPr>
            <a:spLocks noGrp="1"/>
          </p:cNvSpPr>
          <p:nvPr>
            <p:ph type="title"/>
          </p:nvPr>
        </p:nvSpPr>
        <p:spPr>
          <a:xfrm>
            <a:off x="7859485" y="634946"/>
            <a:ext cx="3690257" cy="1450757"/>
          </a:xfrm>
        </p:spPr>
        <p:txBody>
          <a:bodyPr>
            <a:normAutofit/>
          </a:bodyPr>
          <a:lstStyle/>
          <a:p>
            <a:pPr algn="ctr"/>
            <a:r>
              <a:rPr lang="en-US" sz="4400" b="1" dirty="0"/>
              <a:t>Political Structure</a:t>
            </a:r>
          </a:p>
        </p:txBody>
      </p:sp>
      <p:pic>
        <p:nvPicPr>
          <p:cNvPr id="1026" name="Picture 2" descr="Pompey – History by Nicklin">
            <a:extLst>
              <a:ext uri="{FF2B5EF4-FFF2-40B4-BE49-F238E27FC236}">
                <a16:creationId xmlns:a16="http://schemas.microsoft.com/office/drawing/2014/main" id="{FB1F7FF1-46BD-8887-943D-C0FFAC8B06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676" r="15088" b="-1"/>
          <a:stretch/>
        </p:blipFill>
        <p:spPr bwMode="auto">
          <a:xfrm>
            <a:off x="633999" y="640081"/>
            <a:ext cx="6909801" cy="5314406"/>
          </a:xfrm>
          <a:prstGeom prst="rect">
            <a:avLst/>
          </a:prstGeom>
          <a:noFill/>
          <a:extLst>
            <a:ext uri="{909E8E84-426E-40DD-AFC4-6F175D3DCCD1}">
              <a14:hiddenFill xmlns:a14="http://schemas.microsoft.com/office/drawing/2010/main">
                <a:solidFill>
                  <a:srgbClr val="FFFFFF"/>
                </a:solidFill>
              </a14:hiddenFill>
            </a:ext>
          </a:extLst>
        </p:spPr>
      </p:pic>
      <p:cxnSp>
        <p:nvCxnSpPr>
          <p:cNvPr id="2068" name="Straight Connector 2067">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44FAC9-0213-55D0-296A-78DDE872F695}"/>
              </a:ext>
            </a:extLst>
          </p:cNvPr>
          <p:cNvSpPr>
            <a:spLocks noGrp="1"/>
          </p:cNvSpPr>
          <p:nvPr>
            <p:ph idx="1"/>
          </p:nvPr>
        </p:nvSpPr>
        <p:spPr>
          <a:xfrm>
            <a:off x="7859485" y="2198914"/>
            <a:ext cx="3690257" cy="3670180"/>
          </a:xfrm>
        </p:spPr>
        <p:txBody>
          <a:bodyPr>
            <a:normAutofit/>
          </a:bodyPr>
          <a:lstStyle/>
          <a:p>
            <a:r>
              <a:rPr lang="en-US" sz="2800" b="1" u="sng" dirty="0"/>
              <a:t>LEARNING INTENTIONS:</a:t>
            </a:r>
          </a:p>
          <a:p>
            <a:r>
              <a:rPr lang="en-US" sz="2800" b="1" i="1" dirty="0"/>
              <a:t>- Describe </a:t>
            </a:r>
            <a:r>
              <a:rPr lang="en-US" sz="2800" dirty="0"/>
              <a:t>the political structure of Rome</a:t>
            </a:r>
          </a:p>
        </p:txBody>
      </p:sp>
      <p:sp>
        <p:nvSpPr>
          <p:cNvPr id="2070" name="Rectangle 2069">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72" name="Rectangle 2071">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ubtitle 2">
            <a:extLst>
              <a:ext uri="{FF2B5EF4-FFF2-40B4-BE49-F238E27FC236}">
                <a16:creationId xmlns:a16="http://schemas.microsoft.com/office/drawing/2014/main" id="{9AF52991-4EDF-A8E5-0A06-E823C979D93E}"/>
              </a:ext>
            </a:extLst>
          </p:cNvPr>
          <p:cNvSpPr txBox="1">
            <a:spLocks/>
          </p:cNvSpPr>
          <p:nvPr/>
        </p:nvSpPr>
        <p:spPr>
          <a:xfrm>
            <a:off x="8262851" y="6447707"/>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sz="1500" dirty="0" err="1">
                <a:solidFill>
                  <a:schemeClr val="bg1"/>
                </a:solidFill>
              </a:rPr>
              <a:t>Ms</a:t>
            </a:r>
            <a:r>
              <a:rPr lang="en-US" sz="1500" dirty="0">
                <a:solidFill>
                  <a:schemeClr val="bg1"/>
                </a:solidFill>
              </a:rPr>
              <a:t> Barrie</a:t>
            </a:r>
          </a:p>
        </p:txBody>
      </p:sp>
      <p:sp>
        <p:nvSpPr>
          <p:cNvPr id="5" name="Subtitle 2">
            <a:extLst>
              <a:ext uri="{FF2B5EF4-FFF2-40B4-BE49-F238E27FC236}">
                <a16:creationId xmlns:a16="http://schemas.microsoft.com/office/drawing/2014/main" id="{09344EC8-A66A-3780-B9F7-6B3591742A42}"/>
              </a:ext>
            </a:extLst>
          </p:cNvPr>
          <p:cNvSpPr txBox="1">
            <a:spLocks/>
          </p:cNvSpPr>
          <p:nvPr/>
        </p:nvSpPr>
        <p:spPr>
          <a:xfrm>
            <a:off x="202277" y="6514493"/>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500" dirty="0">
                <a:solidFill>
                  <a:schemeClr val="bg1"/>
                </a:solidFill>
              </a:rPr>
              <a:t>Week 5 Lesson 3</a:t>
            </a:r>
          </a:p>
        </p:txBody>
      </p:sp>
    </p:spTree>
    <p:extLst>
      <p:ext uri="{BB962C8B-B14F-4D97-AF65-F5344CB8AC3E}">
        <p14:creationId xmlns:p14="http://schemas.microsoft.com/office/powerpoint/2010/main" val="195081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B7CB3D8-7D7A-CEF9-1A34-95B1396B2D2A}"/>
              </a:ext>
            </a:extLst>
          </p:cNvPr>
          <p:cNvSpPr>
            <a:spLocks noGrp="1"/>
          </p:cNvSpPr>
          <p:nvPr>
            <p:ph type="title"/>
          </p:nvPr>
        </p:nvSpPr>
        <p:spPr>
          <a:xfrm>
            <a:off x="270455" y="103031"/>
            <a:ext cx="11668259" cy="4548089"/>
          </a:xfrm>
        </p:spPr>
        <p:txBody>
          <a:bodyPr vert="horz" lIns="91440" tIns="45720" rIns="91440" bIns="45720" rtlCol="0" anchor="b">
            <a:normAutofit fontScale="90000"/>
          </a:bodyPr>
          <a:lstStyle/>
          <a:p>
            <a:pPr algn="ctr"/>
            <a:r>
              <a:rPr lang="en-US" sz="2800" dirty="0">
                <a:solidFill>
                  <a:schemeClr val="bg1"/>
                </a:solidFill>
                <a:effectLst/>
              </a:rPr>
              <a:t>When the last king of Rome was expelled in 509 BCE, a </a:t>
            </a:r>
            <a:r>
              <a:rPr lang="en-US" sz="2800" b="1" i="1" u="sng" dirty="0">
                <a:solidFill>
                  <a:schemeClr val="bg1"/>
                </a:solidFill>
                <a:effectLst/>
              </a:rPr>
              <a:t>constitution</a:t>
            </a:r>
            <a:r>
              <a:rPr lang="en-US" sz="2800" dirty="0">
                <a:solidFill>
                  <a:schemeClr val="bg1"/>
                </a:solidFill>
                <a:effectLst/>
              </a:rPr>
              <a:t> was developed that aimed to represent the unified and independent mindset of the new </a:t>
            </a:r>
            <a:r>
              <a:rPr lang="en-US" sz="2800" b="1" i="1" u="sng" dirty="0">
                <a:solidFill>
                  <a:schemeClr val="bg1"/>
                </a:solidFill>
                <a:effectLst/>
              </a:rPr>
              <a:t>Republic</a:t>
            </a:r>
            <a:r>
              <a:rPr lang="en-US" sz="2800" dirty="0">
                <a:solidFill>
                  <a:schemeClr val="bg1"/>
                </a:solidFill>
                <a:effectLst/>
              </a:rPr>
              <a:t>.</a:t>
            </a:r>
            <a:br>
              <a:rPr lang="en-US" sz="2800" dirty="0">
                <a:solidFill>
                  <a:schemeClr val="bg1"/>
                </a:solidFill>
                <a:effectLst/>
              </a:rPr>
            </a:br>
            <a:br>
              <a:rPr lang="en-US" sz="2800" dirty="0">
                <a:solidFill>
                  <a:schemeClr val="bg1"/>
                </a:solidFill>
                <a:effectLst/>
              </a:rPr>
            </a:br>
            <a:r>
              <a:rPr lang="en-US" sz="2800" dirty="0">
                <a:solidFill>
                  <a:schemeClr val="bg1"/>
                </a:solidFill>
                <a:effectLst/>
              </a:rPr>
              <a:t> As the system developed in the centuries following 509 BCE, the constitution created new institutions so that the Republic would fulfill the driving concept of </a:t>
            </a:r>
            <a:r>
              <a:rPr lang="en-US" sz="2800" b="1" u="sng" dirty="0" err="1">
                <a:solidFill>
                  <a:schemeClr val="bg1"/>
                </a:solidFill>
                <a:effectLst/>
              </a:rPr>
              <a:t>Senatus</a:t>
            </a:r>
            <a:r>
              <a:rPr lang="en-US" sz="2800" b="1" u="sng" dirty="0">
                <a:solidFill>
                  <a:schemeClr val="bg1"/>
                </a:solidFill>
                <a:effectLst/>
              </a:rPr>
              <a:t> </a:t>
            </a:r>
            <a:r>
              <a:rPr lang="en-US" sz="2800" b="1" u="sng" dirty="0" err="1">
                <a:solidFill>
                  <a:schemeClr val="bg1"/>
                </a:solidFill>
                <a:effectLst/>
              </a:rPr>
              <a:t>Populusque</a:t>
            </a:r>
            <a:r>
              <a:rPr lang="en-US" sz="2800" b="1" u="sng" dirty="0">
                <a:solidFill>
                  <a:schemeClr val="bg1"/>
                </a:solidFill>
                <a:effectLst/>
              </a:rPr>
              <a:t> Romanus or ‘SPQR’ – The Senate and People of Rome. </a:t>
            </a:r>
            <a:br>
              <a:rPr lang="en-US" sz="2800" b="1" u="sng" dirty="0">
                <a:solidFill>
                  <a:schemeClr val="bg1"/>
                </a:solidFill>
                <a:effectLst/>
              </a:rPr>
            </a:br>
            <a:br>
              <a:rPr lang="en-US" sz="2800" dirty="0">
                <a:solidFill>
                  <a:schemeClr val="bg1"/>
                </a:solidFill>
                <a:effectLst/>
              </a:rPr>
            </a:br>
            <a:r>
              <a:rPr lang="en-US" sz="2800" dirty="0">
                <a:solidFill>
                  <a:schemeClr val="bg1"/>
                </a:solidFill>
                <a:effectLst/>
              </a:rPr>
              <a:t>The people would work with the Senate through various elected magistracies and assemblies to collectively govern Rome. </a:t>
            </a:r>
            <a:br>
              <a:rPr lang="en-US" sz="2800" dirty="0">
                <a:solidFill>
                  <a:schemeClr val="bg1"/>
                </a:solidFill>
                <a:effectLst/>
              </a:rPr>
            </a:br>
            <a:br>
              <a:rPr lang="en-US" sz="2800" dirty="0">
                <a:solidFill>
                  <a:schemeClr val="bg1"/>
                </a:solidFill>
                <a:effectLst/>
              </a:rPr>
            </a:br>
            <a:r>
              <a:rPr lang="en-US" sz="2800" dirty="0">
                <a:solidFill>
                  <a:schemeClr val="bg1"/>
                </a:solidFill>
                <a:effectLst/>
              </a:rPr>
              <a:t>Power would be invested in the hands of many, not few or one. After their experiences of being ruled by a monarchy, Romans feared the threat that overwhelming power vested in one person, such as a king, presented. </a:t>
            </a:r>
            <a:endParaRPr lang="en-US" sz="2800" dirty="0">
              <a:solidFill>
                <a:schemeClr val="bg1"/>
              </a:solidFill>
            </a:endParaRPr>
          </a:p>
        </p:txBody>
      </p:sp>
    </p:spTree>
    <p:extLst>
      <p:ext uri="{BB962C8B-B14F-4D97-AF65-F5344CB8AC3E}">
        <p14:creationId xmlns:p14="http://schemas.microsoft.com/office/powerpoint/2010/main" val="16140593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08C6-A6E3-768B-282C-AAEC535E6852}"/>
              </a:ext>
            </a:extLst>
          </p:cNvPr>
          <p:cNvSpPr>
            <a:spLocks noGrp="1"/>
          </p:cNvSpPr>
          <p:nvPr>
            <p:ph type="title"/>
          </p:nvPr>
        </p:nvSpPr>
        <p:spPr/>
        <p:txBody>
          <a:bodyPr/>
          <a:lstStyle/>
          <a:p>
            <a:r>
              <a:rPr lang="en-US" dirty="0"/>
              <a:t>The Magistracies</a:t>
            </a:r>
          </a:p>
        </p:txBody>
      </p:sp>
      <p:sp>
        <p:nvSpPr>
          <p:cNvPr id="3" name="Content Placeholder 2">
            <a:extLst>
              <a:ext uri="{FF2B5EF4-FFF2-40B4-BE49-F238E27FC236}">
                <a16:creationId xmlns:a16="http://schemas.microsoft.com/office/drawing/2014/main" id="{3BCE6527-C4F5-9B4F-EF11-8B22E3644766}"/>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AU" sz="2800" dirty="0">
                <a:effectLst/>
                <a:latin typeface="ACaslonPro"/>
              </a:rPr>
              <a:t>Various </a:t>
            </a:r>
            <a:r>
              <a:rPr lang="en-AU" sz="2800" b="1" i="1" dirty="0">
                <a:solidFill>
                  <a:schemeClr val="accent6">
                    <a:lumMod val="60000"/>
                    <a:lumOff val="40000"/>
                  </a:schemeClr>
                </a:solidFill>
                <a:effectLst/>
                <a:latin typeface="ACaslonPro"/>
              </a:rPr>
              <a:t>magistracies</a:t>
            </a:r>
            <a:r>
              <a:rPr lang="en-AU" sz="2800" dirty="0">
                <a:effectLst/>
                <a:latin typeface="ACaslonPro"/>
              </a:rPr>
              <a:t> (or political positions) were responsible for ensuring the effective day-to-day running of the Republic. </a:t>
            </a:r>
          </a:p>
          <a:p>
            <a:pPr>
              <a:buFont typeface="Arial" panose="020B0604020202020204" pitchFamily="34" charset="0"/>
              <a:buChar char="•"/>
            </a:pPr>
            <a:r>
              <a:rPr lang="en-AU" sz="2800" dirty="0">
                <a:effectLst/>
                <a:latin typeface="ACaslonPro"/>
              </a:rPr>
              <a:t>The </a:t>
            </a:r>
            <a:r>
              <a:rPr lang="en-AU" sz="2800" b="1" i="1" dirty="0">
                <a:solidFill>
                  <a:schemeClr val="accent6">
                    <a:lumMod val="60000"/>
                    <a:lumOff val="40000"/>
                  </a:schemeClr>
                </a:solidFill>
                <a:effectLst/>
                <a:latin typeface="ACaslonPro"/>
              </a:rPr>
              <a:t>cursus </a:t>
            </a:r>
            <a:r>
              <a:rPr lang="en-AU" sz="2800" b="1" i="1" dirty="0" err="1">
                <a:solidFill>
                  <a:schemeClr val="accent6">
                    <a:lumMod val="60000"/>
                    <a:lumOff val="40000"/>
                  </a:schemeClr>
                </a:solidFill>
                <a:effectLst/>
                <a:latin typeface="ACaslonPro"/>
              </a:rPr>
              <a:t>honorum</a:t>
            </a:r>
            <a:r>
              <a:rPr lang="en-AU" sz="2800" b="1" i="1" dirty="0">
                <a:solidFill>
                  <a:schemeClr val="accent6">
                    <a:lumMod val="60000"/>
                    <a:lumOff val="40000"/>
                  </a:schemeClr>
                </a:solidFill>
                <a:effectLst/>
                <a:latin typeface="ACaslonPro"/>
              </a:rPr>
              <a:t> </a:t>
            </a:r>
            <a:r>
              <a:rPr lang="en-AU" sz="2800" dirty="0">
                <a:effectLst/>
                <a:latin typeface="ACaslonPro"/>
              </a:rPr>
              <a:t>provided the </a:t>
            </a:r>
            <a:r>
              <a:rPr lang="en-AU" sz="2800" b="1" i="1" dirty="0">
                <a:solidFill>
                  <a:schemeClr val="accent6">
                    <a:lumMod val="60000"/>
                    <a:lumOff val="40000"/>
                  </a:schemeClr>
                </a:solidFill>
                <a:effectLst/>
                <a:latin typeface="ACaslonPro"/>
              </a:rPr>
              <a:t>structural framework </a:t>
            </a:r>
            <a:r>
              <a:rPr lang="en-AU" sz="2800" dirty="0">
                <a:effectLst/>
                <a:latin typeface="ACaslonPro"/>
              </a:rPr>
              <a:t>for these positions. </a:t>
            </a:r>
          </a:p>
          <a:p>
            <a:pPr>
              <a:buFont typeface="Arial" panose="020B0604020202020204" pitchFamily="34" charset="0"/>
              <a:buChar char="•"/>
            </a:pPr>
            <a:r>
              <a:rPr lang="en-AU" sz="2800" dirty="0">
                <a:effectLst/>
                <a:latin typeface="ACaslonPro"/>
              </a:rPr>
              <a:t>All positions were </a:t>
            </a:r>
            <a:r>
              <a:rPr lang="en-AU" sz="2800" b="1" i="1" dirty="0">
                <a:solidFill>
                  <a:schemeClr val="accent6">
                    <a:lumMod val="60000"/>
                    <a:lumOff val="40000"/>
                  </a:schemeClr>
                </a:solidFill>
                <a:effectLst/>
                <a:latin typeface="ACaslonPro"/>
              </a:rPr>
              <a:t>re-elected annually </a:t>
            </a:r>
            <a:r>
              <a:rPr lang="en-AU" sz="2800" dirty="0">
                <a:effectLst/>
                <a:latin typeface="ACaslonPro"/>
              </a:rPr>
              <a:t>with the exception of </a:t>
            </a:r>
            <a:r>
              <a:rPr lang="en-AU" sz="2800" u="sng" dirty="0">
                <a:effectLst/>
                <a:latin typeface="ACaslonPro"/>
              </a:rPr>
              <a:t>censor</a:t>
            </a:r>
            <a:r>
              <a:rPr lang="en-AU" sz="2800" dirty="0">
                <a:effectLst/>
                <a:latin typeface="ACaslonPro"/>
              </a:rPr>
              <a:t> (18 months) and </a:t>
            </a:r>
            <a:r>
              <a:rPr lang="en-AU" sz="2800" u="sng" dirty="0">
                <a:effectLst/>
                <a:latin typeface="ACaslonPro"/>
              </a:rPr>
              <a:t>dictator</a:t>
            </a:r>
            <a:r>
              <a:rPr lang="en-AU" sz="2800" dirty="0">
                <a:effectLst/>
                <a:latin typeface="ACaslonPro"/>
              </a:rPr>
              <a:t> (a position only created and filled in times of crisis for a maximum of six months). </a:t>
            </a:r>
          </a:p>
          <a:p>
            <a:pPr>
              <a:buFont typeface="Arial" panose="020B0604020202020204" pitchFamily="34" charset="0"/>
              <a:buChar char="•"/>
            </a:pPr>
            <a:r>
              <a:rPr lang="en-AU" sz="2800" b="1" i="1" dirty="0">
                <a:solidFill>
                  <a:schemeClr val="accent6">
                    <a:lumMod val="60000"/>
                    <a:lumOff val="40000"/>
                  </a:schemeClr>
                </a:solidFill>
                <a:effectLst/>
                <a:latin typeface="ACaslonPro"/>
              </a:rPr>
              <a:t>Minimum ages and levels of prior military or legal experience </a:t>
            </a:r>
            <a:r>
              <a:rPr lang="en-AU" sz="2800" dirty="0">
                <a:effectLst/>
                <a:latin typeface="ACaslonPro"/>
              </a:rPr>
              <a:t>were also set to ensure that those holding such positions had the capability to do what the job required </a:t>
            </a:r>
            <a:endParaRPr lang="en-AU" sz="3200" dirty="0"/>
          </a:p>
          <a:p>
            <a:pPr>
              <a:buFont typeface="Arial" panose="020B0604020202020204" pitchFamily="34" charset="0"/>
              <a:buChar char="•"/>
            </a:pPr>
            <a:endParaRPr lang="en-US" sz="3200" dirty="0"/>
          </a:p>
        </p:txBody>
      </p:sp>
    </p:spTree>
    <p:extLst>
      <p:ext uri="{BB962C8B-B14F-4D97-AF65-F5344CB8AC3E}">
        <p14:creationId xmlns:p14="http://schemas.microsoft.com/office/powerpoint/2010/main" val="36957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D0F8719-D4E4-C11C-FB8F-DB701E9D8B3E}"/>
              </a:ext>
            </a:extLst>
          </p:cNvPr>
          <p:cNvSpPr>
            <a:spLocks noGrp="1"/>
          </p:cNvSpPr>
          <p:nvPr>
            <p:ph type="title"/>
          </p:nvPr>
        </p:nvSpPr>
        <p:spPr>
          <a:xfrm>
            <a:off x="492370" y="516835"/>
            <a:ext cx="3084844" cy="5772840"/>
          </a:xfrm>
        </p:spPr>
        <p:txBody>
          <a:bodyPr anchor="ctr">
            <a:normAutofit/>
          </a:bodyPr>
          <a:lstStyle/>
          <a:p>
            <a:pPr algn="ctr"/>
            <a:r>
              <a:rPr lang="en-US" dirty="0">
                <a:solidFill>
                  <a:srgbClr val="FFFFFF"/>
                </a:solidFill>
              </a:rPr>
              <a:t>ACTIVITY – Political Structure</a:t>
            </a:r>
          </a:p>
        </p:txBody>
      </p:sp>
      <p:sp>
        <p:nvSpPr>
          <p:cNvPr id="13" name="Rectangle 12">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47B3B49D-F60A-CB18-80E5-247B8BEED9DA}"/>
              </a:ext>
            </a:extLst>
          </p:cNvPr>
          <p:cNvGraphicFramePr>
            <a:graphicFrameLocks noGrp="1"/>
          </p:cNvGraphicFramePr>
          <p:nvPr>
            <p:ph idx="1"/>
            <p:extLst>
              <p:ext uri="{D42A27DB-BD31-4B8C-83A1-F6EECF244321}">
                <p14:modId xmlns:p14="http://schemas.microsoft.com/office/powerpoint/2010/main" val="103261592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5825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the law of the united states&#10;&#10;Description automatically generated">
            <a:extLst>
              <a:ext uri="{FF2B5EF4-FFF2-40B4-BE49-F238E27FC236}">
                <a16:creationId xmlns:a16="http://schemas.microsoft.com/office/drawing/2014/main" id="{591D1D43-0C29-567C-3987-6CA75FA9BED0}"/>
              </a:ext>
            </a:extLst>
          </p:cNvPr>
          <p:cNvPicPr>
            <a:picLocks noChangeAspect="1"/>
          </p:cNvPicPr>
          <p:nvPr/>
        </p:nvPicPr>
        <p:blipFill>
          <a:blip r:embed="rId2"/>
          <a:stretch>
            <a:fillRect/>
          </a:stretch>
        </p:blipFill>
        <p:spPr>
          <a:xfrm>
            <a:off x="2940050" y="69850"/>
            <a:ext cx="6311900" cy="6718300"/>
          </a:xfrm>
          <a:prstGeom prst="rect">
            <a:avLst/>
          </a:prstGeom>
        </p:spPr>
      </p:pic>
    </p:spTree>
    <p:extLst>
      <p:ext uri="{BB962C8B-B14F-4D97-AF65-F5344CB8AC3E}">
        <p14:creationId xmlns:p14="http://schemas.microsoft.com/office/powerpoint/2010/main" val="381963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F178-2E45-B2D9-ABFE-9925982C95F1}"/>
              </a:ext>
            </a:extLst>
          </p:cNvPr>
          <p:cNvSpPr>
            <a:spLocks noGrp="1"/>
          </p:cNvSpPr>
          <p:nvPr>
            <p:ph type="title"/>
          </p:nvPr>
        </p:nvSpPr>
        <p:spPr/>
        <p:txBody>
          <a:bodyPr/>
          <a:lstStyle/>
          <a:p>
            <a:pPr algn="ctr"/>
            <a:r>
              <a:rPr lang="en-US" dirty="0"/>
              <a:t>ACTIVITY – Info Sheet</a:t>
            </a:r>
          </a:p>
        </p:txBody>
      </p:sp>
      <p:graphicFrame>
        <p:nvGraphicFramePr>
          <p:cNvPr id="5" name="Content Placeholder 2">
            <a:extLst>
              <a:ext uri="{FF2B5EF4-FFF2-40B4-BE49-F238E27FC236}">
                <a16:creationId xmlns:a16="http://schemas.microsoft.com/office/drawing/2014/main" id="{EEAC8459-47A1-BFC7-D483-867C9D8FA5ED}"/>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3162155"/>
      </p:ext>
    </p:extLst>
  </p:cSld>
  <p:clrMapOvr>
    <a:masterClrMapping/>
  </p:clrMapOvr>
</p:sld>
</file>

<file path=ppt/theme/theme1.xml><?xml version="1.0" encoding="utf-8"?>
<a:theme xmlns:a="http://schemas.openxmlformats.org/drawingml/2006/main" name="Retrospect">
  <a:themeElements>
    <a:clrScheme name="Custom 12">
      <a:dk1>
        <a:srgbClr val="000000"/>
      </a:dk1>
      <a:lt1>
        <a:srgbClr val="FFFFFF"/>
      </a:lt1>
      <a:dk2>
        <a:srgbClr val="D783FF"/>
      </a:dk2>
      <a:lt2>
        <a:srgbClr val="D9E0E6"/>
      </a:lt2>
      <a:accent1>
        <a:srgbClr val="D2C8F0"/>
      </a:accent1>
      <a:accent2>
        <a:srgbClr val="A015BB"/>
      </a:accent2>
      <a:accent3>
        <a:srgbClr val="A9BBEC"/>
      </a:accent3>
      <a:accent4>
        <a:srgbClr val="EC9FE5"/>
      </a:accent4>
      <a:accent5>
        <a:srgbClr val="A926EE"/>
      </a:accent5>
      <a:accent6>
        <a:srgbClr val="61179D"/>
      </a:accent6>
      <a:hlink>
        <a:srgbClr val="C59CEA"/>
      </a:hlink>
      <a:folHlink>
        <a:srgbClr val="6B168A"/>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8454</TotalTime>
  <Words>297</Words>
  <Application>Microsoft Macintosh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ACaslonPro</vt:lpstr>
      <vt:lpstr>Arial</vt:lpstr>
      <vt:lpstr>Calibri</vt:lpstr>
      <vt:lpstr>Calibri Light</vt:lpstr>
      <vt:lpstr>Retrospect</vt:lpstr>
      <vt:lpstr>Political Structure</vt:lpstr>
      <vt:lpstr>When the last king of Rome was expelled in 509 BCE, a constitution was developed that aimed to represent the unified and independent mindset of the new Republic.   As the system developed in the centuries following 509 BCE, the constitution created new institutions so that the Republic would fulfill the driving concept of Senatus Populusque Romanus or ‘SPQR’ – The Senate and People of Rome.   The people would work with the Senate through various elected magistracies and assemblies to collectively govern Rome.   Power would be invested in the hands of many, not few or one. After their experiences of being ruled by a monarchy, Romans feared the threat that overwhelming power vested in one person, such as a king, presented. </vt:lpstr>
      <vt:lpstr>The Magistracies</vt:lpstr>
      <vt:lpstr>ACTIVITY – Political Structure</vt:lpstr>
      <vt:lpstr>PowerPoint Presentation</vt:lpstr>
      <vt:lpstr>ACTIVITY – Info Sheet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344</cp:revision>
  <dcterms:created xsi:type="dcterms:W3CDTF">2022-07-13T05:26:46Z</dcterms:created>
  <dcterms:modified xsi:type="dcterms:W3CDTF">2023-10-24T06:19:53Z</dcterms:modified>
</cp:coreProperties>
</file>