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83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/>
    <p:restoredTop sz="92245"/>
  </p:normalViewPr>
  <p:slideViewPr>
    <p:cSldViewPr snapToGrid="0" snapToObjects="1">
      <p:cViewPr varScale="1">
        <p:scale>
          <a:sx n="118" d="100"/>
          <a:sy n="118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78DAB-09D0-44CD-A3B3-ED64E7752F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1F52-13B8-4BF9-819F-A658EBECD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Together as a class we will create a mindmap about some of Alexander’s achievements.</a:t>
          </a:r>
        </a:p>
      </dgm:t>
    </dgm:pt>
    <dgm:pt modelId="{4B440CAC-89A0-4786-B76E-12EE6806A467}" type="parTrans" cxnId="{EDE07D23-91F1-425C-874A-0859C07C47FD}">
      <dgm:prSet/>
      <dgm:spPr/>
      <dgm:t>
        <a:bodyPr/>
        <a:lstStyle/>
        <a:p>
          <a:endParaRPr lang="en-US"/>
        </a:p>
      </dgm:t>
    </dgm:pt>
    <dgm:pt modelId="{721E9E27-36AE-4E1B-8DCC-416A4B461CF0}" type="sibTrans" cxnId="{EDE07D23-91F1-425C-874A-0859C07C47FD}">
      <dgm:prSet/>
      <dgm:spPr/>
      <dgm:t>
        <a:bodyPr/>
        <a:lstStyle/>
        <a:p>
          <a:endParaRPr lang="en-US"/>
        </a:p>
      </dgm:t>
    </dgm:pt>
    <dgm:pt modelId="{8A2C313E-A91F-4639-9453-CE5C19D57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will use this to create an argument – </a:t>
          </a:r>
          <a:br>
            <a:rPr lang="en-US" dirty="0"/>
          </a:br>
          <a:r>
            <a:rPr lang="en-US" dirty="0"/>
            <a:t>was Alexander a ‘</a:t>
          </a:r>
          <a:r>
            <a:rPr lang="en-US" b="1" i="1" dirty="0">
              <a:solidFill>
                <a:srgbClr val="00B0F0"/>
              </a:solidFill>
            </a:rPr>
            <a:t>Great leader</a:t>
          </a:r>
          <a:r>
            <a:rPr lang="en-US" dirty="0"/>
            <a:t>’ OR just a ‘</a:t>
          </a:r>
          <a:r>
            <a:rPr lang="en-US" b="1" i="1" dirty="0">
              <a:solidFill>
                <a:srgbClr val="FF0000"/>
              </a:solidFill>
            </a:rPr>
            <a:t>Power-hungry tyrant</a:t>
          </a:r>
          <a:r>
            <a:rPr lang="en-US" dirty="0"/>
            <a:t>’?</a:t>
          </a:r>
        </a:p>
      </dgm:t>
    </dgm:pt>
    <dgm:pt modelId="{E3503637-FE38-4232-B499-67235BE0122D}" type="parTrans" cxnId="{0E2EFCB1-A8B1-4E1A-96E1-CA08DB7E4041}">
      <dgm:prSet/>
      <dgm:spPr/>
      <dgm:t>
        <a:bodyPr/>
        <a:lstStyle/>
        <a:p>
          <a:endParaRPr lang="en-US"/>
        </a:p>
      </dgm:t>
    </dgm:pt>
    <dgm:pt modelId="{817BA262-DD59-453E-8FC1-97FC911B330E}" type="sibTrans" cxnId="{0E2EFCB1-A8B1-4E1A-96E1-CA08DB7E4041}">
      <dgm:prSet/>
      <dgm:spPr/>
      <dgm:t>
        <a:bodyPr/>
        <a:lstStyle/>
        <a:p>
          <a:endParaRPr lang="en-US"/>
        </a:p>
      </dgm:t>
    </dgm:pt>
    <dgm:pt modelId="{E8B2EFBB-EDE4-45B4-983B-328A0A363272}" type="pres">
      <dgm:prSet presAssocID="{45C78DAB-09D0-44CD-A3B3-ED64E7752FDF}" presName="root" presStyleCnt="0">
        <dgm:presLayoutVars>
          <dgm:dir/>
          <dgm:resizeHandles val="exact"/>
        </dgm:presLayoutVars>
      </dgm:prSet>
      <dgm:spPr/>
    </dgm:pt>
    <dgm:pt modelId="{93926D73-6ECB-479C-91E9-CEDC969A47AC}" type="pres">
      <dgm:prSet presAssocID="{1F201F52-13B8-4BF9-819F-A658EBECD107}" presName="compNode" presStyleCnt="0"/>
      <dgm:spPr/>
    </dgm:pt>
    <dgm:pt modelId="{6BC07FD9-26B3-4C68-94F0-10BCD06DBACD}" type="pres">
      <dgm:prSet presAssocID="{1F201F52-13B8-4BF9-819F-A658EBECD107}" presName="bgRect" presStyleLbl="bgShp" presStyleIdx="0" presStyleCnt="2"/>
      <dgm:spPr/>
    </dgm:pt>
    <dgm:pt modelId="{5309B4C5-BD16-4DB3-A77A-9E0FE08FED01}" type="pres">
      <dgm:prSet presAssocID="{1F201F52-13B8-4BF9-819F-A658EBECD1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5696CDB-E0E5-4D18-82B3-CF52E44D1000}" type="pres">
      <dgm:prSet presAssocID="{1F201F52-13B8-4BF9-819F-A658EBECD107}" presName="spaceRect" presStyleCnt="0"/>
      <dgm:spPr/>
    </dgm:pt>
    <dgm:pt modelId="{79DE5BE4-1A7A-4D1E-B982-233024570320}" type="pres">
      <dgm:prSet presAssocID="{1F201F52-13B8-4BF9-819F-A658EBECD107}" presName="parTx" presStyleLbl="revTx" presStyleIdx="0" presStyleCnt="2">
        <dgm:presLayoutVars>
          <dgm:chMax val="0"/>
          <dgm:chPref val="0"/>
        </dgm:presLayoutVars>
      </dgm:prSet>
      <dgm:spPr/>
    </dgm:pt>
    <dgm:pt modelId="{13634E04-E82C-485B-9999-5804BB12D9BD}" type="pres">
      <dgm:prSet presAssocID="{721E9E27-36AE-4E1B-8DCC-416A4B461CF0}" presName="sibTrans" presStyleCnt="0"/>
      <dgm:spPr/>
    </dgm:pt>
    <dgm:pt modelId="{57D978DE-6A08-4C5D-9069-B105994FDE97}" type="pres">
      <dgm:prSet presAssocID="{8A2C313E-A91F-4639-9453-CE5C19D57995}" presName="compNode" presStyleCnt="0"/>
      <dgm:spPr/>
    </dgm:pt>
    <dgm:pt modelId="{1C84BB2E-01CE-4D5A-B00C-9EBBF58A1335}" type="pres">
      <dgm:prSet presAssocID="{8A2C313E-A91F-4639-9453-CE5C19D57995}" presName="bgRect" presStyleLbl="bgShp" presStyleIdx="1" presStyleCnt="2"/>
      <dgm:spPr/>
    </dgm:pt>
    <dgm:pt modelId="{66E68505-50F3-4C06-BC0A-ABCDE5FCFF77}" type="pres">
      <dgm:prSet presAssocID="{8A2C313E-A91F-4639-9453-CE5C19D579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on"/>
        </a:ext>
      </dgm:extLst>
    </dgm:pt>
    <dgm:pt modelId="{701DC967-7A05-4ABF-9E5D-BE81CBFD2805}" type="pres">
      <dgm:prSet presAssocID="{8A2C313E-A91F-4639-9453-CE5C19D57995}" presName="spaceRect" presStyleCnt="0"/>
      <dgm:spPr/>
    </dgm:pt>
    <dgm:pt modelId="{0914CB0B-DA70-4679-8CB4-D7816C98520E}" type="pres">
      <dgm:prSet presAssocID="{8A2C313E-A91F-4639-9453-CE5C19D579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2F6960D-803B-4471-8C8D-EAC14F08FD24}" type="presOf" srcId="{1F201F52-13B8-4BF9-819F-A658EBECD107}" destId="{79DE5BE4-1A7A-4D1E-B982-233024570320}" srcOrd="0" destOrd="0" presId="urn:microsoft.com/office/officeart/2018/2/layout/IconVerticalSolidList"/>
    <dgm:cxn modelId="{EDE07D23-91F1-425C-874A-0859C07C47FD}" srcId="{45C78DAB-09D0-44CD-A3B3-ED64E7752FDF}" destId="{1F201F52-13B8-4BF9-819F-A658EBECD107}" srcOrd="0" destOrd="0" parTransId="{4B440CAC-89A0-4786-B76E-12EE6806A467}" sibTransId="{721E9E27-36AE-4E1B-8DCC-416A4B461CF0}"/>
    <dgm:cxn modelId="{C4EA9E9F-DA29-4CD5-ADDB-3139BB16A2ED}" type="presOf" srcId="{45C78DAB-09D0-44CD-A3B3-ED64E7752FDF}" destId="{E8B2EFBB-EDE4-45B4-983B-328A0A363272}" srcOrd="0" destOrd="0" presId="urn:microsoft.com/office/officeart/2018/2/layout/IconVerticalSolidList"/>
    <dgm:cxn modelId="{E2078CA4-254D-4D92-80BB-897D86DB7BC1}" type="presOf" srcId="{8A2C313E-A91F-4639-9453-CE5C19D57995}" destId="{0914CB0B-DA70-4679-8CB4-D7816C98520E}" srcOrd="0" destOrd="0" presId="urn:microsoft.com/office/officeart/2018/2/layout/IconVerticalSolidList"/>
    <dgm:cxn modelId="{0E2EFCB1-A8B1-4E1A-96E1-CA08DB7E4041}" srcId="{45C78DAB-09D0-44CD-A3B3-ED64E7752FDF}" destId="{8A2C313E-A91F-4639-9453-CE5C19D57995}" srcOrd="1" destOrd="0" parTransId="{E3503637-FE38-4232-B499-67235BE0122D}" sibTransId="{817BA262-DD59-453E-8FC1-97FC911B330E}"/>
    <dgm:cxn modelId="{D75AF4D3-A913-4236-8E74-C3FFCB4E7D7C}" type="presParOf" srcId="{E8B2EFBB-EDE4-45B4-983B-328A0A363272}" destId="{93926D73-6ECB-479C-91E9-CEDC969A47AC}" srcOrd="0" destOrd="0" presId="urn:microsoft.com/office/officeart/2018/2/layout/IconVerticalSolidList"/>
    <dgm:cxn modelId="{3DA5FEC0-D3EB-4D07-89A7-960499C2633A}" type="presParOf" srcId="{93926D73-6ECB-479C-91E9-CEDC969A47AC}" destId="{6BC07FD9-26B3-4C68-94F0-10BCD06DBACD}" srcOrd="0" destOrd="0" presId="urn:microsoft.com/office/officeart/2018/2/layout/IconVerticalSolidList"/>
    <dgm:cxn modelId="{6290BCCC-8519-4791-A976-3327172AC591}" type="presParOf" srcId="{93926D73-6ECB-479C-91E9-CEDC969A47AC}" destId="{5309B4C5-BD16-4DB3-A77A-9E0FE08FED01}" srcOrd="1" destOrd="0" presId="urn:microsoft.com/office/officeart/2018/2/layout/IconVerticalSolidList"/>
    <dgm:cxn modelId="{F50DE5C8-0538-4A9F-96E0-A480CBF56F9D}" type="presParOf" srcId="{93926D73-6ECB-479C-91E9-CEDC969A47AC}" destId="{45696CDB-E0E5-4D18-82B3-CF52E44D1000}" srcOrd="2" destOrd="0" presId="urn:microsoft.com/office/officeart/2018/2/layout/IconVerticalSolidList"/>
    <dgm:cxn modelId="{7937FA4D-3A8E-463C-BE85-370D9BC89BF9}" type="presParOf" srcId="{93926D73-6ECB-479C-91E9-CEDC969A47AC}" destId="{79DE5BE4-1A7A-4D1E-B982-233024570320}" srcOrd="3" destOrd="0" presId="urn:microsoft.com/office/officeart/2018/2/layout/IconVerticalSolidList"/>
    <dgm:cxn modelId="{EEA55AAF-59B8-4A64-8F0C-CE5770CE61B6}" type="presParOf" srcId="{E8B2EFBB-EDE4-45B4-983B-328A0A363272}" destId="{13634E04-E82C-485B-9999-5804BB12D9BD}" srcOrd="1" destOrd="0" presId="urn:microsoft.com/office/officeart/2018/2/layout/IconVerticalSolidList"/>
    <dgm:cxn modelId="{38258DA1-3BB1-4C22-8DE7-80BBB45776CF}" type="presParOf" srcId="{E8B2EFBB-EDE4-45B4-983B-328A0A363272}" destId="{57D978DE-6A08-4C5D-9069-B105994FDE97}" srcOrd="2" destOrd="0" presId="urn:microsoft.com/office/officeart/2018/2/layout/IconVerticalSolidList"/>
    <dgm:cxn modelId="{0495BE93-5BA7-4A6F-955A-4432BA1B6E0A}" type="presParOf" srcId="{57D978DE-6A08-4C5D-9069-B105994FDE97}" destId="{1C84BB2E-01CE-4D5A-B00C-9EBBF58A1335}" srcOrd="0" destOrd="0" presId="urn:microsoft.com/office/officeart/2018/2/layout/IconVerticalSolidList"/>
    <dgm:cxn modelId="{52564CEB-3D96-4624-81B5-15CD254EA18E}" type="presParOf" srcId="{57D978DE-6A08-4C5D-9069-B105994FDE97}" destId="{66E68505-50F3-4C06-BC0A-ABCDE5FCFF77}" srcOrd="1" destOrd="0" presId="urn:microsoft.com/office/officeart/2018/2/layout/IconVerticalSolidList"/>
    <dgm:cxn modelId="{099A28E6-96CF-483A-BC5D-48934C108B5F}" type="presParOf" srcId="{57D978DE-6A08-4C5D-9069-B105994FDE97}" destId="{701DC967-7A05-4ABF-9E5D-BE81CBFD2805}" srcOrd="2" destOrd="0" presId="urn:microsoft.com/office/officeart/2018/2/layout/IconVerticalSolidList"/>
    <dgm:cxn modelId="{32028E33-7627-4663-9679-1EABC21EF9D5}" type="presParOf" srcId="{57D978DE-6A08-4C5D-9069-B105994FDE97}" destId="{0914CB0B-DA70-4679-8CB4-D7816C9852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07FD9-26B3-4C68-94F0-10BCD06DBACD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B4C5-BD16-4DB3-A77A-9E0FE08FED01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E5BE4-1A7A-4D1E-B982-233024570320}">
      <dsp:nvSpPr>
        <dsp:cNvPr id="0" name=""/>
        <dsp:cNvSpPr/>
      </dsp:nvSpPr>
      <dsp:spPr>
        <a:xfrm>
          <a:off x="1394094" y="653795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Together as a class we will create a mindmap about some of Alexander’s achievements.</a:t>
          </a:r>
        </a:p>
      </dsp:txBody>
      <dsp:txXfrm>
        <a:off x="1394094" y="653795"/>
        <a:ext cx="8664305" cy="1207008"/>
      </dsp:txXfrm>
    </dsp:sp>
    <dsp:sp modelId="{1C84BB2E-01CE-4D5A-B00C-9EBBF58A1335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68505-50F3-4C06-BC0A-ABCDE5FCFF77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4CB0B-DA70-4679-8CB4-D7816C98520E}">
      <dsp:nvSpPr>
        <dsp:cNvPr id="0" name=""/>
        <dsp:cNvSpPr/>
      </dsp:nvSpPr>
      <dsp:spPr>
        <a:xfrm>
          <a:off x="1394094" y="2162556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will use this to create an argument – </a:t>
          </a:r>
          <a:br>
            <a:rPr lang="en-US" sz="2500" kern="1200" dirty="0"/>
          </a:br>
          <a:r>
            <a:rPr lang="en-US" sz="2500" kern="1200" dirty="0"/>
            <a:t>was Alexander a ‘</a:t>
          </a:r>
          <a:r>
            <a:rPr lang="en-US" sz="2500" b="1" i="1" kern="1200" dirty="0">
              <a:solidFill>
                <a:srgbClr val="00B0F0"/>
              </a:solidFill>
            </a:rPr>
            <a:t>Great leader</a:t>
          </a:r>
          <a:r>
            <a:rPr lang="en-US" sz="2500" kern="1200" dirty="0"/>
            <a:t>’ OR just a ‘</a:t>
          </a:r>
          <a:r>
            <a:rPr lang="en-US" sz="2500" b="1" i="1" kern="1200" dirty="0">
              <a:solidFill>
                <a:srgbClr val="FF0000"/>
              </a:solidFill>
            </a:rPr>
            <a:t>Power-hungry tyrant</a:t>
          </a:r>
          <a:r>
            <a:rPr lang="en-US" sz="2500" kern="1200" dirty="0"/>
            <a:t>’?</a:t>
          </a:r>
        </a:p>
      </dsp:txBody>
      <dsp:txXfrm>
        <a:off x="1394094" y="2162556"/>
        <a:ext cx="8664305" cy="1207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– use ‘Lesson 7 Resource notes’ to create </a:t>
            </a:r>
            <a:r>
              <a:rPr lang="en-US" dirty="0" err="1"/>
              <a:t>mindmap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legacy of Alexander the Great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Evaluate the legacy of alexander the great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</a:rPr>
              <a:t>Week 1 Lesson 2 </a:t>
            </a:r>
            <a:r>
              <a:rPr lang="en-US" sz="1500" dirty="0">
                <a:solidFill>
                  <a:schemeClr val="tx1"/>
                </a:solidFill>
              </a:rPr>
              <a:t>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C670-8097-51E8-7832-4654440EF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do you already know about </a:t>
            </a:r>
            <a:r>
              <a:rPr lang="en-US" sz="6000" b="1" i="1" dirty="0">
                <a:solidFill>
                  <a:schemeClr val="accent6"/>
                </a:solidFill>
              </a:rPr>
              <a:t>Alexander the Great</a:t>
            </a:r>
            <a:r>
              <a:rPr lang="en-US" sz="60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D6A0C-57DE-D0CF-BA07-27D8921CC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247043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C670-8097-51E8-7832-4654440EF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Based on what you already know, was Alexander actually ‘</a:t>
            </a:r>
            <a:r>
              <a:rPr lang="en-US" sz="6000" b="1" i="1" dirty="0">
                <a:solidFill>
                  <a:schemeClr val="accent6"/>
                </a:solidFill>
              </a:rPr>
              <a:t>Great</a:t>
            </a:r>
            <a:r>
              <a:rPr lang="en-US" sz="6000" dirty="0"/>
              <a:t>’?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D6A0C-57DE-D0CF-BA07-27D8921CC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245307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228B-6A9E-968D-ACE7-7A579DB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1 – Class </a:t>
            </a:r>
            <a:r>
              <a:rPr lang="en-US" dirty="0" err="1"/>
              <a:t>Mindmap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E574F9-0D9E-3A9B-E9CD-B7EDB4915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19147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12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82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9C1-C398-58CD-41AD-C6E595E1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2 – Evaluate ATG’s legacy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2E6D-18CC-F6BF-0240-58E2A7C4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1845733"/>
            <a:ext cx="11449319" cy="10648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Choose ONE (1) of the following options to evaluate Alexander’s legacy and present an argument.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Was Alexander a ‘</a:t>
            </a:r>
            <a:r>
              <a:rPr lang="en-US" b="1" i="1" u="sng" dirty="0">
                <a:solidFill>
                  <a:srgbClr val="00B0F0"/>
                </a:solidFill>
              </a:rPr>
              <a:t>Great leader</a:t>
            </a:r>
            <a:r>
              <a:rPr lang="en-US" b="1" u="sng" dirty="0"/>
              <a:t>’ OR just a ‘</a:t>
            </a:r>
            <a:r>
              <a:rPr lang="en-US" b="1" i="1" u="sng" dirty="0">
                <a:solidFill>
                  <a:srgbClr val="FF0000"/>
                </a:solidFill>
              </a:rPr>
              <a:t>Power-hungry tyrant</a:t>
            </a:r>
            <a:r>
              <a:rPr lang="en-US" b="1" u="sng" dirty="0"/>
              <a:t>’?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73FE95-7C4F-EE32-4CC9-AA4E40B8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62896"/>
              </p:ext>
            </p:extLst>
          </p:nvPr>
        </p:nvGraphicFramePr>
        <p:xfrm>
          <a:off x="653960" y="2910624"/>
          <a:ext cx="109370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675">
                  <a:extLst>
                    <a:ext uri="{9D8B030D-6E8A-4147-A177-3AD203B41FA5}">
                      <a16:colId xmlns:a16="http://schemas.microsoft.com/office/drawing/2014/main" val="1621980569"/>
                    </a:ext>
                  </a:extLst>
                </a:gridCol>
                <a:gridCol w="3645675">
                  <a:extLst>
                    <a:ext uri="{9D8B030D-6E8A-4147-A177-3AD203B41FA5}">
                      <a16:colId xmlns:a16="http://schemas.microsoft.com/office/drawing/2014/main" val="1340217634"/>
                    </a:ext>
                  </a:extLst>
                </a:gridCol>
                <a:gridCol w="3645675">
                  <a:extLst>
                    <a:ext uri="{9D8B030D-6E8A-4147-A177-3AD203B41FA5}">
                      <a16:colId xmlns:a16="http://schemas.microsoft.com/office/drawing/2014/main" val="334400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 ONE: Poster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 TWO: Newspaper article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 THREE: Evaluative Paragraph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2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 ONE (1) A4 Poster.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must be a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propaganda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poster with a clear perspective.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EITHER: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Alexander is a great leader!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Alexander is a horrible power-hungry tyrant!</a:t>
                      </a:r>
                    </a:p>
                  </a:txBody>
                  <a:tcPr>
                    <a:solidFill>
                      <a:srgbClr val="D5FC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Write a newspaper article.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must be a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persuasive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text with a clear perspective.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EITHER: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Alexander is a great leader!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Alexander is a horrible power-hungry tyrant!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Respond to the following statement: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”Alexander was Great”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Analyse from both perspectives</a:t>
                      </a:r>
                    </a:p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1. Alexander WAS a great leader (examples/evidence)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2. Alexander was NOT a great leader (examples/evidence)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3. Make </a:t>
                      </a:r>
                      <a:r>
                        <a:rPr lang="en-US" b="0" u="none">
                          <a:solidFill>
                            <a:schemeClr val="tx1"/>
                          </a:solidFill>
                        </a:rPr>
                        <a:t>a judgement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D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84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277</Words>
  <Application>Microsoft Macintosh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The legacy of Alexander the Great</vt:lpstr>
      <vt:lpstr>What do you already know about Alexander the Great?</vt:lpstr>
      <vt:lpstr>Based on what you already know, was Alexander actually ‘Great’?</vt:lpstr>
      <vt:lpstr>ACTIVITY 1 – Class Mindmap</vt:lpstr>
      <vt:lpstr>PowerPoint Presentation</vt:lpstr>
      <vt:lpstr>ACTIVITY 2 – Evaluate ATG’s legacy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395</cp:revision>
  <dcterms:created xsi:type="dcterms:W3CDTF">2022-07-13T05:26:46Z</dcterms:created>
  <dcterms:modified xsi:type="dcterms:W3CDTF">2023-06-27T01:27:34Z</dcterms:modified>
</cp:coreProperties>
</file>