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83" r:id="rId2"/>
    <p:sldId id="315" r:id="rId3"/>
    <p:sldId id="314" r:id="rId4"/>
    <p:sldId id="316" r:id="rId5"/>
    <p:sldId id="317" r:id="rId6"/>
    <p:sldId id="318" r:id="rId7"/>
    <p:sldId id="319" r:id="rId8"/>
    <p:sldId id="320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92318"/>
  </p:normalViewPr>
  <p:slideViewPr>
    <p:cSldViewPr snapToGrid="0" snapToObjects="1">
      <p:cViewPr varScale="1">
        <p:scale>
          <a:sx n="117" d="100"/>
          <a:sy n="11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E8EF4-A2E8-49AB-A293-099E7E09EC5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117A7A-BCDF-4E2F-AA80-B490FB00B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through the worksheet together as a class </a:t>
          </a:r>
        </a:p>
      </dgm:t>
    </dgm:pt>
    <dgm:pt modelId="{E2167CBD-8E6F-44D6-A735-2B666838F596}" type="parTrans" cxnId="{D4A5E336-1D54-44B5-A6C4-8BBBC4B0CFA3}">
      <dgm:prSet/>
      <dgm:spPr/>
      <dgm:t>
        <a:bodyPr/>
        <a:lstStyle/>
        <a:p>
          <a:endParaRPr lang="en-US"/>
        </a:p>
      </dgm:t>
    </dgm:pt>
    <dgm:pt modelId="{00F08C59-D40F-484B-97EC-31BA8214136C}" type="sibTrans" cxnId="{D4A5E336-1D54-44B5-A6C4-8BBBC4B0CFA3}">
      <dgm:prSet/>
      <dgm:spPr/>
      <dgm:t>
        <a:bodyPr/>
        <a:lstStyle/>
        <a:p>
          <a:endParaRPr lang="en-US"/>
        </a:p>
      </dgm:t>
    </dgm:pt>
    <dgm:pt modelId="{95087566-5B29-446E-A2D8-4490F80D67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Summarise the steps</a:t>
          </a:r>
        </a:p>
      </dgm:t>
    </dgm:pt>
    <dgm:pt modelId="{51AB1BCF-AC8B-412F-8574-5A6E7892C05E}" type="parTrans" cxnId="{BD74FDCC-AC98-4E18-B796-D690096E6324}">
      <dgm:prSet/>
      <dgm:spPr/>
      <dgm:t>
        <a:bodyPr/>
        <a:lstStyle/>
        <a:p>
          <a:endParaRPr lang="en-US"/>
        </a:p>
      </dgm:t>
    </dgm:pt>
    <dgm:pt modelId="{501FBC52-B5B4-4541-B8BB-27E10D0E1879}" type="sibTrans" cxnId="{BD74FDCC-AC98-4E18-B796-D690096E6324}">
      <dgm:prSet/>
      <dgm:spPr/>
      <dgm:t>
        <a:bodyPr/>
        <a:lstStyle/>
        <a:p>
          <a:endParaRPr lang="en-US"/>
        </a:p>
      </dgm:t>
    </dgm:pt>
    <dgm:pt modelId="{2243FC67-0754-45B9-8D7A-7926E6606F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Mark/Analyse the sample answers</a:t>
          </a:r>
        </a:p>
      </dgm:t>
    </dgm:pt>
    <dgm:pt modelId="{A30D6E13-6C15-49A9-AA65-B971CA0B399F}" type="parTrans" cxnId="{12DF6D78-2D1A-48BD-A5E6-6DFC84480727}">
      <dgm:prSet/>
      <dgm:spPr/>
      <dgm:t>
        <a:bodyPr/>
        <a:lstStyle/>
        <a:p>
          <a:endParaRPr lang="en-US"/>
        </a:p>
      </dgm:t>
    </dgm:pt>
    <dgm:pt modelId="{E8EB6B46-774C-49AF-96CE-57C65CAEC832}" type="sibTrans" cxnId="{12DF6D78-2D1A-48BD-A5E6-6DFC84480727}">
      <dgm:prSet/>
      <dgm:spPr/>
      <dgm:t>
        <a:bodyPr/>
        <a:lstStyle/>
        <a:p>
          <a:endParaRPr lang="en-US"/>
        </a:p>
      </dgm:t>
    </dgm:pt>
    <dgm:pt modelId="{0339FC86-04C4-421F-AF6A-93A9379A5A62}" type="pres">
      <dgm:prSet presAssocID="{892E8EF4-A2E8-49AB-A293-099E7E09EC5F}" presName="root" presStyleCnt="0">
        <dgm:presLayoutVars>
          <dgm:dir/>
          <dgm:resizeHandles val="exact"/>
        </dgm:presLayoutVars>
      </dgm:prSet>
      <dgm:spPr/>
    </dgm:pt>
    <dgm:pt modelId="{1FF2B563-2DC9-42F7-B14F-497335C57325}" type="pres">
      <dgm:prSet presAssocID="{DD117A7A-BCDF-4E2F-AA80-B490FB00B876}" presName="compNode" presStyleCnt="0"/>
      <dgm:spPr/>
    </dgm:pt>
    <dgm:pt modelId="{C0AAE220-5C53-4BD0-BC61-53D084BDA82F}" type="pres">
      <dgm:prSet presAssocID="{DD117A7A-BCDF-4E2F-AA80-B490FB00B8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C58BB1B-B99D-497C-A726-EB450FAC65F4}" type="pres">
      <dgm:prSet presAssocID="{DD117A7A-BCDF-4E2F-AA80-B490FB00B876}" presName="spaceRect" presStyleCnt="0"/>
      <dgm:spPr/>
    </dgm:pt>
    <dgm:pt modelId="{7711C50D-763F-45BA-B86E-B963743A0A84}" type="pres">
      <dgm:prSet presAssocID="{DD117A7A-BCDF-4E2F-AA80-B490FB00B876}" presName="textRect" presStyleLbl="revTx" presStyleIdx="0" presStyleCnt="3">
        <dgm:presLayoutVars>
          <dgm:chMax val="1"/>
          <dgm:chPref val="1"/>
        </dgm:presLayoutVars>
      </dgm:prSet>
      <dgm:spPr/>
    </dgm:pt>
    <dgm:pt modelId="{4CB33632-25CB-4033-A763-79632B164038}" type="pres">
      <dgm:prSet presAssocID="{00F08C59-D40F-484B-97EC-31BA8214136C}" presName="sibTrans" presStyleCnt="0"/>
      <dgm:spPr/>
    </dgm:pt>
    <dgm:pt modelId="{86467E11-338F-4EB7-9721-88E4D112A159}" type="pres">
      <dgm:prSet presAssocID="{95087566-5B29-446E-A2D8-4490F80D679B}" presName="compNode" presStyleCnt="0"/>
      <dgm:spPr/>
    </dgm:pt>
    <dgm:pt modelId="{E1C89377-5115-48C4-89F7-85FA3A4489BB}" type="pres">
      <dgm:prSet presAssocID="{95087566-5B29-446E-A2D8-4490F80D67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A580D8F-55A2-4779-86D6-8A09F9F6A723}" type="pres">
      <dgm:prSet presAssocID="{95087566-5B29-446E-A2D8-4490F80D679B}" presName="spaceRect" presStyleCnt="0"/>
      <dgm:spPr/>
    </dgm:pt>
    <dgm:pt modelId="{044A57AE-3C1F-45FB-830D-2EC01F5FA4D9}" type="pres">
      <dgm:prSet presAssocID="{95087566-5B29-446E-A2D8-4490F80D679B}" presName="textRect" presStyleLbl="revTx" presStyleIdx="1" presStyleCnt="3">
        <dgm:presLayoutVars>
          <dgm:chMax val="1"/>
          <dgm:chPref val="1"/>
        </dgm:presLayoutVars>
      </dgm:prSet>
      <dgm:spPr/>
    </dgm:pt>
    <dgm:pt modelId="{E4A02543-DAF9-47B2-B620-6CEF1F5F3F18}" type="pres">
      <dgm:prSet presAssocID="{501FBC52-B5B4-4541-B8BB-27E10D0E1879}" presName="sibTrans" presStyleCnt="0"/>
      <dgm:spPr/>
    </dgm:pt>
    <dgm:pt modelId="{00EE80EE-F24F-4E00-A6D1-9ABF65364FDC}" type="pres">
      <dgm:prSet presAssocID="{2243FC67-0754-45B9-8D7A-7926E6606F3A}" presName="compNode" presStyleCnt="0"/>
      <dgm:spPr/>
    </dgm:pt>
    <dgm:pt modelId="{3DF4AADF-B248-405F-AA16-C1A2193BD055}" type="pres">
      <dgm:prSet presAssocID="{2243FC67-0754-45B9-8D7A-7926E6606F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9E86C0-FFF4-403F-9F71-3925D3DF9740}" type="pres">
      <dgm:prSet presAssocID="{2243FC67-0754-45B9-8D7A-7926E6606F3A}" presName="spaceRect" presStyleCnt="0"/>
      <dgm:spPr/>
    </dgm:pt>
    <dgm:pt modelId="{46F0656C-710F-4210-83BE-1D4C660FA367}" type="pres">
      <dgm:prSet presAssocID="{2243FC67-0754-45B9-8D7A-7926E6606F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E76B20-D88A-466C-9FFE-2F0CB93247E4}" type="presOf" srcId="{892E8EF4-A2E8-49AB-A293-099E7E09EC5F}" destId="{0339FC86-04C4-421F-AF6A-93A9379A5A62}" srcOrd="0" destOrd="0" presId="urn:microsoft.com/office/officeart/2018/2/layout/IconLabelList"/>
    <dgm:cxn modelId="{D4A5E336-1D54-44B5-A6C4-8BBBC4B0CFA3}" srcId="{892E8EF4-A2E8-49AB-A293-099E7E09EC5F}" destId="{DD117A7A-BCDF-4E2F-AA80-B490FB00B876}" srcOrd="0" destOrd="0" parTransId="{E2167CBD-8E6F-44D6-A735-2B666838F596}" sibTransId="{00F08C59-D40F-484B-97EC-31BA8214136C}"/>
    <dgm:cxn modelId="{AE5BAA3F-93BE-4ED3-A837-88657200C4D9}" type="presOf" srcId="{2243FC67-0754-45B9-8D7A-7926E6606F3A}" destId="{46F0656C-710F-4210-83BE-1D4C660FA367}" srcOrd="0" destOrd="0" presId="urn:microsoft.com/office/officeart/2018/2/layout/IconLabelList"/>
    <dgm:cxn modelId="{3E581B56-C940-4780-87B3-75FC77F0DC92}" type="presOf" srcId="{95087566-5B29-446E-A2D8-4490F80D679B}" destId="{044A57AE-3C1F-45FB-830D-2EC01F5FA4D9}" srcOrd="0" destOrd="0" presId="urn:microsoft.com/office/officeart/2018/2/layout/IconLabelList"/>
    <dgm:cxn modelId="{12DF6D78-2D1A-48BD-A5E6-6DFC84480727}" srcId="{892E8EF4-A2E8-49AB-A293-099E7E09EC5F}" destId="{2243FC67-0754-45B9-8D7A-7926E6606F3A}" srcOrd="2" destOrd="0" parTransId="{A30D6E13-6C15-49A9-AA65-B971CA0B399F}" sibTransId="{E8EB6B46-774C-49AF-96CE-57C65CAEC832}"/>
    <dgm:cxn modelId="{BD74FDCC-AC98-4E18-B796-D690096E6324}" srcId="{892E8EF4-A2E8-49AB-A293-099E7E09EC5F}" destId="{95087566-5B29-446E-A2D8-4490F80D679B}" srcOrd="1" destOrd="0" parTransId="{51AB1BCF-AC8B-412F-8574-5A6E7892C05E}" sibTransId="{501FBC52-B5B4-4541-B8BB-27E10D0E1879}"/>
    <dgm:cxn modelId="{C4D112DE-F608-4402-A7BA-B2570112052F}" type="presOf" srcId="{DD117A7A-BCDF-4E2F-AA80-B490FB00B876}" destId="{7711C50D-763F-45BA-B86E-B963743A0A84}" srcOrd="0" destOrd="0" presId="urn:microsoft.com/office/officeart/2018/2/layout/IconLabelList"/>
    <dgm:cxn modelId="{4189214C-4DD3-4010-A2CC-F21D2941B2A1}" type="presParOf" srcId="{0339FC86-04C4-421F-AF6A-93A9379A5A62}" destId="{1FF2B563-2DC9-42F7-B14F-497335C57325}" srcOrd="0" destOrd="0" presId="urn:microsoft.com/office/officeart/2018/2/layout/IconLabelList"/>
    <dgm:cxn modelId="{D9A052A9-20AE-4B75-8B07-1CFB5FE95755}" type="presParOf" srcId="{1FF2B563-2DC9-42F7-B14F-497335C57325}" destId="{C0AAE220-5C53-4BD0-BC61-53D084BDA82F}" srcOrd="0" destOrd="0" presId="urn:microsoft.com/office/officeart/2018/2/layout/IconLabelList"/>
    <dgm:cxn modelId="{4E822A11-9811-4ABA-9548-38E71779A31C}" type="presParOf" srcId="{1FF2B563-2DC9-42F7-B14F-497335C57325}" destId="{3C58BB1B-B99D-497C-A726-EB450FAC65F4}" srcOrd="1" destOrd="0" presId="urn:microsoft.com/office/officeart/2018/2/layout/IconLabelList"/>
    <dgm:cxn modelId="{EB51B6F7-E367-4F07-A0A8-30AE80DFD41E}" type="presParOf" srcId="{1FF2B563-2DC9-42F7-B14F-497335C57325}" destId="{7711C50D-763F-45BA-B86E-B963743A0A84}" srcOrd="2" destOrd="0" presId="urn:microsoft.com/office/officeart/2018/2/layout/IconLabelList"/>
    <dgm:cxn modelId="{74C4F593-7107-421D-A4B5-185387AA2B34}" type="presParOf" srcId="{0339FC86-04C4-421F-AF6A-93A9379A5A62}" destId="{4CB33632-25CB-4033-A763-79632B164038}" srcOrd="1" destOrd="0" presId="urn:microsoft.com/office/officeart/2018/2/layout/IconLabelList"/>
    <dgm:cxn modelId="{113F8DE9-B122-4ADC-B643-0C86CCE44359}" type="presParOf" srcId="{0339FC86-04C4-421F-AF6A-93A9379A5A62}" destId="{86467E11-338F-4EB7-9721-88E4D112A159}" srcOrd="2" destOrd="0" presId="urn:microsoft.com/office/officeart/2018/2/layout/IconLabelList"/>
    <dgm:cxn modelId="{F5A04DBE-EDBC-46A2-AABB-134D25BA690A}" type="presParOf" srcId="{86467E11-338F-4EB7-9721-88E4D112A159}" destId="{E1C89377-5115-48C4-89F7-85FA3A4489BB}" srcOrd="0" destOrd="0" presId="urn:microsoft.com/office/officeart/2018/2/layout/IconLabelList"/>
    <dgm:cxn modelId="{7BA932DC-92DB-405C-BC86-95975F51F692}" type="presParOf" srcId="{86467E11-338F-4EB7-9721-88E4D112A159}" destId="{5A580D8F-55A2-4779-86D6-8A09F9F6A723}" srcOrd="1" destOrd="0" presId="urn:microsoft.com/office/officeart/2018/2/layout/IconLabelList"/>
    <dgm:cxn modelId="{7D7D8D5C-148F-4531-B959-AA0FD5E251C6}" type="presParOf" srcId="{86467E11-338F-4EB7-9721-88E4D112A159}" destId="{044A57AE-3C1F-45FB-830D-2EC01F5FA4D9}" srcOrd="2" destOrd="0" presId="urn:microsoft.com/office/officeart/2018/2/layout/IconLabelList"/>
    <dgm:cxn modelId="{BC7A13C0-8237-41D2-8FF8-2E4AF5813E26}" type="presParOf" srcId="{0339FC86-04C4-421F-AF6A-93A9379A5A62}" destId="{E4A02543-DAF9-47B2-B620-6CEF1F5F3F18}" srcOrd="3" destOrd="0" presId="urn:microsoft.com/office/officeart/2018/2/layout/IconLabelList"/>
    <dgm:cxn modelId="{C995A240-54B7-4347-988B-2A2DC808D74C}" type="presParOf" srcId="{0339FC86-04C4-421F-AF6A-93A9379A5A62}" destId="{00EE80EE-F24F-4E00-A6D1-9ABF65364FDC}" srcOrd="4" destOrd="0" presId="urn:microsoft.com/office/officeart/2018/2/layout/IconLabelList"/>
    <dgm:cxn modelId="{C1E383FC-2045-4C4D-804D-1126A99C9297}" type="presParOf" srcId="{00EE80EE-F24F-4E00-A6D1-9ABF65364FDC}" destId="{3DF4AADF-B248-405F-AA16-C1A2193BD055}" srcOrd="0" destOrd="0" presId="urn:microsoft.com/office/officeart/2018/2/layout/IconLabelList"/>
    <dgm:cxn modelId="{2A8D4114-0080-4122-B367-AB3BB834DB6F}" type="presParOf" srcId="{00EE80EE-F24F-4E00-A6D1-9ABF65364FDC}" destId="{3A9E86C0-FFF4-403F-9F71-3925D3DF9740}" srcOrd="1" destOrd="0" presId="urn:microsoft.com/office/officeart/2018/2/layout/IconLabelList"/>
    <dgm:cxn modelId="{822043B1-946B-401E-8B49-82BAFB2005F8}" type="presParOf" srcId="{00EE80EE-F24F-4E00-A6D1-9ABF65364FDC}" destId="{46F0656C-710F-4210-83BE-1D4C660FA3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AE220-5C53-4BD0-BC61-53D084BDA82F}">
      <dsp:nvSpPr>
        <dsp:cNvPr id="0" name=""/>
        <dsp:cNvSpPr/>
      </dsp:nvSpPr>
      <dsp:spPr>
        <a:xfrm>
          <a:off x="1063980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1C50D-763F-45BA-B86E-B963743A0A84}">
      <dsp:nvSpPr>
        <dsp:cNvPr id="0" name=""/>
        <dsp:cNvSpPr/>
      </dsp:nvSpPr>
      <dsp:spPr>
        <a:xfrm>
          <a:off x="285097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Read through the worksheet together as a class </a:t>
          </a:r>
        </a:p>
      </dsp:txBody>
      <dsp:txXfrm>
        <a:off x="285097" y="2465048"/>
        <a:ext cx="2832300" cy="720000"/>
      </dsp:txXfrm>
    </dsp:sp>
    <dsp:sp modelId="{E1C89377-5115-48C4-89F7-85FA3A4489BB}">
      <dsp:nvSpPr>
        <dsp:cNvPr id="0" name=""/>
        <dsp:cNvSpPr/>
      </dsp:nvSpPr>
      <dsp:spPr>
        <a:xfrm>
          <a:off x="4391932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A57AE-3C1F-45FB-830D-2EC01F5FA4D9}">
      <dsp:nvSpPr>
        <dsp:cNvPr id="0" name=""/>
        <dsp:cNvSpPr/>
      </dsp:nvSpPr>
      <dsp:spPr>
        <a:xfrm>
          <a:off x="3613050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Summarise the steps</a:t>
          </a:r>
        </a:p>
      </dsp:txBody>
      <dsp:txXfrm>
        <a:off x="3613050" y="2465048"/>
        <a:ext cx="2832300" cy="720000"/>
      </dsp:txXfrm>
    </dsp:sp>
    <dsp:sp modelId="{3DF4AADF-B248-405F-AA16-C1A2193BD055}">
      <dsp:nvSpPr>
        <dsp:cNvPr id="0" name=""/>
        <dsp:cNvSpPr/>
      </dsp:nvSpPr>
      <dsp:spPr>
        <a:xfrm>
          <a:off x="7719885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0656C-710F-4210-83BE-1D4C660FA367}">
      <dsp:nvSpPr>
        <dsp:cNvPr id="0" name=""/>
        <dsp:cNvSpPr/>
      </dsp:nvSpPr>
      <dsp:spPr>
        <a:xfrm>
          <a:off x="6941002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Mark/Analyse the sample answers</a:t>
          </a:r>
        </a:p>
      </dsp:txBody>
      <dsp:txXfrm>
        <a:off x="6941002" y="246504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REVISION – Source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Revise for source analysis task 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2 Lesson 4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EEFF-1C9B-8A31-D7A3-46DFA6BA3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Thursday 3</a:t>
            </a:r>
            <a:r>
              <a:rPr lang="en-US" baseline="30000" dirty="0"/>
              <a:t>rd</a:t>
            </a:r>
            <a:r>
              <a:rPr lang="en-US" dirty="0"/>
              <a:t> August (Week 3) Session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E2A9B-F4C6-9388-B295-BAA92566F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task 1 – Source analysis</a:t>
            </a:r>
          </a:p>
        </p:txBody>
      </p:sp>
    </p:spTree>
    <p:extLst>
      <p:ext uri="{BB962C8B-B14F-4D97-AF65-F5344CB8AC3E}">
        <p14:creationId xmlns:p14="http://schemas.microsoft.com/office/powerpoint/2010/main" val="23634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46B1-2A95-3810-5BBF-C65B4EA3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 Revision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46C5-1B4F-5937-0898-F7E8F242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046095" cy="4228495"/>
          </a:xfrm>
        </p:spPr>
        <p:txBody>
          <a:bodyPr>
            <a:normAutofit/>
          </a:bodyPr>
          <a:lstStyle/>
          <a:p>
            <a:r>
              <a:rPr lang="en-US" b="1" u="sng" dirty="0"/>
              <a:t>Revision Lesson 1 - Friday: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Source Analysis Questions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Analyse Sample Answers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Quiz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3043F9-9D74-5734-8213-4CFE3FBADE58}"/>
              </a:ext>
            </a:extLst>
          </p:cNvPr>
          <p:cNvSpPr txBox="1">
            <a:spLocks/>
          </p:cNvSpPr>
          <p:nvPr/>
        </p:nvSpPr>
        <p:spPr>
          <a:xfrm>
            <a:off x="4516482" y="1860975"/>
            <a:ext cx="3440975" cy="42284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Revision Lesson 2 - Tuesday: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Steps for Source Analysis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Review SA questions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Quiz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F87592-FB23-C8C5-2DB8-22D89CE0D47B}"/>
              </a:ext>
            </a:extLst>
          </p:cNvPr>
          <p:cNvSpPr txBox="1">
            <a:spLocks/>
          </p:cNvSpPr>
          <p:nvPr/>
        </p:nvSpPr>
        <p:spPr>
          <a:xfrm>
            <a:off x="7957457" y="1860975"/>
            <a:ext cx="3647804" cy="42284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Revision Lesson 3 - Wednesday: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Revise ATG content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Practice SA questions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Quiz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A327C-313A-D482-93CE-16AED182E694}"/>
              </a:ext>
            </a:extLst>
          </p:cNvPr>
          <p:cNvSpPr txBox="1"/>
          <p:nvPr/>
        </p:nvSpPr>
        <p:spPr>
          <a:xfrm>
            <a:off x="3037114" y="5170714"/>
            <a:ext cx="62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NO EXCUSES!</a:t>
            </a:r>
          </a:p>
        </p:txBody>
      </p:sp>
    </p:spTree>
    <p:extLst>
      <p:ext uri="{BB962C8B-B14F-4D97-AF65-F5344CB8AC3E}">
        <p14:creationId xmlns:p14="http://schemas.microsoft.com/office/powerpoint/2010/main" val="388807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D60E-D6CE-A579-E8E7-F9CED23B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Source Analysis Questions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BBE9EC-B126-A487-AE66-0A2931666F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91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16E3-AB44-E209-0B19-3169DBD7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1 – Sample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4A2D-E13B-31B2-2C2C-C2935571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20000"/>
              </a:lnSpc>
              <a:spcAft>
                <a:spcPts val="600"/>
              </a:spcAft>
              <a:buClr>
                <a:srgbClr val="595959"/>
              </a:buClr>
              <a:buFont typeface="+mj-lt"/>
              <a:buAutoNum type="arabicPeriod"/>
              <a:tabLst>
                <a:tab pos="12700" algn="l"/>
              </a:tabLst>
            </a:pPr>
            <a:r>
              <a:rPr lang="en-GB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</a:t>
            </a: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(1)</a:t>
            </a: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following in (a) and (b) to best describe </a:t>
            </a:r>
            <a:r>
              <a:rPr lang="en-GB" sz="12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1</a:t>
            </a:r>
            <a:r>
              <a:rPr lang="en-GB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GB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(2 marks)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tabLst>
                <a:tab pos="342900" algn="l"/>
                <a:tab pos="73533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ancient source	                                  </a:t>
            </a:r>
            <a:r>
              <a:rPr lang="en-GB" sz="1200" dirty="0">
                <a:solidFill>
                  <a:srgbClr val="000000"/>
                </a:solidFill>
                <a:latin typeface="Segoe UI Symbol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tabLst>
                <a:tab pos="342900" algn="l"/>
                <a:tab pos="73533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source                                    </a:t>
            </a:r>
            <a:r>
              <a:rPr lang="en-GB" sz="1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☐</a:t>
            </a: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2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tabLst>
                <a:tab pos="342900" algn="l"/>
                <a:tab pos="73533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written source                                     </a:t>
            </a:r>
            <a:r>
              <a:rPr lang="en-GB" sz="1200" dirty="0">
                <a:solidFill>
                  <a:srgbClr val="000000"/>
                </a:solidFill>
                <a:latin typeface="Segoe UI Symbol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                     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tabLst>
                <a:tab pos="342900" algn="l"/>
                <a:tab pos="73533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archaeological source                        </a:t>
            </a:r>
            <a:r>
              <a:rPr lang="en-GB" sz="1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☐</a:t>
            </a: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  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tabLst>
                <a:tab pos="342900" algn="l"/>
                <a:tab pos="73533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map/diagram	                                 </a:t>
            </a:r>
            <a:r>
              <a:rPr lang="en-GB" sz="1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☐</a:t>
            </a: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tabLst>
                <a:tab pos="342900" algn="l"/>
                <a:tab pos="73533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reconstruction	                                 </a:t>
            </a:r>
            <a:r>
              <a:rPr lang="en-GB" sz="1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☐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16E3-AB44-E209-0B19-3169DBD7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 – Sample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4A2D-E13B-31B2-2C2C-C2935571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AU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focus of source 1 is Alexander the Great and his impacts on the economy (Macedonian and Persian). Alexander had a lot of power gained from his father, and he used this power to make many changes and reforms to the Macedonian economy. This also included changing the coins, and had a larger impact on the economies of other civilisations, such as trading nations and Persia. The changes of currency helped Macedonia to trade more internationally, building the wealth of Alexander’s empire.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1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16E3-AB44-E209-0B19-3169DBD7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3 – Sample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4A2D-E13B-31B2-2C2C-C2935571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AU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of Source 2 is that Alexander had such a significant impact on the economy and Macedonia that he was even printed on the coins. We can see here that Alexander’s face is printed on the coins – this was an early form of propaganda as ATG would have been in control of the currency. He was spreading he was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control of Persia and surrounding areas, without having to do a massive campaign to inform all citizens. </a:t>
            </a:r>
            <a:endParaRPr lang="en-A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6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16E3-AB44-E209-0B19-3169DBD7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4 – Sample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4A2D-E13B-31B2-2C2C-C2935571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1845734"/>
            <a:ext cx="11473542" cy="4023360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210000"/>
              </a:lnSpc>
              <a:spcAft>
                <a:spcPts val="1000"/>
              </a:spcAft>
            </a:pPr>
            <a:r>
              <a:rPr lang="en-AU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sources represent the economic impacts of Alexander the Great. 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 1 represents Alexander’s motivations.  It is a written source which highlights Alexander’s late economic ambitions, after his rise to power in Macedon. It shows an initial lack of fear about Alexander, with the revolts of city-states within Greece. </a:t>
            </a:r>
          </a:p>
          <a:p>
            <a:pPr algn="ctr">
              <a:lnSpc>
                <a:spcPct val="210000"/>
              </a:lnSpc>
              <a:spcAft>
                <a:spcPts val="10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 2 represents the warrior and skilled military and political leader Alexander has become. It is a coin which is used as a form of propaganda to show how powerful and known Alexander was.  The coin shows Alexander with the lion pelt/head as a helmet. It represents Alexander as the leader of the Macedonians, Greeks and Persian empire now, so it is after the death of Philip but it also shows Alexander’s connection with the gods.</a:t>
            </a:r>
          </a:p>
          <a:p>
            <a:pPr algn="ctr">
              <a:lnSpc>
                <a:spcPct val="210000"/>
              </a:lnSpc>
              <a:spcAft>
                <a:spcPts val="10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could also show interpretations about Alexander’s powers in the military arena as he had never been defeated and as this is a coin which would have been passed around in circulation</a:t>
            </a:r>
            <a:r>
              <a:rPr lang="en-AU" sz="1600" dirty="0">
                <a:effectLst/>
              </a:rPr>
              <a:t> </a:t>
            </a:r>
            <a:endParaRPr lang="en-A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7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16E3-AB44-E209-0B19-3169DBD7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5 – Sample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4A2D-E13B-31B2-2C2C-C2935571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1845734"/>
            <a:ext cx="11473542" cy="4023360"/>
          </a:xfrm>
        </p:spPr>
        <p:txBody>
          <a:bodyPr>
            <a:normAutofit/>
          </a:bodyPr>
          <a:lstStyle/>
          <a:p>
            <a:pPr algn="ctr">
              <a:lnSpc>
                <a:spcPct val="210000"/>
              </a:lnSpc>
              <a:spcAft>
                <a:spcPts val="1000"/>
              </a:spcAft>
            </a:pPr>
            <a:r>
              <a:rPr lang="en-AU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major changes that occurred were the defeat of Persia and the change in currency.</a:t>
            </a:r>
          </a:p>
          <a:p>
            <a:pPr algn="ctr">
              <a:lnSpc>
                <a:spcPct val="210000"/>
              </a:lnSpc>
              <a:spcAft>
                <a:spcPts val="1000"/>
              </a:spcAft>
            </a:pPr>
            <a:r>
              <a:rPr lang="en-AU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Alexander defeated the Persian army and this left a lasting legacy. He won lots of battles against them, and defeated Darius II. </a:t>
            </a:r>
          </a:p>
          <a:p>
            <a:pPr algn="ctr">
              <a:lnSpc>
                <a:spcPct val="210000"/>
              </a:lnSpc>
              <a:spcAft>
                <a:spcPts val="1000"/>
              </a:spcAft>
            </a:pPr>
            <a:r>
              <a:rPr lang="en-AU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Alexander also reformed the money system, printing his face on coins made of gold and silver. This was a change because this has not been done to this extent before, and was also used to change people’s </a:t>
            </a:r>
            <a:r>
              <a:rPr lang="en-AU"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minds about him.</a:t>
            </a:r>
            <a:endParaRPr lang="en-AU" sz="18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67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8296</TotalTime>
  <Words>624</Words>
  <Application>Microsoft Macintosh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Segoe UI Symbol</vt:lpstr>
      <vt:lpstr>Wingdings</vt:lpstr>
      <vt:lpstr>Retrospect</vt:lpstr>
      <vt:lpstr>REVISION – Source Analysis</vt:lpstr>
      <vt:lpstr>Thursday 3rd August (Week 3) Session 3</vt:lpstr>
      <vt:lpstr>Three Revision Lessons</vt:lpstr>
      <vt:lpstr>Source Analysis Questions</vt:lpstr>
      <vt:lpstr>QUESTION 1 – Sample Answer</vt:lpstr>
      <vt:lpstr>QUESTION 2 – Sample Answer</vt:lpstr>
      <vt:lpstr>QUESTION 3 – Sample Answer</vt:lpstr>
      <vt:lpstr>QUESTION 4 – Sample Answer</vt:lpstr>
      <vt:lpstr>QUESTION 5 – Sample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445</cp:revision>
  <dcterms:created xsi:type="dcterms:W3CDTF">2022-07-13T05:26:46Z</dcterms:created>
  <dcterms:modified xsi:type="dcterms:W3CDTF">2023-07-14T07:54:29Z</dcterms:modified>
</cp:coreProperties>
</file>