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FFFD78"/>
    <a:srgbClr val="D5F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9"/>
    <p:restoredTop sz="92318"/>
  </p:normalViewPr>
  <p:slideViewPr>
    <p:cSldViewPr snapToGrid="0" snapToObjects="1">
      <p:cViewPr varScale="1">
        <p:scale>
          <a:sx n="89" d="100"/>
          <a:sy n="89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7/25/23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4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Lysimachus was a Thessalian officer and successor of Alexander the Great, who in 306 BC, became King of Thrace, Asia Minor and Macedon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4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ars of Alexander the Great - Wikipedia">
            <a:extLst>
              <a:ext uri="{FF2B5EF4-FFF2-40B4-BE49-F238E27FC236}">
                <a16:creationId xmlns:a16="http://schemas.microsoft.com/office/drawing/2014/main" id="{75AFF93F-C1A0-32D4-B36B-A8C1B8CAA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250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2C91A4-B280-BACD-3CB8-10ECFE24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REVISION – Source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8C59-D441-C9CB-FDC4-52B6130F5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Goal/s: </a:t>
            </a:r>
          </a:p>
          <a:p>
            <a:r>
              <a:rPr lang="en-US" dirty="0">
                <a:solidFill>
                  <a:schemeClr val="tx1"/>
                </a:solidFill>
              </a:rPr>
              <a:t>Revise for source analysis task 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3A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A4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1A8AB3-9E63-D616-FB92-EAC843A64C98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tx1"/>
                </a:solidFill>
              </a:rPr>
              <a:t>Ms</a:t>
            </a:r>
            <a:r>
              <a:rPr lang="en-US" sz="1500" dirty="0">
                <a:solidFill>
                  <a:schemeClr val="tx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372439-CBEF-34EE-8047-9719C19FB7D1}"/>
              </a:ext>
            </a:extLst>
          </p:cNvPr>
          <p:cNvSpPr txBox="1">
            <a:spLocks/>
          </p:cNvSpPr>
          <p:nvPr/>
        </p:nvSpPr>
        <p:spPr>
          <a:xfrm>
            <a:off x="202277" y="65144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/>
                </a:solidFill>
              </a:rPr>
              <a:t>Week 3 Lesson 1 – unit 2</a:t>
            </a:r>
          </a:p>
        </p:txBody>
      </p:sp>
    </p:spTree>
    <p:extLst>
      <p:ext uri="{BB962C8B-B14F-4D97-AF65-F5344CB8AC3E}">
        <p14:creationId xmlns:p14="http://schemas.microsoft.com/office/powerpoint/2010/main" val="399402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53DD881-1DA9-3F31-1811-5ED61B7F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Revision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F153-AA2B-2AA5-2CB5-8CB9AB110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504" y="4455620"/>
            <a:ext cx="7321946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Overview of topics/questions</a:t>
            </a: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D4FFFB07-C62B-75B6-4738-A8A41DE3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288" y="2759570"/>
            <a:ext cx="2449486" cy="24494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F0CE275-BAEC-48E9-B00C-1B635C68F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2C524A-01E1-4209-AE20-DA64F7CB1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589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0AA-16EA-35ED-8199-99008425B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Tuesday Revision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70A0F-7F66-77FD-A5B2-B27E4E42B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Source analysis table</a:t>
            </a:r>
          </a:p>
        </p:txBody>
      </p:sp>
    </p:spTree>
    <p:extLst>
      <p:ext uri="{BB962C8B-B14F-4D97-AF65-F5344CB8AC3E}">
        <p14:creationId xmlns:p14="http://schemas.microsoft.com/office/powerpoint/2010/main" val="249341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4C0A-2E1A-A0BF-B898-108EECA6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Source 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0D512F-9F1F-F2F3-CC36-870EFDD0E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2155371"/>
            <a:ext cx="6070925" cy="390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9A8AFB-7DAE-37F5-8D72-CF20E3B844FC}"/>
              </a:ext>
            </a:extLst>
          </p:cNvPr>
          <p:cNvSpPr txBox="1"/>
          <p:nvPr/>
        </p:nvSpPr>
        <p:spPr>
          <a:xfrm>
            <a:off x="7478486" y="2579914"/>
            <a:ext cx="3341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 dirty="0">
                <a:solidFill>
                  <a:srgbClr val="1A1A1A"/>
                </a:solidFill>
                <a:effectLst/>
                <a:latin typeface="-apple-system"/>
              </a:rPr>
              <a:t>Mosaic of Alexander the Great discovered in the House of the Faun, Pompeii, Italy.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0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4C0A-2E1A-A0BF-B898-108EECA6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Source 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F0DE25-A997-0790-66D3-B7341320E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2383971"/>
            <a:ext cx="6094439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8B31A1-D7FB-B5DE-67B1-2C5A940941A2}"/>
              </a:ext>
            </a:extLst>
          </p:cNvPr>
          <p:cNvSpPr txBox="1"/>
          <p:nvPr/>
        </p:nvSpPr>
        <p:spPr>
          <a:xfrm>
            <a:off x="7478486" y="2579914"/>
            <a:ext cx="3341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 dirty="0">
                <a:solidFill>
                  <a:srgbClr val="1A1A1A"/>
                </a:solidFill>
                <a:effectLst/>
                <a:latin typeface="-apple-system"/>
              </a:rPr>
              <a:t>Alexander the Great's conquests freed the West from the menace of Persian rule and spread Greek civilization and culture into Asia and Egypt. His vast empire stretched eastward into India.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3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4C0A-2E1A-A0BF-B898-108EECA6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Source 3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733EB1-4E4D-C0EE-283C-FDB16F646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378" y="2119313"/>
            <a:ext cx="39116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905FDD-8688-4F3C-634E-57F27E9AF339}"/>
              </a:ext>
            </a:extLst>
          </p:cNvPr>
          <p:cNvSpPr txBox="1"/>
          <p:nvPr/>
        </p:nvSpPr>
        <p:spPr>
          <a:xfrm>
            <a:off x="6000409" y="2550663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>
                <a:solidFill>
                  <a:srgbClr val="1A1A1A"/>
                </a:solidFill>
                <a:effectLst/>
                <a:latin typeface="-apple-system"/>
              </a:rPr>
              <a:t>Alexander the Great, portrait head on a coin of Lysimachus (355–281 </a:t>
            </a:r>
            <a:r>
              <a:rPr lang="en-AU" b="0" i="0" cap="all" dirty="0">
                <a:solidFill>
                  <a:srgbClr val="1A1A1A"/>
                </a:solidFill>
                <a:effectLst/>
                <a:latin typeface="-apple-system"/>
              </a:rPr>
              <a:t>BCE</a:t>
            </a:r>
            <a:r>
              <a:rPr lang="en-AU" b="0" i="0" dirty="0">
                <a:solidFill>
                  <a:srgbClr val="1A1A1A"/>
                </a:solidFill>
                <a:effectLst/>
                <a:latin typeface="-apple-system"/>
              </a:rPr>
              <a:t>); in the British Museum, London, England.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4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4C0A-2E1A-A0BF-B898-108EECA6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Source 4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9FD5FF5-9E55-F7AE-86C3-3B39DE911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" y="2536370"/>
            <a:ext cx="5923446" cy="298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777D29-2A12-237C-3DAD-B0F044B35E2B}"/>
              </a:ext>
            </a:extLst>
          </p:cNvPr>
          <p:cNvSpPr txBox="1"/>
          <p:nvPr/>
        </p:nvSpPr>
        <p:spPr>
          <a:xfrm>
            <a:off x="7445828" y="2902021"/>
            <a:ext cx="3581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>
                <a:solidFill>
                  <a:srgbClr val="1A1A1A"/>
                </a:solidFill>
                <a:effectLst/>
                <a:latin typeface="-apple-system"/>
              </a:rPr>
              <a:t>Alexander the Great in battle, detail from the so-called Alexander Sarcophagus, marble, </a:t>
            </a:r>
            <a:r>
              <a:rPr lang="en-AU" b="0" i="1" dirty="0">
                <a:solidFill>
                  <a:srgbClr val="1A1A1A"/>
                </a:solidFill>
                <a:effectLst/>
                <a:latin typeface="-apple-system"/>
              </a:rPr>
              <a:t>c.</a:t>
            </a:r>
            <a:r>
              <a:rPr lang="en-AU" b="0" i="0" dirty="0">
                <a:solidFill>
                  <a:srgbClr val="1A1A1A"/>
                </a:solidFill>
                <a:effectLst/>
                <a:latin typeface="-apple-system"/>
              </a:rPr>
              <a:t> 310 </a:t>
            </a:r>
            <a:r>
              <a:rPr lang="en-AU" b="0" i="0" cap="all" dirty="0">
                <a:solidFill>
                  <a:srgbClr val="1A1A1A"/>
                </a:solidFill>
                <a:effectLst/>
                <a:latin typeface="-apple-system"/>
              </a:rPr>
              <a:t>BCE</a:t>
            </a:r>
            <a:r>
              <a:rPr lang="en-AU" b="0" i="0" dirty="0">
                <a:solidFill>
                  <a:srgbClr val="1A1A1A"/>
                </a:solidFill>
                <a:effectLst/>
                <a:latin typeface="-apple-system"/>
              </a:rPr>
              <a:t>, from Sidon; in the Archaeological Museums of Istanbul.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7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B176-C44B-10D6-091C-8124B5FD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– Source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2BEAC-3B7C-55F2-4E49-248DB9680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845734"/>
            <a:ext cx="11310257" cy="4023360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Write responses to each question for ONE source as a class 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37586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0AA-16EA-35ED-8199-99008425B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Wednesday Revision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70A0F-7F66-77FD-A5B2-B27E4E42B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lesson of revision!</a:t>
            </a:r>
          </a:p>
        </p:txBody>
      </p:sp>
    </p:spTree>
    <p:extLst>
      <p:ext uri="{BB962C8B-B14F-4D97-AF65-F5344CB8AC3E}">
        <p14:creationId xmlns:p14="http://schemas.microsoft.com/office/powerpoint/2010/main" val="254435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F8FE-DC9C-55D6-1645-590F2FA2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Discussion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3D50B8-55E5-22E9-F256-E7E5A5F32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316540"/>
              </p:ext>
            </p:extLst>
          </p:nvPr>
        </p:nvGraphicFramePr>
        <p:xfrm>
          <a:off x="435429" y="1737360"/>
          <a:ext cx="11419116" cy="4834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186">
                  <a:extLst>
                    <a:ext uri="{9D8B030D-6E8A-4147-A177-3AD203B41FA5}">
                      <a16:colId xmlns:a16="http://schemas.microsoft.com/office/drawing/2014/main" val="4112830151"/>
                    </a:ext>
                  </a:extLst>
                </a:gridCol>
                <a:gridCol w="1903186">
                  <a:extLst>
                    <a:ext uri="{9D8B030D-6E8A-4147-A177-3AD203B41FA5}">
                      <a16:colId xmlns:a16="http://schemas.microsoft.com/office/drawing/2014/main" val="425282859"/>
                    </a:ext>
                  </a:extLst>
                </a:gridCol>
                <a:gridCol w="1903186">
                  <a:extLst>
                    <a:ext uri="{9D8B030D-6E8A-4147-A177-3AD203B41FA5}">
                      <a16:colId xmlns:a16="http://schemas.microsoft.com/office/drawing/2014/main" val="3062598387"/>
                    </a:ext>
                  </a:extLst>
                </a:gridCol>
                <a:gridCol w="1903186">
                  <a:extLst>
                    <a:ext uri="{9D8B030D-6E8A-4147-A177-3AD203B41FA5}">
                      <a16:colId xmlns:a16="http://schemas.microsoft.com/office/drawing/2014/main" val="1889507769"/>
                    </a:ext>
                  </a:extLst>
                </a:gridCol>
                <a:gridCol w="1903186">
                  <a:extLst>
                    <a:ext uri="{9D8B030D-6E8A-4147-A177-3AD203B41FA5}">
                      <a16:colId xmlns:a16="http://schemas.microsoft.com/office/drawing/2014/main" val="3098579986"/>
                    </a:ext>
                  </a:extLst>
                </a:gridCol>
                <a:gridCol w="1903186">
                  <a:extLst>
                    <a:ext uri="{9D8B030D-6E8A-4147-A177-3AD203B41FA5}">
                      <a16:colId xmlns:a16="http://schemas.microsoft.com/office/drawing/2014/main" val="1813503085"/>
                    </a:ext>
                  </a:extLst>
                </a:gridCol>
              </a:tblGrid>
              <a:tr h="7199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Positive Impacts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Negative Impacts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Short Term Impacts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Long Term Impacts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CONTINUED?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CHANGED?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95520"/>
                  </a:ext>
                </a:extLst>
              </a:tr>
              <a:tr h="411407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015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639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E1D2BF"/>
      </a:accent1>
      <a:accent2>
        <a:srgbClr val="865852"/>
      </a:accent2>
      <a:accent3>
        <a:srgbClr val="B29480"/>
      </a:accent3>
      <a:accent4>
        <a:srgbClr val="FFBB99"/>
      </a:accent4>
      <a:accent5>
        <a:srgbClr val="8C6660"/>
      </a:accent5>
      <a:accent6>
        <a:srgbClr val="AA6650"/>
      </a:accent6>
      <a:hlink>
        <a:srgbClr val="F0D8A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8309</TotalTime>
  <Words>213</Words>
  <Application>Microsoft Macintosh PowerPoint</Application>
  <PresentationFormat>Widescreen</PresentationFormat>
  <Paragraphs>42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Retrospect</vt:lpstr>
      <vt:lpstr>REVISION – Source Analysis</vt:lpstr>
      <vt:lpstr>Tuesday Revision</vt:lpstr>
      <vt:lpstr>Source 1</vt:lpstr>
      <vt:lpstr>Source 2</vt:lpstr>
      <vt:lpstr>Source 3</vt:lpstr>
      <vt:lpstr>Source 4</vt:lpstr>
      <vt:lpstr>ACTIVITY – Source Responses</vt:lpstr>
      <vt:lpstr>Wednesday Revision</vt:lpstr>
      <vt:lpstr>Class Discussion </vt:lpstr>
      <vt:lpstr>Revision 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456</cp:revision>
  <dcterms:created xsi:type="dcterms:W3CDTF">2022-07-13T05:26:46Z</dcterms:created>
  <dcterms:modified xsi:type="dcterms:W3CDTF">2023-07-25T12:18:05Z</dcterms:modified>
</cp:coreProperties>
</file>