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
  </p:notesMasterIdLst>
  <p:sldIdLst>
    <p:sldId id="301" r:id="rId2"/>
    <p:sldId id="313" r:id="rId3"/>
    <p:sldId id="314" r:id="rId4"/>
    <p:sldId id="315" r:id="rId5"/>
    <p:sldId id="31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0"/>
    <p:restoredTop sz="92252"/>
  </p:normalViewPr>
  <p:slideViewPr>
    <p:cSldViewPr snapToGrid="0" snapToObjects="1">
      <p:cViewPr varScale="1">
        <p:scale>
          <a:sx n="99" d="100"/>
          <a:sy n="99" d="100"/>
        </p:scale>
        <p:origin x="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480E31-2A2A-4A2D-844B-DECF12B044C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B3A2378-A4ED-401E-88FF-6133770AB5BE}">
      <dgm:prSet/>
      <dgm:spPr/>
      <dgm:t>
        <a:bodyPr/>
        <a:lstStyle/>
        <a:p>
          <a:r>
            <a:rPr lang="en-AU"/>
            <a:t>As you watch the video, take notes in your book as to the foundation story of Rome</a:t>
          </a:r>
          <a:endParaRPr lang="en-US"/>
        </a:p>
      </dgm:t>
    </dgm:pt>
    <dgm:pt modelId="{E97699E1-ABC1-45B1-8811-17256FC814AD}" type="parTrans" cxnId="{FA92753B-167F-4327-9FB7-8B705FABE321}">
      <dgm:prSet/>
      <dgm:spPr/>
      <dgm:t>
        <a:bodyPr/>
        <a:lstStyle/>
        <a:p>
          <a:endParaRPr lang="en-US"/>
        </a:p>
      </dgm:t>
    </dgm:pt>
    <dgm:pt modelId="{FD8AD27F-209F-4D9D-A9D1-4EAB584A9583}" type="sibTrans" cxnId="{FA92753B-167F-4327-9FB7-8B705FABE321}">
      <dgm:prSet/>
      <dgm:spPr/>
      <dgm:t>
        <a:bodyPr/>
        <a:lstStyle/>
        <a:p>
          <a:endParaRPr lang="en-US"/>
        </a:p>
      </dgm:t>
    </dgm:pt>
    <dgm:pt modelId="{5FDD30E7-0A0A-4A0E-9314-988200CA2557}">
      <dgm:prSet/>
      <dgm:spPr/>
      <dgm:t>
        <a:bodyPr/>
        <a:lstStyle/>
        <a:p>
          <a:r>
            <a:rPr lang="en-AU" dirty="0"/>
            <a:t>Include in your notes:</a:t>
          </a:r>
          <a:endParaRPr lang="en-US" dirty="0"/>
        </a:p>
      </dgm:t>
    </dgm:pt>
    <dgm:pt modelId="{26F3B6E4-0C2E-4609-9F76-6F290E7FC559}" type="parTrans" cxnId="{B637DFC1-939A-4EA9-8E2B-3BB8AF574231}">
      <dgm:prSet/>
      <dgm:spPr/>
      <dgm:t>
        <a:bodyPr/>
        <a:lstStyle/>
        <a:p>
          <a:endParaRPr lang="en-US"/>
        </a:p>
      </dgm:t>
    </dgm:pt>
    <dgm:pt modelId="{D0D0D01B-C5B9-4AD2-A9EE-578D72821271}" type="sibTrans" cxnId="{B637DFC1-939A-4EA9-8E2B-3BB8AF574231}">
      <dgm:prSet/>
      <dgm:spPr/>
      <dgm:t>
        <a:bodyPr/>
        <a:lstStyle/>
        <a:p>
          <a:endParaRPr lang="en-US"/>
        </a:p>
      </dgm:t>
    </dgm:pt>
    <dgm:pt modelId="{559688A6-8853-4D32-B7C2-ADB85CC3C795}">
      <dgm:prSet/>
      <dgm:spPr/>
      <dgm:t>
        <a:bodyPr/>
        <a:lstStyle/>
        <a:p>
          <a:r>
            <a:rPr lang="en-AU"/>
            <a:t>Key People</a:t>
          </a:r>
          <a:endParaRPr lang="en-US"/>
        </a:p>
      </dgm:t>
    </dgm:pt>
    <dgm:pt modelId="{EE200A80-B1E0-4CEE-87EA-F5911B9515C9}" type="parTrans" cxnId="{913C2EE1-1258-40A4-92A6-A33672A4809D}">
      <dgm:prSet/>
      <dgm:spPr/>
      <dgm:t>
        <a:bodyPr/>
        <a:lstStyle/>
        <a:p>
          <a:endParaRPr lang="en-US"/>
        </a:p>
      </dgm:t>
    </dgm:pt>
    <dgm:pt modelId="{1F44C6D1-AD41-4160-A63B-27287C3F6CD6}" type="sibTrans" cxnId="{913C2EE1-1258-40A4-92A6-A33672A4809D}">
      <dgm:prSet/>
      <dgm:spPr/>
      <dgm:t>
        <a:bodyPr/>
        <a:lstStyle/>
        <a:p>
          <a:endParaRPr lang="en-US"/>
        </a:p>
      </dgm:t>
    </dgm:pt>
    <dgm:pt modelId="{D491240E-D979-48DD-AB34-2445F35D7D23}">
      <dgm:prSet/>
      <dgm:spPr/>
      <dgm:t>
        <a:bodyPr/>
        <a:lstStyle/>
        <a:p>
          <a:r>
            <a:rPr lang="en-AU"/>
            <a:t>Key Events</a:t>
          </a:r>
          <a:endParaRPr lang="en-US"/>
        </a:p>
      </dgm:t>
    </dgm:pt>
    <dgm:pt modelId="{0107FE93-E9FB-47A4-969F-00D8CE27118A}" type="parTrans" cxnId="{9977C304-79C1-4068-B1B3-1AAFA8C18D85}">
      <dgm:prSet/>
      <dgm:spPr/>
      <dgm:t>
        <a:bodyPr/>
        <a:lstStyle/>
        <a:p>
          <a:endParaRPr lang="en-US"/>
        </a:p>
      </dgm:t>
    </dgm:pt>
    <dgm:pt modelId="{CEFBA3A8-9A98-444F-8BEB-54F493BE1626}" type="sibTrans" cxnId="{9977C304-79C1-4068-B1B3-1AAFA8C18D85}">
      <dgm:prSet/>
      <dgm:spPr/>
      <dgm:t>
        <a:bodyPr/>
        <a:lstStyle/>
        <a:p>
          <a:endParaRPr lang="en-US"/>
        </a:p>
      </dgm:t>
    </dgm:pt>
    <dgm:pt modelId="{9841E9C0-DB9B-4417-A85A-7EB3F40FD857}">
      <dgm:prSet/>
      <dgm:spPr/>
      <dgm:t>
        <a:bodyPr/>
        <a:lstStyle/>
        <a:p>
          <a:r>
            <a:rPr lang="en-AU"/>
            <a:t>Key Ideas</a:t>
          </a:r>
          <a:endParaRPr lang="en-US"/>
        </a:p>
      </dgm:t>
    </dgm:pt>
    <dgm:pt modelId="{CACD937F-6BB4-49D7-9690-E125A4A9BA92}" type="parTrans" cxnId="{01577309-A985-48A6-BE10-E9C1328CEE53}">
      <dgm:prSet/>
      <dgm:spPr/>
      <dgm:t>
        <a:bodyPr/>
        <a:lstStyle/>
        <a:p>
          <a:endParaRPr lang="en-US"/>
        </a:p>
      </dgm:t>
    </dgm:pt>
    <dgm:pt modelId="{6D627EE0-37FB-42BC-8E95-2A8B206BD6D4}" type="sibTrans" cxnId="{01577309-A985-48A6-BE10-E9C1328CEE53}">
      <dgm:prSet/>
      <dgm:spPr/>
      <dgm:t>
        <a:bodyPr/>
        <a:lstStyle/>
        <a:p>
          <a:endParaRPr lang="en-US"/>
        </a:p>
      </dgm:t>
    </dgm:pt>
    <dgm:pt modelId="{404DCC5D-C424-DD47-8F15-A269B31C0538}" type="pres">
      <dgm:prSet presAssocID="{C2480E31-2A2A-4A2D-844B-DECF12B044C1}" presName="linear" presStyleCnt="0">
        <dgm:presLayoutVars>
          <dgm:animLvl val="lvl"/>
          <dgm:resizeHandles val="exact"/>
        </dgm:presLayoutVars>
      </dgm:prSet>
      <dgm:spPr/>
    </dgm:pt>
    <dgm:pt modelId="{038625B7-3120-4249-A6E6-F4F750BF5DC7}" type="pres">
      <dgm:prSet presAssocID="{1B3A2378-A4ED-401E-88FF-6133770AB5BE}" presName="parentText" presStyleLbl="node1" presStyleIdx="0" presStyleCnt="2">
        <dgm:presLayoutVars>
          <dgm:chMax val="0"/>
          <dgm:bulletEnabled val="1"/>
        </dgm:presLayoutVars>
      </dgm:prSet>
      <dgm:spPr/>
    </dgm:pt>
    <dgm:pt modelId="{6E7FC090-8481-604C-9374-F1A0E7ED9E93}" type="pres">
      <dgm:prSet presAssocID="{FD8AD27F-209F-4D9D-A9D1-4EAB584A9583}" presName="spacer" presStyleCnt="0"/>
      <dgm:spPr/>
    </dgm:pt>
    <dgm:pt modelId="{AD64F0E9-93AF-2748-99A0-8A2828B711C8}" type="pres">
      <dgm:prSet presAssocID="{5FDD30E7-0A0A-4A0E-9314-988200CA2557}" presName="parentText" presStyleLbl="node1" presStyleIdx="1" presStyleCnt="2">
        <dgm:presLayoutVars>
          <dgm:chMax val="0"/>
          <dgm:bulletEnabled val="1"/>
        </dgm:presLayoutVars>
      </dgm:prSet>
      <dgm:spPr/>
    </dgm:pt>
    <dgm:pt modelId="{92B79AEC-943A-4A4C-8547-F30914B55CC6}" type="pres">
      <dgm:prSet presAssocID="{5FDD30E7-0A0A-4A0E-9314-988200CA2557}" presName="childText" presStyleLbl="revTx" presStyleIdx="0" presStyleCnt="1">
        <dgm:presLayoutVars>
          <dgm:bulletEnabled val="1"/>
        </dgm:presLayoutVars>
      </dgm:prSet>
      <dgm:spPr/>
    </dgm:pt>
  </dgm:ptLst>
  <dgm:cxnLst>
    <dgm:cxn modelId="{B6AF2301-893A-104A-A309-F219E7CC753F}" type="presOf" srcId="{5FDD30E7-0A0A-4A0E-9314-988200CA2557}" destId="{AD64F0E9-93AF-2748-99A0-8A2828B711C8}" srcOrd="0" destOrd="0" presId="urn:microsoft.com/office/officeart/2005/8/layout/vList2"/>
    <dgm:cxn modelId="{9977C304-79C1-4068-B1B3-1AAFA8C18D85}" srcId="{5FDD30E7-0A0A-4A0E-9314-988200CA2557}" destId="{D491240E-D979-48DD-AB34-2445F35D7D23}" srcOrd="1" destOrd="0" parTransId="{0107FE93-E9FB-47A4-969F-00D8CE27118A}" sibTransId="{CEFBA3A8-9A98-444F-8BEB-54F493BE1626}"/>
    <dgm:cxn modelId="{01577309-A985-48A6-BE10-E9C1328CEE53}" srcId="{5FDD30E7-0A0A-4A0E-9314-988200CA2557}" destId="{9841E9C0-DB9B-4417-A85A-7EB3F40FD857}" srcOrd="2" destOrd="0" parTransId="{CACD937F-6BB4-49D7-9690-E125A4A9BA92}" sibTransId="{6D627EE0-37FB-42BC-8E95-2A8B206BD6D4}"/>
    <dgm:cxn modelId="{FA92753B-167F-4327-9FB7-8B705FABE321}" srcId="{C2480E31-2A2A-4A2D-844B-DECF12B044C1}" destId="{1B3A2378-A4ED-401E-88FF-6133770AB5BE}" srcOrd="0" destOrd="0" parTransId="{E97699E1-ABC1-45B1-8811-17256FC814AD}" sibTransId="{FD8AD27F-209F-4D9D-A9D1-4EAB584A9583}"/>
    <dgm:cxn modelId="{AE135A60-DB41-414A-BE99-DAFAA20130D0}" type="presOf" srcId="{559688A6-8853-4D32-B7C2-ADB85CC3C795}" destId="{92B79AEC-943A-4A4C-8547-F30914B55CC6}" srcOrd="0" destOrd="0" presId="urn:microsoft.com/office/officeart/2005/8/layout/vList2"/>
    <dgm:cxn modelId="{55055EAE-3FD1-184B-A5D5-D8638CEA9475}" type="presOf" srcId="{1B3A2378-A4ED-401E-88FF-6133770AB5BE}" destId="{038625B7-3120-4249-A6E6-F4F750BF5DC7}" srcOrd="0" destOrd="0" presId="urn:microsoft.com/office/officeart/2005/8/layout/vList2"/>
    <dgm:cxn modelId="{EBBFB7B3-84AD-7C49-8F8D-3D7A51F1DCBA}" type="presOf" srcId="{C2480E31-2A2A-4A2D-844B-DECF12B044C1}" destId="{404DCC5D-C424-DD47-8F15-A269B31C0538}" srcOrd="0" destOrd="0" presId="urn:microsoft.com/office/officeart/2005/8/layout/vList2"/>
    <dgm:cxn modelId="{B637DFC1-939A-4EA9-8E2B-3BB8AF574231}" srcId="{C2480E31-2A2A-4A2D-844B-DECF12B044C1}" destId="{5FDD30E7-0A0A-4A0E-9314-988200CA2557}" srcOrd="1" destOrd="0" parTransId="{26F3B6E4-0C2E-4609-9F76-6F290E7FC559}" sibTransId="{D0D0D01B-C5B9-4AD2-A9EE-578D72821271}"/>
    <dgm:cxn modelId="{9631E0C6-F30C-F241-951F-8E486AEAE7D2}" type="presOf" srcId="{D491240E-D979-48DD-AB34-2445F35D7D23}" destId="{92B79AEC-943A-4A4C-8547-F30914B55CC6}" srcOrd="0" destOrd="1" presId="urn:microsoft.com/office/officeart/2005/8/layout/vList2"/>
    <dgm:cxn modelId="{913C2EE1-1258-40A4-92A6-A33672A4809D}" srcId="{5FDD30E7-0A0A-4A0E-9314-988200CA2557}" destId="{559688A6-8853-4D32-B7C2-ADB85CC3C795}" srcOrd="0" destOrd="0" parTransId="{EE200A80-B1E0-4CEE-87EA-F5911B9515C9}" sibTransId="{1F44C6D1-AD41-4160-A63B-27287C3F6CD6}"/>
    <dgm:cxn modelId="{8BF44DF1-9148-1742-BE9C-D8A62487B7D9}" type="presOf" srcId="{9841E9C0-DB9B-4417-A85A-7EB3F40FD857}" destId="{92B79AEC-943A-4A4C-8547-F30914B55CC6}" srcOrd="0" destOrd="2" presId="urn:microsoft.com/office/officeart/2005/8/layout/vList2"/>
    <dgm:cxn modelId="{FDDD1077-0390-9F45-BD9D-816592DE2434}" type="presParOf" srcId="{404DCC5D-C424-DD47-8F15-A269B31C0538}" destId="{038625B7-3120-4249-A6E6-F4F750BF5DC7}" srcOrd="0" destOrd="0" presId="urn:microsoft.com/office/officeart/2005/8/layout/vList2"/>
    <dgm:cxn modelId="{AA8AABA8-0263-B145-B71A-E2E279F32878}" type="presParOf" srcId="{404DCC5D-C424-DD47-8F15-A269B31C0538}" destId="{6E7FC090-8481-604C-9374-F1A0E7ED9E93}" srcOrd="1" destOrd="0" presId="urn:microsoft.com/office/officeart/2005/8/layout/vList2"/>
    <dgm:cxn modelId="{BACECCEB-22D0-8747-AB1E-D8075018A634}" type="presParOf" srcId="{404DCC5D-C424-DD47-8F15-A269B31C0538}" destId="{AD64F0E9-93AF-2748-99A0-8A2828B711C8}" srcOrd="2" destOrd="0" presId="urn:microsoft.com/office/officeart/2005/8/layout/vList2"/>
    <dgm:cxn modelId="{141D22E1-ABD1-EA44-A79E-1335A735ECD5}" type="presParOf" srcId="{404DCC5D-C424-DD47-8F15-A269B31C0538}" destId="{92B79AEC-943A-4A4C-8547-F30914B55CC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625B7-3120-4249-A6E6-F4F750BF5DC7}">
      <dsp:nvSpPr>
        <dsp:cNvPr id="0" name=""/>
        <dsp:cNvSpPr/>
      </dsp:nvSpPr>
      <dsp:spPr>
        <a:xfrm>
          <a:off x="0" y="66906"/>
          <a:ext cx="6797675" cy="19796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AU" sz="3600" kern="1200"/>
            <a:t>As you watch the video, take notes in your book as to the foundation story of Rome</a:t>
          </a:r>
          <a:endParaRPr lang="en-US" sz="3600" kern="1200"/>
        </a:p>
      </dsp:txBody>
      <dsp:txXfrm>
        <a:off x="96638" y="163544"/>
        <a:ext cx="6604399" cy="1786364"/>
      </dsp:txXfrm>
    </dsp:sp>
    <dsp:sp modelId="{AD64F0E9-93AF-2748-99A0-8A2828B711C8}">
      <dsp:nvSpPr>
        <dsp:cNvPr id="0" name=""/>
        <dsp:cNvSpPr/>
      </dsp:nvSpPr>
      <dsp:spPr>
        <a:xfrm>
          <a:off x="0" y="2150226"/>
          <a:ext cx="6797675" cy="1979640"/>
        </a:xfrm>
        <a:prstGeom prst="roundRect">
          <a:avLst/>
        </a:prstGeom>
        <a:solidFill>
          <a:schemeClr val="accent2">
            <a:hueOff val="1024692"/>
            <a:satOff val="437"/>
            <a:lumOff val="17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AU" sz="3600" kern="1200" dirty="0"/>
            <a:t>Include in your notes:</a:t>
          </a:r>
          <a:endParaRPr lang="en-US" sz="3600" kern="1200" dirty="0"/>
        </a:p>
      </dsp:txBody>
      <dsp:txXfrm>
        <a:off x="96638" y="2246864"/>
        <a:ext cx="6604399" cy="1786364"/>
      </dsp:txXfrm>
    </dsp:sp>
    <dsp:sp modelId="{92B79AEC-943A-4A4C-8547-F30914B55CC6}">
      <dsp:nvSpPr>
        <dsp:cNvPr id="0" name=""/>
        <dsp:cNvSpPr/>
      </dsp:nvSpPr>
      <dsp:spPr>
        <a:xfrm>
          <a:off x="0" y="4129866"/>
          <a:ext cx="6797675"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AU" sz="2800" kern="1200"/>
            <a:t>Key People</a:t>
          </a:r>
          <a:endParaRPr lang="en-US" sz="2800" kern="1200"/>
        </a:p>
        <a:p>
          <a:pPr marL="285750" lvl="1" indent="-285750" algn="l" defTabSz="1244600">
            <a:lnSpc>
              <a:spcPct val="90000"/>
            </a:lnSpc>
            <a:spcBef>
              <a:spcPct val="0"/>
            </a:spcBef>
            <a:spcAft>
              <a:spcPct val="20000"/>
            </a:spcAft>
            <a:buChar char="•"/>
          </a:pPr>
          <a:r>
            <a:rPr lang="en-AU" sz="2800" kern="1200"/>
            <a:t>Key Events</a:t>
          </a:r>
          <a:endParaRPr lang="en-US" sz="2800" kern="1200"/>
        </a:p>
        <a:p>
          <a:pPr marL="285750" lvl="1" indent="-285750" algn="l" defTabSz="1244600">
            <a:lnSpc>
              <a:spcPct val="90000"/>
            </a:lnSpc>
            <a:spcBef>
              <a:spcPct val="0"/>
            </a:spcBef>
            <a:spcAft>
              <a:spcPct val="20000"/>
            </a:spcAft>
            <a:buChar char="•"/>
          </a:pPr>
          <a:r>
            <a:rPr lang="en-AU" sz="2800" kern="1200"/>
            <a:t>Key Ideas</a:t>
          </a:r>
          <a:endParaRPr lang="en-US" sz="2800" kern="1200"/>
        </a:p>
      </dsp:txBody>
      <dsp:txXfrm>
        <a:off x="0" y="4129866"/>
        <a:ext cx="6797675" cy="14531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historylearningsite.co.uk/ancient-rome/ancient-rom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fontAlgn="base"/>
            <a:r>
              <a:rPr lang="en-US" dirty="0"/>
              <a:t>NOTE: </a:t>
            </a:r>
            <a:br>
              <a:rPr lang="en-AU" b="0" i="0" dirty="0">
                <a:solidFill>
                  <a:srgbClr val="2D2D2D"/>
                </a:solidFill>
                <a:effectLst/>
                <a:latin typeface="-apple-system"/>
              </a:rPr>
            </a:br>
            <a:endParaRPr lang="en-AU" b="0" i="0" dirty="0">
              <a:solidFill>
                <a:srgbClr val="2D2D2D"/>
              </a:solidFill>
              <a:effectLst/>
              <a:latin typeface="-apple-system"/>
            </a:endParaRPr>
          </a:p>
          <a:p>
            <a:pPr algn="ctr" fontAlgn="base"/>
            <a:r>
              <a:rPr lang="en-AU" b="0" i="0" dirty="0">
                <a:solidFill>
                  <a:srgbClr val="5A6275"/>
                </a:solidFill>
                <a:effectLst/>
                <a:latin typeface="-apple-system"/>
              </a:rPr>
              <a:t>Romulus is given the credit for founding Ancient Rome – so legend has it. Children in Roman schools were taught the story and it became almost set in stone.</a:t>
            </a:r>
            <a:endParaRPr lang="en-AU" b="0" i="0" dirty="0">
              <a:solidFill>
                <a:srgbClr val="5A6275"/>
              </a:solidFill>
              <a:effectLst/>
              <a:latin typeface="inherit"/>
            </a:endParaRPr>
          </a:p>
          <a:p>
            <a:pPr algn="l" fontAlgn="base"/>
            <a:r>
              <a:rPr lang="en-AU" b="1" i="0" dirty="0">
                <a:solidFill>
                  <a:srgbClr val="4D5464"/>
                </a:solidFill>
                <a:effectLst/>
                <a:latin typeface="-apple-system"/>
              </a:rPr>
              <a:t>What is the legend of Romulus and Remus?</a:t>
            </a:r>
          </a:p>
          <a:p>
            <a:pPr algn="l" fontAlgn="base"/>
            <a:r>
              <a:rPr lang="en-AU" b="0" i="0" dirty="0">
                <a:solidFill>
                  <a:srgbClr val="5A6275"/>
                </a:solidFill>
                <a:effectLst/>
                <a:latin typeface="-apple-system"/>
              </a:rPr>
              <a:t>Romulus and Remus were twin brothers. They were abandoned by their parents as babies and put into a basket that was then placed into the River Tiber.</a:t>
            </a:r>
          </a:p>
          <a:p>
            <a:pPr algn="ctr" fontAlgn="base"/>
            <a:r>
              <a:rPr lang="en-AU" b="0" i="0" dirty="0">
                <a:solidFill>
                  <a:srgbClr val="5A6275"/>
                </a:solidFill>
                <a:effectLst/>
                <a:latin typeface="-apple-system"/>
              </a:rPr>
              <a:t>The basket ran aground and the twins were discovered by a female wolf. The wolf nursed the babies for a short time before they were found by a shepherd. The shepherd then brought up the twins.</a:t>
            </a:r>
            <a:endParaRPr lang="en-AU" b="0" i="0" dirty="0">
              <a:solidFill>
                <a:srgbClr val="5A6275"/>
              </a:solidFill>
              <a:effectLst/>
              <a:latin typeface="inherit"/>
            </a:endParaRPr>
          </a:p>
          <a:p>
            <a:pPr algn="l" fontAlgn="base"/>
            <a:r>
              <a:rPr lang="en-AU" b="0" i="0" dirty="0">
                <a:solidFill>
                  <a:srgbClr val="5A6275"/>
                </a:solidFill>
                <a:effectLst/>
                <a:latin typeface="-apple-system"/>
              </a:rPr>
              <a:t>When Romulus and Remus became adults, they decided to found a city where the wolf had found them.</a:t>
            </a:r>
          </a:p>
          <a:p>
            <a:pPr algn="l" fontAlgn="base"/>
            <a:r>
              <a:rPr lang="en-AU" b="0" i="0" dirty="0">
                <a:solidFill>
                  <a:srgbClr val="5A6275"/>
                </a:solidFill>
                <a:effectLst/>
                <a:latin typeface="-apple-system"/>
              </a:rPr>
              <a:t>The brothers quarrelled over where the site should be and Remus was killed by his brother. This left Romulus the sole founder of the new city and he gave his name to it – Rome.</a:t>
            </a:r>
          </a:p>
          <a:p>
            <a:pPr algn="l" fontAlgn="base"/>
            <a:r>
              <a:rPr lang="en-AU" b="1" i="0" dirty="0">
                <a:solidFill>
                  <a:srgbClr val="4D5464"/>
                </a:solidFill>
                <a:effectLst/>
                <a:latin typeface="-apple-system"/>
              </a:rPr>
              <a:t>When was Rome founded</a:t>
            </a:r>
          </a:p>
          <a:p>
            <a:pPr algn="l" fontAlgn="base"/>
            <a:r>
              <a:rPr lang="en-AU" b="0" i="0" dirty="0">
                <a:solidFill>
                  <a:srgbClr val="5A6275"/>
                </a:solidFill>
                <a:effectLst/>
                <a:latin typeface="-apple-system"/>
              </a:rPr>
              <a:t>The date given for the founding of Rome is 753 BC.</a:t>
            </a:r>
          </a:p>
          <a:p>
            <a:pPr algn="l" fontAlgn="base"/>
            <a:r>
              <a:rPr lang="en-AU" b="0" i="0" dirty="0">
                <a:solidFill>
                  <a:srgbClr val="5A6275"/>
                </a:solidFill>
                <a:effectLst/>
                <a:latin typeface="-apple-system"/>
              </a:rPr>
              <a:t>This story, of course, is only a legend. The actual growth of Rome is less exotic and interesting. The </a:t>
            </a:r>
            <a:r>
              <a:rPr lang="en-AU" b="0" i="0" u="sng" dirty="0">
                <a:solidFill>
                  <a:srgbClr val="576AB0"/>
                </a:solidFill>
                <a:effectLst/>
                <a:latin typeface="-apple-system"/>
                <a:hlinkClick r:id="rId3"/>
              </a:rPr>
              <a:t>city of Rome</a:t>
            </a:r>
            <a:r>
              <a:rPr lang="en-AU" b="0" i="0" dirty="0">
                <a:solidFill>
                  <a:srgbClr val="5A6275"/>
                </a:solidFill>
                <a:effectLst/>
                <a:latin typeface="-apple-system"/>
              </a:rPr>
              <a:t> grew out of a number of settlements that existed around seven hills that were near the River Tiber.</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1396382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8/1/23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8/1/23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8/1/23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mb7074GIIGc&amp;list=PLvoRlZFMwbkqx5GsK9E8Q37fDLOhlmAzy&amp;ab_channel=BanijayHistor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Romulus and Remus</a:t>
            </a:r>
          </a:p>
        </p:txBody>
      </p:sp>
      <p:pic>
        <p:nvPicPr>
          <p:cNvPr id="2050" name="Picture 2" descr="Ancient Rome | History, Government, Religion, Maps, &amp; Facts | Britannica">
            <a:extLst>
              <a:ext uri="{FF2B5EF4-FFF2-40B4-BE49-F238E27FC236}">
                <a16:creationId xmlns:a16="http://schemas.microsoft.com/office/drawing/2014/main" id="{D0C9A7B6-6EB5-03FE-37E5-6FA6D6C6B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 r="10269" b="-1"/>
          <a:stretch/>
        </p:blipFill>
        <p:spPr bwMode="auto">
          <a:xfrm>
            <a:off x="202277" y="198120"/>
            <a:ext cx="7529718" cy="5791191"/>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Describe </a:t>
            </a:r>
            <a:r>
              <a:rPr lang="en-US" dirty="0"/>
              <a:t>Rome’s Origin Story</a:t>
            </a:r>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4 Lesson 1</a:t>
            </a:r>
          </a:p>
        </p:txBody>
      </p:sp>
    </p:spTree>
    <p:extLst>
      <p:ext uri="{BB962C8B-B14F-4D97-AF65-F5344CB8AC3E}">
        <p14:creationId xmlns:p14="http://schemas.microsoft.com/office/powerpoint/2010/main" val="19508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F218-FB07-8E5A-5A35-05B6EB13207E}"/>
              </a:ext>
            </a:extLst>
          </p:cNvPr>
          <p:cNvSpPr>
            <a:spLocks noGrp="1"/>
          </p:cNvSpPr>
          <p:nvPr>
            <p:ph type="title"/>
          </p:nvPr>
        </p:nvSpPr>
        <p:spPr/>
        <p:txBody>
          <a:bodyPr/>
          <a:lstStyle/>
          <a:p>
            <a:pPr algn="ctr"/>
            <a:r>
              <a:rPr lang="en-US" dirty="0"/>
              <a:t>What do you already know about Romulus and Remus?</a:t>
            </a:r>
          </a:p>
        </p:txBody>
      </p:sp>
      <p:pic>
        <p:nvPicPr>
          <p:cNvPr id="3" name="Picture 2">
            <a:extLst>
              <a:ext uri="{FF2B5EF4-FFF2-40B4-BE49-F238E27FC236}">
                <a16:creationId xmlns:a16="http://schemas.microsoft.com/office/drawing/2014/main" id="{A34539EA-8C8D-87D5-EE98-93BFCD690FEC}"/>
              </a:ext>
            </a:extLst>
          </p:cNvPr>
          <p:cNvPicPr>
            <a:picLocks noChangeAspect="1"/>
          </p:cNvPicPr>
          <p:nvPr/>
        </p:nvPicPr>
        <p:blipFill>
          <a:blip r:embed="rId2"/>
          <a:stretch>
            <a:fillRect/>
          </a:stretch>
        </p:blipFill>
        <p:spPr>
          <a:xfrm>
            <a:off x="3001672" y="2238338"/>
            <a:ext cx="6188656" cy="3872901"/>
          </a:xfrm>
          <a:prstGeom prst="rect">
            <a:avLst/>
          </a:prstGeom>
        </p:spPr>
      </p:pic>
    </p:spTree>
    <p:extLst>
      <p:ext uri="{BB962C8B-B14F-4D97-AF65-F5344CB8AC3E}">
        <p14:creationId xmlns:p14="http://schemas.microsoft.com/office/powerpoint/2010/main" val="320704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48D7-51D2-244B-9138-B67E38A73535}"/>
              </a:ext>
            </a:extLst>
          </p:cNvPr>
          <p:cNvSpPr>
            <a:spLocks noGrp="1"/>
          </p:cNvSpPr>
          <p:nvPr>
            <p:ph type="title"/>
          </p:nvPr>
        </p:nvSpPr>
        <p:spPr/>
        <p:txBody>
          <a:bodyPr/>
          <a:lstStyle/>
          <a:p>
            <a:r>
              <a:rPr lang="en-US" dirty="0"/>
              <a:t>Romulus and Remus</a:t>
            </a:r>
          </a:p>
        </p:txBody>
      </p:sp>
      <p:sp>
        <p:nvSpPr>
          <p:cNvPr id="3" name="Content Placeholder 2">
            <a:extLst>
              <a:ext uri="{FF2B5EF4-FFF2-40B4-BE49-F238E27FC236}">
                <a16:creationId xmlns:a16="http://schemas.microsoft.com/office/drawing/2014/main" id="{6090A983-153C-9376-3C63-BBCBB0EABAE7}"/>
              </a:ext>
            </a:extLst>
          </p:cNvPr>
          <p:cNvSpPr>
            <a:spLocks noGrp="1"/>
          </p:cNvSpPr>
          <p:nvPr>
            <p:ph idx="1"/>
          </p:nvPr>
        </p:nvSpPr>
        <p:spPr>
          <a:xfrm>
            <a:off x="1097280" y="1845733"/>
            <a:ext cx="10058400" cy="4426277"/>
          </a:xfr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Romulus is given the credit for founding Ancient Rome – so legend has it. Children in Roman schools were taught the story and it became almost set in stone.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What is the legend of Romulus and Remus?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Romulus and Remus were twin brothers. They were abandoned by their parents as babies and put into a basket that was then placed into the River Tiber.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basket ran aground and the twins were discovered by a female wolf. The wolf nursed the babies for a short time before they were found by a shepherd. The shepherd then brought up the twins.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When Romulus and Remus became adults, they decided to found a city where the wolf had found them.</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brothers </a:t>
            </a: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quarrelled</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over where the site should be and Remus was killed by his brother. This left Romulus the sole founder of the new city and he gave his name to it – Rome.</a:t>
            </a:r>
            <a:endPar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b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When was Rome founded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date given for the founding of Rome is 753 BC.</a:t>
            </a:r>
          </a:p>
          <a:p>
            <a:pPr algn="ctr"/>
            <a:endParaRPr lang="en-US" sz="1800" dirty="0">
              <a:solidFill>
                <a:schemeClr val="tx1"/>
              </a:solidFill>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728E6505-7418-AAFD-80F4-E2F3BB5774EF}"/>
              </a:ext>
            </a:extLst>
          </p:cNvPr>
          <p:cNvSpPr>
            <a:spLocks noChangeArrowheads="1"/>
          </p:cNvSpPr>
          <p:nvPr/>
        </p:nvSpPr>
        <p:spPr bwMode="auto">
          <a:xfrm>
            <a:off x="0" y="-384483"/>
            <a:ext cx="65" cy="7689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18250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093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49B7F6-E8A9-8D23-5E74-FA9C2D16D02C}"/>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ACTIVITY - Documentary</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3A8775E-631F-EC2D-4B96-890F60A7DAF0}"/>
              </a:ext>
            </a:extLst>
          </p:cNvPr>
          <p:cNvGraphicFramePr>
            <a:graphicFrameLocks noGrp="1"/>
          </p:cNvGraphicFramePr>
          <p:nvPr>
            <p:ph idx="1"/>
            <p:extLst>
              <p:ext uri="{D42A27DB-BD31-4B8C-83A1-F6EECF244321}">
                <p14:modId xmlns:p14="http://schemas.microsoft.com/office/powerpoint/2010/main" val="15742927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612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4322-6ACA-C8C5-47D2-53203927E9EA}"/>
              </a:ext>
            </a:extLst>
          </p:cNvPr>
          <p:cNvSpPr>
            <a:spLocks noGrp="1"/>
          </p:cNvSpPr>
          <p:nvPr>
            <p:ph type="ctrTitle"/>
          </p:nvPr>
        </p:nvSpPr>
        <p:spPr/>
        <p:txBody>
          <a:bodyPr/>
          <a:lstStyle/>
          <a:p>
            <a:r>
              <a:rPr lang="en-US" dirty="0"/>
              <a:t>Documentary:</a:t>
            </a:r>
          </a:p>
        </p:txBody>
      </p:sp>
      <p:sp>
        <p:nvSpPr>
          <p:cNvPr id="3" name="Subtitle 2">
            <a:extLst>
              <a:ext uri="{FF2B5EF4-FFF2-40B4-BE49-F238E27FC236}">
                <a16:creationId xmlns:a16="http://schemas.microsoft.com/office/drawing/2014/main" id="{B6D561D8-204E-A4AE-0E74-66733017B800}"/>
              </a:ext>
            </a:extLst>
          </p:cNvPr>
          <p:cNvSpPr>
            <a:spLocks noGrp="1"/>
          </p:cNvSpPr>
          <p:nvPr>
            <p:ph type="subTitle" idx="1"/>
          </p:nvPr>
        </p:nvSpPr>
        <p:spPr/>
        <p:txBody>
          <a:bodyPr/>
          <a:lstStyle/>
          <a:p>
            <a:r>
              <a:rPr lang="en-US" dirty="0">
                <a:hlinkClick r:id="rId2"/>
              </a:rPr>
              <a:t>https://www.youtube.com/watch?v=mb7074GIIGc&amp;list=PLvoRlZFMwbkqx5GsK9E8Q37fDLOhlmAzy&amp;ab_channel=BanijayHistory</a:t>
            </a:r>
            <a:r>
              <a:rPr lang="en-US" dirty="0"/>
              <a:t> </a:t>
            </a:r>
          </a:p>
        </p:txBody>
      </p:sp>
    </p:spTree>
    <p:extLst>
      <p:ext uri="{BB962C8B-B14F-4D97-AF65-F5344CB8AC3E}">
        <p14:creationId xmlns:p14="http://schemas.microsoft.com/office/powerpoint/2010/main" val="3124589789"/>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8102</TotalTime>
  <Words>497</Words>
  <Application>Microsoft Macintosh PowerPoint</Application>
  <PresentationFormat>Widescreen</PresentationFormat>
  <Paragraphs>35</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inherit</vt:lpstr>
      <vt:lpstr>Retrospect</vt:lpstr>
      <vt:lpstr>Romulus and Remus</vt:lpstr>
      <vt:lpstr>What do you already know about Romulus and Remus?</vt:lpstr>
      <vt:lpstr>Romulus and Remus</vt:lpstr>
      <vt:lpstr>ACTIVITY - Documentary</vt:lpstr>
      <vt:lpstr>Documentary: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323</cp:revision>
  <dcterms:created xsi:type="dcterms:W3CDTF">2022-07-13T05:26:46Z</dcterms:created>
  <dcterms:modified xsi:type="dcterms:W3CDTF">2023-08-01T08:52:00Z</dcterms:modified>
</cp:coreProperties>
</file>