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2"/>
  </p:notesMasterIdLst>
  <p:sldIdLst>
    <p:sldId id="301" r:id="rId2"/>
    <p:sldId id="302" r:id="rId3"/>
    <p:sldId id="303" r:id="rId4"/>
    <p:sldId id="294" r:id="rId5"/>
    <p:sldId id="304" r:id="rId6"/>
    <p:sldId id="305" r:id="rId7"/>
    <p:sldId id="306" r:id="rId8"/>
    <p:sldId id="307" r:id="rId9"/>
    <p:sldId id="308" r:id="rId10"/>
    <p:sldId id="30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11"/>
    <p:restoredTop sz="92318"/>
  </p:normalViewPr>
  <p:slideViewPr>
    <p:cSldViewPr snapToGrid="0" snapToObjects="1">
      <p:cViewPr varScale="1">
        <p:scale>
          <a:sx n="89" d="100"/>
          <a:sy n="89" d="100"/>
        </p:scale>
        <p:origin x="1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C1AEF9-ED3E-4478-B09F-A8241BD69C4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33DA3BD-BDE2-45B1-AD6D-9055CF2F24A2}">
      <dgm:prSet/>
      <dgm:spPr/>
      <dgm:t>
        <a:bodyPr/>
        <a:lstStyle/>
        <a:p>
          <a:pPr>
            <a:lnSpc>
              <a:spcPct val="100000"/>
            </a:lnSpc>
          </a:pPr>
          <a:r>
            <a:rPr lang="en-US"/>
            <a:t>Create an A4 Information poster about ‘Power in Ancient Rome’</a:t>
          </a:r>
        </a:p>
      </dgm:t>
    </dgm:pt>
    <dgm:pt modelId="{00931E2D-C0FA-46D0-8185-016643348AED}" type="parTrans" cxnId="{9133D146-CE09-4278-ABDC-FE635F365BDC}">
      <dgm:prSet/>
      <dgm:spPr/>
      <dgm:t>
        <a:bodyPr/>
        <a:lstStyle/>
        <a:p>
          <a:endParaRPr lang="en-US"/>
        </a:p>
      </dgm:t>
    </dgm:pt>
    <dgm:pt modelId="{F5C30183-96BC-4832-A88B-10A1F8943F4C}" type="sibTrans" cxnId="{9133D146-CE09-4278-ABDC-FE635F365BDC}">
      <dgm:prSet/>
      <dgm:spPr/>
      <dgm:t>
        <a:bodyPr/>
        <a:lstStyle/>
        <a:p>
          <a:endParaRPr lang="en-US"/>
        </a:p>
      </dgm:t>
    </dgm:pt>
    <dgm:pt modelId="{17F889AA-6FFA-4A2C-8E29-DFA74CA705ED}">
      <dgm:prSet/>
      <dgm:spPr/>
      <dgm:t>
        <a:bodyPr/>
        <a:lstStyle/>
        <a:p>
          <a:pPr>
            <a:lnSpc>
              <a:spcPct val="100000"/>
            </a:lnSpc>
          </a:pPr>
          <a:r>
            <a:rPr lang="en-US"/>
            <a:t>You must outline the key roles within society and their responsibilities</a:t>
          </a:r>
        </a:p>
      </dgm:t>
    </dgm:pt>
    <dgm:pt modelId="{45ACEB4E-4064-4471-9923-317CC9BEADF6}" type="parTrans" cxnId="{4556F464-C179-4E10-971A-4CFCFB059FCC}">
      <dgm:prSet/>
      <dgm:spPr/>
      <dgm:t>
        <a:bodyPr/>
        <a:lstStyle/>
        <a:p>
          <a:endParaRPr lang="en-US"/>
        </a:p>
      </dgm:t>
    </dgm:pt>
    <dgm:pt modelId="{3BD68A46-41CF-48DB-B357-6C8156DC6979}" type="sibTrans" cxnId="{4556F464-C179-4E10-971A-4CFCFB059FCC}">
      <dgm:prSet/>
      <dgm:spPr/>
      <dgm:t>
        <a:bodyPr/>
        <a:lstStyle/>
        <a:p>
          <a:endParaRPr lang="en-US"/>
        </a:p>
      </dgm:t>
    </dgm:pt>
    <dgm:pt modelId="{FF5A64E8-3A1B-402C-9622-9F72F746D7D5}" type="pres">
      <dgm:prSet presAssocID="{DBC1AEF9-ED3E-4478-B09F-A8241BD69C40}" presName="root" presStyleCnt="0">
        <dgm:presLayoutVars>
          <dgm:dir/>
          <dgm:resizeHandles val="exact"/>
        </dgm:presLayoutVars>
      </dgm:prSet>
      <dgm:spPr/>
    </dgm:pt>
    <dgm:pt modelId="{4F3F8D8F-896B-453E-9FD3-CDB8A0225B38}" type="pres">
      <dgm:prSet presAssocID="{B33DA3BD-BDE2-45B1-AD6D-9055CF2F24A2}" presName="compNode" presStyleCnt="0"/>
      <dgm:spPr/>
    </dgm:pt>
    <dgm:pt modelId="{03ED7569-35C2-45B9-A198-E6CC4DDC32F3}" type="pres">
      <dgm:prSet presAssocID="{B33DA3BD-BDE2-45B1-AD6D-9055CF2F24A2}" presName="bgRect" presStyleLbl="bgShp" presStyleIdx="0" presStyleCnt="2"/>
      <dgm:spPr/>
    </dgm:pt>
    <dgm:pt modelId="{99AD1874-1365-4592-AB0F-136FDEFA6B60}" type="pres">
      <dgm:prSet presAssocID="{B33DA3BD-BDE2-45B1-AD6D-9055CF2F24A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astle scene"/>
        </a:ext>
      </dgm:extLst>
    </dgm:pt>
    <dgm:pt modelId="{CA37FEB1-D3F9-49C2-BBDB-5A76CDAA7B64}" type="pres">
      <dgm:prSet presAssocID="{B33DA3BD-BDE2-45B1-AD6D-9055CF2F24A2}" presName="spaceRect" presStyleCnt="0"/>
      <dgm:spPr/>
    </dgm:pt>
    <dgm:pt modelId="{437AC173-A04F-4BEE-B56D-5F36D4097263}" type="pres">
      <dgm:prSet presAssocID="{B33DA3BD-BDE2-45B1-AD6D-9055CF2F24A2}" presName="parTx" presStyleLbl="revTx" presStyleIdx="0" presStyleCnt="2">
        <dgm:presLayoutVars>
          <dgm:chMax val="0"/>
          <dgm:chPref val="0"/>
        </dgm:presLayoutVars>
      </dgm:prSet>
      <dgm:spPr/>
    </dgm:pt>
    <dgm:pt modelId="{3FC266CE-3DAC-4636-8CEF-DD4875AA8BC2}" type="pres">
      <dgm:prSet presAssocID="{F5C30183-96BC-4832-A88B-10A1F8943F4C}" presName="sibTrans" presStyleCnt="0"/>
      <dgm:spPr/>
    </dgm:pt>
    <dgm:pt modelId="{1051AF3E-CB73-41C0-B814-7559A01A1A5B}" type="pres">
      <dgm:prSet presAssocID="{17F889AA-6FFA-4A2C-8E29-DFA74CA705ED}" presName="compNode" presStyleCnt="0"/>
      <dgm:spPr/>
    </dgm:pt>
    <dgm:pt modelId="{CCF55693-1E08-4787-8CCB-487DAE9C12B2}" type="pres">
      <dgm:prSet presAssocID="{17F889AA-6FFA-4A2C-8E29-DFA74CA705ED}" presName="bgRect" presStyleLbl="bgShp" presStyleIdx="1" presStyleCnt="2"/>
      <dgm:spPr/>
    </dgm:pt>
    <dgm:pt modelId="{A2CB4C98-CC9F-432D-9558-A2909841B3F5}" type="pres">
      <dgm:prSet presAssocID="{17F889AA-6FFA-4A2C-8E29-DFA74CA705E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Users"/>
        </a:ext>
      </dgm:extLst>
    </dgm:pt>
    <dgm:pt modelId="{1B5430C9-6849-4B62-B724-7011798949D1}" type="pres">
      <dgm:prSet presAssocID="{17F889AA-6FFA-4A2C-8E29-DFA74CA705ED}" presName="spaceRect" presStyleCnt="0"/>
      <dgm:spPr/>
    </dgm:pt>
    <dgm:pt modelId="{2BC31E43-12BC-4723-B971-B86E993E495F}" type="pres">
      <dgm:prSet presAssocID="{17F889AA-6FFA-4A2C-8E29-DFA74CA705ED}" presName="parTx" presStyleLbl="revTx" presStyleIdx="1" presStyleCnt="2">
        <dgm:presLayoutVars>
          <dgm:chMax val="0"/>
          <dgm:chPref val="0"/>
        </dgm:presLayoutVars>
      </dgm:prSet>
      <dgm:spPr/>
    </dgm:pt>
  </dgm:ptLst>
  <dgm:cxnLst>
    <dgm:cxn modelId="{9133D146-CE09-4278-ABDC-FE635F365BDC}" srcId="{DBC1AEF9-ED3E-4478-B09F-A8241BD69C40}" destId="{B33DA3BD-BDE2-45B1-AD6D-9055CF2F24A2}" srcOrd="0" destOrd="0" parTransId="{00931E2D-C0FA-46D0-8185-016643348AED}" sibTransId="{F5C30183-96BC-4832-A88B-10A1F8943F4C}"/>
    <dgm:cxn modelId="{4556F464-C179-4E10-971A-4CFCFB059FCC}" srcId="{DBC1AEF9-ED3E-4478-B09F-A8241BD69C40}" destId="{17F889AA-6FFA-4A2C-8E29-DFA74CA705ED}" srcOrd="1" destOrd="0" parTransId="{45ACEB4E-4064-4471-9923-317CC9BEADF6}" sibTransId="{3BD68A46-41CF-48DB-B357-6C8156DC6979}"/>
    <dgm:cxn modelId="{78E657A8-82EE-46A0-B572-6C6CD7E3D401}" type="presOf" srcId="{17F889AA-6FFA-4A2C-8E29-DFA74CA705ED}" destId="{2BC31E43-12BC-4723-B971-B86E993E495F}" srcOrd="0" destOrd="0" presId="urn:microsoft.com/office/officeart/2018/2/layout/IconVerticalSolidList"/>
    <dgm:cxn modelId="{04E294C6-ACE7-4569-AF46-83E8D1AEA66E}" type="presOf" srcId="{DBC1AEF9-ED3E-4478-B09F-A8241BD69C40}" destId="{FF5A64E8-3A1B-402C-9622-9F72F746D7D5}" srcOrd="0" destOrd="0" presId="urn:microsoft.com/office/officeart/2018/2/layout/IconVerticalSolidList"/>
    <dgm:cxn modelId="{A73AB7DA-8DD6-4351-8AAA-3C1754B3EC5B}" type="presOf" srcId="{B33DA3BD-BDE2-45B1-AD6D-9055CF2F24A2}" destId="{437AC173-A04F-4BEE-B56D-5F36D4097263}" srcOrd="0" destOrd="0" presId="urn:microsoft.com/office/officeart/2018/2/layout/IconVerticalSolidList"/>
    <dgm:cxn modelId="{1C708F53-F8FB-4FC3-9B77-551CA1D6E7C3}" type="presParOf" srcId="{FF5A64E8-3A1B-402C-9622-9F72F746D7D5}" destId="{4F3F8D8F-896B-453E-9FD3-CDB8A0225B38}" srcOrd="0" destOrd="0" presId="urn:microsoft.com/office/officeart/2018/2/layout/IconVerticalSolidList"/>
    <dgm:cxn modelId="{BBC4D0EA-DB6A-403E-A1C4-C813E64C62D4}" type="presParOf" srcId="{4F3F8D8F-896B-453E-9FD3-CDB8A0225B38}" destId="{03ED7569-35C2-45B9-A198-E6CC4DDC32F3}" srcOrd="0" destOrd="0" presId="urn:microsoft.com/office/officeart/2018/2/layout/IconVerticalSolidList"/>
    <dgm:cxn modelId="{3304EF55-70D3-4913-8C6F-3F39E7B67D81}" type="presParOf" srcId="{4F3F8D8F-896B-453E-9FD3-CDB8A0225B38}" destId="{99AD1874-1365-4592-AB0F-136FDEFA6B60}" srcOrd="1" destOrd="0" presId="urn:microsoft.com/office/officeart/2018/2/layout/IconVerticalSolidList"/>
    <dgm:cxn modelId="{9A4BBC53-0E19-4B22-8795-7B9232AA5EBC}" type="presParOf" srcId="{4F3F8D8F-896B-453E-9FD3-CDB8A0225B38}" destId="{CA37FEB1-D3F9-49C2-BBDB-5A76CDAA7B64}" srcOrd="2" destOrd="0" presId="urn:microsoft.com/office/officeart/2018/2/layout/IconVerticalSolidList"/>
    <dgm:cxn modelId="{01178441-1ADD-4D07-8A16-8E778C35F886}" type="presParOf" srcId="{4F3F8D8F-896B-453E-9FD3-CDB8A0225B38}" destId="{437AC173-A04F-4BEE-B56D-5F36D4097263}" srcOrd="3" destOrd="0" presId="urn:microsoft.com/office/officeart/2018/2/layout/IconVerticalSolidList"/>
    <dgm:cxn modelId="{CC7CE548-4FEE-4439-B673-37C6C9916EAA}" type="presParOf" srcId="{FF5A64E8-3A1B-402C-9622-9F72F746D7D5}" destId="{3FC266CE-3DAC-4636-8CEF-DD4875AA8BC2}" srcOrd="1" destOrd="0" presId="urn:microsoft.com/office/officeart/2018/2/layout/IconVerticalSolidList"/>
    <dgm:cxn modelId="{57B6BDCB-35AF-4E75-A837-F0CA1275086F}" type="presParOf" srcId="{FF5A64E8-3A1B-402C-9622-9F72F746D7D5}" destId="{1051AF3E-CB73-41C0-B814-7559A01A1A5B}" srcOrd="2" destOrd="0" presId="urn:microsoft.com/office/officeart/2018/2/layout/IconVerticalSolidList"/>
    <dgm:cxn modelId="{FBAA5693-B91A-47FE-84A6-EF6DEFCC8B80}" type="presParOf" srcId="{1051AF3E-CB73-41C0-B814-7559A01A1A5B}" destId="{CCF55693-1E08-4787-8CCB-487DAE9C12B2}" srcOrd="0" destOrd="0" presId="urn:microsoft.com/office/officeart/2018/2/layout/IconVerticalSolidList"/>
    <dgm:cxn modelId="{51B9A245-A7B0-4215-BA12-DFF8A6B9738E}" type="presParOf" srcId="{1051AF3E-CB73-41C0-B814-7559A01A1A5B}" destId="{A2CB4C98-CC9F-432D-9558-A2909841B3F5}" srcOrd="1" destOrd="0" presId="urn:microsoft.com/office/officeart/2018/2/layout/IconVerticalSolidList"/>
    <dgm:cxn modelId="{5FD7A050-CD59-4DE1-8E87-7D3FBF7F1282}" type="presParOf" srcId="{1051AF3E-CB73-41C0-B814-7559A01A1A5B}" destId="{1B5430C9-6849-4B62-B724-7011798949D1}" srcOrd="2" destOrd="0" presId="urn:microsoft.com/office/officeart/2018/2/layout/IconVerticalSolidList"/>
    <dgm:cxn modelId="{11FB9B82-08C8-49A6-9F8B-BFECF81C3096}" type="presParOf" srcId="{1051AF3E-CB73-41C0-B814-7559A01A1A5B}" destId="{2BC31E43-12BC-4723-B971-B86E993E495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D7569-35C2-45B9-A198-E6CC4DDC32F3}">
      <dsp:nvSpPr>
        <dsp:cNvPr id="0" name=""/>
        <dsp:cNvSpPr/>
      </dsp:nvSpPr>
      <dsp:spPr>
        <a:xfrm>
          <a:off x="0" y="653795"/>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AD1874-1365-4592-AB0F-136FDEFA6B60}">
      <dsp:nvSpPr>
        <dsp:cNvPr id="0" name=""/>
        <dsp:cNvSpPr/>
      </dsp:nvSpPr>
      <dsp:spPr>
        <a:xfrm>
          <a:off x="365119" y="925372"/>
          <a:ext cx="663854" cy="66385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37AC173-A04F-4BEE-B56D-5F36D4097263}">
      <dsp:nvSpPr>
        <dsp:cNvPr id="0" name=""/>
        <dsp:cNvSpPr/>
      </dsp:nvSpPr>
      <dsp:spPr>
        <a:xfrm>
          <a:off x="1394094" y="653795"/>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Create an A4 Information poster about ‘Power in Ancient Rome’</a:t>
          </a:r>
        </a:p>
      </dsp:txBody>
      <dsp:txXfrm>
        <a:off x="1394094" y="653795"/>
        <a:ext cx="8664305" cy="1207008"/>
      </dsp:txXfrm>
    </dsp:sp>
    <dsp:sp modelId="{CCF55693-1E08-4787-8CCB-487DAE9C12B2}">
      <dsp:nvSpPr>
        <dsp:cNvPr id="0" name=""/>
        <dsp:cNvSpPr/>
      </dsp:nvSpPr>
      <dsp:spPr>
        <a:xfrm>
          <a:off x="0" y="2162556"/>
          <a:ext cx="10058399" cy="120700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CB4C98-CC9F-432D-9558-A2909841B3F5}">
      <dsp:nvSpPr>
        <dsp:cNvPr id="0" name=""/>
        <dsp:cNvSpPr/>
      </dsp:nvSpPr>
      <dsp:spPr>
        <a:xfrm>
          <a:off x="365119" y="2434132"/>
          <a:ext cx="663854" cy="66385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BC31E43-12BC-4723-B971-B86E993E495F}">
      <dsp:nvSpPr>
        <dsp:cNvPr id="0" name=""/>
        <dsp:cNvSpPr/>
      </dsp:nvSpPr>
      <dsp:spPr>
        <a:xfrm>
          <a:off x="1394094" y="2162556"/>
          <a:ext cx="8664305" cy="1207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7742" tIns="127742" rIns="127742" bIns="127742" numCol="1" spcCol="1270" anchor="ctr" anchorCtr="0">
          <a:noAutofit/>
        </a:bodyPr>
        <a:lstStyle/>
        <a:p>
          <a:pPr marL="0" lvl="0" indent="0" algn="l" defTabSz="1111250">
            <a:lnSpc>
              <a:spcPct val="100000"/>
            </a:lnSpc>
            <a:spcBef>
              <a:spcPct val="0"/>
            </a:spcBef>
            <a:spcAft>
              <a:spcPct val="35000"/>
            </a:spcAft>
            <a:buNone/>
          </a:pPr>
          <a:r>
            <a:rPr lang="en-US" sz="2500" kern="1200"/>
            <a:t>You must outline the key roles within society and their responsibilities</a:t>
          </a:r>
        </a:p>
      </dsp:txBody>
      <dsp:txXfrm>
        <a:off x="1394094" y="2162556"/>
        <a:ext cx="8664305" cy="120700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8/10/23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8/10/23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8/10/23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8/10/23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8/10/23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8/10/23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8/10/23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hyperlink" Target="https://www.youtube.com/watch?v=Kpb1ioOYRHc&amp;ab_channel=KhAnubis"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873ECEC8-0F24-45B8-950F-35FC94BC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066288-7E5A-5A18-A127-FBF5B3A0D44B}"/>
              </a:ext>
            </a:extLst>
          </p:cNvPr>
          <p:cNvSpPr>
            <a:spLocks noGrp="1"/>
          </p:cNvSpPr>
          <p:nvPr>
            <p:ph type="title"/>
          </p:nvPr>
        </p:nvSpPr>
        <p:spPr>
          <a:xfrm>
            <a:off x="7859485" y="634946"/>
            <a:ext cx="3690257" cy="1450757"/>
          </a:xfrm>
        </p:spPr>
        <p:txBody>
          <a:bodyPr>
            <a:normAutofit/>
          </a:bodyPr>
          <a:lstStyle/>
          <a:p>
            <a:r>
              <a:rPr lang="en-US" dirty="0"/>
              <a:t>Power in Ancient Rome</a:t>
            </a:r>
          </a:p>
        </p:txBody>
      </p:sp>
      <p:pic>
        <p:nvPicPr>
          <p:cNvPr id="2050" name="Picture 2" descr="Ancient Rome | History, Government, Religion, Maps, &amp; Facts | Britannica">
            <a:extLst>
              <a:ext uri="{FF2B5EF4-FFF2-40B4-BE49-F238E27FC236}">
                <a16:creationId xmlns:a16="http://schemas.microsoft.com/office/drawing/2014/main" id="{D0C9A7B6-6EB5-03FE-37E5-6FA6D6C6BC4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16" r="10269" b="-1"/>
          <a:stretch/>
        </p:blipFill>
        <p:spPr bwMode="auto">
          <a:xfrm>
            <a:off x="202277" y="198120"/>
            <a:ext cx="7529718" cy="5791191"/>
          </a:xfrm>
          <a:prstGeom prst="rect">
            <a:avLst/>
          </a:prstGeom>
          <a:noFill/>
          <a:extLst>
            <a:ext uri="{909E8E84-426E-40DD-AFC4-6F175D3DCCD1}">
              <a14:hiddenFill xmlns:a14="http://schemas.microsoft.com/office/drawing/2010/main">
                <a:solidFill>
                  <a:srgbClr val="FFFFFF"/>
                </a:solidFill>
              </a14:hiddenFill>
            </a:ext>
          </a:extLst>
        </p:spPr>
      </p:pic>
      <p:cxnSp>
        <p:nvCxnSpPr>
          <p:cNvPr id="2057" name="Straight Connector 2056">
            <a:extLst>
              <a:ext uri="{FF2B5EF4-FFF2-40B4-BE49-F238E27FC236}">
                <a16:creationId xmlns:a16="http://schemas.microsoft.com/office/drawing/2014/main" id="{89EB8C68-FF1B-4849-867B-32D29B19F1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544FAC9-0213-55D0-296A-78DDE872F695}"/>
              </a:ext>
            </a:extLst>
          </p:cNvPr>
          <p:cNvSpPr>
            <a:spLocks noGrp="1"/>
          </p:cNvSpPr>
          <p:nvPr>
            <p:ph idx="1"/>
          </p:nvPr>
        </p:nvSpPr>
        <p:spPr>
          <a:xfrm>
            <a:off x="7859485" y="2198914"/>
            <a:ext cx="3690257" cy="3670180"/>
          </a:xfrm>
        </p:spPr>
        <p:txBody>
          <a:bodyPr>
            <a:normAutofit/>
          </a:bodyPr>
          <a:lstStyle/>
          <a:p>
            <a:r>
              <a:rPr lang="en-US" dirty="0"/>
              <a:t>- </a:t>
            </a:r>
            <a:r>
              <a:rPr lang="en-US" b="1" i="1" dirty="0"/>
              <a:t>Define and describe</a:t>
            </a:r>
            <a:r>
              <a:rPr lang="en-US" dirty="0"/>
              <a:t> key terms</a:t>
            </a:r>
          </a:p>
          <a:p>
            <a:r>
              <a:rPr lang="en-US" dirty="0"/>
              <a:t>- </a:t>
            </a:r>
            <a:r>
              <a:rPr lang="en-US" b="1" i="1" dirty="0"/>
              <a:t>Explain</a:t>
            </a:r>
            <a:r>
              <a:rPr lang="en-US" dirty="0"/>
              <a:t> how people could gain power in Ancient Rome</a:t>
            </a:r>
          </a:p>
        </p:txBody>
      </p:sp>
      <p:sp>
        <p:nvSpPr>
          <p:cNvPr id="2059" name="Rectangle 2058">
            <a:extLst>
              <a:ext uri="{FF2B5EF4-FFF2-40B4-BE49-F238E27FC236}">
                <a16:creationId xmlns:a16="http://schemas.microsoft.com/office/drawing/2014/main" id="{7D417315-0A35-4882-ABD2-ABE3C89E5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61" name="Rectangle 2060">
            <a:extLst>
              <a:ext uri="{FF2B5EF4-FFF2-40B4-BE49-F238E27FC236}">
                <a16:creationId xmlns:a16="http://schemas.microsoft.com/office/drawing/2014/main" id="{8B53612E-ADB2-4457-9688-89506397AF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9AF52991-4EDF-A8E5-0A06-E823C979D93E}"/>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bg1"/>
                </a:solidFill>
              </a:rPr>
              <a:t>Ms</a:t>
            </a:r>
            <a:r>
              <a:rPr lang="en-US" sz="1500" dirty="0">
                <a:solidFill>
                  <a:schemeClr val="bg1"/>
                </a:solidFill>
              </a:rPr>
              <a:t> Barrie</a:t>
            </a:r>
          </a:p>
        </p:txBody>
      </p:sp>
      <p:sp>
        <p:nvSpPr>
          <p:cNvPr id="5" name="Subtitle 2">
            <a:extLst>
              <a:ext uri="{FF2B5EF4-FFF2-40B4-BE49-F238E27FC236}">
                <a16:creationId xmlns:a16="http://schemas.microsoft.com/office/drawing/2014/main" id="{09344EC8-A66A-3780-B9F7-6B3591742A42}"/>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bg1"/>
                </a:solidFill>
              </a:rPr>
              <a:t>Week 5 Lesson 3</a:t>
            </a:r>
          </a:p>
        </p:txBody>
      </p:sp>
    </p:spTree>
    <p:extLst>
      <p:ext uri="{BB962C8B-B14F-4D97-AF65-F5344CB8AC3E}">
        <p14:creationId xmlns:p14="http://schemas.microsoft.com/office/powerpoint/2010/main" val="195081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E821-D559-4EAE-E53D-CFE48253F905}"/>
              </a:ext>
            </a:extLst>
          </p:cNvPr>
          <p:cNvSpPr>
            <a:spLocks noGrp="1"/>
          </p:cNvSpPr>
          <p:nvPr>
            <p:ph type="title"/>
          </p:nvPr>
        </p:nvSpPr>
        <p:spPr/>
        <p:txBody>
          <a:bodyPr/>
          <a:lstStyle/>
          <a:p>
            <a:pPr algn="ctr"/>
            <a:r>
              <a:rPr lang="en-US" dirty="0"/>
              <a:t>ACTIVITY – Information Poster</a:t>
            </a:r>
          </a:p>
        </p:txBody>
      </p:sp>
      <p:graphicFrame>
        <p:nvGraphicFramePr>
          <p:cNvPr id="5" name="Content Placeholder 2">
            <a:extLst>
              <a:ext uri="{FF2B5EF4-FFF2-40B4-BE49-F238E27FC236}">
                <a16:creationId xmlns:a16="http://schemas.microsoft.com/office/drawing/2014/main" id="{0EF02F6C-8E23-4A4C-233A-720202C01157}"/>
              </a:ext>
            </a:extLst>
          </p:cNvPr>
          <p:cNvGraphicFramePr>
            <a:graphicFrameLocks noGrp="1"/>
          </p:cNvGraphicFramePr>
          <p:nvPr>
            <p:ph idx="1"/>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58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B4990-F0FE-644C-317B-723EAF970E51}"/>
              </a:ext>
            </a:extLst>
          </p:cNvPr>
          <p:cNvSpPr>
            <a:spLocks noGrp="1"/>
          </p:cNvSpPr>
          <p:nvPr>
            <p:ph type="ctrTitle"/>
          </p:nvPr>
        </p:nvSpPr>
        <p:spPr/>
        <p:txBody>
          <a:bodyPr/>
          <a:lstStyle/>
          <a:p>
            <a:r>
              <a:rPr lang="en-US" dirty="0"/>
              <a:t>Roman Government - </a:t>
            </a:r>
            <a:r>
              <a:rPr lang="en-US" b="1" i="1" dirty="0">
                <a:solidFill>
                  <a:schemeClr val="accent6">
                    <a:lumMod val="75000"/>
                  </a:schemeClr>
                </a:solidFill>
              </a:rPr>
              <a:t>Review</a:t>
            </a:r>
          </a:p>
        </p:txBody>
      </p:sp>
      <p:sp>
        <p:nvSpPr>
          <p:cNvPr id="3" name="Subtitle 2">
            <a:extLst>
              <a:ext uri="{FF2B5EF4-FFF2-40B4-BE49-F238E27FC236}">
                <a16:creationId xmlns:a16="http://schemas.microsoft.com/office/drawing/2014/main" id="{73308516-BF62-8EC5-9C24-6B90BD77CB87}"/>
              </a:ext>
            </a:extLst>
          </p:cNvPr>
          <p:cNvSpPr>
            <a:spLocks noGrp="1"/>
          </p:cNvSpPr>
          <p:nvPr>
            <p:ph type="subTitle" idx="1"/>
          </p:nvPr>
        </p:nvSpPr>
        <p:spPr/>
        <p:txBody>
          <a:bodyPr/>
          <a:lstStyle/>
          <a:p>
            <a:r>
              <a:rPr lang="en-US" dirty="0">
                <a:hlinkClick r:id="rId2"/>
              </a:rPr>
              <a:t>https://www.youtube.com/watch?v=Kpb1ioOYRHc&amp;ab_channel=KhAnubis</a:t>
            </a:r>
            <a:r>
              <a:rPr lang="en-US" dirty="0"/>
              <a:t> </a:t>
            </a:r>
          </a:p>
        </p:txBody>
      </p:sp>
    </p:spTree>
    <p:extLst>
      <p:ext uri="{BB962C8B-B14F-4D97-AF65-F5344CB8AC3E}">
        <p14:creationId xmlns:p14="http://schemas.microsoft.com/office/powerpoint/2010/main" val="1911363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8E44A0-2317-5213-08F9-56E6735592FA}"/>
              </a:ext>
            </a:extLst>
          </p:cNvPr>
          <p:cNvSpPr>
            <a:spLocks noGrp="1"/>
          </p:cNvSpPr>
          <p:nvPr>
            <p:ph type="title"/>
          </p:nvPr>
        </p:nvSpPr>
        <p:spPr>
          <a:xfrm>
            <a:off x="0" y="0"/>
            <a:ext cx="11933284" cy="4586136"/>
          </a:xfrm>
        </p:spPr>
        <p:txBody>
          <a:bodyPr vert="horz" lIns="91440" tIns="45720" rIns="91440" bIns="45720" rtlCol="0" anchor="b">
            <a:normAutofit/>
          </a:bodyPr>
          <a:lstStyle/>
          <a:p>
            <a:pPr algn="ctr"/>
            <a:r>
              <a:rPr lang="en-US" sz="2600" i="0" dirty="0">
                <a:solidFill>
                  <a:schemeClr val="tx1">
                    <a:lumMod val="85000"/>
                    <a:lumOff val="15000"/>
                  </a:schemeClr>
                </a:solidFill>
                <a:effectLst/>
              </a:rPr>
              <a:t>Authority in ancient </a:t>
            </a:r>
            <a:r>
              <a:rPr lang="en-US" sz="2600" i="0" u="none" strike="noStrike" dirty="0">
                <a:solidFill>
                  <a:schemeClr val="tx1">
                    <a:lumMod val="85000"/>
                    <a:lumOff val="15000"/>
                  </a:schemeClr>
                </a:solidFill>
                <a:effectLst/>
              </a:rPr>
              <a:t>Rome</a:t>
            </a:r>
            <a:r>
              <a:rPr lang="en-US" sz="2600" i="0" dirty="0">
                <a:solidFill>
                  <a:schemeClr val="tx1">
                    <a:lumMod val="85000"/>
                    <a:lumOff val="15000"/>
                  </a:schemeClr>
                </a:solidFill>
                <a:effectLst/>
              </a:rPr>
              <a:t> was complex, and as one can expect from Rome, full of tradition, myth, and awareness of their own storied history.</a:t>
            </a:r>
            <a:br>
              <a:rPr lang="en-US" sz="2600" i="0" dirty="0">
                <a:solidFill>
                  <a:schemeClr val="tx1">
                    <a:lumMod val="85000"/>
                    <a:lumOff val="15000"/>
                  </a:schemeClr>
                </a:solidFill>
                <a:effectLst/>
              </a:rPr>
            </a:br>
            <a:br>
              <a:rPr lang="en-US" sz="2600" i="0" dirty="0">
                <a:solidFill>
                  <a:schemeClr val="tx1">
                    <a:lumMod val="85000"/>
                    <a:lumOff val="15000"/>
                  </a:schemeClr>
                </a:solidFill>
                <a:effectLst/>
              </a:rPr>
            </a:br>
            <a:r>
              <a:rPr lang="en-US" sz="2600" i="0" dirty="0">
                <a:solidFill>
                  <a:schemeClr val="tx1">
                    <a:lumMod val="85000"/>
                    <a:lumOff val="15000"/>
                  </a:schemeClr>
                </a:solidFill>
                <a:effectLst/>
              </a:rPr>
              <a:t> Perhaps the ultimate authority was </a:t>
            </a:r>
            <a:r>
              <a:rPr lang="en-US" sz="2600" b="1" i="1" dirty="0">
                <a:solidFill>
                  <a:schemeClr val="accent6">
                    <a:lumMod val="75000"/>
                  </a:schemeClr>
                </a:solidFill>
                <a:effectLst/>
              </a:rPr>
              <a:t>imperium</a:t>
            </a:r>
            <a:r>
              <a:rPr lang="en-US" sz="2600" i="1" dirty="0">
                <a:solidFill>
                  <a:schemeClr val="tx1">
                    <a:lumMod val="85000"/>
                    <a:lumOff val="15000"/>
                  </a:schemeClr>
                </a:solidFill>
                <a:effectLst/>
              </a:rPr>
              <a:t>,</a:t>
            </a:r>
            <a:r>
              <a:rPr lang="en-US" sz="2600" i="0" dirty="0">
                <a:solidFill>
                  <a:schemeClr val="tx1">
                    <a:lumMod val="85000"/>
                    <a:lumOff val="15000"/>
                  </a:schemeClr>
                </a:solidFill>
                <a:effectLst/>
              </a:rPr>
              <a:t> the power to command the </a:t>
            </a:r>
            <a:r>
              <a:rPr lang="en-US" sz="2600" i="0" u="none" strike="noStrike" dirty="0">
                <a:solidFill>
                  <a:schemeClr val="tx1">
                    <a:lumMod val="85000"/>
                    <a:lumOff val="15000"/>
                  </a:schemeClr>
                </a:solidFill>
                <a:effectLst/>
              </a:rPr>
              <a:t>Roman army</a:t>
            </a:r>
            <a:r>
              <a:rPr lang="en-US" sz="2600" i="0" dirty="0">
                <a:solidFill>
                  <a:schemeClr val="tx1">
                    <a:lumMod val="85000"/>
                    <a:lumOff val="15000"/>
                  </a:schemeClr>
                </a:solidFill>
                <a:effectLst/>
              </a:rPr>
              <a:t>. </a:t>
            </a:r>
            <a:r>
              <a:rPr lang="en-US" sz="2600" b="1" i="1" dirty="0" err="1">
                <a:solidFill>
                  <a:schemeClr val="accent6">
                    <a:lumMod val="75000"/>
                  </a:schemeClr>
                </a:solidFill>
                <a:effectLst/>
              </a:rPr>
              <a:t>Potestas</a:t>
            </a:r>
            <a:r>
              <a:rPr lang="en-US" sz="2600" i="0" dirty="0">
                <a:solidFill>
                  <a:schemeClr val="tx1">
                    <a:lumMod val="85000"/>
                    <a:lumOff val="15000"/>
                  </a:schemeClr>
                </a:solidFill>
                <a:effectLst/>
              </a:rPr>
              <a:t> was legal power belonging to the various roles of political offices. </a:t>
            </a:r>
            <a:br>
              <a:rPr lang="en-US" sz="2600" i="0" dirty="0">
                <a:solidFill>
                  <a:schemeClr val="tx1">
                    <a:lumMod val="85000"/>
                    <a:lumOff val="15000"/>
                  </a:schemeClr>
                </a:solidFill>
                <a:effectLst/>
              </a:rPr>
            </a:br>
            <a:br>
              <a:rPr lang="en-US" sz="2600" i="0" dirty="0">
                <a:solidFill>
                  <a:schemeClr val="tx1">
                    <a:lumMod val="85000"/>
                    <a:lumOff val="15000"/>
                  </a:schemeClr>
                </a:solidFill>
                <a:effectLst/>
              </a:rPr>
            </a:br>
            <a:r>
              <a:rPr lang="en-US" sz="2600" i="0" dirty="0">
                <a:solidFill>
                  <a:schemeClr val="tx1">
                    <a:lumMod val="85000"/>
                    <a:lumOff val="15000"/>
                  </a:schemeClr>
                </a:solidFill>
                <a:effectLst/>
              </a:rPr>
              <a:t>There was also </a:t>
            </a:r>
            <a:r>
              <a:rPr lang="en-US" sz="2600" b="1" i="1" dirty="0" err="1">
                <a:solidFill>
                  <a:schemeClr val="accent6">
                    <a:lumMod val="75000"/>
                  </a:schemeClr>
                </a:solidFill>
                <a:effectLst/>
              </a:rPr>
              <a:t>auctoritas</a:t>
            </a:r>
            <a:r>
              <a:rPr lang="en-US" sz="2600" i="0" dirty="0">
                <a:solidFill>
                  <a:schemeClr val="tx1">
                    <a:lumMod val="85000"/>
                    <a:lumOff val="15000"/>
                  </a:schemeClr>
                </a:solidFill>
                <a:effectLst/>
              </a:rPr>
              <a:t>, a kind of intangible social authority tied to reputation and status. In the everyday </a:t>
            </a:r>
            <a:r>
              <a:rPr lang="en-US" sz="2600" i="0" u="none" strike="noStrike" dirty="0">
                <a:solidFill>
                  <a:schemeClr val="tx1">
                    <a:lumMod val="85000"/>
                    <a:lumOff val="15000"/>
                  </a:schemeClr>
                </a:solidFill>
                <a:effectLst/>
              </a:rPr>
              <a:t>Roman</a:t>
            </a:r>
            <a:r>
              <a:rPr lang="en-US" sz="2600" i="0" dirty="0">
                <a:solidFill>
                  <a:schemeClr val="tx1">
                    <a:lumMod val="85000"/>
                    <a:lumOff val="15000"/>
                  </a:schemeClr>
                </a:solidFill>
                <a:effectLst/>
              </a:rPr>
              <a:t> household, the absolute authority was the father, known as the </a:t>
            </a:r>
            <a:r>
              <a:rPr lang="en-US" sz="2600" b="1" i="1" dirty="0">
                <a:solidFill>
                  <a:schemeClr val="accent6">
                    <a:lumMod val="75000"/>
                  </a:schemeClr>
                </a:solidFill>
                <a:effectLst/>
              </a:rPr>
              <a:t>paterfamilias</a:t>
            </a:r>
            <a:r>
              <a:rPr lang="en-US" sz="2600" i="0" dirty="0">
                <a:solidFill>
                  <a:schemeClr val="tx1">
                    <a:lumMod val="85000"/>
                    <a:lumOff val="15000"/>
                  </a:schemeClr>
                </a:solidFill>
                <a:effectLst/>
              </a:rPr>
              <a:t>. </a:t>
            </a:r>
            <a:br>
              <a:rPr lang="en-US" sz="2600" i="0" dirty="0">
                <a:solidFill>
                  <a:schemeClr val="tx1">
                    <a:lumMod val="85000"/>
                    <a:lumOff val="15000"/>
                  </a:schemeClr>
                </a:solidFill>
                <a:effectLst/>
              </a:rPr>
            </a:br>
            <a:br>
              <a:rPr lang="en-US" sz="2600" i="0" dirty="0">
                <a:solidFill>
                  <a:schemeClr val="tx1">
                    <a:lumMod val="85000"/>
                    <a:lumOff val="15000"/>
                  </a:schemeClr>
                </a:solidFill>
                <a:effectLst/>
              </a:rPr>
            </a:br>
            <a:r>
              <a:rPr lang="en-US" sz="2600" i="0" dirty="0">
                <a:solidFill>
                  <a:schemeClr val="tx1">
                    <a:lumMod val="85000"/>
                    <a:lumOff val="15000"/>
                  </a:schemeClr>
                </a:solidFill>
                <a:effectLst/>
              </a:rPr>
              <a:t>Today we will examine these various types of authority which spanned across centuries and covered all facets of Roman life - from the household to public politics to the battlefield.</a:t>
            </a:r>
            <a:endParaRPr lang="en-US" sz="2600" dirty="0">
              <a:solidFill>
                <a:schemeClr val="tx1">
                  <a:lumMod val="85000"/>
                  <a:lumOff val="15000"/>
                </a:schemeClr>
              </a:solidFill>
            </a:endParaRP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86835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normAutofit/>
          </a:bodyPr>
          <a:lstStyle/>
          <a:p>
            <a:r>
              <a:rPr lang="en-US" sz="7200" b="1" dirty="0" err="1"/>
              <a:t>Auctoritas</a:t>
            </a:r>
            <a:endParaRPr lang="en-US" sz="7200" b="1" dirty="0"/>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r>
              <a:rPr lang="en-US" sz="3200" u="sng" dirty="0"/>
              <a:t>DEFINITION: </a:t>
            </a:r>
          </a:p>
          <a:p>
            <a:pPr algn="ctr"/>
            <a:endParaRPr lang="en-US" sz="3200" u="sng" dirty="0"/>
          </a:p>
          <a:p>
            <a:pPr algn="ctr"/>
            <a:r>
              <a:rPr lang="en-US" sz="3200" dirty="0"/>
              <a:t>Social authority, reputation, and status</a:t>
            </a: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858364"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b="1" i="1" dirty="0">
                <a:solidFill>
                  <a:schemeClr val="accent6">
                    <a:lumMod val="75000"/>
                  </a:schemeClr>
                </a:solidFill>
              </a:rPr>
              <a:t>Write this in your book</a:t>
            </a:r>
          </a:p>
        </p:txBody>
      </p:sp>
      <p:pic>
        <p:nvPicPr>
          <p:cNvPr id="1026" name="Picture 2" descr="Auctoritas - Wikipedia">
            <a:extLst>
              <a:ext uri="{FF2B5EF4-FFF2-40B4-BE49-F238E27FC236}">
                <a16:creationId xmlns:a16="http://schemas.microsoft.com/office/drawing/2014/main" id="{9399D487-353E-B094-2475-2FD07D0AC2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3142" y="2149147"/>
            <a:ext cx="4563835" cy="2971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350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C026-EE16-0D2A-0118-72291D5AC05C}"/>
              </a:ext>
            </a:extLst>
          </p:cNvPr>
          <p:cNvSpPr>
            <a:spLocks noGrp="1"/>
          </p:cNvSpPr>
          <p:nvPr>
            <p:ph type="title"/>
          </p:nvPr>
        </p:nvSpPr>
        <p:spPr/>
        <p:txBody>
          <a:bodyPr/>
          <a:lstStyle/>
          <a:p>
            <a:r>
              <a:rPr lang="en-US" sz="4800" b="1" dirty="0" err="1"/>
              <a:t>Auctoritas</a:t>
            </a:r>
            <a:endParaRPr lang="en-US" dirty="0"/>
          </a:p>
        </p:txBody>
      </p:sp>
      <p:sp>
        <p:nvSpPr>
          <p:cNvPr id="3" name="Content Placeholder 2">
            <a:extLst>
              <a:ext uri="{FF2B5EF4-FFF2-40B4-BE49-F238E27FC236}">
                <a16:creationId xmlns:a16="http://schemas.microsoft.com/office/drawing/2014/main" id="{71341B92-1E3A-9FAE-AFCF-F6D4BBF6EBCF}"/>
              </a:ext>
            </a:extLst>
          </p:cNvPr>
          <p:cNvSpPr>
            <a:spLocks noGrp="1"/>
          </p:cNvSpPr>
          <p:nvPr>
            <p:ph idx="1"/>
          </p:nvPr>
        </p:nvSpPr>
        <p:spPr/>
        <p:txBody>
          <a:bodyPr>
            <a:normAutofit/>
          </a:bodyPr>
          <a:lstStyle/>
          <a:p>
            <a:pPr>
              <a:buFont typeface="Arial" panose="020B0604020202020204" pitchFamily="34" charset="0"/>
              <a:buChar char="•"/>
            </a:pPr>
            <a:r>
              <a:rPr lang="en-US" sz="3600" dirty="0"/>
              <a:t> intangible prestige</a:t>
            </a:r>
          </a:p>
          <a:p>
            <a:pPr>
              <a:buFont typeface="Arial" panose="020B0604020202020204" pitchFamily="34" charset="0"/>
              <a:buChar char="•"/>
            </a:pPr>
            <a:r>
              <a:rPr lang="en-US" sz="3600" dirty="0"/>
              <a:t>Partly earned, partly inherent</a:t>
            </a:r>
          </a:p>
          <a:p>
            <a:pPr>
              <a:buFont typeface="Arial" panose="020B0604020202020204" pitchFamily="34" charset="0"/>
              <a:buChar char="•"/>
            </a:pPr>
            <a:r>
              <a:rPr lang="en-US" sz="3600" dirty="0"/>
              <a:t>Earned by </a:t>
            </a:r>
            <a:r>
              <a:rPr lang="en-US" sz="3600" dirty="0" err="1"/>
              <a:t>valour</a:t>
            </a:r>
            <a:r>
              <a:rPr lang="en-US" sz="3600" dirty="0"/>
              <a:t> and braveness in battlefield</a:t>
            </a:r>
          </a:p>
          <a:p>
            <a:pPr>
              <a:buFont typeface="Arial" panose="020B0604020202020204" pitchFamily="34" charset="0"/>
              <a:buChar char="•"/>
            </a:pPr>
            <a:r>
              <a:rPr lang="en-US" sz="3600" b="1" i="1" dirty="0"/>
              <a:t>IMPERATOR</a:t>
            </a:r>
            <a:r>
              <a:rPr lang="en-US" sz="3600" dirty="0"/>
              <a:t> or ‘victorious commander’</a:t>
            </a:r>
          </a:p>
          <a:p>
            <a:pPr>
              <a:buFont typeface="Arial" panose="020B0604020202020204" pitchFamily="34" charset="0"/>
              <a:buChar char="•"/>
            </a:pPr>
            <a:r>
              <a:rPr lang="en-US" sz="3600" b="1" i="1" dirty="0"/>
              <a:t> </a:t>
            </a:r>
            <a:r>
              <a:rPr lang="en-US" sz="3600" dirty="0"/>
              <a:t>prestigious political positions</a:t>
            </a:r>
          </a:p>
          <a:p>
            <a:pPr>
              <a:buFont typeface="Arial" panose="020B0604020202020204" pitchFamily="34" charset="0"/>
              <a:buChar char="•"/>
            </a:pPr>
            <a:r>
              <a:rPr lang="en-US" sz="3600" dirty="0"/>
              <a:t>Noble bloodline</a:t>
            </a:r>
          </a:p>
        </p:txBody>
      </p:sp>
    </p:spTree>
    <p:extLst>
      <p:ext uri="{BB962C8B-B14F-4D97-AF65-F5344CB8AC3E}">
        <p14:creationId xmlns:p14="http://schemas.microsoft.com/office/powerpoint/2010/main" val="2900729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normAutofit/>
          </a:bodyPr>
          <a:lstStyle/>
          <a:p>
            <a:r>
              <a:rPr lang="en-US" sz="7200" b="1" dirty="0"/>
              <a:t>Imperium</a:t>
            </a:r>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r>
              <a:rPr lang="en-US" sz="3200" u="sng" dirty="0"/>
              <a:t>DEFINITION: </a:t>
            </a:r>
          </a:p>
          <a:p>
            <a:pPr algn="ctr"/>
            <a:endParaRPr lang="en-US" sz="3200" u="sng" dirty="0"/>
          </a:p>
          <a:p>
            <a:pPr algn="ctr"/>
            <a:r>
              <a:rPr lang="en-US" sz="3200" dirty="0"/>
              <a:t>Authority held by magistrates to command the roman army</a:t>
            </a:r>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858364"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b="1" i="1" dirty="0">
                <a:solidFill>
                  <a:schemeClr val="accent6">
                    <a:lumMod val="75000"/>
                  </a:schemeClr>
                </a:solidFill>
              </a:rPr>
              <a:t>Write this in your book</a:t>
            </a:r>
          </a:p>
        </p:txBody>
      </p:sp>
      <p:pic>
        <p:nvPicPr>
          <p:cNvPr id="2050" name="Picture 2" descr="Authority in Ancient Rome: Auctoritas, Potestas, Imperium, and the  Paterfamilias - World History Encyclopedia">
            <a:extLst>
              <a:ext uri="{FF2B5EF4-FFF2-40B4-BE49-F238E27FC236}">
                <a16:creationId xmlns:a16="http://schemas.microsoft.com/office/drawing/2014/main" id="{8F5D5F58-3243-699E-1576-5B94CD6287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5" y="1845734"/>
            <a:ext cx="2385547" cy="34699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4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C026-EE16-0D2A-0118-72291D5AC05C}"/>
              </a:ext>
            </a:extLst>
          </p:cNvPr>
          <p:cNvSpPr>
            <a:spLocks noGrp="1"/>
          </p:cNvSpPr>
          <p:nvPr>
            <p:ph type="title"/>
          </p:nvPr>
        </p:nvSpPr>
        <p:spPr/>
        <p:txBody>
          <a:bodyPr/>
          <a:lstStyle/>
          <a:p>
            <a:r>
              <a:rPr lang="en-US" sz="4800" b="1" dirty="0"/>
              <a:t>Imperium</a:t>
            </a:r>
            <a:endParaRPr lang="en-US" dirty="0"/>
          </a:p>
        </p:txBody>
      </p:sp>
      <p:sp>
        <p:nvSpPr>
          <p:cNvPr id="3" name="Content Placeholder 2">
            <a:extLst>
              <a:ext uri="{FF2B5EF4-FFF2-40B4-BE49-F238E27FC236}">
                <a16:creationId xmlns:a16="http://schemas.microsoft.com/office/drawing/2014/main" id="{71341B92-1E3A-9FAE-AFCF-F6D4BBF6EBCF}"/>
              </a:ext>
            </a:extLst>
          </p:cNvPr>
          <p:cNvSpPr>
            <a:spLocks noGrp="1"/>
          </p:cNvSpPr>
          <p:nvPr>
            <p:ph idx="1"/>
          </p:nvPr>
        </p:nvSpPr>
        <p:spPr/>
        <p:txBody>
          <a:bodyPr>
            <a:normAutofit/>
          </a:bodyPr>
          <a:lstStyle/>
          <a:p>
            <a:pPr>
              <a:buFont typeface="Arial" panose="020B0604020202020204" pitchFamily="34" charset="0"/>
              <a:buChar char="•"/>
            </a:pPr>
            <a:r>
              <a:rPr lang="en-US" sz="3600" dirty="0"/>
              <a:t> Supreme form of legal power</a:t>
            </a:r>
          </a:p>
          <a:p>
            <a:pPr>
              <a:buFont typeface="Arial" panose="020B0604020202020204" pitchFamily="34" charset="0"/>
              <a:buChar char="•"/>
            </a:pPr>
            <a:r>
              <a:rPr lang="en-US" sz="3600" dirty="0"/>
              <a:t> Consuls, Praetors, Proconsuls</a:t>
            </a:r>
          </a:p>
          <a:p>
            <a:pPr>
              <a:buFont typeface="Arial" panose="020B0604020202020204" pitchFamily="34" charset="0"/>
              <a:buChar char="•"/>
            </a:pPr>
            <a:r>
              <a:rPr lang="en-US" sz="3600" dirty="0"/>
              <a:t> Formal or delegated</a:t>
            </a:r>
          </a:p>
          <a:p>
            <a:pPr>
              <a:buFont typeface="Arial" panose="020B0604020202020204" pitchFamily="34" charset="0"/>
              <a:buChar char="•"/>
            </a:pPr>
            <a:r>
              <a:rPr lang="en-US" sz="3600" dirty="0"/>
              <a:t> A ”God-Given” right</a:t>
            </a:r>
          </a:p>
          <a:p>
            <a:pPr>
              <a:buFont typeface="Arial" panose="020B0604020202020204" pitchFamily="34" charset="0"/>
              <a:buChar char="•"/>
            </a:pPr>
            <a:r>
              <a:rPr lang="en-US" sz="3600" dirty="0"/>
              <a:t> Could not be held IN the boundaries of Rome (</a:t>
            </a:r>
            <a:r>
              <a:rPr lang="en-US" sz="3600" i="1" dirty="0"/>
              <a:t>Pomerium</a:t>
            </a:r>
            <a:r>
              <a:rPr lang="en-US" sz="3600" dirty="0"/>
              <a:t>) – seen as declaration of power/war</a:t>
            </a:r>
          </a:p>
        </p:txBody>
      </p:sp>
    </p:spTree>
    <p:extLst>
      <p:ext uri="{BB962C8B-B14F-4D97-AF65-F5344CB8AC3E}">
        <p14:creationId xmlns:p14="http://schemas.microsoft.com/office/powerpoint/2010/main" val="2559929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63EA-68F5-5794-3F55-1C59211F1B7B}"/>
              </a:ext>
            </a:extLst>
          </p:cNvPr>
          <p:cNvSpPr>
            <a:spLocks noGrp="1"/>
          </p:cNvSpPr>
          <p:nvPr>
            <p:ph type="title"/>
          </p:nvPr>
        </p:nvSpPr>
        <p:spPr/>
        <p:txBody>
          <a:bodyPr>
            <a:normAutofit/>
          </a:bodyPr>
          <a:lstStyle/>
          <a:p>
            <a:r>
              <a:rPr lang="en-US" sz="7200" b="1" dirty="0" err="1"/>
              <a:t>Potestas</a:t>
            </a:r>
            <a:endParaRPr lang="en-US" sz="7200" b="1" dirty="0"/>
          </a:p>
        </p:txBody>
      </p:sp>
      <p:sp>
        <p:nvSpPr>
          <p:cNvPr id="3" name="Content Placeholder 2">
            <a:extLst>
              <a:ext uri="{FF2B5EF4-FFF2-40B4-BE49-F238E27FC236}">
                <a16:creationId xmlns:a16="http://schemas.microsoft.com/office/drawing/2014/main" id="{1C2C48C6-A9A8-8A57-E007-AAEE98EED3CE}"/>
              </a:ext>
            </a:extLst>
          </p:cNvPr>
          <p:cNvSpPr>
            <a:spLocks noGrp="1"/>
          </p:cNvSpPr>
          <p:nvPr>
            <p:ph idx="1"/>
          </p:nvPr>
        </p:nvSpPr>
        <p:spPr>
          <a:xfrm>
            <a:off x="415636" y="1943254"/>
            <a:ext cx="5698374" cy="3274907"/>
          </a:xfrm>
        </p:spPr>
        <p:txBody>
          <a:bodyPr>
            <a:normAutofit/>
          </a:bodyPr>
          <a:lstStyle/>
          <a:p>
            <a:pPr algn="ctr"/>
            <a:r>
              <a:rPr lang="en-US" sz="3200" u="sng" dirty="0"/>
              <a:t>DEFINITION: </a:t>
            </a:r>
          </a:p>
          <a:p>
            <a:pPr algn="ctr"/>
            <a:endParaRPr lang="en-US" sz="3200" u="sng" dirty="0"/>
          </a:p>
          <a:p>
            <a:pPr algn="ctr"/>
            <a:r>
              <a:rPr lang="en-US" sz="3200" dirty="0"/>
              <a:t>Legal authority of a political office</a:t>
            </a:r>
          </a:p>
          <a:p>
            <a:pPr algn="ctr"/>
            <a:endParaRPr lang="en-US" sz="3200" i="1" dirty="0"/>
          </a:p>
        </p:txBody>
      </p:sp>
      <p:cxnSp>
        <p:nvCxnSpPr>
          <p:cNvPr id="5" name="Straight Connector 4">
            <a:extLst>
              <a:ext uri="{FF2B5EF4-FFF2-40B4-BE49-F238E27FC236}">
                <a16:creationId xmlns:a16="http://schemas.microsoft.com/office/drawing/2014/main" id="{0DD9776E-5171-0A50-50C2-1265D91E44C8}"/>
              </a:ext>
            </a:extLst>
          </p:cNvPr>
          <p:cNvCxnSpPr/>
          <p:nvPr/>
        </p:nvCxnSpPr>
        <p:spPr>
          <a:xfrm>
            <a:off x="6858364" y="1845734"/>
            <a:ext cx="0" cy="3578321"/>
          </a:xfrm>
          <a:prstGeom prst="line">
            <a:avLst/>
          </a:prstGeom>
        </p:spPr>
        <p:style>
          <a:lnRef idx="1">
            <a:schemeClr val="accent2"/>
          </a:lnRef>
          <a:fillRef idx="0">
            <a:schemeClr val="accent2"/>
          </a:fillRef>
          <a:effectRef idx="0">
            <a:schemeClr val="accent2"/>
          </a:effectRef>
          <a:fontRef idx="minor">
            <a:schemeClr val="tx1"/>
          </a:fontRef>
        </p:style>
      </p:cxnSp>
      <p:cxnSp>
        <p:nvCxnSpPr>
          <p:cNvPr id="6" name="Straight Connector 5">
            <a:extLst>
              <a:ext uri="{FF2B5EF4-FFF2-40B4-BE49-F238E27FC236}">
                <a16:creationId xmlns:a16="http://schemas.microsoft.com/office/drawing/2014/main" id="{00FC9ECF-E926-C059-8A0A-2CFDCB80E996}"/>
              </a:ext>
            </a:extLst>
          </p:cNvPr>
          <p:cNvCxnSpPr>
            <a:cxnSpLocks/>
          </p:cNvCxnSpPr>
          <p:nvPr/>
        </p:nvCxnSpPr>
        <p:spPr>
          <a:xfrm flipH="1">
            <a:off x="914400" y="5424055"/>
            <a:ext cx="10723418" cy="0"/>
          </a:xfrm>
          <a:prstGeom prst="line">
            <a:avLst/>
          </a:prstGeom>
        </p:spPr>
        <p:style>
          <a:lnRef idx="1">
            <a:schemeClr val="accent2"/>
          </a:lnRef>
          <a:fillRef idx="0">
            <a:schemeClr val="accent2"/>
          </a:fillRef>
          <a:effectRef idx="0">
            <a:schemeClr val="accent2"/>
          </a:effectRef>
          <a:fontRef idx="minor">
            <a:schemeClr val="tx1"/>
          </a:fontRef>
        </p:style>
      </p:cxnSp>
      <p:sp>
        <p:nvSpPr>
          <p:cNvPr id="10" name="Content Placeholder 2">
            <a:extLst>
              <a:ext uri="{FF2B5EF4-FFF2-40B4-BE49-F238E27FC236}">
                <a16:creationId xmlns:a16="http://schemas.microsoft.com/office/drawing/2014/main" id="{DCBEE533-EDF7-8268-580F-F73906707C04}"/>
              </a:ext>
            </a:extLst>
          </p:cNvPr>
          <p:cNvSpPr txBox="1">
            <a:spLocks/>
          </p:cNvSpPr>
          <p:nvPr/>
        </p:nvSpPr>
        <p:spPr>
          <a:xfrm>
            <a:off x="415636" y="5629949"/>
            <a:ext cx="11623953" cy="48129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b="1" i="1" dirty="0">
                <a:solidFill>
                  <a:schemeClr val="accent6">
                    <a:lumMod val="75000"/>
                  </a:schemeClr>
                </a:solidFill>
              </a:rPr>
              <a:t>Write this in your book</a:t>
            </a:r>
          </a:p>
        </p:txBody>
      </p:sp>
      <p:pic>
        <p:nvPicPr>
          <p:cNvPr id="3074" name="Picture 2" descr="Patria Potestas - Roman law - GonGoff.com">
            <a:extLst>
              <a:ext uri="{FF2B5EF4-FFF2-40B4-BE49-F238E27FC236}">
                <a16:creationId xmlns:a16="http://schemas.microsoft.com/office/drawing/2014/main" id="{DA0DE54B-1032-2D55-88CA-6F8760295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13086" y="2142432"/>
            <a:ext cx="2781300" cy="2933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4542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CC026-EE16-0D2A-0118-72291D5AC05C}"/>
              </a:ext>
            </a:extLst>
          </p:cNvPr>
          <p:cNvSpPr>
            <a:spLocks noGrp="1"/>
          </p:cNvSpPr>
          <p:nvPr>
            <p:ph type="title"/>
          </p:nvPr>
        </p:nvSpPr>
        <p:spPr/>
        <p:txBody>
          <a:bodyPr/>
          <a:lstStyle/>
          <a:p>
            <a:r>
              <a:rPr lang="en-US" sz="4800" b="1" dirty="0" err="1"/>
              <a:t>Potestas</a:t>
            </a:r>
            <a:endParaRPr lang="en-US" dirty="0"/>
          </a:p>
        </p:txBody>
      </p:sp>
      <p:sp>
        <p:nvSpPr>
          <p:cNvPr id="3" name="Content Placeholder 2">
            <a:extLst>
              <a:ext uri="{FF2B5EF4-FFF2-40B4-BE49-F238E27FC236}">
                <a16:creationId xmlns:a16="http://schemas.microsoft.com/office/drawing/2014/main" id="{71341B92-1E3A-9FAE-AFCF-F6D4BBF6EBCF}"/>
              </a:ext>
            </a:extLst>
          </p:cNvPr>
          <p:cNvSpPr>
            <a:spLocks noGrp="1"/>
          </p:cNvSpPr>
          <p:nvPr>
            <p:ph idx="1"/>
          </p:nvPr>
        </p:nvSpPr>
        <p:spPr/>
        <p:txBody>
          <a:bodyPr>
            <a:normAutofit/>
          </a:bodyPr>
          <a:lstStyle/>
          <a:p>
            <a:pPr>
              <a:buFont typeface="Arial" panose="020B0604020202020204" pitchFamily="34" charset="0"/>
              <a:buChar char="•"/>
            </a:pPr>
            <a:r>
              <a:rPr lang="en-US" sz="3600" dirty="0"/>
              <a:t> Defined by law</a:t>
            </a:r>
          </a:p>
          <a:p>
            <a:pPr>
              <a:buFont typeface="Arial" panose="020B0604020202020204" pitchFamily="34" charset="0"/>
              <a:buChar char="•"/>
            </a:pPr>
            <a:r>
              <a:rPr lang="en-US" sz="3600" dirty="0"/>
              <a:t> 3 most important political offices</a:t>
            </a:r>
          </a:p>
          <a:p>
            <a:pPr lvl="1">
              <a:buFont typeface="Courier New" panose="02070309020205020404" pitchFamily="49" charset="0"/>
              <a:buChar char="o"/>
            </a:pPr>
            <a:r>
              <a:rPr lang="en-US" sz="3400" dirty="0"/>
              <a:t> </a:t>
            </a:r>
            <a:r>
              <a:rPr lang="en-US" sz="3400" b="1" i="1" dirty="0"/>
              <a:t>consul</a:t>
            </a:r>
            <a:r>
              <a:rPr lang="en-US" sz="3400" dirty="0"/>
              <a:t> – propose laws, senate, military command (2)</a:t>
            </a:r>
          </a:p>
          <a:p>
            <a:pPr lvl="1">
              <a:buFont typeface="Courier New" panose="02070309020205020404" pitchFamily="49" charset="0"/>
              <a:buChar char="o"/>
            </a:pPr>
            <a:r>
              <a:rPr lang="en-US" sz="3400" dirty="0"/>
              <a:t> </a:t>
            </a:r>
            <a:r>
              <a:rPr lang="en-US" sz="3400" b="1" i="1" dirty="0"/>
              <a:t>praetor</a:t>
            </a:r>
            <a:r>
              <a:rPr lang="en-US" sz="3400" dirty="0"/>
              <a:t> – elected by popular assembly, judges</a:t>
            </a:r>
          </a:p>
          <a:p>
            <a:pPr lvl="1">
              <a:buFont typeface="Courier New" panose="02070309020205020404" pitchFamily="49" charset="0"/>
              <a:buChar char="o"/>
            </a:pPr>
            <a:r>
              <a:rPr lang="en-US" sz="3400" dirty="0"/>
              <a:t> </a:t>
            </a:r>
            <a:r>
              <a:rPr lang="en-US" sz="3400" b="1" i="1" dirty="0"/>
              <a:t>tribune</a:t>
            </a:r>
            <a:r>
              <a:rPr lang="en-US" sz="3400" dirty="0"/>
              <a:t> – plebian only, veto acts</a:t>
            </a:r>
          </a:p>
        </p:txBody>
      </p:sp>
    </p:spTree>
    <p:extLst>
      <p:ext uri="{BB962C8B-B14F-4D97-AF65-F5344CB8AC3E}">
        <p14:creationId xmlns:p14="http://schemas.microsoft.com/office/powerpoint/2010/main" val="3778702192"/>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9342</TotalTime>
  <Words>365</Words>
  <Application>Microsoft Macintosh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Courier New</vt:lpstr>
      <vt:lpstr>Retrospect</vt:lpstr>
      <vt:lpstr>Power in Ancient Rome</vt:lpstr>
      <vt:lpstr>Roman Government - Review</vt:lpstr>
      <vt:lpstr>Authority in ancient Rome was complex, and as one can expect from Rome, full of tradition, myth, and awareness of their own storied history.   Perhaps the ultimate authority was imperium, the power to command the Roman army. Potestas was legal power belonging to the various roles of political offices.   There was also auctoritas, a kind of intangible social authority tied to reputation and status. In the everyday Roman household, the absolute authority was the father, known as the paterfamilias.   Today we will examine these various types of authority which spanned across centuries and covered all facets of Roman life - from the household to public politics to the battlefield.</vt:lpstr>
      <vt:lpstr>Auctoritas</vt:lpstr>
      <vt:lpstr>Auctoritas</vt:lpstr>
      <vt:lpstr>Imperium</vt:lpstr>
      <vt:lpstr>Imperium</vt:lpstr>
      <vt:lpstr>Potestas</vt:lpstr>
      <vt:lpstr>Potestas</vt:lpstr>
      <vt:lpstr>ACTIVITY – Information Poster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355</cp:revision>
  <dcterms:created xsi:type="dcterms:W3CDTF">2022-07-13T05:26:46Z</dcterms:created>
  <dcterms:modified xsi:type="dcterms:W3CDTF">2023-08-11T00:19:58Z</dcterms:modified>
</cp:coreProperties>
</file>