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301" r:id="rId2"/>
    <p:sldId id="296" r:id="rId3"/>
    <p:sldId id="303" r:id="rId4"/>
    <p:sldId id="302"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72"/>
    <p:restoredTop sz="92332"/>
  </p:normalViewPr>
  <p:slideViewPr>
    <p:cSldViewPr snapToGrid="0" snapToObjects="1">
      <p:cViewPr varScale="1">
        <p:scale>
          <a:sx n="99" d="100"/>
          <a:sy n="99" d="100"/>
        </p:scale>
        <p:origin x="4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Founding Fathers who shaped America</a:t>
            </a:r>
          </a:p>
        </p:txBody>
      </p:sp>
      <p:sp>
        <p:nvSpPr>
          <p:cNvPr id="4" name="Slide Number Placeholder 3"/>
          <p:cNvSpPr>
            <a:spLocks noGrp="1"/>
          </p:cNvSpPr>
          <p:nvPr>
            <p:ph type="sldNum" sz="quarter" idx="5"/>
          </p:nvPr>
        </p:nvSpPr>
        <p:spPr/>
        <p:txBody>
          <a:bodyPr/>
          <a:lstStyle/>
          <a:p>
            <a:fld id="{348E9CBE-103D-614D-933D-6F8E197DB034}" type="slidenum">
              <a:rPr lang="en-US" smtClean="0"/>
              <a:t>3</a:t>
            </a:fld>
            <a:endParaRPr lang="en-US"/>
          </a:p>
        </p:txBody>
      </p:sp>
    </p:spTree>
    <p:extLst>
      <p:ext uri="{BB962C8B-B14F-4D97-AF65-F5344CB8AC3E}">
        <p14:creationId xmlns:p14="http://schemas.microsoft.com/office/powerpoint/2010/main" val="340506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President of China</a:t>
            </a:r>
          </a:p>
        </p:txBody>
      </p:sp>
      <p:sp>
        <p:nvSpPr>
          <p:cNvPr id="4" name="Slide Number Placeholder 3"/>
          <p:cNvSpPr>
            <a:spLocks noGrp="1"/>
          </p:cNvSpPr>
          <p:nvPr>
            <p:ph type="sldNum" sz="quarter" idx="5"/>
          </p:nvPr>
        </p:nvSpPr>
        <p:spPr/>
        <p:txBody>
          <a:bodyPr/>
          <a:lstStyle/>
          <a:p>
            <a:fld id="{348E9CBE-103D-614D-933D-6F8E197DB034}" type="slidenum">
              <a:rPr lang="en-US" smtClean="0"/>
              <a:t>4</a:t>
            </a:fld>
            <a:endParaRPr lang="en-US"/>
          </a:p>
        </p:txBody>
      </p:sp>
    </p:spTree>
    <p:extLst>
      <p:ext uri="{BB962C8B-B14F-4D97-AF65-F5344CB8AC3E}">
        <p14:creationId xmlns:p14="http://schemas.microsoft.com/office/powerpoint/2010/main" val="1235918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8/25/23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8/25/23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8/25/23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unerdc0Vrvo&amp;ab_channel=SeeUinHistory%2FMythology"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The First Triumvirate</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Define </a:t>
            </a:r>
            <a:r>
              <a:rPr lang="en-US" dirty="0"/>
              <a:t>‘Triumvirate’</a:t>
            </a:r>
          </a:p>
          <a:p>
            <a:r>
              <a:rPr lang="en-US" dirty="0"/>
              <a:t>- </a:t>
            </a:r>
            <a:r>
              <a:rPr lang="en-US" b="1" i="1" dirty="0"/>
              <a:t>Identify</a:t>
            </a:r>
            <a:r>
              <a:rPr lang="en-US" dirty="0"/>
              <a:t> </a:t>
            </a:r>
            <a:r>
              <a:rPr lang="en-US"/>
              <a:t>the members </a:t>
            </a:r>
            <a:r>
              <a:rPr lang="en-US" dirty="0"/>
              <a:t>of the First Triumvirate</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6 Lesson 3</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3241-6869-258F-9A65-0E278E12D6E8}"/>
              </a:ext>
            </a:extLst>
          </p:cNvPr>
          <p:cNvSpPr>
            <a:spLocks noGrp="1"/>
          </p:cNvSpPr>
          <p:nvPr>
            <p:ph type="title"/>
          </p:nvPr>
        </p:nvSpPr>
        <p:spPr/>
        <p:txBody>
          <a:bodyPr/>
          <a:lstStyle/>
          <a:p>
            <a:pPr algn="ctr"/>
            <a:r>
              <a:rPr lang="en-US" dirty="0"/>
              <a:t>Background – Rome in 100’s BCE</a:t>
            </a:r>
          </a:p>
        </p:txBody>
      </p:sp>
      <p:sp>
        <p:nvSpPr>
          <p:cNvPr id="3" name="Content Placeholder 2">
            <a:extLst>
              <a:ext uri="{FF2B5EF4-FFF2-40B4-BE49-F238E27FC236}">
                <a16:creationId xmlns:a16="http://schemas.microsoft.com/office/drawing/2014/main" id="{91EBE951-F2C2-42EF-12B0-756C9792CCF2}"/>
              </a:ext>
            </a:extLst>
          </p:cNvPr>
          <p:cNvSpPr>
            <a:spLocks noGrp="1"/>
          </p:cNvSpPr>
          <p:nvPr>
            <p:ph idx="1"/>
          </p:nvPr>
        </p:nvSpPr>
        <p:spPr/>
        <p:txBody>
          <a:bodyPr>
            <a:normAutofit/>
          </a:bodyPr>
          <a:lstStyle/>
          <a:p>
            <a:pPr algn="l">
              <a:buFont typeface="Wingdings" pitchFamily="2" charset="2"/>
              <a:buChar char="Ø"/>
            </a:pPr>
            <a:r>
              <a:rPr lang="en-AU" sz="2800" b="0" i="0" dirty="0">
                <a:solidFill>
                  <a:srgbClr val="000000"/>
                </a:solidFill>
                <a:effectLst/>
                <a:latin typeface="Lato" panose="020F0502020204030203" pitchFamily="34" charset="0"/>
              </a:rPr>
              <a:t>Roman Republic in 1st century BCE = in trouble</a:t>
            </a:r>
          </a:p>
          <a:p>
            <a:pPr algn="l">
              <a:buFont typeface="Wingdings" pitchFamily="2" charset="2"/>
              <a:buChar char="Ø"/>
            </a:pPr>
            <a:r>
              <a:rPr lang="en-AU" sz="2800" b="0" i="0" dirty="0">
                <a:solidFill>
                  <a:srgbClr val="222222"/>
                </a:solidFill>
                <a:effectLst/>
                <a:latin typeface="Lato" panose="020F0502020204030203" pitchFamily="34" charset="0"/>
              </a:rPr>
              <a:t>Since Tiberius Gracchus in 133 BCE</a:t>
            </a:r>
            <a:r>
              <a:rPr lang="en-AU" sz="2800" b="0" i="0" dirty="0">
                <a:solidFill>
                  <a:srgbClr val="000000"/>
                </a:solidFill>
                <a:effectLst/>
                <a:latin typeface="Lato" panose="020F0502020204030203" pitchFamily="34" charset="0"/>
              </a:rPr>
              <a:t> = political system increasingly under the power of </a:t>
            </a:r>
            <a:r>
              <a:rPr lang="en-AU" sz="2800" b="1" i="1" dirty="0">
                <a:solidFill>
                  <a:schemeClr val="accent6">
                    <a:lumMod val="75000"/>
                  </a:schemeClr>
                </a:solidFill>
                <a:effectLst/>
                <a:latin typeface="Lato" panose="020F0502020204030203" pitchFamily="34" charset="0"/>
              </a:rPr>
              <a:t>wealthy and violent politicians</a:t>
            </a:r>
            <a:r>
              <a:rPr lang="en-AU" sz="2800" b="0" i="0" dirty="0">
                <a:solidFill>
                  <a:srgbClr val="000000"/>
                </a:solidFill>
                <a:effectLst/>
                <a:latin typeface="Lato" panose="020F0502020204030203" pitchFamily="34" charset="0"/>
              </a:rPr>
              <a:t>.</a:t>
            </a:r>
          </a:p>
          <a:p>
            <a:pPr algn="l">
              <a:buFont typeface="Wingdings" pitchFamily="2" charset="2"/>
              <a:buChar char="Ø"/>
            </a:pPr>
            <a:r>
              <a:rPr lang="en-AU" sz="2800" b="0" i="0" dirty="0">
                <a:solidFill>
                  <a:srgbClr val="000000"/>
                </a:solidFill>
                <a:effectLst/>
                <a:latin typeface="Lato" panose="020F0502020204030203" pitchFamily="34" charset="0"/>
              </a:rPr>
              <a:t>Senate split into two competing factions: </a:t>
            </a:r>
          </a:p>
          <a:p>
            <a:pPr marL="544068" lvl="1" indent="-342900">
              <a:buFont typeface="+mj-lt"/>
              <a:buAutoNum type="arabicPeriod"/>
            </a:pPr>
            <a:r>
              <a:rPr lang="en-AU" sz="2400" i="1" u="sng" dirty="0">
                <a:solidFill>
                  <a:srgbClr val="000000"/>
                </a:solidFill>
                <a:latin typeface="Lato" panose="020F0502020204030203" pitchFamily="34" charset="0"/>
              </a:rPr>
              <a:t>O</a:t>
            </a:r>
            <a:r>
              <a:rPr lang="en-AU" sz="2400" b="0" i="1" u="sng" dirty="0">
                <a:solidFill>
                  <a:srgbClr val="000000"/>
                </a:solidFill>
                <a:effectLst/>
                <a:latin typeface="Lato" panose="020F0502020204030203" pitchFamily="34" charset="0"/>
              </a:rPr>
              <a:t>ptimates</a:t>
            </a:r>
            <a:r>
              <a:rPr lang="en-AU" sz="2400" b="0" i="0" dirty="0">
                <a:solidFill>
                  <a:srgbClr val="000000"/>
                </a:solidFill>
                <a:effectLst/>
                <a:latin typeface="Lato" panose="020F0502020204030203" pitchFamily="34" charset="0"/>
              </a:rPr>
              <a:t>: interested in maintaining the power traditional ruling class of Rome, who were the wealthy elites.</a:t>
            </a:r>
          </a:p>
          <a:p>
            <a:pPr marL="544068" lvl="1" indent="-342900">
              <a:buFont typeface="+mj-lt"/>
              <a:buAutoNum type="arabicPeriod"/>
            </a:pPr>
            <a:r>
              <a:rPr lang="en-AU" sz="2400" i="1" u="sng" dirty="0">
                <a:solidFill>
                  <a:srgbClr val="000000"/>
                </a:solidFill>
                <a:latin typeface="Lato" panose="020F0502020204030203" pitchFamily="34" charset="0"/>
              </a:rPr>
              <a:t>P</a:t>
            </a:r>
            <a:r>
              <a:rPr lang="en-AU" sz="2400" b="0" i="1" u="sng" dirty="0">
                <a:solidFill>
                  <a:srgbClr val="000000"/>
                </a:solidFill>
                <a:effectLst/>
                <a:latin typeface="Lato" panose="020F0502020204030203" pitchFamily="34" charset="0"/>
              </a:rPr>
              <a:t>opulares</a:t>
            </a:r>
            <a:r>
              <a:rPr lang="en-AU" sz="2400" b="0" i="0" dirty="0">
                <a:solidFill>
                  <a:srgbClr val="000000"/>
                </a:solidFill>
                <a:effectLst/>
                <a:latin typeface="Lato" panose="020F0502020204030203" pitchFamily="34" charset="0"/>
              </a:rPr>
              <a:t>: championed the causes of the common people. </a:t>
            </a:r>
          </a:p>
          <a:p>
            <a:endParaRPr lang="en-US" sz="2800" dirty="0"/>
          </a:p>
        </p:txBody>
      </p:sp>
    </p:spTree>
    <p:extLst>
      <p:ext uri="{BB962C8B-B14F-4D97-AF65-F5344CB8AC3E}">
        <p14:creationId xmlns:p14="http://schemas.microsoft.com/office/powerpoint/2010/main" val="1105570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3241-6869-258F-9A65-0E278E12D6E8}"/>
              </a:ext>
            </a:extLst>
          </p:cNvPr>
          <p:cNvSpPr>
            <a:spLocks noGrp="1"/>
          </p:cNvSpPr>
          <p:nvPr>
            <p:ph type="title"/>
          </p:nvPr>
        </p:nvSpPr>
        <p:spPr/>
        <p:txBody>
          <a:bodyPr/>
          <a:lstStyle/>
          <a:p>
            <a:pPr algn="ctr"/>
            <a:r>
              <a:rPr lang="en-US" dirty="0"/>
              <a:t>Background – Rome in 100’s BCE</a:t>
            </a:r>
          </a:p>
        </p:txBody>
      </p:sp>
      <p:sp>
        <p:nvSpPr>
          <p:cNvPr id="3" name="Content Placeholder 2">
            <a:extLst>
              <a:ext uri="{FF2B5EF4-FFF2-40B4-BE49-F238E27FC236}">
                <a16:creationId xmlns:a16="http://schemas.microsoft.com/office/drawing/2014/main" id="{91EBE951-F2C2-42EF-12B0-756C9792CCF2}"/>
              </a:ext>
            </a:extLst>
          </p:cNvPr>
          <p:cNvSpPr>
            <a:spLocks noGrp="1"/>
          </p:cNvSpPr>
          <p:nvPr>
            <p:ph idx="1"/>
          </p:nvPr>
        </p:nvSpPr>
        <p:spPr/>
        <p:txBody>
          <a:bodyPr>
            <a:normAutofit fontScale="70000" lnSpcReduction="20000"/>
          </a:bodyPr>
          <a:lstStyle/>
          <a:p>
            <a:pPr algn="l">
              <a:buFont typeface="Wingdings" pitchFamily="2" charset="2"/>
              <a:buChar char="Ø"/>
            </a:pPr>
            <a:r>
              <a:rPr lang="en-AU" sz="2400" dirty="0">
                <a:solidFill>
                  <a:srgbClr val="000000"/>
                </a:solidFill>
                <a:latin typeface="Lato" panose="020F0502020204030203" pitchFamily="34" charset="0"/>
              </a:rPr>
              <a:t> W</a:t>
            </a:r>
            <a:r>
              <a:rPr lang="en-AU" sz="2400" b="0" i="0" dirty="0">
                <a:solidFill>
                  <a:srgbClr val="000000"/>
                </a:solidFill>
                <a:effectLst/>
                <a:latin typeface="Lato" panose="020F0502020204030203" pitchFamily="34" charset="0"/>
              </a:rPr>
              <a:t>hen one faction gained dominance/ majority in the Senate = other side would resort to powerful individuals who would resort </a:t>
            </a:r>
            <a:r>
              <a:rPr lang="en-AU" sz="2400" b="1" i="1" dirty="0">
                <a:solidFill>
                  <a:schemeClr val="accent6">
                    <a:lumMod val="75000"/>
                  </a:schemeClr>
                </a:solidFill>
                <a:effectLst/>
                <a:latin typeface="Lato" panose="020F0502020204030203" pitchFamily="34" charset="0"/>
              </a:rPr>
              <a:t>to murder, violence, and even military invasions </a:t>
            </a:r>
            <a:r>
              <a:rPr lang="en-AU" sz="2400" b="0" i="0" dirty="0">
                <a:solidFill>
                  <a:srgbClr val="000000"/>
                </a:solidFill>
                <a:effectLst/>
                <a:latin typeface="Lato" panose="020F0502020204030203" pitchFamily="34" charset="0"/>
              </a:rPr>
              <a:t>to swing the power balance back the other way.</a:t>
            </a:r>
            <a:br>
              <a:rPr lang="en-AU" sz="2400" b="0" i="0" dirty="0">
                <a:solidFill>
                  <a:srgbClr val="000000"/>
                </a:solidFill>
                <a:effectLst/>
                <a:latin typeface="Lato" panose="020F0502020204030203" pitchFamily="34" charset="0"/>
              </a:rPr>
            </a:br>
            <a:endParaRPr lang="en-AU" sz="2400" b="0" i="0" dirty="0">
              <a:solidFill>
                <a:srgbClr val="000000"/>
              </a:solidFill>
              <a:effectLst/>
              <a:latin typeface="Lato" panose="020F0502020204030203" pitchFamily="34" charset="0"/>
            </a:endParaRPr>
          </a:p>
          <a:p>
            <a:pPr lvl="1">
              <a:buFont typeface="Courier New" panose="02070309020205020404" pitchFamily="49" charset="0"/>
              <a:buChar char="o"/>
            </a:pPr>
            <a:r>
              <a:rPr lang="en-AU" sz="2200" b="0" i="0" dirty="0">
                <a:solidFill>
                  <a:srgbClr val="000000"/>
                </a:solidFill>
                <a:effectLst/>
                <a:latin typeface="Lato" panose="020F0502020204030203" pitchFamily="34" charset="0"/>
              </a:rPr>
              <a:t>50 years before the First Triumvirate was formed, each side had enjoyed dominance in the Senate at different times.</a:t>
            </a:r>
            <a:endParaRPr lang="en-AU" sz="2400" b="0" i="0" dirty="0">
              <a:solidFill>
                <a:srgbClr val="000000"/>
              </a:solidFill>
              <a:effectLst/>
              <a:latin typeface="Lato" panose="020F0502020204030203" pitchFamily="34" charset="0"/>
            </a:endParaRPr>
          </a:p>
          <a:p>
            <a:pPr algn="l">
              <a:buFont typeface="Wingdings" pitchFamily="2" charset="2"/>
              <a:buChar char="Ø"/>
            </a:pPr>
            <a:r>
              <a:rPr lang="en-AU" sz="2400" b="0" i="0" dirty="0">
                <a:solidFill>
                  <a:srgbClr val="000000"/>
                </a:solidFill>
                <a:effectLst/>
                <a:latin typeface="Lato" panose="020F0502020204030203" pitchFamily="34" charset="0"/>
              </a:rPr>
              <a:t> </a:t>
            </a:r>
            <a:r>
              <a:rPr lang="en-AU" sz="2400" i="1" dirty="0">
                <a:solidFill>
                  <a:srgbClr val="000000"/>
                </a:solidFill>
                <a:latin typeface="Lato" panose="020F0502020204030203" pitchFamily="34" charset="0"/>
              </a:rPr>
              <a:t>P</a:t>
            </a:r>
            <a:r>
              <a:rPr lang="en-AU" sz="2400" b="0" i="1" dirty="0">
                <a:solidFill>
                  <a:srgbClr val="000000"/>
                </a:solidFill>
                <a:effectLst/>
                <a:latin typeface="Lato" panose="020F0502020204030203" pitchFamily="34" charset="0"/>
              </a:rPr>
              <a:t>opulares:</a:t>
            </a:r>
            <a:r>
              <a:rPr lang="en-AU" sz="2400" b="0" i="0" dirty="0">
                <a:solidFill>
                  <a:srgbClr val="000000"/>
                </a:solidFill>
                <a:effectLst/>
                <a:latin typeface="Lato" panose="020F0502020204030203" pitchFamily="34" charset="0"/>
              </a:rPr>
              <a:t> influence under the general </a:t>
            </a:r>
            <a:r>
              <a:rPr lang="en-AU" sz="2400" b="1" i="0" u="sng" dirty="0">
                <a:solidFill>
                  <a:srgbClr val="000000"/>
                </a:solidFill>
                <a:effectLst/>
                <a:latin typeface="Lato" panose="020F0502020204030203" pitchFamily="34" charset="0"/>
              </a:rPr>
              <a:t>Marius</a:t>
            </a:r>
            <a:endParaRPr lang="en-AU" sz="2400" b="0" i="0" dirty="0">
              <a:solidFill>
                <a:srgbClr val="000000"/>
              </a:solidFill>
              <a:effectLst/>
              <a:latin typeface="Lato" panose="020F0502020204030203" pitchFamily="34" charset="0"/>
            </a:endParaRPr>
          </a:p>
          <a:p>
            <a:pPr algn="l">
              <a:buFont typeface="Wingdings" pitchFamily="2" charset="2"/>
              <a:buChar char="Ø"/>
            </a:pPr>
            <a:r>
              <a:rPr lang="en-AU" sz="2400" i="1" dirty="0">
                <a:solidFill>
                  <a:srgbClr val="000000"/>
                </a:solidFill>
                <a:latin typeface="Lato" panose="020F0502020204030203" pitchFamily="34" charset="0"/>
              </a:rPr>
              <a:t> O</a:t>
            </a:r>
            <a:r>
              <a:rPr lang="en-AU" sz="2400" b="0" i="1" dirty="0">
                <a:solidFill>
                  <a:srgbClr val="000000"/>
                </a:solidFill>
                <a:effectLst/>
                <a:latin typeface="Lato" panose="020F0502020204030203" pitchFamily="34" charset="0"/>
              </a:rPr>
              <a:t>ptimates</a:t>
            </a:r>
            <a:r>
              <a:rPr lang="en-AU" sz="2400" b="0" i="0" dirty="0">
                <a:solidFill>
                  <a:srgbClr val="000000"/>
                </a:solidFill>
                <a:effectLst/>
                <a:latin typeface="Lato" panose="020F0502020204030203" pitchFamily="34" charset="0"/>
              </a:rPr>
              <a:t> gained control of the Senate as a result of the reforms by the general </a:t>
            </a:r>
            <a:r>
              <a:rPr lang="en-AU" sz="2400" b="1" i="0" u="sng" dirty="0">
                <a:solidFill>
                  <a:srgbClr val="000000"/>
                </a:solidFill>
                <a:effectLst/>
                <a:latin typeface="Lato" panose="020F0502020204030203" pitchFamily="34" charset="0"/>
              </a:rPr>
              <a:t>Sulla</a:t>
            </a:r>
            <a:r>
              <a:rPr lang="en-AU" sz="2400" b="0" i="0" dirty="0">
                <a:solidFill>
                  <a:srgbClr val="000000"/>
                </a:solidFill>
                <a:effectLst/>
                <a:latin typeface="Lato" panose="020F0502020204030203" pitchFamily="34" charset="0"/>
              </a:rPr>
              <a:t> </a:t>
            </a:r>
          </a:p>
          <a:p>
            <a:pPr marL="0" indent="0" algn="ctr">
              <a:buNone/>
            </a:pPr>
            <a:r>
              <a:rPr lang="en-AU" sz="2400" b="1" i="0" u="sng" dirty="0">
                <a:solidFill>
                  <a:schemeClr val="accent6">
                    <a:lumMod val="75000"/>
                  </a:schemeClr>
                </a:solidFill>
                <a:effectLst/>
                <a:latin typeface="Lato" panose="020F0502020204030203" pitchFamily="34" charset="0"/>
              </a:rPr>
              <a:t>However, by the beginning of 60 BCE, two powerful Roman politicians seemed to be strongly on the</a:t>
            </a:r>
            <a:br>
              <a:rPr lang="en-AU" sz="2400" b="1" i="0" u="sng" dirty="0">
                <a:solidFill>
                  <a:schemeClr val="accent6">
                    <a:lumMod val="75000"/>
                  </a:schemeClr>
                </a:solidFill>
                <a:effectLst/>
                <a:latin typeface="Lato" panose="020F0502020204030203" pitchFamily="34" charset="0"/>
              </a:rPr>
            </a:br>
            <a:br>
              <a:rPr lang="en-AU" sz="2400" b="1" i="0" u="sng" dirty="0">
                <a:solidFill>
                  <a:schemeClr val="accent6">
                    <a:lumMod val="75000"/>
                  </a:schemeClr>
                </a:solidFill>
                <a:effectLst/>
                <a:latin typeface="Lato" panose="020F0502020204030203" pitchFamily="34" charset="0"/>
              </a:rPr>
            </a:br>
            <a:r>
              <a:rPr lang="en-AU" sz="2400" b="1" i="0" u="sng" dirty="0">
                <a:solidFill>
                  <a:schemeClr val="accent6">
                    <a:lumMod val="75000"/>
                  </a:schemeClr>
                </a:solidFill>
                <a:effectLst/>
                <a:latin typeface="Lato" panose="020F0502020204030203" pitchFamily="34" charset="0"/>
              </a:rPr>
              <a:t> side of the </a:t>
            </a:r>
            <a:r>
              <a:rPr lang="en-AU" sz="2400" b="1" i="1" u="sng" dirty="0" err="1">
                <a:solidFill>
                  <a:schemeClr val="accent6">
                    <a:lumMod val="75000"/>
                  </a:schemeClr>
                </a:solidFill>
                <a:effectLst/>
                <a:latin typeface="Lato" panose="020F0502020204030203" pitchFamily="34" charset="0"/>
              </a:rPr>
              <a:t>populares</a:t>
            </a:r>
            <a:r>
              <a:rPr lang="en-AU" sz="2400" b="1" i="0" u="sng" dirty="0">
                <a:solidFill>
                  <a:schemeClr val="accent6">
                    <a:lumMod val="75000"/>
                  </a:schemeClr>
                </a:solidFill>
                <a:effectLst/>
                <a:latin typeface="Lato" panose="020F0502020204030203" pitchFamily="34" charset="0"/>
              </a:rPr>
              <a:t>, and they were Pompey and Caesar.</a:t>
            </a:r>
          </a:p>
          <a:p>
            <a:pPr algn="l">
              <a:buFont typeface="Wingdings" pitchFamily="2" charset="2"/>
              <a:buChar char="Ø"/>
            </a:pPr>
            <a:r>
              <a:rPr lang="en-AU" sz="2400" b="0" i="0" dirty="0">
                <a:solidFill>
                  <a:srgbClr val="000000"/>
                </a:solidFill>
                <a:effectLst/>
                <a:latin typeface="Lato" panose="020F0502020204030203" pitchFamily="34" charset="0"/>
              </a:rPr>
              <a:t>The </a:t>
            </a:r>
            <a:r>
              <a:rPr lang="en-AU" sz="2400" b="0" i="1" dirty="0">
                <a:solidFill>
                  <a:srgbClr val="000000"/>
                </a:solidFill>
                <a:effectLst/>
                <a:latin typeface="Lato" panose="020F0502020204030203" pitchFamily="34" charset="0"/>
              </a:rPr>
              <a:t>optimate</a:t>
            </a:r>
            <a:r>
              <a:rPr lang="en-AU" sz="2400" b="0" i="0" dirty="0">
                <a:solidFill>
                  <a:srgbClr val="000000"/>
                </a:solidFill>
                <a:effectLst/>
                <a:latin typeface="Lato" panose="020F0502020204030203" pitchFamily="34" charset="0"/>
              </a:rPr>
              <a:t> majority were concerned that they were about to lose power again and actively worked to limit the influence that these two men had in Roman politics.</a:t>
            </a:r>
          </a:p>
          <a:p>
            <a:pPr algn="l">
              <a:buFont typeface="Wingdings" pitchFamily="2" charset="2"/>
              <a:buChar char="Ø"/>
            </a:pPr>
            <a:r>
              <a:rPr lang="en-AU" sz="2400" b="0" i="0" dirty="0">
                <a:solidFill>
                  <a:srgbClr val="000000"/>
                </a:solidFill>
                <a:effectLst/>
                <a:latin typeface="Lato" panose="020F0502020204030203" pitchFamily="34" charset="0"/>
              </a:rPr>
              <a:t>When Pompey and Caesar began to realise that they were being openly opposed by the Senate, they realised that unless they could find a solution to their problems, they would never be allowed to progress their political careers any further.</a:t>
            </a:r>
          </a:p>
        </p:txBody>
      </p:sp>
    </p:spTree>
    <p:extLst>
      <p:ext uri="{BB962C8B-B14F-4D97-AF65-F5344CB8AC3E}">
        <p14:creationId xmlns:p14="http://schemas.microsoft.com/office/powerpoint/2010/main" val="188610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22C5D6E1-CA19-BCF3-6491-819C0BFC52A5}"/>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a:solidFill>
                  <a:srgbClr val="FFFFFF"/>
                </a:solidFill>
                <a:latin typeface="+mj-lt"/>
              </a:rPr>
              <a:t>Create a mind-map in your book of the 3 men and their aims</a:t>
            </a:r>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E857E8-E90B-9F7C-D043-D39887EF4EC3}"/>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rgbClr val="FFFFFF"/>
                </a:solidFill>
              </a:rPr>
              <a:t>ACTIVITY - Aims</a:t>
            </a:r>
          </a:p>
        </p:txBody>
      </p:sp>
    </p:spTree>
    <p:extLst>
      <p:ext uri="{BB962C8B-B14F-4D97-AF65-F5344CB8AC3E}">
        <p14:creationId xmlns:p14="http://schemas.microsoft.com/office/powerpoint/2010/main" val="27553268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B240B8D-3F0E-AC55-C46A-0BE38AC43185}"/>
              </a:ext>
            </a:extLst>
          </p:cNvPr>
          <p:cNvSpPr/>
          <p:nvPr/>
        </p:nvSpPr>
        <p:spPr>
          <a:xfrm>
            <a:off x="5040086" y="2166257"/>
            <a:ext cx="2024743" cy="15348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AIMS</a:t>
            </a:r>
          </a:p>
        </p:txBody>
      </p:sp>
      <p:sp>
        <p:nvSpPr>
          <p:cNvPr id="3" name="Rectangle 2">
            <a:extLst>
              <a:ext uri="{FF2B5EF4-FFF2-40B4-BE49-F238E27FC236}">
                <a16:creationId xmlns:a16="http://schemas.microsoft.com/office/drawing/2014/main" id="{984BFE23-12D7-379C-EE37-2B1A181146BE}"/>
              </a:ext>
            </a:extLst>
          </p:cNvPr>
          <p:cNvSpPr/>
          <p:nvPr/>
        </p:nvSpPr>
        <p:spPr>
          <a:xfrm>
            <a:off x="2199737" y="1582946"/>
            <a:ext cx="2346384"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Gaius Julius Caesar</a:t>
            </a:r>
          </a:p>
        </p:txBody>
      </p:sp>
      <p:sp>
        <p:nvSpPr>
          <p:cNvPr id="4" name="Rectangle 3">
            <a:extLst>
              <a:ext uri="{FF2B5EF4-FFF2-40B4-BE49-F238E27FC236}">
                <a16:creationId xmlns:a16="http://schemas.microsoft.com/office/drawing/2014/main" id="{24724C3A-E5E1-B89C-5EFD-00219421D415}"/>
              </a:ext>
            </a:extLst>
          </p:cNvPr>
          <p:cNvSpPr/>
          <p:nvPr/>
        </p:nvSpPr>
        <p:spPr>
          <a:xfrm>
            <a:off x="4922808" y="4344837"/>
            <a:ext cx="2346384"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75000"/>
                  </a:schemeClr>
                </a:solidFill>
              </a:rPr>
              <a:t>Marcus </a:t>
            </a:r>
            <a:r>
              <a:rPr lang="en-US" dirty="0" err="1">
                <a:solidFill>
                  <a:schemeClr val="accent6">
                    <a:lumMod val="75000"/>
                  </a:schemeClr>
                </a:solidFill>
              </a:rPr>
              <a:t>Licinius</a:t>
            </a:r>
            <a:r>
              <a:rPr lang="en-US" dirty="0">
                <a:solidFill>
                  <a:schemeClr val="accent6">
                    <a:lumMod val="75000"/>
                  </a:schemeClr>
                </a:solidFill>
              </a:rPr>
              <a:t> Crassus</a:t>
            </a:r>
          </a:p>
        </p:txBody>
      </p:sp>
      <p:sp>
        <p:nvSpPr>
          <p:cNvPr id="5" name="Rectangle 4">
            <a:extLst>
              <a:ext uri="{FF2B5EF4-FFF2-40B4-BE49-F238E27FC236}">
                <a16:creationId xmlns:a16="http://schemas.microsoft.com/office/drawing/2014/main" id="{B9CC0BF2-0594-F861-FD1B-7033E96AD9BA}"/>
              </a:ext>
            </a:extLst>
          </p:cNvPr>
          <p:cNvSpPr/>
          <p:nvPr/>
        </p:nvSpPr>
        <p:spPr>
          <a:xfrm>
            <a:off x="7369836" y="1582945"/>
            <a:ext cx="2346384" cy="5262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lumMod val="75000"/>
                  </a:schemeClr>
                </a:solidFill>
              </a:rPr>
              <a:t>Gnaeus</a:t>
            </a:r>
            <a:r>
              <a:rPr lang="en-US" dirty="0">
                <a:solidFill>
                  <a:schemeClr val="accent6">
                    <a:lumMod val="75000"/>
                  </a:schemeClr>
                </a:solidFill>
              </a:rPr>
              <a:t> </a:t>
            </a:r>
            <a:r>
              <a:rPr lang="en-US" dirty="0" err="1">
                <a:solidFill>
                  <a:schemeClr val="accent6">
                    <a:lumMod val="75000"/>
                  </a:schemeClr>
                </a:solidFill>
              </a:rPr>
              <a:t>Pompeus</a:t>
            </a:r>
            <a:r>
              <a:rPr lang="en-US" dirty="0">
                <a:solidFill>
                  <a:schemeClr val="accent6">
                    <a:lumMod val="75000"/>
                  </a:schemeClr>
                </a:solidFill>
              </a:rPr>
              <a:t> Magnus</a:t>
            </a:r>
          </a:p>
        </p:txBody>
      </p:sp>
    </p:spTree>
    <p:extLst>
      <p:ext uri="{BB962C8B-B14F-4D97-AF65-F5344CB8AC3E}">
        <p14:creationId xmlns:p14="http://schemas.microsoft.com/office/powerpoint/2010/main" val="1990220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4DC4-1B97-FA6D-D0B6-BEA3EBDCD640}"/>
              </a:ext>
            </a:extLst>
          </p:cNvPr>
          <p:cNvSpPr>
            <a:spLocks noGrp="1"/>
          </p:cNvSpPr>
          <p:nvPr>
            <p:ph type="title"/>
          </p:nvPr>
        </p:nvSpPr>
        <p:spPr/>
        <p:txBody>
          <a:bodyPr/>
          <a:lstStyle/>
          <a:p>
            <a:pPr algn="ctr"/>
            <a:r>
              <a:rPr lang="en-US" dirty="0"/>
              <a:t>TEACHER ONLY – Pompey’s Aims</a:t>
            </a:r>
          </a:p>
        </p:txBody>
      </p:sp>
      <p:sp>
        <p:nvSpPr>
          <p:cNvPr id="3" name="Content Placeholder 2">
            <a:extLst>
              <a:ext uri="{FF2B5EF4-FFF2-40B4-BE49-F238E27FC236}">
                <a16:creationId xmlns:a16="http://schemas.microsoft.com/office/drawing/2014/main" id="{57FCFA53-4B84-0165-1CB5-542226035852}"/>
              </a:ext>
            </a:extLst>
          </p:cNvPr>
          <p:cNvSpPr>
            <a:spLocks noGrp="1"/>
          </p:cNvSpPr>
          <p:nvPr>
            <p:ph idx="1"/>
          </p:nvPr>
        </p:nvSpPr>
        <p:spPr>
          <a:xfrm>
            <a:off x="250167" y="1846052"/>
            <a:ext cx="11749176" cy="4347713"/>
          </a:xfrm>
        </p:spPr>
        <p:txBody>
          <a:bodyPr>
            <a:normAutofit fontScale="92500"/>
          </a:bodyPr>
          <a:lstStyle/>
          <a:p>
            <a:pPr algn="l">
              <a:buFont typeface="Arial" panose="020B0604020202020204" pitchFamily="34" charset="0"/>
              <a:buChar char="•"/>
            </a:pPr>
            <a:r>
              <a:rPr lang="en-AU" sz="1200" b="0" i="0" dirty="0">
                <a:solidFill>
                  <a:srgbClr val="000000"/>
                </a:solidFill>
                <a:effectLst/>
                <a:latin typeface="Lato" panose="020F0502020204030203" pitchFamily="34" charset="0"/>
              </a:rPr>
              <a:t>60 BCE, Pompey the Great was the most experienced and beloved military general alive - rose to prominence under </a:t>
            </a:r>
            <a:r>
              <a:rPr lang="en-AU" sz="1200" b="0" i="0" dirty="0">
                <a:solidFill>
                  <a:srgbClr val="222222"/>
                </a:solidFill>
                <a:effectLst/>
                <a:latin typeface="Lato" panose="020F0502020204030203" pitchFamily="34" charset="0"/>
              </a:rPr>
              <a:t>Sulla's dictatorship</a:t>
            </a:r>
            <a:r>
              <a:rPr lang="en-AU" sz="1200" b="0" i="0" dirty="0">
                <a:solidFill>
                  <a:srgbClr val="000000"/>
                </a:solidFill>
                <a:effectLst/>
                <a:latin typeface="Lato" panose="020F0502020204030203" pitchFamily="34" charset="0"/>
              </a:rPr>
              <a:t>, rocketed to fame and power through a series of </a:t>
            </a:r>
            <a:r>
              <a:rPr lang="en-AU" sz="1200" b="0" i="0" dirty="0">
                <a:solidFill>
                  <a:srgbClr val="222222"/>
                </a:solidFill>
                <a:effectLst/>
                <a:latin typeface="Lato" panose="020F0502020204030203" pitchFamily="34" charset="0"/>
              </a:rPr>
              <a:t>remarkable military achievements</a:t>
            </a:r>
            <a:r>
              <a:rPr lang="en-AU" sz="1200" b="0" i="0" dirty="0">
                <a:solidFill>
                  <a:srgbClr val="000000"/>
                </a:solidFill>
                <a:effectLst/>
                <a:latin typeface="Lato" panose="020F0502020204030203" pitchFamily="34" charset="0"/>
              </a:rPr>
              <a:t>.</a:t>
            </a:r>
          </a:p>
          <a:p>
            <a:pPr algn="l">
              <a:buFont typeface="Arial" panose="020B0604020202020204" pitchFamily="34" charset="0"/>
              <a:buChar char="•"/>
            </a:pPr>
            <a:r>
              <a:rPr lang="en-AU" sz="1200" dirty="0">
                <a:solidFill>
                  <a:srgbClr val="000000"/>
                </a:solidFill>
                <a:latin typeface="Lato" panose="020F0502020204030203" pitchFamily="34" charset="0"/>
              </a:rPr>
              <a:t>S</a:t>
            </a:r>
            <a:r>
              <a:rPr lang="en-AU" sz="1200" b="0" i="0" dirty="0">
                <a:solidFill>
                  <a:srgbClr val="000000"/>
                </a:solidFill>
                <a:effectLst/>
                <a:latin typeface="Lato" panose="020F0502020204030203" pitchFamily="34" charset="0"/>
              </a:rPr>
              <a:t>aved the city of Rome from the rebel consul Lepidus' revolt in 77 BC, defeated another rebel called Sertorius in the province of Spain in 73 BC, and had even helped crush the last elements of the Spartacus slave revolt in Italy in the same year. He became consul in 70 BC, cleared the Mediterranean of pirates in 67 BC, and had defeated the long-time enemy of Rome, Mithridates VI of Pontus in 64 BC.</a:t>
            </a:r>
          </a:p>
          <a:p>
            <a:pPr algn="l">
              <a:buFont typeface="Arial" panose="020B0604020202020204" pitchFamily="34" charset="0"/>
              <a:buChar char="•"/>
            </a:pPr>
            <a:r>
              <a:rPr lang="en-AU" sz="1200" b="0" i="0" dirty="0">
                <a:solidFill>
                  <a:srgbClr val="000000"/>
                </a:solidFill>
                <a:effectLst/>
                <a:latin typeface="Lato" panose="020F0502020204030203" pitchFamily="34" charset="0"/>
              </a:rPr>
              <a:t>While on this campaign in Asian Minor, in the eastern Mediterranean, Pompey had even managed to absorb Judaea into the Roman republic's sphere of control.  So, when Pompey arrived back at </a:t>
            </a:r>
            <a:r>
              <a:rPr lang="en-AU" sz="1200" b="0" i="0" dirty="0" err="1">
                <a:solidFill>
                  <a:srgbClr val="000000"/>
                </a:solidFill>
                <a:effectLst/>
                <a:latin typeface="Lato" panose="020F0502020204030203" pitchFamily="34" charset="0"/>
              </a:rPr>
              <a:t>Brundisium</a:t>
            </a:r>
            <a:r>
              <a:rPr lang="en-AU" sz="1200" b="0" i="0" dirty="0">
                <a:solidFill>
                  <a:srgbClr val="000000"/>
                </a:solidFill>
                <a:effectLst/>
                <a:latin typeface="Lato" panose="020F0502020204030203" pitchFamily="34" charset="0"/>
              </a:rPr>
              <a:t> in Italy in 62 BC, he led an experienced army that was loyal to him alone.</a:t>
            </a:r>
          </a:p>
          <a:p>
            <a:pPr algn="l">
              <a:buFont typeface="Arial" panose="020B0604020202020204" pitchFamily="34" charset="0"/>
              <a:buChar char="•"/>
            </a:pPr>
            <a:r>
              <a:rPr lang="en-AU" sz="1200" b="0" i="0" dirty="0">
                <a:solidFill>
                  <a:srgbClr val="000000"/>
                </a:solidFill>
                <a:effectLst/>
                <a:latin typeface="Lato" panose="020F0502020204030203" pitchFamily="34" charset="0"/>
              </a:rPr>
              <a:t>Senate wondered – would he copy the example of Sulla when he had marched his army on Rome in 83 BC to seize power for himself. Surprisingly though, Pompey dismissed his army and travelled to Rome as a private citizen, not as a conquering commander.</a:t>
            </a:r>
          </a:p>
          <a:p>
            <a:pPr algn="l">
              <a:buFont typeface="Arial" panose="020B0604020202020204" pitchFamily="34" charset="0"/>
              <a:buChar char="•"/>
            </a:pPr>
            <a:r>
              <a:rPr lang="en-AU" sz="1200" b="0" i="0" dirty="0">
                <a:solidFill>
                  <a:srgbClr val="000000"/>
                </a:solidFill>
                <a:effectLst/>
                <a:latin typeface="Lato" panose="020F0502020204030203" pitchFamily="34" charset="0"/>
              </a:rPr>
              <a:t>Once in the city, the Senate awarded him another triumph the third of his life, for his eastern campaigns. However, as part of these celebrations, Pompey shared some of his new wealth with the common people by investing in new buildings and paid each of his loyal veteran soldiers 6000 sesterces (a Roman coin), which was worth over twelve years of wages.</a:t>
            </a:r>
          </a:p>
          <a:p>
            <a:pPr algn="l">
              <a:buFont typeface="Arial" panose="020B0604020202020204" pitchFamily="34" charset="0"/>
              <a:buChar char="•"/>
            </a:pPr>
            <a:r>
              <a:rPr lang="en-AU" sz="1200" b="0" i="0" dirty="0">
                <a:solidFill>
                  <a:srgbClr val="000000"/>
                </a:solidFill>
                <a:effectLst/>
                <a:latin typeface="Lato" panose="020F0502020204030203" pitchFamily="34" charset="0"/>
              </a:rPr>
              <a:t>Pompey's generosity made him even more popular with the people of Rome and made the Senate even more worried about his real motives. Therefore, when Pompey approached the Senate to get their official approval for his decision made during the campaign against Mithridates and Judaea, the Senate was looking for any opportunity they could to limit his power.</a:t>
            </a:r>
          </a:p>
          <a:p>
            <a:pPr algn="l">
              <a:buFont typeface="Arial" panose="020B0604020202020204" pitchFamily="34" charset="0"/>
              <a:buChar char="•"/>
            </a:pPr>
            <a:r>
              <a:rPr lang="en-AU" sz="1200" b="0" i="0" dirty="0">
                <a:solidFill>
                  <a:srgbClr val="000000"/>
                </a:solidFill>
                <a:effectLst/>
                <a:latin typeface="Lato" panose="020F0502020204030203" pitchFamily="34" charset="0"/>
              </a:rPr>
              <a:t>The Senate pointed out that Pompey had acted beyond the original instructions given to him: he hadn't had any authority to capture new territories or create new provinces in the east, all of which Pompey had done. What concerned Pompey the most was that he had promised his soldiers farmland when they retired.</a:t>
            </a:r>
          </a:p>
          <a:p>
            <a:pPr algn="l">
              <a:buFont typeface="Arial" panose="020B0604020202020204" pitchFamily="34" charset="0"/>
              <a:buChar char="•"/>
            </a:pPr>
            <a:r>
              <a:rPr lang="en-AU" sz="1200" b="0" i="0" dirty="0">
                <a:solidFill>
                  <a:srgbClr val="000000"/>
                </a:solidFill>
                <a:effectLst/>
                <a:latin typeface="Lato" panose="020F0502020204030203" pitchFamily="34" charset="0"/>
              </a:rPr>
              <a:t>However, since Pompey had technically acted outside of his authority, the Senate refused to grant these lands to Pompey's men. As a result, Pompey now had thousands of disappointed and angry soldiers on the streets of Rome who had trusted him to fulfil his promise.</a:t>
            </a:r>
          </a:p>
          <a:p>
            <a:pPr algn="l">
              <a:buFont typeface="Arial" panose="020B0604020202020204" pitchFamily="34" charset="0"/>
              <a:buChar char="•"/>
            </a:pPr>
            <a:r>
              <a:rPr lang="en-AU" sz="1200" b="0" i="0" dirty="0">
                <a:solidFill>
                  <a:srgbClr val="000000"/>
                </a:solidFill>
                <a:effectLst/>
                <a:latin typeface="Lato" panose="020F0502020204030203" pitchFamily="34" charset="0"/>
              </a:rPr>
              <a:t>Consequently, Pompey had to find a solution to get the land he had promised to his men despite the fact that the Senate was hostile to the idea.</a:t>
            </a:r>
          </a:p>
          <a:p>
            <a:pPr>
              <a:buFont typeface="Arial" panose="020B0604020202020204" pitchFamily="34" charset="0"/>
              <a:buChar char="•"/>
            </a:pPr>
            <a:endParaRPr lang="en-US" sz="1200" dirty="0"/>
          </a:p>
        </p:txBody>
      </p:sp>
    </p:spTree>
    <p:extLst>
      <p:ext uri="{BB962C8B-B14F-4D97-AF65-F5344CB8AC3E}">
        <p14:creationId xmlns:p14="http://schemas.microsoft.com/office/powerpoint/2010/main" val="1981311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4DC4-1B97-FA6D-D0B6-BEA3EBDCD640}"/>
              </a:ext>
            </a:extLst>
          </p:cNvPr>
          <p:cNvSpPr>
            <a:spLocks noGrp="1"/>
          </p:cNvSpPr>
          <p:nvPr>
            <p:ph type="title"/>
          </p:nvPr>
        </p:nvSpPr>
        <p:spPr/>
        <p:txBody>
          <a:bodyPr/>
          <a:lstStyle/>
          <a:p>
            <a:pPr algn="ctr"/>
            <a:r>
              <a:rPr lang="en-US" dirty="0"/>
              <a:t>TEACHER ONLY – Crassus’ Aims</a:t>
            </a:r>
          </a:p>
        </p:txBody>
      </p:sp>
      <p:sp>
        <p:nvSpPr>
          <p:cNvPr id="3" name="Content Placeholder 2">
            <a:extLst>
              <a:ext uri="{FF2B5EF4-FFF2-40B4-BE49-F238E27FC236}">
                <a16:creationId xmlns:a16="http://schemas.microsoft.com/office/drawing/2014/main" id="{57FCFA53-4B84-0165-1CB5-542226035852}"/>
              </a:ext>
            </a:extLst>
          </p:cNvPr>
          <p:cNvSpPr>
            <a:spLocks noGrp="1"/>
          </p:cNvSpPr>
          <p:nvPr>
            <p:ph idx="1"/>
          </p:nvPr>
        </p:nvSpPr>
        <p:spPr>
          <a:xfrm>
            <a:off x="221412" y="1871931"/>
            <a:ext cx="11749176" cy="4347713"/>
          </a:xfrm>
        </p:spPr>
        <p:txBody>
          <a:bodyPr>
            <a:normAutofit fontScale="92500" lnSpcReduction="20000"/>
          </a:bodyPr>
          <a:lstStyle/>
          <a:p>
            <a:pPr algn="l">
              <a:buFont typeface="Arial" panose="020B0604020202020204" pitchFamily="34" charset="0"/>
              <a:buChar char="•"/>
            </a:pPr>
            <a:r>
              <a:rPr lang="en-AU" sz="1400" b="0" i="0" dirty="0">
                <a:solidFill>
                  <a:srgbClr val="000000"/>
                </a:solidFill>
                <a:effectLst/>
                <a:latin typeface="Lato" panose="020F0502020204030203" pitchFamily="34" charset="0"/>
              </a:rPr>
              <a:t>. In 60 BC, he was about 55 years and was the richest individual in Rome. While Crassus had had some military roles during his career, he spent most of his time in the business world, making a financial profit. </a:t>
            </a:r>
          </a:p>
          <a:p>
            <a:pPr algn="l">
              <a:buFont typeface="Arial" panose="020B0604020202020204" pitchFamily="34" charset="0"/>
              <a:buChar char="•"/>
            </a:pPr>
            <a:r>
              <a:rPr lang="en-AU" sz="1400" b="0" i="0" dirty="0">
                <a:solidFill>
                  <a:srgbClr val="000000"/>
                </a:solidFill>
                <a:effectLst/>
                <a:latin typeface="Lato" panose="020F0502020204030203" pitchFamily="34" charset="0"/>
              </a:rPr>
              <a:t>Crassus made a lot of wealth during the proscriptions of Sulla, where, it was rumoured, that he had put names of his personal enemies on the list of names, and then had them killed in order to seize their assets. Using his sudden influx of wealth, Crassus then manipulated the sale of houses and buildings in Rome, forcing people to sell them for less than they were worth.</a:t>
            </a:r>
          </a:p>
          <a:p>
            <a:pPr algn="l">
              <a:buFont typeface="Arial" panose="020B0604020202020204" pitchFamily="34" charset="0"/>
              <a:buChar char="•"/>
            </a:pPr>
            <a:r>
              <a:rPr lang="en-AU" sz="1400" b="0" i="0" dirty="0">
                <a:solidFill>
                  <a:srgbClr val="000000"/>
                </a:solidFill>
                <a:effectLst/>
                <a:latin typeface="Lato" panose="020F0502020204030203" pitchFamily="34" charset="0"/>
              </a:rPr>
              <a:t>During this time, Crassus was able to form powerful connections with other Roman businessmen, from the </a:t>
            </a:r>
            <a:r>
              <a:rPr lang="en-AU" sz="1400" b="0" i="1" dirty="0">
                <a:solidFill>
                  <a:srgbClr val="000000"/>
                </a:solidFill>
                <a:effectLst/>
                <a:latin typeface="Lato" panose="020F0502020204030203" pitchFamily="34" charset="0"/>
              </a:rPr>
              <a:t>equites</a:t>
            </a:r>
            <a:r>
              <a:rPr lang="en-AU" sz="1400" b="0" i="0" dirty="0">
                <a:solidFill>
                  <a:srgbClr val="000000"/>
                </a:solidFill>
                <a:effectLst/>
                <a:latin typeface="Lato" panose="020F0502020204030203" pitchFamily="34" charset="0"/>
              </a:rPr>
              <a:t> class, who relied upon him for personal and business loans. Some of these men were tax-collectors.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They had gotten themselves in trouble by bidding too high on government tax contracts and they were suddenly unable to pay money back either to the Senate or to Crassus.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These men approached Crassus and asked for help. Crassus wanted his money back and refused to free them from their debts to him.</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However, as long as the Senate also refused to let them get out of their tax contracts, these men would never be able to pay Crassus either.</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As a result, Crassus approached the Senate to ask for the tax contracts to be reduced.</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Just as the Senate was worried about Pompey's popularity, it was also worried about Crassus economic power.</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And, just as they actively opposed Pompey, they also opposed Crassus and refused to honour his request.</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So, in 60 BCE, Crassus was looking for some way to get around the Senate's refusal to cooperate.</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He ideally wanted someone in the Senate who would support his request: someone with enough power and influence to overturn their hostility to him.</a:t>
            </a:r>
          </a:p>
        </p:txBody>
      </p:sp>
    </p:spTree>
    <p:extLst>
      <p:ext uri="{BB962C8B-B14F-4D97-AF65-F5344CB8AC3E}">
        <p14:creationId xmlns:p14="http://schemas.microsoft.com/office/powerpoint/2010/main" val="14450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4DC4-1B97-FA6D-D0B6-BEA3EBDCD640}"/>
              </a:ext>
            </a:extLst>
          </p:cNvPr>
          <p:cNvSpPr>
            <a:spLocks noGrp="1"/>
          </p:cNvSpPr>
          <p:nvPr>
            <p:ph type="title"/>
          </p:nvPr>
        </p:nvSpPr>
        <p:spPr/>
        <p:txBody>
          <a:bodyPr/>
          <a:lstStyle/>
          <a:p>
            <a:pPr algn="ctr"/>
            <a:r>
              <a:rPr lang="en-US" dirty="0"/>
              <a:t>TEACHER ONLY – Caesar’s Aims</a:t>
            </a:r>
          </a:p>
        </p:txBody>
      </p:sp>
      <p:sp>
        <p:nvSpPr>
          <p:cNvPr id="3" name="Content Placeholder 2">
            <a:extLst>
              <a:ext uri="{FF2B5EF4-FFF2-40B4-BE49-F238E27FC236}">
                <a16:creationId xmlns:a16="http://schemas.microsoft.com/office/drawing/2014/main" id="{57FCFA53-4B84-0165-1CB5-542226035852}"/>
              </a:ext>
            </a:extLst>
          </p:cNvPr>
          <p:cNvSpPr>
            <a:spLocks noGrp="1"/>
          </p:cNvSpPr>
          <p:nvPr>
            <p:ph idx="1"/>
          </p:nvPr>
        </p:nvSpPr>
        <p:spPr>
          <a:xfrm>
            <a:off x="221412" y="1871931"/>
            <a:ext cx="11749176" cy="4347713"/>
          </a:xfrm>
        </p:spPr>
        <p:txBody>
          <a:bodyPr>
            <a:normAutofit fontScale="92500" lnSpcReduction="10000"/>
          </a:bodyPr>
          <a:lstStyle/>
          <a:p>
            <a:pPr algn="l">
              <a:buFont typeface="Arial" panose="020B0604020202020204" pitchFamily="34" charset="0"/>
              <a:buChar char="•"/>
            </a:pPr>
            <a:r>
              <a:rPr lang="en-AU" sz="1400" b="0" i="0" dirty="0">
                <a:solidFill>
                  <a:srgbClr val="000000"/>
                </a:solidFill>
                <a:effectLst/>
                <a:latin typeface="Lato" panose="020F0502020204030203" pitchFamily="34" charset="0"/>
              </a:rPr>
              <a:t>In 60 BC, Gaius Julius Caesar was the youngest of the three men, at about 40 years old. He had just returned to Rome from a successful military campaign in Spain. Caesar had achieved the requirements to celebrate his first triumph. However, he was also seeking to be elected as one of the consuls for the next year 59 BC.</a:t>
            </a:r>
          </a:p>
          <a:p>
            <a:pPr algn="l">
              <a:buFont typeface="Arial" panose="020B0604020202020204" pitchFamily="34" charset="0"/>
              <a:buChar char="•"/>
            </a:pPr>
            <a:r>
              <a:rPr lang="en-AU" sz="1400" b="0" i="0" dirty="0">
                <a:solidFill>
                  <a:srgbClr val="000000"/>
                </a:solidFill>
                <a:effectLst/>
                <a:latin typeface="Lato" panose="020F0502020204030203" pitchFamily="34" charset="0"/>
              </a:rPr>
              <a:t>The Senate, who was worried that he was another </a:t>
            </a:r>
            <a:r>
              <a:rPr lang="en-AU" sz="1400" b="0" i="1" dirty="0" err="1">
                <a:solidFill>
                  <a:srgbClr val="000000"/>
                </a:solidFill>
                <a:effectLst/>
                <a:latin typeface="Lato" panose="020F0502020204030203" pitchFamily="34" charset="0"/>
              </a:rPr>
              <a:t>populares</a:t>
            </a:r>
            <a:r>
              <a:rPr lang="en-AU" sz="1400" b="0" i="0" dirty="0">
                <a:solidFill>
                  <a:srgbClr val="000000"/>
                </a:solidFill>
                <a:effectLst/>
                <a:latin typeface="Lato" panose="020F0502020204030203" pitchFamily="34" charset="0"/>
              </a:rPr>
              <a:t> politician who could cause them concern gave him an ultimatum: either have a triumph or stand for election. This was an unfair demand, but the Senate assumed that Caesar would take the triumph, as Romans went their entire careers in the hope of getting just one triumph.</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However, Caesar shocked the Senate by giving up the triumph and choosing to contest the consular election instead.</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However, Caesar knew that his chances of becoming consul were small because he did not have the same level of popular with the people of Rome as other potential candidates.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Caesar needed to work hard to convince the citizens to vote for him. In Roman political terms, this usually required a lot of bribery: offering monetary incentives for people to vote for him over his rivals.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While bribery is considered a form of corruption in modern political terms, it was entirely acceptable in ancient Rome.</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In fact, most people seeking election in Rome often went into significant debt to be elected, knowing that by gaining a position could mean making enough money to pay back their debts.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Caesar himself did not have enough money to pay the amount required to bribe enough voters.</a:t>
            </a:r>
          </a:p>
          <a:p>
            <a:pPr algn="l">
              <a:buFont typeface="Arial" panose="020B0604020202020204" pitchFamily="34" charset="0"/>
              <a:buChar char="•"/>
            </a:pPr>
            <a:r>
              <a:rPr lang="en-AU" sz="1400" b="0" i="0" dirty="0">
                <a:solidFill>
                  <a:srgbClr val="000000"/>
                </a:solidFill>
                <a:effectLst/>
                <a:latin typeface="Lato" panose="020F0502020204030203" pitchFamily="34" charset="0"/>
              </a:rPr>
              <a:t> In order to raise the funds necessary, he had to find a financial supporter. Before he had begun his previous campaign in Spain, Caesar had relied upon a loan from Crassus, so it was natural that he might turn to him again in this instance.</a:t>
            </a:r>
          </a:p>
        </p:txBody>
      </p:sp>
    </p:spTree>
    <p:extLst>
      <p:ext uri="{BB962C8B-B14F-4D97-AF65-F5344CB8AC3E}">
        <p14:creationId xmlns:p14="http://schemas.microsoft.com/office/powerpoint/2010/main" val="263419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2C5F44-A3AD-7B1B-E3CF-5999D5A9DFDD}"/>
              </a:ext>
            </a:extLst>
          </p:cNvPr>
          <p:cNvSpPr>
            <a:spLocks noGrp="1"/>
          </p:cNvSpPr>
          <p:nvPr>
            <p:ph type="title"/>
          </p:nvPr>
        </p:nvSpPr>
        <p:spPr>
          <a:xfrm>
            <a:off x="5181601" y="634946"/>
            <a:ext cx="6368142" cy="1450757"/>
          </a:xfrm>
        </p:spPr>
        <p:txBody>
          <a:bodyPr>
            <a:normAutofit/>
          </a:bodyPr>
          <a:lstStyle/>
          <a:p>
            <a:pPr algn="ctr"/>
            <a:r>
              <a:rPr lang="en-US" sz="5000" dirty="0">
                <a:solidFill>
                  <a:srgbClr val="82594F"/>
                </a:solidFill>
              </a:rPr>
              <a:t>How was the alliance formed?</a:t>
            </a:r>
          </a:p>
        </p:txBody>
      </p:sp>
      <p:pic>
        <p:nvPicPr>
          <p:cNvPr id="5" name="Picture 4" descr="Checkmate in a chess game">
            <a:extLst>
              <a:ext uri="{FF2B5EF4-FFF2-40B4-BE49-F238E27FC236}">
                <a16:creationId xmlns:a16="http://schemas.microsoft.com/office/drawing/2014/main" id="{F6BBCFF4-51C7-6D6D-B91F-5C0E3404EB81}"/>
              </a:ext>
            </a:extLst>
          </p:cNvPr>
          <p:cNvPicPr>
            <a:picLocks noChangeAspect="1"/>
          </p:cNvPicPr>
          <p:nvPr/>
        </p:nvPicPr>
        <p:blipFill rotWithShape="1">
          <a:blip r:embed="rId2"/>
          <a:srcRect l="23085" r="25598"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2AA9A7-0FD3-88BD-2D5A-E88A3AA68B0B}"/>
              </a:ext>
            </a:extLst>
          </p:cNvPr>
          <p:cNvSpPr>
            <a:spLocks noGrp="1"/>
          </p:cNvSpPr>
          <p:nvPr>
            <p:ph idx="1"/>
          </p:nvPr>
        </p:nvSpPr>
        <p:spPr>
          <a:xfrm>
            <a:off x="4960188" y="2198913"/>
            <a:ext cx="6978769" cy="4469305"/>
          </a:xfrm>
        </p:spPr>
        <p:txBody>
          <a:bodyPr>
            <a:normAutofit lnSpcReduction="10000"/>
          </a:bodyPr>
          <a:lstStyle/>
          <a:p>
            <a:pPr algn="ctr"/>
            <a:r>
              <a:rPr lang="en-AU" sz="1100" b="0" i="0" dirty="0">
                <a:effectLst/>
                <a:latin typeface="Lato" panose="020F0502020204030203" pitchFamily="34" charset="0"/>
              </a:rPr>
              <a:t>Each of the three men faced unsurmountable challenges that could not be resolved alone.</a:t>
            </a:r>
          </a:p>
          <a:p>
            <a:pPr algn="ctr"/>
            <a:r>
              <a:rPr lang="en-AU" sz="1100" b="0" i="0" dirty="0">
                <a:effectLst/>
                <a:latin typeface="Lato" panose="020F0502020204030203" pitchFamily="34" charset="0"/>
              </a:rPr>
              <a:t>Their difficulties were public knowledge and there was significant tension in Rome about what would happen.</a:t>
            </a:r>
          </a:p>
          <a:p>
            <a:pPr algn="ctr"/>
            <a:r>
              <a:rPr lang="en-AU" sz="1100" b="0" i="0" dirty="0">
                <a:effectLst/>
                <a:latin typeface="Lato" panose="020F0502020204030203" pitchFamily="34" charset="0"/>
              </a:rPr>
              <a:t>However, it was Julius Caesar who realised that the three men could actually use their individual strengths to help each other out.</a:t>
            </a:r>
          </a:p>
          <a:p>
            <a:pPr algn="ctr"/>
            <a:r>
              <a:rPr lang="en-AU" sz="1100" b="0" i="0" dirty="0">
                <a:effectLst/>
                <a:latin typeface="Lato" panose="020F0502020204030203" pitchFamily="34" charset="0"/>
              </a:rPr>
              <a:t> In 60 BC, Caesar invited Crassus and Pompey to a secret meeting. Since this discussion was secret, the exact details of what was decided is unknown.</a:t>
            </a:r>
          </a:p>
          <a:p>
            <a:pPr algn="ctr"/>
            <a:r>
              <a:rPr lang="en-AU" sz="1100" b="0" i="0" dirty="0">
                <a:effectLst/>
                <a:latin typeface="Lato" panose="020F0502020204030203" pitchFamily="34" charset="0"/>
              </a:rPr>
              <a:t> </a:t>
            </a:r>
            <a:r>
              <a:rPr lang="en-AU" sz="1100" b="1" i="0" u="sng" dirty="0">
                <a:solidFill>
                  <a:schemeClr val="accent6">
                    <a:lumMod val="75000"/>
                  </a:schemeClr>
                </a:solidFill>
                <a:effectLst/>
                <a:latin typeface="Lato" panose="020F0502020204030203" pitchFamily="34" charset="0"/>
              </a:rPr>
              <a:t>However, based upon what would happen over the next two years, historians can confidently identify the terms of their agreement.</a:t>
            </a:r>
          </a:p>
          <a:p>
            <a:pPr algn="ctr"/>
            <a:r>
              <a:rPr lang="en-AU" sz="1100" b="0" i="0" dirty="0">
                <a:effectLst/>
                <a:latin typeface="Lato" panose="020F0502020204030203" pitchFamily="34" charset="0"/>
              </a:rPr>
              <a:t> Caesar promised that, if he became consul, he would ensure that legislation would be enacted that would solve both Crassus' and Pompey's problems.</a:t>
            </a:r>
          </a:p>
          <a:p>
            <a:pPr algn="ctr"/>
            <a:r>
              <a:rPr lang="en-AU" sz="1100" b="0" i="0" dirty="0">
                <a:effectLst/>
                <a:latin typeface="Lato" panose="020F0502020204030203" pitchFamily="34" charset="0"/>
              </a:rPr>
              <a:t> In return, he needed Crassus' money to pay for votes and Pompey's soldiers to intimidate voters on the day to ensure Caesar won.</a:t>
            </a:r>
          </a:p>
          <a:p>
            <a:pPr algn="ctr"/>
            <a:r>
              <a:rPr lang="en-AU" sz="1100" b="0" i="0" dirty="0">
                <a:effectLst/>
                <a:latin typeface="Lato" panose="020F0502020204030203" pitchFamily="34" charset="0"/>
              </a:rPr>
              <a:t> The most difficult part of this agreement was the fact that Pompey and Crassus hated each other.</a:t>
            </a:r>
          </a:p>
          <a:p>
            <a:pPr algn="ctr"/>
            <a:r>
              <a:rPr lang="en-AU" sz="1100" b="0" i="0" dirty="0">
                <a:effectLst/>
                <a:latin typeface="Lato" panose="020F0502020204030203" pitchFamily="34" charset="0"/>
              </a:rPr>
              <a:t> Ever since Pompey had unfairly stolen Crassus' triumph at the end of the Spartacus revolt, the two men had been direct opponents.</a:t>
            </a:r>
          </a:p>
          <a:p>
            <a:pPr algn="ctr"/>
            <a:r>
              <a:rPr lang="en-AU" sz="1100" b="0" i="0" dirty="0">
                <a:effectLst/>
                <a:latin typeface="Lato" panose="020F0502020204030203" pitchFamily="34" charset="0"/>
              </a:rPr>
              <a:t> However, Caesar was able to encourage the two to overlook their personal animosities in order to work together.</a:t>
            </a:r>
          </a:p>
          <a:p>
            <a:pPr algn="ctr"/>
            <a:r>
              <a:rPr lang="en-AU" sz="1100" b="0" i="0" dirty="0">
                <a:effectLst/>
                <a:latin typeface="Lato" panose="020F0502020204030203" pitchFamily="34" charset="0"/>
              </a:rPr>
              <a:t>Once the agreement had been reached, the three men knew that what they were doing was considered highly illegal in Roman politics and the three men swore to keep their arrangement secret for as long as they could</a:t>
            </a:r>
            <a:r>
              <a:rPr lang="en-AU" sz="1100" dirty="0">
                <a:latin typeface="Lato" panose="020F0502020204030203" pitchFamily="34" charset="0"/>
              </a:rPr>
              <a:t>.</a:t>
            </a:r>
            <a:endParaRPr lang="en-AU" sz="1100" b="0" i="0" dirty="0">
              <a:effectLst/>
              <a:latin typeface="Lato" panose="020F0502020204030203" pitchFamily="34" charset="0"/>
            </a:endParaRPr>
          </a:p>
        </p:txBody>
      </p:sp>
    </p:spTree>
    <p:extLst>
      <p:ext uri="{BB962C8B-B14F-4D97-AF65-F5344CB8AC3E}">
        <p14:creationId xmlns:p14="http://schemas.microsoft.com/office/powerpoint/2010/main" val="1071427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28AE711-6182-FE9A-E33D-D78B0E1F96AE}"/>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Summary</a:t>
            </a:r>
          </a:p>
        </p:txBody>
      </p:sp>
      <p:sp>
        <p:nvSpPr>
          <p:cNvPr id="3" name="Content Placeholder 2">
            <a:extLst>
              <a:ext uri="{FF2B5EF4-FFF2-40B4-BE49-F238E27FC236}">
                <a16:creationId xmlns:a16="http://schemas.microsoft.com/office/drawing/2014/main" id="{0AFCC9D7-95F8-47C8-4036-38C7E8BBA7E6}"/>
              </a:ext>
            </a:extLst>
          </p:cNvPr>
          <p:cNvSpPr>
            <a:spLocks noGrp="1"/>
          </p:cNvSpPr>
          <p:nvPr>
            <p:ph idx="1"/>
          </p:nvPr>
        </p:nvSpPr>
        <p:spPr>
          <a:xfrm>
            <a:off x="3836504" y="4455620"/>
            <a:ext cx="7321946" cy="1143000"/>
          </a:xfrm>
        </p:spPr>
        <p:txBody>
          <a:bodyPr vert="horz" lIns="91440" tIns="45720" rIns="91440" bIns="45720" rtlCol="0">
            <a:normAutofit/>
          </a:bodyPr>
          <a:lstStyle/>
          <a:p>
            <a:pPr marL="0" indent="0">
              <a:buNone/>
            </a:pPr>
            <a:r>
              <a:rPr lang="en-US" sz="2400" cap="all" spc="200" dirty="0">
                <a:solidFill>
                  <a:schemeClr val="tx2"/>
                </a:solidFill>
                <a:latin typeface="+mj-lt"/>
              </a:rPr>
              <a:t>Describe the aims of </a:t>
            </a:r>
            <a:r>
              <a:rPr lang="en-US" sz="2400" b="1" i="1" cap="all" spc="200" dirty="0">
                <a:solidFill>
                  <a:schemeClr val="accent6">
                    <a:lumMod val="75000"/>
                  </a:schemeClr>
                </a:solidFill>
                <a:latin typeface="+mj-lt"/>
              </a:rPr>
              <a:t>each individual </a:t>
            </a:r>
            <a:br>
              <a:rPr lang="en-US" sz="2400" cap="all" spc="200" dirty="0">
                <a:solidFill>
                  <a:schemeClr val="tx2"/>
                </a:solidFill>
                <a:latin typeface="+mj-lt"/>
              </a:rPr>
            </a:br>
            <a:r>
              <a:rPr lang="en-US" sz="2400" cap="all" spc="200" dirty="0">
                <a:solidFill>
                  <a:schemeClr val="tx2"/>
                </a:solidFill>
                <a:latin typeface="+mj-lt"/>
              </a:rPr>
              <a:t>in 10 words or less per/person</a:t>
            </a:r>
          </a:p>
        </p:txBody>
      </p:sp>
      <p:pic>
        <p:nvPicPr>
          <p:cNvPr id="7" name="Graphic 6" descr="Target Audience">
            <a:extLst>
              <a:ext uri="{FF2B5EF4-FFF2-40B4-BE49-F238E27FC236}">
                <a16:creationId xmlns:a16="http://schemas.microsoft.com/office/drawing/2014/main" id="{7758AFD4-C154-84C3-7CB5-12A6025E22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1288" y="2726328"/>
            <a:ext cx="2449486" cy="2449486"/>
          </a:xfrm>
          <a:prstGeom prst="rect">
            <a:avLst/>
          </a:prstGeom>
        </p:spPr>
      </p:pic>
      <p:sp>
        <p:nvSpPr>
          <p:cNvPr id="20" name="Rectangle 19">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3924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3EBD-8C05-798F-E61D-D8311F71FC0B}"/>
              </a:ext>
            </a:extLst>
          </p:cNvPr>
          <p:cNvSpPr>
            <a:spLocks noGrp="1"/>
          </p:cNvSpPr>
          <p:nvPr>
            <p:ph type="title"/>
          </p:nvPr>
        </p:nvSpPr>
        <p:spPr/>
        <p:txBody>
          <a:bodyPr/>
          <a:lstStyle/>
          <a:p>
            <a:r>
              <a:rPr lang="en-US" dirty="0"/>
              <a:t>Triumvirate</a:t>
            </a:r>
          </a:p>
        </p:txBody>
      </p:sp>
      <p:sp>
        <p:nvSpPr>
          <p:cNvPr id="3" name="Content Placeholder 2">
            <a:extLst>
              <a:ext uri="{FF2B5EF4-FFF2-40B4-BE49-F238E27FC236}">
                <a16:creationId xmlns:a16="http://schemas.microsoft.com/office/drawing/2014/main" id="{7F597FC7-3E09-C379-84A5-0829C745C365}"/>
              </a:ext>
            </a:extLst>
          </p:cNvPr>
          <p:cNvSpPr>
            <a:spLocks noGrp="1"/>
          </p:cNvSpPr>
          <p:nvPr>
            <p:ph idx="1"/>
          </p:nvPr>
        </p:nvSpPr>
        <p:spPr>
          <a:xfrm>
            <a:off x="1097280" y="1845734"/>
            <a:ext cx="4832033" cy="4023360"/>
          </a:xfrm>
        </p:spPr>
        <p:txBody>
          <a:bodyPr/>
          <a:lstStyle/>
          <a:p>
            <a:pPr algn="ctr"/>
            <a:endParaRPr lang="en-US" b="1" u="sng" dirty="0">
              <a:latin typeface="Calibri" panose="020F0502020204030204" pitchFamily="34" charset="0"/>
              <a:cs typeface="Calibri" panose="020F0502020204030204" pitchFamily="34" charset="0"/>
            </a:endParaRPr>
          </a:p>
          <a:p>
            <a:pPr algn="ctr"/>
            <a:r>
              <a:rPr lang="en-US" b="1" u="sng" dirty="0">
                <a:latin typeface="Calibri" panose="020F0502020204030204" pitchFamily="34" charset="0"/>
                <a:cs typeface="Calibri" panose="020F0502020204030204" pitchFamily="34" charset="0"/>
              </a:rPr>
              <a:t>DEFINITION:</a:t>
            </a:r>
          </a:p>
          <a:p>
            <a:pPr algn="ctr"/>
            <a:r>
              <a:rPr lang="en-AU" b="0" i="0" dirty="0">
                <a:solidFill>
                  <a:srgbClr val="4D5156"/>
                </a:solidFill>
                <a:effectLst/>
                <a:latin typeface="Calibri" panose="020F0502020204030204" pitchFamily="34" charset="0"/>
                <a:cs typeface="Calibri" panose="020F0502020204030204" pitchFamily="34" charset="0"/>
              </a:rPr>
              <a:t>A political institution ruled or dominated by </a:t>
            </a:r>
            <a:r>
              <a:rPr lang="en-AU" b="1" i="1" dirty="0">
                <a:solidFill>
                  <a:schemeClr val="accent6">
                    <a:lumMod val="75000"/>
                  </a:schemeClr>
                </a:solidFill>
                <a:effectLst/>
                <a:latin typeface="Calibri" panose="020F0502020204030204" pitchFamily="34" charset="0"/>
                <a:cs typeface="Calibri" panose="020F0502020204030204" pitchFamily="34" charset="0"/>
              </a:rPr>
              <a:t>three individuals</a:t>
            </a:r>
            <a:r>
              <a:rPr lang="en-AU" b="0" i="0" dirty="0">
                <a:solidFill>
                  <a:srgbClr val="4D5156"/>
                </a:solidFill>
                <a:effectLst/>
                <a:latin typeface="Calibri" panose="020F0502020204030204" pitchFamily="34" charset="0"/>
                <a:cs typeface="Calibri" panose="020F0502020204030204" pitchFamily="34" charset="0"/>
              </a:rPr>
              <a:t>, known as </a:t>
            </a:r>
            <a:r>
              <a:rPr lang="en-AU" b="1" i="1" dirty="0">
                <a:solidFill>
                  <a:schemeClr val="accent6">
                    <a:lumMod val="75000"/>
                  </a:schemeClr>
                </a:solidFill>
                <a:effectLst/>
                <a:latin typeface="Calibri" panose="020F0502020204030204" pitchFamily="34" charset="0"/>
                <a:cs typeface="Calibri" panose="020F0502020204030204" pitchFamily="34" charset="0"/>
              </a:rPr>
              <a:t>triumvirs</a:t>
            </a:r>
            <a:r>
              <a:rPr lang="en-AU" b="0" i="0" dirty="0">
                <a:solidFill>
                  <a:srgbClr val="4D5156"/>
                </a:solidFill>
                <a:effectLst/>
                <a:latin typeface="Calibri" panose="020F0502020204030204" pitchFamily="34" charset="0"/>
                <a:cs typeface="Calibri" panose="020F0502020204030204" pitchFamily="34" charset="0"/>
              </a:rPr>
              <a:t>. </a:t>
            </a:r>
          </a:p>
          <a:p>
            <a:pPr algn="ctr"/>
            <a:r>
              <a:rPr lang="en-AU" dirty="0">
                <a:solidFill>
                  <a:srgbClr val="4D5156"/>
                </a:solidFill>
                <a:latin typeface="Calibri" panose="020F0502020204030204" pitchFamily="34" charset="0"/>
                <a:cs typeface="Calibri" panose="020F0502020204030204" pitchFamily="34" charset="0"/>
              </a:rPr>
              <a:t>C</a:t>
            </a:r>
            <a:r>
              <a:rPr lang="en-AU" b="0" i="0" dirty="0">
                <a:solidFill>
                  <a:srgbClr val="4D5156"/>
                </a:solidFill>
                <a:effectLst/>
                <a:latin typeface="Calibri" panose="020F0502020204030204" pitchFamily="34" charset="0"/>
                <a:cs typeface="Calibri" panose="020F0502020204030204" pitchFamily="34" charset="0"/>
              </a:rPr>
              <a:t>an be </a:t>
            </a:r>
            <a:r>
              <a:rPr lang="en-AU" b="1" i="1" dirty="0">
                <a:solidFill>
                  <a:schemeClr val="accent6">
                    <a:lumMod val="75000"/>
                  </a:schemeClr>
                </a:solidFill>
                <a:effectLst/>
                <a:latin typeface="Calibri" panose="020F0502020204030204" pitchFamily="34" charset="0"/>
                <a:cs typeface="Calibri" panose="020F0502020204030204" pitchFamily="34" charset="0"/>
              </a:rPr>
              <a:t>formal or informal</a:t>
            </a:r>
            <a:r>
              <a:rPr lang="en-AU" b="0" i="0" dirty="0">
                <a:solidFill>
                  <a:srgbClr val="4D5156"/>
                </a:solidFill>
                <a:effectLst/>
                <a:latin typeface="Calibri" panose="020F0502020204030204" pitchFamily="34" charset="0"/>
                <a:cs typeface="Calibri" panose="020F0502020204030204" pitchFamily="34" charset="0"/>
              </a:rPr>
              <a:t>. </a:t>
            </a:r>
          </a:p>
          <a:p>
            <a:pPr algn="ctr"/>
            <a:r>
              <a:rPr lang="en-AU" b="0" i="0" dirty="0">
                <a:solidFill>
                  <a:srgbClr val="4D5156"/>
                </a:solidFill>
                <a:effectLst/>
                <a:latin typeface="Calibri" panose="020F0502020204030204" pitchFamily="34" charset="0"/>
                <a:cs typeface="Calibri" panose="020F0502020204030204" pitchFamily="34" charset="0"/>
              </a:rPr>
              <a:t>Though the three leaders in a triumvirate are ‘equal’, the </a:t>
            </a:r>
            <a:r>
              <a:rPr lang="en-AU" b="1" i="1" dirty="0">
                <a:solidFill>
                  <a:schemeClr val="accent6">
                    <a:lumMod val="75000"/>
                  </a:schemeClr>
                </a:solidFill>
                <a:effectLst/>
                <a:latin typeface="Calibri" panose="020F0502020204030204" pitchFamily="34" charset="0"/>
                <a:cs typeface="Calibri" panose="020F0502020204030204" pitchFamily="34" charset="0"/>
              </a:rPr>
              <a:t>actual distribution of power may vary</a:t>
            </a:r>
            <a:r>
              <a:rPr lang="en-AU" b="0" i="0" dirty="0">
                <a:solidFill>
                  <a:srgbClr val="4D5156"/>
                </a:solidFill>
                <a:effectLst/>
                <a:latin typeface="Calibri" panose="020F0502020204030204" pitchFamily="34" charset="0"/>
                <a:cs typeface="Calibri" panose="020F0502020204030204" pitchFamily="34" charset="0"/>
              </a:rPr>
              <a:t>.</a:t>
            </a:r>
          </a:p>
          <a:p>
            <a:pPr algn="ctr"/>
            <a:endParaRPr lang="en-AU" u="sng" dirty="0">
              <a:solidFill>
                <a:srgbClr val="000000"/>
              </a:solidFill>
              <a:latin typeface="Calibri" panose="020F0502020204030204" pitchFamily="34" charset="0"/>
              <a:cs typeface="Calibri" panose="020F0502020204030204" pitchFamily="34" charset="0"/>
            </a:endParaRPr>
          </a:p>
          <a:p>
            <a:pPr algn="ctr"/>
            <a:r>
              <a:rPr lang="en-AU" sz="1400" b="1" dirty="0">
                <a:solidFill>
                  <a:srgbClr val="000000"/>
                </a:solidFill>
                <a:latin typeface="Calibri" panose="020F0502020204030204" pitchFamily="34" charset="0"/>
                <a:cs typeface="Calibri" panose="020F0502020204030204" pitchFamily="34" charset="0"/>
              </a:rPr>
              <a:t>TRY – UM – VI - RET</a:t>
            </a:r>
            <a:endParaRPr lang="en-US" sz="1400" b="1"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498B8429-20E6-67DE-7652-0F4D4587B9F8}"/>
              </a:ext>
            </a:extLst>
          </p:cNvPr>
          <p:cNvCxnSpPr/>
          <p:nvPr/>
        </p:nvCxnSpPr>
        <p:spPr>
          <a:xfrm>
            <a:off x="6096000" y="1845734"/>
            <a:ext cx="0" cy="402336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6B399EB-C040-03AA-D5B4-5E2B65B32C92}"/>
              </a:ext>
            </a:extLst>
          </p:cNvPr>
          <p:cNvSpPr txBox="1"/>
          <p:nvPr/>
        </p:nvSpPr>
        <p:spPr>
          <a:xfrm>
            <a:off x="7763774" y="108857"/>
            <a:ext cx="4090769" cy="369332"/>
          </a:xfrm>
          <a:prstGeom prst="rect">
            <a:avLst/>
          </a:prstGeom>
          <a:noFill/>
        </p:spPr>
        <p:txBody>
          <a:bodyPr wrap="square" rtlCol="0">
            <a:spAutoFit/>
          </a:bodyPr>
          <a:lstStyle/>
          <a:p>
            <a:pPr algn="r"/>
            <a:r>
              <a:rPr lang="en-US" b="1" i="1" dirty="0">
                <a:solidFill>
                  <a:schemeClr val="accent6"/>
                </a:solidFill>
              </a:rPr>
              <a:t>Write the definition in your book</a:t>
            </a:r>
          </a:p>
        </p:txBody>
      </p:sp>
      <p:pic>
        <p:nvPicPr>
          <p:cNvPr id="1026" name="Picture 2" descr="Triumvirate - Wikipedia">
            <a:extLst>
              <a:ext uri="{FF2B5EF4-FFF2-40B4-BE49-F238E27FC236}">
                <a16:creationId xmlns:a16="http://schemas.microsoft.com/office/drawing/2014/main" id="{C4129209-1C9B-FA73-B44D-A4CFC2661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302" y="2086035"/>
            <a:ext cx="5588000" cy="3721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4175385-ED9D-14E7-F176-59FBAED5AE64}"/>
              </a:ext>
            </a:extLst>
          </p:cNvPr>
          <p:cNvSpPr txBox="1"/>
          <p:nvPr/>
        </p:nvSpPr>
        <p:spPr>
          <a:xfrm>
            <a:off x="859721" y="5869094"/>
            <a:ext cx="5152936" cy="369332"/>
          </a:xfrm>
          <a:prstGeom prst="rect">
            <a:avLst/>
          </a:prstGeom>
          <a:noFill/>
        </p:spPr>
        <p:txBody>
          <a:bodyPr wrap="square" rtlCol="0">
            <a:spAutoFit/>
          </a:bodyPr>
          <a:lstStyle/>
          <a:p>
            <a:pPr algn="ctr"/>
            <a:r>
              <a:rPr lang="en-US" u="sng" dirty="0"/>
              <a:t>The Prefix ‘Tri’ means 3</a:t>
            </a:r>
          </a:p>
        </p:txBody>
      </p:sp>
    </p:spTree>
    <p:extLst>
      <p:ext uri="{BB962C8B-B14F-4D97-AF65-F5344CB8AC3E}">
        <p14:creationId xmlns:p14="http://schemas.microsoft.com/office/powerpoint/2010/main" val="128896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4210-2C8E-FF6C-AD9A-1BFF23C9F65F}"/>
              </a:ext>
            </a:extLst>
          </p:cNvPr>
          <p:cNvSpPr>
            <a:spLocks noGrp="1"/>
          </p:cNvSpPr>
          <p:nvPr>
            <p:ph type="title"/>
          </p:nvPr>
        </p:nvSpPr>
        <p:spPr/>
        <p:txBody>
          <a:bodyPr/>
          <a:lstStyle/>
          <a:p>
            <a:pPr algn="ctr"/>
            <a:r>
              <a:rPr lang="en-US" dirty="0"/>
              <a:t>Modern Triumvirates</a:t>
            </a:r>
          </a:p>
        </p:txBody>
      </p:sp>
      <p:sp>
        <p:nvSpPr>
          <p:cNvPr id="3" name="TextBox 2">
            <a:extLst>
              <a:ext uri="{FF2B5EF4-FFF2-40B4-BE49-F238E27FC236}">
                <a16:creationId xmlns:a16="http://schemas.microsoft.com/office/drawing/2014/main" id="{9914AD0D-93A3-E2A5-E12E-F2FD6A6A994C}"/>
              </a:ext>
            </a:extLst>
          </p:cNvPr>
          <p:cNvSpPr txBox="1"/>
          <p:nvPr/>
        </p:nvSpPr>
        <p:spPr>
          <a:xfrm>
            <a:off x="2475782" y="1940973"/>
            <a:ext cx="6978769" cy="369332"/>
          </a:xfrm>
          <a:prstGeom prst="rect">
            <a:avLst/>
          </a:prstGeom>
          <a:noFill/>
        </p:spPr>
        <p:txBody>
          <a:bodyPr wrap="square" rtlCol="0">
            <a:spAutoFit/>
          </a:bodyPr>
          <a:lstStyle/>
          <a:p>
            <a:pPr algn="ctr"/>
            <a:r>
              <a:rPr lang="en-AU" b="0" i="0" dirty="0">
                <a:solidFill>
                  <a:srgbClr val="040C28"/>
                </a:solidFill>
                <a:effectLst/>
                <a:latin typeface="Google Sans"/>
              </a:rPr>
              <a:t>George Washington, Thomas Jefferson, and James Madison</a:t>
            </a:r>
            <a:endParaRPr lang="en-US" dirty="0"/>
          </a:p>
        </p:txBody>
      </p:sp>
      <p:pic>
        <p:nvPicPr>
          <p:cNvPr id="3074" name="Picture 2" descr="5 reasons why modern wing-nuts would've hated the founding fathers |  Salon.com">
            <a:extLst>
              <a:ext uri="{FF2B5EF4-FFF2-40B4-BE49-F238E27FC236}">
                <a16:creationId xmlns:a16="http://schemas.microsoft.com/office/drawing/2014/main" id="{76DEE59F-4C8B-C776-C794-95FC7CF1E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427" y="2431160"/>
            <a:ext cx="6373124" cy="4233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361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4210-2C8E-FF6C-AD9A-1BFF23C9F65F}"/>
              </a:ext>
            </a:extLst>
          </p:cNvPr>
          <p:cNvSpPr>
            <a:spLocks noGrp="1"/>
          </p:cNvSpPr>
          <p:nvPr>
            <p:ph type="title"/>
          </p:nvPr>
        </p:nvSpPr>
        <p:spPr/>
        <p:txBody>
          <a:bodyPr/>
          <a:lstStyle/>
          <a:p>
            <a:pPr algn="ctr"/>
            <a:r>
              <a:rPr lang="en-US" dirty="0"/>
              <a:t>Modern Triumvirates</a:t>
            </a:r>
          </a:p>
        </p:txBody>
      </p:sp>
      <p:sp>
        <p:nvSpPr>
          <p:cNvPr id="3" name="TextBox 2">
            <a:extLst>
              <a:ext uri="{FF2B5EF4-FFF2-40B4-BE49-F238E27FC236}">
                <a16:creationId xmlns:a16="http://schemas.microsoft.com/office/drawing/2014/main" id="{9914AD0D-93A3-E2A5-E12E-F2FD6A6A994C}"/>
              </a:ext>
            </a:extLst>
          </p:cNvPr>
          <p:cNvSpPr txBox="1"/>
          <p:nvPr/>
        </p:nvSpPr>
        <p:spPr>
          <a:xfrm>
            <a:off x="2475782" y="1940973"/>
            <a:ext cx="6978769" cy="369332"/>
          </a:xfrm>
          <a:prstGeom prst="rect">
            <a:avLst/>
          </a:prstGeom>
          <a:noFill/>
        </p:spPr>
        <p:txBody>
          <a:bodyPr wrap="square" rtlCol="0">
            <a:spAutoFit/>
          </a:bodyPr>
          <a:lstStyle/>
          <a:p>
            <a:pPr algn="ctr"/>
            <a:r>
              <a:rPr lang="en-US" dirty="0"/>
              <a:t>Putin, Trump and Jinping</a:t>
            </a:r>
          </a:p>
        </p:txBody>
      </p:sp>
      <p:pic>
        <p:nvPicPr>
          <p:cNvPr id="2050" name="Picture 2" descr="The New Global Triumvirate: Trump, Putin and Jinping - Modern Diplomacy">
            <a:extLst>
              <a:ext uri="{FF2B5EF4-FFF2-40B4-BE49-F238E27FC236}">
                <a16:creationId xmlns:a16="http://schemas.microsoft.com/office/drawing/2014/main" id="{0B05982A-32DE-9B27-A9B9-6C586F9FB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768" y="2513919"/>
            <a:ext cx="6512464" cy="366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2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78208-E7C8-818B-17F0-875914B52FD2}"/>
              </a:ext>
            </a:extLst>
          </p:cNvPr>
          <p:cNvSpPr>
            <a:spLocks noGrp="1"/>
          </p:cNvSpPr>
          <p:nvPr>
            <p:ph type="ctrTitle"/>
          </p:nvPr>
        </p:nvSpPr>
        <p:spPr/>
        <p:txBody>
          <a:bodyPr/>
          <a:lstStyle/>
          <a:p>
            <a:r>
              <a:rPr lang="en-US" dirty="0"/>
              <a:t>The First Triumvirate</a:t>
            </a:r>
          </a:p>
        </p:txBody>
      </p:sp>
      <p:sp>
        <p:nvSpPr>
          <p:cNvPr id="3" name="Subtitle 2">
            <a:extLst>
              <a:ext uri="{FF2B5EF4-FFF2-40B4-BE49-F238E27FC236}">
                <a16:creationId xmlns:a16="http://schemas.microsoft.com/office/drawing/2014/main" id="{6C85E953-6B4B-6849-E6E4-0D3828E6704E}"/>
              </a:ext>
            </a:extLst>
          </p:cNvPr>
          <p:cNvSpPr>
            <a:spLocks noGrp="1"/>
          </p:cNvSpPr>
          <p:nvPr>
            <p:ph type="subTitle" idx="1"/>
          </p:nvPr>
        </p:nvSpPr>
        <p:spPr/>
        <p:txBody>
          <a:bodyPr/>
          <a:lstStyle/>
          <a:p>
            <a:r>
              <a:rPr lang="en-US" dirty="0">
                <a:hlinkClick r:id="rId2"/>
              </a:rPr>
              <a:t>https://www.youtube.com/watch?v=unerdc0Vrvo&amp;ab_channel=SeeUinHistory%2FMythology</a:t>
            </a:r>
            <a:r>
              <a:rPr lang="en-US" dirty="0"/>
              <a:t> </a:t>
            </a:r>
          </a:p>
        </p:txBody>
      </p:sp>
    </p:spTree>
    <p:extLst>
      <p:ext uri="{BB962C8B-B14F-4D97-AF65-F5344CB8AC3E}">
        <p14:creationId xmlns:p14="http://schemas.microsoft.com/office/powerpoint/2010/main" val="2305958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7DCC8-416A-C22A-A989-8D988F7AB917}"/>
              </a:ext>
            </a:extLst>
          </p:cNvPr>
          <p:cNvSpPr>
            <a:spLocks noGrp="1"/>
          </p:cNvSpPr>
          <p:nvPr>
            <p:ph type="title"/>
          </p:nvPr>
        </p:nvSpPr>
        <p:spPr>
          <a:xfrm>
            <a:off x="103517" y="163902"/>
            <a:ext cx="11852694" cy="4487218"/>
          </a:xfrm>
        </p:spPr>
        <p:txBody>
          <a:bodyPr vert="horz" lIns="91440" tIns="45720" rIns="91440" bIns="45720" rtlCol="0" anchor="b">
            <a:normAutofit fontScale="90000"/>
          </a:bodyPr>
          <a:lstStyle/>
          <a:p>
            <a:pPr algn="ctr"/>
            <a:r>
              <a:rPr lang="en-US" sz="3600" b="0" i="0" dirty="0">
                <a:solidFill>
                  <a:schemeClr val="tx1">
                    <a:lumMod val="85000"/>
                    <a:lumOff val="15000"/>
                  </a:schemeClr>
                </a:solidFill>
                <a:effectLst/>
              </a:rPr>
              <a:t>The First Triumvirate a secret political alliance between three politicians during the late Roman Republic.</a:t>
            </a: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 </a:t>
            </a: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It was created in </a:t>
            </a:r>
            <a:r>
              <a:rPr lang="en-US" sz="3600" b="1" i="1" dirty="0">
                <a:solidFill>
                  <a:schemeClr val="accent6">
                    <a:lumMod val="75000"/>
                  </a:schemeClr>
                </a:solidFill>
                <a:effectLst/>
              </a:rPr>
              <a:t>60 BCE </a:t>
            </a:r>
            <a:r>
              <a:rPr lang="en-US" sz="3600" b="0" i="0" dirty="0">
                <a:solidFill>
                  <a:schemeClr val="tx1">
                    <a:lumMod val="85000"/>
                    <a:lumOff val="15000"/>
                  </a:schemeClr>
                </a:solidFill>
                <a:effectLst/>
              </a:rPr>
              <a:t>by </a:t>
            </a:r>
            <a:r>
              <a:rPr lang="en-US" sz="3600" b="1" i="1" dirty="0">
                <a:solidFill>
                  <a:schemeClr val="accent6">
                    <a:lumMod val="75000"/>
                  </a:schemeClr>
                </a:solidFill>
                <a:effectLst/>
              </a:rPr>
              <a:t>Gaius Julius Caesar</a:t>
            </a:r>
            <a:r>
              <a:rPr lang="en-US" sz="3600" b="0" i="0" dirty="0">
                <a:solidFill>
                  <a:schemeClr val="tx1">
                    <a:lumMod val="85000"/>
                    <a:lumOff val="15000"/>
                  </a:schemeClr>
                </a:solidFill>
                <a:effectLst/>
              </a:rPr>
              <a:t>, </a:t>
            </a:r>
            <a:r>
              <a:rPr lang="en-US" sz="3600" b="1" i="1" dirty="0" err="1">
                <a:solidFill>
                  <a:schemeClr val="accent6">
                    <a:lumMod val="75000"/>
                  </a:schemeClr>
                </a:solidFill>
                <a:effectLst/>
              </a:rPr>
              <a:t>Gnaeus</a:t>
            </a:r>
            <a:r>
              <a:rPr lang="en-US" sz="3600" b="1" i="1" dirty="0">
                <a:solidFill>
                  <a:schemeClr val="accent6">
                    <a:lumMod val="75000"/>
                  </a:schemeClr>
                </a:solidFill>
                <a:effectLst/>
              </a:rPr>
              <a:t> </a:t>
            </a:r>
            <a:r>
              <a:rPr lang="en-US" sz="3600" b="1" i="1" dirty="0" err="1">
                <a:solidFill>
                  <a:schemeClr val="accent6">
                    <a:lumMod val="75000"/>
                  </a:schemeClr>
                </a:solidFill>
                <a:effectLst/>
              </a:rPr>
              <a:t>Pompeius</a:t>
            </a:r>
            <a:r>
              <a:rPr lang="en-US" sz="3600" b="1" i="1" dirty="0">
                <a:solidFill>
                  <a:schemeClr val="accent6">
                    <a:lumMod val="75000"/>
                  </a:schemeClr>
                </a:solidFill>
                <a:effectLst/>
              </a:rPr>
              <a:t> Magnus </a:t>
            </a:r>
            <a:r>
              <a:rPr lang="en-US" sz="3600" b="0" i="0" dirty="0">
                <a:solidFill>
                  <a:schemeClr val="tx1">
                    <a:lumMod val="85000"/>
                    <a:lumOff val="15000"/>
                  </a:schemeClr>
                </a:solidFill>
                <a:effectLst/>
              </a:rPr>
              <a:t>(known as Pompey 'the Great'), and </a:t>
            </a:r>
            <a:r>
              <a:rPr lang="en-US" sz="3600" b="1" i="1" dirty="0">
                <a:solidFill>
                  <a:schemeClr val="accent6">
                    <a:lumMod val="75000"/>
                  </a:schemeClr>
                </a:solidFill>
                <a:effectLst/>
              </a:rPr>
              <a:t>Marcus </a:t>
            </a:r>
            <a:r>
              <a:rPr lang="en-US" sz="3600" b="1" i="1" dirty="0" err="1">
                <a:solidFill>
                  <a:schemeClr val="accent6">
                    <a:lumMod val="75000"/>
                  </a:schemeClr>
                </a:solidFill>
                <a:effectLst/>
              </a:rPr>
              <a:t>Licinius</a:t>
            </a:r>
            <a:r>
              <a:rPr lang="en-US" sz="3600" b="1" i="1" dirty="0">
                <a:solidFill>
                  <a:schemeClr val="accent6">
                    <a:lumMod val="75000"/>
                  </a:schemeClr>
                </a:solidFill>
                <a:effectLst/>
              </a:rPr>
              <a:t> Crassus</a:t>
            </a:r>
            <a:r>
              <a:rPr lang="en-US" sz="3600" b="0" i="0" dirty="0">
                <a:solidFill>
                  <a:schemeClr val="tx1">
                    <a:lumMod val="85000"/>
                    <a:lumOff val="15000"/>
                  </a:schemeClr>
                </a:solidFill>
                <a:effectLst/>
              </a:rPr>
              <a:t>. </a:t>
            </a: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 </a:t>
            </a:r>
            <a:br>
              <a:rPr lang="en-US" sz="3600" b="0" i="0" dirty="0">
                <a:solidFill>
                  <a:schemeClr val="tx1">
                    <a:lumMod val="85000"/>
                    <a:lumOff val="15000"/>
                  </a:schemeClr>
                </a:solidFill>
                <a:effectLst/>
              </a:rPr>
            </a:br>
            <a:r>
              <a:rPr lang="en-US" sz="3600" b="0" i="0" dirty="0">
                <a:solidFill>
                  <a:schemeClr val="tx1">
                    <a:lumMod val="85000"/>
                    <a:lumOff val="15000"/>
                  </a:schemeClr>
                </a:solidFill>
                <a:effectLst/>
              </a:rPr>
              <a:t>This alliance was designed to allow these three individuals to </a:t>
            </a:r>
            <a:br>
              <a:rPr lang="en-US" sz="3600" b="0" i="0" dirty="0">
                <a:solidFill>
                  <a:schemeClr val="tx1">
                    <a:lumMod val="85000"/>
                    <a:lumOff val="15000"/>
                  </a:schemeClr>
                </a:solidFill>
                <a:effectLst/>
              </a:rPr>
            </a:br>
            <a:r>
              <a:rPr lang="en-US" sz="3600" b="1" i="1" dirty="0">
                <a:solidFill>
                  <a:schemeClr val="accent6">
                    <a:lumMod val="75000"/>
                  </a:schemeClr>
                </a:solidFill>
                <a:effectLst/>
              </a:rPr>
              <a:t>control the entire Roman political system </a:t>
            </a:r>
            <a:r>
              <a:rPr lang="en-US" sz="3600" b="0" i="0" dirty="0">
                <a:solidFill>
                  <a:schemeClr val="tx1">
                    <a:lumMod val="85000"/>
                    <a:lumOff val="15000"/>
                  </a:schemeClr>
                </a:solidFill>
                <a:effectLst/>
              </a:rPr>
              <a:t>in order to help each other </a:t>
            </a:r>
            <a:r>
              <a:rPr lang="en-US" sz="3600" b="1" i="1" dirty="0">
                <a:solidFill>
                  <a:schemeClr val="accent6">
                    <a:lumMod val="75000"/>
                  </a:schemeClr>
                </a:solidFill>
                <a:effectLst/>
              </a:rPr>
              <a:t>achieve their own, individual, aims</a:t>
            </a:r>
            <a:r>
              <a:rPr lang="en-US" sz="3600" b="0" i="0" dirty="0">
                <a:solidFill>
                  <a:schemeClr val="tx1">
                    <a:lumMod val="85000"/>
                    <a:lumOff val="15000"/>
                  </a:schemeClr>
                </a:solidFill>
                <a:effectLst/>
              </a:rPr>
              <a:t>.</a:t>
            </a:r>
            <a:endParaRPr lang="en-US" sz="36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105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0" name="Rectangle 412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2" name="Rectangle 413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34" name="Straight Connector 41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36" name="Rectangle 413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D0284-4E28-C23B-E567-58954138C509}"/>
              </a:ext>
            </a:extLst>
          </p:cNvPr>
          <p:cNvSpPr>
            <a:spLocks noGrp="1"/>
          </p:cNvSpPr>
          <p:nvPr>
            <p:ph type="title"/>
          </p:nvPr>
        </p:nvSpPr>
        <p:spPr>
          <a:xfrm>
            <a:off x="5289754" y="639097"/>
            <a:ext cx="6253317" cy="3686015"/>
          </a:xfrm>
        </p:spPr>
        <p:txBody>
          <a:bodyPr vert="horz" lIns="91440" tIns="45720" rIns="91440" bIns="45720" rtlCol="0" anchor="b">
            <a:normAutofit/>
          </a:bodyPr>
          <a:lstStyle/>
          <a:p>
            <a:pPr algn="ctr"/>
            <a:r>
              <a:rPr lang="en-US" sz="7200" dirty="0">
                <a:solidFill>
                  <a:srgbClr val="615648"/>
                </a:solidFill>
              </a:rPr>
              <a:t>Gaius Julius Caesar</a:t>
            </a:r>
          </a:p>
        </p:txBody>
      </p:sp>
      <p:pic>
        <p:nvPicPr>
          <p:cNvPr id="4108" name="Picture 12" descr="Julius Caesar | Biography, Conquests, Facts, &amp; Death ...">
            <a:extLst>
              <a:ext uri="{FF2B5EF4-FFF2-40B4-BE49-F238E27FC236}">
                <a16:creationId xmlns:a16="http://schemas.microsoft.com/office/drawing/2014/main" id="{5765292E-DECB-44B5-0B78-C0BDDA6583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0" r="3471"/>
          <a:stretch/>
        </p:blipFill>
        <p:spPr bwMode="auto">
          <a:xfrm>
            <a:off x="5509" y="11"/>
            <a:ext cx="4635315" cy="6857989"/>
          </a:xfrm>
          <a:prstGeom prst="rect">
            <a:avLst/>
          </a:prstGeom>
          <a:noFill/>
          <a:extLst>
            <a:ext uri="{909E8E84-426E-40DD-AFC4-6F175D3DCCD1}">
              <a14:hiddenFill xmlns:a14="http://schemas.microsoft.com/office/drawing/2010/main">
                <a:solidFill>
                  <a:srgbClr val="FFFFFF"/>
                </a:solidFill>
              </a14:hiddenFill>
            </a:ext>
          </a:extLst>
        </p:spPr>
      </p:pic>
      <p:cxnSp>
        <p:nvCxnSpPr>
          <p:cNvPr id="4138" name="Straight Connector 413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31AB52-435F-CA1E-B6CC-5A5A6D48B1E3}"/>
              </a:ext>
            </a:extLst>
          </p:cNvPr>
          <p:cNvSpPr txBox="1"/>
          <p:nvPr/>
        </p:nvSpPr>
        <p:spPr>
          <a:xfrm>
            <a:off x="5551714" y="4474029"/>
            <a:ext cx="5660572" cy="461665"/>
          </a:xfrm>
          <a:prstGeom prst="rect">
            <a:avLst/>
          </a:prstGeom>
          <a:noFill/>
        </p:spPr>
        <p:txBody>
          <a:bodyPr wrap="square" rtlCol="0">
            <a:spAutoFit/>
          </a:bodyPr>
          <a:lstStyle/>
          <a:p>
            <a:pPr algn="ctr"/>
            <a:r>
              <a:rPr lang="en-US" sz="2400" b="1" i="1" dirty="0">
                <a:solidFill>
                  <a:schemeClr val="accent6">
                    <a:lumMod val="75000"/>
                  </a:schemeClr>
                </a:solidFill>
              </a:rPr>
              <a:t>“The Greatest Dictator in Rome”</a:t>
            </a:r>
          </a:p>
        </p:txBody>
      </p:sp>
    </p:spTree>
    <p:extLst>
      <p:ext uri="{BB962C8B-B14F-4D97-AF65-F5344CB8AC3E}">
        <p14:creationId xmlns:p14="http://schemas.microsoft.com/office/powerpoint/2010/main" val="116045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0" name="Rectangle 412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2" name="Rectangle 413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34" name="Straight Connector 41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36" name="Rectangle 413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D0284-4E28-C23B-E567-58954138C509}"/>
              </a:ext>
            </a:extLst>
          </p:cNvPr>
          <p:cNvSpPr>
            <a:spLocks noGrp="1"/>
          </p:cNvSpPr>
          <p:nvPr>
            <p:ph type="title"/>
          </p:nvPr>
        </p:nvSpPr>
        <p:spPr>
          <a:xfrm>
            <a:off x="5289754" y="639097"/>
            <a:ext cx="6253317" cy="3686015"/>
          </a:xfrm>
        </p:spPr>
        <p:txBody>
          <a:bodyPr vert="horz" lIns="91440" tIns="45720" rIns="91440" bIns="45720" rtlCol="0" anchor="b">
            <a:normAutofit/>
          </a:bodyPr>
          <a:lstStyle/>
          <a:p>
            <a:pPr algn="ctr"/>
            <a:r>
              <a:rPr lang="en-US" sz="7200" dirty="0">
                <a:solidFill>
                  <a:srgbClr val="615648"/>
                </a:solidFill>
              </a:rPr>
              <a:t>Marcus </a:t>
            </a:r>
            <a:r>
              <a:rPr lang="en-US" sz="7200" dirty="0" err="1">
                <a:solidFill>
                  <a:srgbClr val="615648"/>
                </a:solidFill>
              </a:rPr>
              <a:t>Licinius</a:t>
            </a:r>
            <a:r>
              <a:rPr lang="en-US" sz="7200" dirty="0">
                <a:solidFill>
                  <a:srgbClr val="615648"/>
                </a:solidFill>
              </a:rPr>
              <a:t> Crassus</a:t>
            </a:r>
          </a:p>
        </p:txBody>
      </p:sp>
      <p:cxnSp>
        <p:nvCxnSpPr>
          <p:cNvPr id="4138" name="Straight Connector 413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Gloria de Roma">
            <a:extLst>
              <a:ext uri="{FF2B5EF4-FFF2-40B4-BE49-F238E27FC236}">
                <a16:creationId xmlns:a16="http://schemas.microsoft.com/office/drawing/2014/main" id="{B36C3720-8778-E77A-8560-1625A9F7B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94" r="7350"/>
          <a:stretch/>
        </p:blipFill>
        <p:spPr bwMode="auto">
          <a:xfrm>
            <a:off x="-1" y="29761"/>
            <a:ext cx="5183328" cy="68282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B85F0D-A0FE-A49A-65FD-F11DAFD8028C}"/>
              </a:ext>
            </a:extLst>
          </p:cNvPr>
          <p:cNvSpPr txBox="1"/>
          <p:nvPr/>
        </p:nvSpPr>
        <p:spPr>
          <a:xfrm>
            <a:off x="5551714" y="4474029"/>
            <a:ext cx="5660572" cy="461665"/>
          </a:xfrm>
          <a:prstGeom prst="rect">
            <a:avLst/>
          </a:prstGeom>
          <a:noFill/>
        </p:spPr>
        <p:txBody>
          <a:bodyPr wrap="square" rtlCol="0">
            <a:spAutoFit/>
          </a:bodyPr>
          <a:lstStyle/>
          <a:p>
            <a:pPr algn="ctr"/>
            <a:r>
              <a:rPr lang="en-US" sz="2400" b="1" i="1" dirty="0">
                <a:solidFill>
                  <a:schemeClr val="accent6">
                    <a:lumMod val="75000"/>
                  </a:schemeClr>
                </a:solidFill>
              </a:rPr>
              <a:t>“The Richest Man in Rome”</a:t>
            </a:r>
          </a:p>
        </p:txBody>
      </p:sp>
    </p:spTree>
    <p:extLst>
      <p:ext uri="{BB962C8B-B14F-4D97-AF65-F5344CB8AC3E}">
        <p14:creationId xmlns:p14="http://schemas.microsoft.com/office/powerpoint/2010/main" val="136593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0" name="Rectangle 4129">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2" name="Rectangle 4131">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34" name="Straight Connector 413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36" name="Rectangle 413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D0284-4E28-C23B-E567-58954138C509}"/>
              </a:ext>
            </a:extLst>
          </p:cNvPr>
          <p:cNvSpPr>
            <a:spLocks noGrp="1"/>
          </p:cNvSpPr>
          <p:nvPr>
            <p:ph type="title"/>
          </p:nvPr>
        </p:nvSpPr>
        <p:spPr>
          <a:xfrm>
            <a:off x="5289754" y="639097"/>
            <a:ext cx="6253317" cy="3686015"/>
          </a:xfrm>
        </p:spPr>
        <p:txBody>
          <a:bodyPr vert="horz" lIns="91440" tIns="45720" rIns="91440" bIns="45720" rtlCol="0" anchor="b">
            <a:normAutofit/>
          </a:bodyPr>
          <a:lstStyle/>
          <a:p>
            <a:pPr algn="ctr"/>
            <a:r>
              <a:rPr lang="en-US" sz="7200" dirty="0" err="1">
                <a:solidFill>
                  <a:srgbClr val="615648"/>
                </a:solidFill>
              </a:rPr>
              <a:t>Gnaeus</a:t>
            </a:r>
            <a:r>
              <a:rPr lang="en-US" sz="7200" dirty="0">
                <a:solidFill>
                  <a:srgbClr val="615648"/>
                </a:solidFill>
              </a:rPr>
              <a:t> </a:t>
            </a:r>
            <a:r>
              <a:rPr lang="en-US" sz="7200" dirty="0" err="1">
                <a:solidFill>
                  <a:srgbClr val="615648"/>
                </a:solidFill>
              </a:rPr>
              <a:t>Pompeius</a:t>
            </a:r>
            <a:r>
              <a:rPr lang="en-US" sz="7200" dirty="0">
                <a:solidFill>
                  <a:srgbClr val="615648"/>
                </a:solidFill>
              </a:rPr>
              <a:t> Magnus</a:t>
            </a:r>
          </a:p>
        </p:txBody>
      </p:sp>
      <p:cxnSp>
        <p:nvCxnSpPr>
          <p:cNvPr id="4138" name="Straight Connector 413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B85F0D-A0FE-A49A-65FD-F11DAFD8028C}"/>
              </a:ext>
            </a:extLst>
          </p:cNvPr>
          <p:cNvSpPr txBox="1"/>
          <p:nvPr/>
        </p:nvSpPr>
        <p:spPr>
          <a:xfrm>
            <a:off x="5551714" y="4474029"/>
            <a:ext cx="5660572" cy="461665"/>
          </a:xfrm>
          <a:prstGeom prst="rect">
            <a:avLst/>
          </a:prstGeom>
          <a:noFill/>
        </p:spPr>
        <p:txBody>
          <a:bodyPr wrap="square" rtlCol="0">
            <a:spAutoFit/>
          </a:bodyPr>
          <a:lstStyle/>
          <a:p>
            <a:pPr algn="ctr"/>
            <a:r>
              <a:rPr lang="en-US" sz="2400" b="1" i="1" dirty="0">
                <a:solidFill>
                  <a:schemeClr val="accent6">
                    <a:lumMod val="75000"/>
                  </a:schemeClr>
                </a:solidFill>
              </a:rPr>
              <a:t>“Pompey The Great”</a:t>
            </a:r>
          </a:p>
        </p:txBody>
      </p:sp>
      <p:pic>
        <p:nvPicPr>
          <p:cNvPr id="9218" name="Picture 2" descr="Pompey - Wikipedia">
            <a:extLst>
              <a:ext uri="{FF2B5EF4-FFF2-40B4-BE49-F238E27FC236}">
                <a16:creationId xmlns:a16="http://schemas.microsoft.com/office/drawing/2014/main" id="{1A7BEE36-001A-0376-7B46-55EE59509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735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00178"/>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8317</TotalTime>
  <Words>2048</Words>
  <Application>Microsoft Macintosh PowerPoint</Application>
  <PresentationFormat>Widescreen</PresentationFormat>
  <Paragraphs>98</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Courier New</vt:lpstr>
      <vt:lpstr>Google Sans</vt:lpstr>
      <vt:lpstr>Lato</vt:lpstr>
      <vt:lpstr>Wingdings</vt:lpstr>
      <vt:lpstr>Retrospect</vt:lpstr>
      <vt:lpstr>The First Triumvirate</vt:lpstr>
      <vt:lpstr>Triumvirate</vt:lpstr>
      <vt:lpstr>Modern Triumvirates</vt:lpstr>
      <vt:lpstr>Modern Triumvirates</vt:lpstr>
      <vt:lpstr>The First Triumvirate</vt:lpstr>
      <vt:lpstr>The First Triumvirate a secret political alliance between three politicians during the late Roman Republic.   It was created in 60 BCE by Gaius Julius Caesar, Gnaeus Pompeius Magnus (known as Pompey 'the Great'), and Marcus Licinius Crassus.    This alliance was designed to allow these three individuals to  control the entire Roman political system in order to help each other achieve their own, individual, aims.</vt:lpstr>
      <vt:lpstr>Gaius Julius Caesar</vt:lpstr>
      <vt:lpstr>Marcus Licinius Crassus</vt:lpstr>
      <vt:lpstr>Gnaeus Pompeius Magnus</vt:lpstr>
      <vt:lpstr>Background – Rome in 100’s BCE</vt:lpstr>
      <vt:lpstr>Background – Rome in 100’s BCE</vt:lpstr>
      <vt:lpstr>ACTIVITY - Aims</vt:lpstr>
      <vt:lpstr>PowerPoint Presentation</vt:lpstr>
      <vt:lpstr>TEACHER ONLY – Pompey’s Aims</vt:lpstr>
      <vt:lpstr>TEACHER ONLY – Crassus’ Aims</vt:lpstr>
      <vt:lpstr>TEACHER ONLY – Caesar’s Aims</vt:lpstr>
      <vt:lpstr>How was the alliance formed?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369</cp:revision>
  <dcterms:created xsi:type="dcterms:W3CDTF">2022-07-13T05:26:46Z</dcterms:created>
  <dcterms:modified xsi:type="dcterms:W3CDTF">2023-08-25T03:39:38Z</dcterms:modified>
</cp:coreProperties>
</file>