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301" r:id="rId2"/>
    <p:sldId id="320" r:id="rId3"/>
    <p:sldId id="321" r:id="rId4"/>
    <p:sldId id="322" r:id="rId5"/>
    <p:sldId id="323" r:id="rId6"/>
    <p:sldId id="325" r:id="rId7"/>
    <p:sldId id="324" r:id="rId8"/>
    <p:sldId id="326" r:id="rId9"/>
    <p:sldId id="327"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50"/>
    <p:restoredTop sz="92387"/>
  </p:normalViewPr>
  <p:slideViewPr>
    <p:cSldViewPr snapToGrid="0" snapToObjects="1">
      <p:cViewPr varScale="1">
        <p:scale>
          <a:sx n="103" d="100"/>
          <a:sy n="103" d="100"/>
        </p:scale>
        <p:origin x="208"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0B56A-1F1D-497B-B8C3-9716EB404099}"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33F682B2-943A-4FA7-A53D-EA2B4783E268}">
      <dgm:prSet/>
      <dgm:spPr/>
      <dgm:t>
        <a:bodyPr/>
        <a:lstStyle/>
        <a:p>
          <a:r>
            <a:rPr lang="en-US" dirty="0"/>
            <a:t>The First Triumvirate – what happened?</a:t>
          </a:r>
        </a:p>
      </dgm:t>
    </dgm:pt>
    <dgm:pt modelId="{C4500AC5-0CFE-4E87-A6D7-2B5552151689}" type="parTrans" cxnId="{1047EBB1-2020-43BA-AAD3-1FD85D84111D}">
      <dgm:prSet/>
      <dgm:spPr/>
      <dgm:t>
        <a:bodyPr/>
        <a:lstStyle/>
        <a:p>
          <a:endParaRPr lang="en-US"/>
        </a:p>
      </dgm:t>
    </dgm:pt>
    <dgm:pt modelId="{206ECF8D-7616-4B63-841C-0B93F9F0F42C}" type="sibTrans" cxnId="{1047EBB1-2020-43BA-AAD3-1FD85D84111D}">
      <dgm:prSet/>
      <dgm:spPr/>
      <dgm:t>
        <a:bodyPr/>
        <a:lstStyle/>
        <a:p>
          <a:endParaRPr lang="en-US"/>
        </a:p>
      </dgm:t>
    </dgm:pt>
    <dgm:pt modelId="{C842513B-50B0-482E-B9BD-DD67EAB4C441}">
      <dgm:prSet/>
      <dgm:spPr/>
      <dgm:t>
        <a:bodyPr/>
        <a:lstStyle/>
        <a:p>
          <a:r>
            <a:rPr lang="en-US"/>
            <a:t>Gallic Wars</a:t>
          </a:r>
        </a:p>
      </dgm:t>
    </dgm:pt>
    <dgm:pt modelId="{A6172047-3A26-475D-A8ED-04594085D248}" type="parTrans" cxnId="{F68EC968-F489-4AA9-8C4E-2E7597F5CCDF}">
      <dgm:prSet/>
      <dgm:spPr/>
      <dgm:t>
        <a:bodyPr/>
        <a:lstStyle/>
        <a:p>
          <a:endParaRPr lang="en-US"/>
        </a:p>
      </dgm:t>
    </dgm:pt>
    <dgm:pt modelId="{DC54DBC2-3ECE-4866-8626-E91E7FE3285B}" type="sibTrans" cxnId="{F68EC968-F489-4AA9-8C4E-2E7597F5CCDF}">
      <dgm:prSet/>
      <dgm:spPr/>
      <dgm:t>
        <a:bodyPr/>
        <a:lstStyle/>
        <a:p>
          <a:endParaRPr lang="en-US"/>
        </a:p>
      </dgm:t>
    </dgm:pt>
    <dgm:pt modelId="{10FD56B9-F569-472F-B677-9FDD5DDDBC1B}">
      <dgm:prSet/>
      <dgm:spPr/>
      <dgm:t>
        <a:bodyPr/>
        <a:lstStyle/>
        <a:p>
          <a:r>
            <a:rPr lang="en-US"/>
            <a:t>The Civil Wars</a:t>
          </a:r>
        </a:p>
      </dgm:t>
    </dgm:pt>
    <dgm:pt modelId="{DEDED952-DAA4-4729-B308-7D563895C295}" type="parTrans" cxnId="{5EF807DF-420A-4845-9A2B-943C138DBE58}">
      <dgm:prSet/>
      <dgm:spPr/>
      <dgm:t>
        <a:bodyPr/>
        <a:lstStyle/>
        <a:p>
          <a:endParaRPr lang="en-US"/>
        </a:p>
      </dgm:t>
    </dgm:pt>
    <dgm:pt modelId="{3099C6C1-E6DD-4B54-8780-B680CFFAC010}" type="sibTrans" cxnId="{5EF807DF-420A-4845-9A2B-943C138DBE58}">
      <dgm:prSet/>
      <dgm:spPr/>
      <dgm:t>
        <a:bodyPr/>
        <a:lstStyle/>
        <a:p>
          <a:endParaRPr lang="en-US"/>
        </a:p>
      </dgm:t>
    </dgm:pt>
    <dgm:pt modelId="{70E379C3-7A05-43FF-BF9B-B699EF297CBE}">
      <dgm:prSet/>
      <dgm:spPr/>
      <dgm:t>
        <a:bodyPr/>
        <a:lstStyle/>
        <a:p>
          <a:r>
            <a:rPr lang="en-US" dirty="0"/>
            <a:t>Assassination/The Second Triumvirate</a:t>
          </a:r>
        </a:p>
      </dgm:t>
    </dgm:pt>
    <dgm:pt modelId="{0B6C47D9-A6BB-4E75-B5EC-676BFE0CA034}" type="parTrans" cxnId="{18E063C9-7D04-4C4A-A0B1-821C3EB2D9AA}">
      <dgm:prSet/>
      <dgm:spPr/>
      <dgm:t>
        <a:bodyPr/>
        <a:lstStyle/>
        <a:p>
          <a:endParaRPr lang="en-US"/>
        </a:p>
      </dgm:t>
    </dgm:pt>
    <dgm:pt modelId="{0F7BAE4A-D8E4-441D-AFC5-CCB7799F1C42}" type="sibTrans" cxnId="{18E063C9-7D04-4C4A-A0B1-821C3EB2D9AA}">
      <dgm:prSet/>
      <dgm:spPr/>
      <dgm:t>
        <a:bodyPr/>
        <a:lstStyle/>
        <a:p>
          <a:endParaRPr lang="en-US"/>
        </a:p>
      </dgm:t>
    </dgm:pt>
    <dgm:pt modelId="{31453027-E3F1-9648-A95B-7210B1B5541F}" type="pres">
      <dgm:prSet presAssocID="{1FE0B56A-1F1D-497B-B8C3-9716EB404099}" presName="linear" presStyleCnt="0">
        <dgm:presLayoutVars>
          <dgm:dir/>
          <dgm:animLvl val="lvl"/>
          <dgm:resizeHandles val="exact"/>
        </dgm:presLayoutVars>
      </dgm:prSet>
      <dgm:spPr/>
    </dgm:pt>
    <dgm:pt modelId="{4D5FD2A2-BFFF-3544-9C83-5987DB9B09C8}" type="pres">
      <dgm:prSet presAssocID="{33F682B2-943A-4FA7-A53D-EA2B4783E268}" presName="parentLin" presStyleCnt="0"/>
      <dgm:spPr/>
    </dgm:pt>
    <dgm:pt modelId="{B3769079-089D-194E-8204-2221C5689683}" type="pres">
      <dgm:prSet presAssocID="{33F682B2-943A-4FA7-A53D-EA2B4783E268}" presName="parentLeftMargin" presStyleLbl="node1" presStyleIdx="0" presStyleCnt="4"/>
      <dgm:spPr/>
    </dgm:pt>
    <dgm:pt modelId="{8DC98336-145A-184E-948B-19649311DE87}" type="pres">
      <dgm:prSet presAssocID="{33F682B2-943A-4FA7-A53D-EA2B4783E268}" presName="parentText" presStyleLbl="node1" presStyleIdx="0" presStyleCnt="4">
        <dgm:presLayoutVars>
          <dgm:chMax val="0"/>
          <dgm:bulletEnabled val="1"/>
        </dgm:presLayoutVars>
      </dgm:prSet>
      <dgm:spPr/>
    </dgm:pt>
    <dgm:pt modelId="{D5048BC1-A661-2B4F-8E56-53010104F4E4}" type="pres">
      <dgm:prSet presAssocID="{33F682B2-943A-4FA7-A53D-EA2B4783E268}" presName="negativeSpace" presStyleCnt="0"/>
      <dgm:spPr/>
    </dgm:pt>
    <dgm:pt modelId="{A3E1775F-616E-EC47-A63E-456AC8940327}" type="pres">
      <dgm:prSet presAssocID="{33F682B2-943A-4FA7-A53D-EA2B4783E268}" presName="childText" presStyleLbl="conFgAcc1" presStyleIdx="0" presStyleCnt="4">
        <dgm:presLayoutVars>
          <dgm:bulletEnabled val="1"/>
        </dgm:presLayoutVars>
      </dgm:prSet>
      <dgm:spPr/>
    </dgm:pt>
    <dgm:pt modelId="{BC58FF2C-199F-C947-BDA0-85A9B0846C92}" type="pres">
      <dgm:prSet presAssocID="{206ECF8D-7616-4B63-841C-0B93F9F0F42C}" presName="spaceBetweenRectangles" presStyleCnt="0"/>
      <dgm:spPr/>
    </dgm:pt>
    <dgm:pt modelId="{6068CF06-6D44-AE4F-A019-CD881D655247}" type="pres">
      <dgm:prSet presAssocID="{C842513B-50B0-482E-B9BD-DD67EAB4C441}" presName="parentLin" presStyleCnt="0"/>
      <dgm:spPr/>
    </dgm:pt>
    <dgm:pt modelId="{7C603909-B676-594B-9A43-5C451320834C}" type="pres">
      <dgm:prSet presAssocID="{C842513B-50B0-482E-B9BD-DD67EAB4C441}" presName="parentLeftMargin" presStyleLbl="node1" presStyleIdx="0" presStyleCnt="4"/>
      <dgm:spPr/>
    </dgm:pt>
    <dgm:pt modelId="{B8724508-1D22-3A4B-853B-4C39F60CD143}" type="pres">
      <dgm:prSet presAssocID="{C842513B-50B0-482E-B9BD-DD67EAB4C441}" presName="parentText" presStyleLbl="node1" presStyleIdx="1" presStyleCnt="4">
        <dgm:presLayoutVars>
          <dgm:chMax val="0"/>
          <dgm:bulletEnabled val="1"/>
        </dgm:presLayoutVars>
      </dgm:prSet>
      <dgm:spPr/>
    </dgm:pt>
    <dgm:pt modelId="{B0CF6731-1EB5-C441-8898-8D6A931AFF01}" type="pres">
      <dgm:prSet presAssocID="{C842513B-50B0-482E-B9BD-DD67EAB4C441}" presName="negativeSpace" presStyleCnt="0"/>
      <dgm:spPr/>
    </dgm:pt>
    <dgm:pt modelId="{9E61D224-B99E-F34B-852F-48DBCF1097CE}" type="pres">
      <dgm:prSet presAssocID="{C842513B-50B0-482E-B9BD-DD67EAB4C441}" presName="childText" presStyleLbl="conFgAcc1" presStyleIdx="1" presStyleCnt="4">
        <dgm:presLayoutVars>
          <dgm:bulletEnabled val="1"/>
        </dgm:presLayoutVars>
      </dgm:prSet>
      <dgm:spPr/>
    </dgm:pt>
    <dgm:pt modelId="{7F3B3806-0EF9-7F4C-9CFA-1FF32FDA4E2B}" type="pres">
      <dgm:prSet presAssocID="{DC54DBC2-3ECE-4866-8626-E91E7FE3285B}" presName="spaceBetweenRectangles" presStyleCnt="0"/>
      <dgm:spPr/>
    </dgm:pt>
    <dgm:pt modelId="{7E1DE58F-76E0-5344-9AC4-9487F8F01464}" type="pres">
      <dgm:prSet presAssocID="{10FD56B9-F569-472F-B677-9FDD5DDDBC1B}" presName="parentLin" presStyleCnt="0"/>
      <dgm:spPr/>
    </dgm:pt>
    <dgm:pt modelId="{8168E417-CC1D-CE4D-B568-5CAF49D8AB31}" type="pres">
      <dgm:prSet presAssocID="{10FD56B9-F569-472F-B677-9FDD5DDDBC1B}" presName="parentLeftMargin" presStyleLbl="node1" presStyleIdx="1" presStyleCnt="4"/>
      <dgm:spPr/>
    </dgm:pt>
    <dgm:pt modelId="{35E3297A-BC4D-ED4D-A78B-A9AFBF1C6DB1}" type="pres">
      <dgm:prSet presAssocID="{10FD56B9-F569-472F-B677-9FDD5DDDBC1B}" presName="parentText" presStyleLbl="node1" presStyleIdx="2" presStyleCnt="4">
        <dgm:presLayoutVars>
          <dgm:chMax val="0"/>
          <dgm:bulletEnabled val="1"/>
        </dgm:presLayoutVars>
      </dgm:prSet>
      <dgm:spPr/>
    </dgm:pt>
    <dgm:pt modelId="{8ECC2871-EFC3-F54C-B587-A6252670B5B5}" type="pres">
      <dgm:prSet presAssocID="{10FD56B9-F569-472F-B677-9FDD5DDDBC1B}" presName="negativeSpace" presStyleCnt="0"/>
      <dgm:spPr/>
    </dgm:pt>
    <dgm:pt modelId="{9E5B0CC3-42F8-2D4D-904C-3B1ECECD400F}" type="pres">
      <dgm:prSet presAssocID="{10FD56B9-F569-472F-B677-9FDD5DDDBC1B}" presName="childText" presStyleLbl="conFgAcc1" presStyleIdx="2" presStyleCnt="4">
        <dgm:presLayoutVars>
          <dgm:bulletEnabled val="1"/>
        </dgm:presLayoutVars>
      </dgm:prSet>
      <dgm:spPr/>
    </dgm:pt>
    <dgm:pt modelId="{C73A6111-12CE-814C-99CE-7E7B8DC29284}" type="pres">
      <dgm:prSet presAssocID="{3099C6C1-E6DD-4B54-8780-B680CFFAC010}" presName="spaceBetweenRectangles" presStyleCnt="0"/>
      <dgm:spPr/>
    </dgm:pt>
    <dgm:pt modelId="{F8FD10C3-4BA0-9A4C-BF86-2DB21CF59011}" type="pres">
      <dgm:prSet presAssocID="{70E379C3-7A05-43FF-BF9B-B699EF297CBE}" presName="parentLin" presStyleCnt="0"/>
      <dgm:spPr/>
    </dgm:pt>
    <dgm:pt modelId="{149F93DB-A7A9-D84C-A52B-83B12E9BBF70}" type="pres">
      <dgm:prSet presAssocID="{70E379C3-7A05-43FF-BF9B-B699EF297CBE}" presName="parentLeftMargin" presStyleLbl="node1" presStyleIdx="2" presStyleCnt="4"/>
      <dgm:spPr/>
    </dgm:pt>
    <dgm:pt modelId="{84EC139D-5BBA-AE4B-B899-CE1A392EC2B3}" type="pres">
      <dgm:prSet presAssocID="{70E379C3-7A05-43FF-BF9B-B699EF297CBE}" presName="parentText" presStyleLbl="node1" presStyleIdx="3" presStyleCnt="4">
        <dgm:presLayoutVars>
          <dgm:chMax val="0"/>
          <dgm:bulletEnabled val="1"/>
        </dgm:presLayoutVars>
      </dgm:prSet>
      <dgm:spPr/>
    </dgm:pt>
    <dgm:pt modelId="{2022E9AC-3EF8-B048-AE7E-546CE7BA7561}" type="pres">
      <dgm:prSet presAssocID="{70E379C3-7A05-43FF-BF9B-B699EF297CBE}" presName="negativeSpace" presStyleCnt="0"/>
      <dgm:spPr/>
    </dgm:pt>
    <dgm:pt modelId="{164AF192-F3E5-734F-ADF0-47083AF5F844}" type="pres">
      <dgm:prSet presAssocID="{70E379C3-7A05-43FF-BF9B-B699EF297CBE}" presName="childText" presStyleLbl="conFgAcc1" presStyleIdx="3" presStyleCnt="4">
        <dgm:presLayoutVars>
          <dgm:bulletEnabled val="1"/>
        </dgm:presLayoutVars>
      </dgm:prSet>
      <dgm:spPr/>
    </dgm:pt>
  </dgm:ptLst>
  <dgm:cxnLst>
    <dgm:cxn modelId="{DC37DE31-E469-E247-90C4-8380B5112FD8}" type="presOf" srcId="{70E379C3-7A05-43FF-BF9B-B699EF297CBE}" destId="{149F93DB-A7A9-D84C-A52B-83B12E9BBF70}" srcOrd="0" destOrd="0" presId="urn:microsoft.com/office/officeart/2005/8/layout/list1"/>
    <dgm:cxn modelId="{7EC9FF38-3F5B-AB41-BFD6-46D0992858D6}" type="presOf" srcId="{10FD56B9-F569-472F-B677-9FDD5DDDBC1B}" destId="{35E3297A-BC4D-ED4D-A78B-A9AFBF1C6DB1}" srcOrd="1" destOrd="0" presId="urn:microsoft.com/office/officeart/2005/8/layout/list1"/>
    <dgm:cxn modelId="{92D79D57-C73C-194E-AEC0-71A32D79AD61}" type="presOf" srcId="{70E379C3-7A05-43FF-BF9B-B699EF297CBE}" destId="{84EC139D-5BBA-AE4B-B899-CE1A392EC2B3}" srcOrd="1" destOrd="0" presId="urn:microsoft.com/office/officeart/2005/8/layout/list1"/>
    <dgm:cxn modelId="{1A3A3D68-DB2F-3041-AD6A-44A179A54995}" type="presOf" srcId="{10FD56B9-F569-472F-B677-9FDD5DDDBC1B}" destId="{8168E417-CC1D-CE4D-B568-5CAF49D8AB31}" srcOrd="0" destOrd="0" presId="urn:microsoft.com/office/officeart/2005/8/layout/list1"/>
    <dgm:cxn modelId="{F68EC968-F489-4AA9-8C4E-2E7597F5CCDF}" srcId="{1FE0B56A-1F1D-497B-B8C3-9716EB404099}" destId="{C842513B-50B0-482E-B9BD-DD67EAB4C441}" srcOrd="1" destOrd="0" parTransId="{A6172047-3A26-475D-A8ED-04594085D248}" sibTransId="{DC54DBC2-3ECE-4866-8626-E91E7FE3285B}"/>
    <dgm:cxn modelId="{BFB6C96D-68F0-654C-B192-AB6FA18B3C5F}" type="presOf" srcId="{1FE0B56A-1F1D-497B-B8C3-9716EB404099}" destId="{31453027-E3F1-9648-A95B-7210B1B5541F}" srcOrd="0" destOrd="0" presId="urn:microsoft.com/office/officeart/2005/8/layout/list1"/>
    <dgm:cxn modelId="{854AB183-EC3C-034F-8103-DBCB5543DAE3}" type="presOf" srcId="{C842513B-50B0-482E-B9BD-DD67EAB4C441}" destId="{B8724508-1D22-3A4B-853B-4C39F60CD143}" srcOrd="1" destOrd="0" presId="urn:microsoft.com/office/officeart/2005/8/layout/list1"/>
    <dgm:cxn modelId="{4893ED94-1A79-5E47-AF5E-14629BC7A986}" type="presOf" srcId="{33F682B2-943A-4FA7-A53D-EA2B4783E268}" destId="{B3769079-089D-194E-8204-2221C5689683}" srcOrd="0" destOrd="0" presId="urn:microsoft.com/office/officeart/2005/8/layout/list1"/>
    <dgm:cxn modelId="{1047EBB1-2020-43BA-AAD3-1FD85D84111D}" srcId="{1FE0B56A-1F1D-497B-B8C3-9716EB404099}" destId="{33F682B2-943A-4FA7-A53D-EA2B4783E268}" srcOrd="0" destOrd="0" parTransId="{C4500AC5-0CFE-4E87-A6D7-2B5552151689}" sibTransId="{206ECF8D-7616-4B63-841C-0B93F9F0F42C}"/>
    <dgm:cxn modelId="{18E063C9-7D04-4C4A-A0B1-821C3EB2D9AA}" srcId="{1FE0B56A-1F1D-497B-B8C3-9716EB404099}" destId="{70E379C3-7A05-43FF-BF9B-B699EF297CBE}" srcOrd="3" destOrd="0" parTransId="{0B6C47D9-A6BB-4E75-B5EC-676BFE0CA034}" sibTransId="{0F7BAE4A-D8E4-441D-AFC5-CCB7799F1C42}"/>
    <dgm:cxn modelId="{3B6B79D2-0FB2-0146-9E7A-1FBE32056844}" type="presOf" srcId="{C842513B-50B0-482E-B9BD-DD67EAB4C441}" destId="{7C603909-B676-594B-9A43-5C451320834C}" srcOrd="0" destOrd="0" presId="urn:microsoft.com/office/officeart/2005/8/layout/list1"/>
    <dgm:cxn modelId="{5EF807DF-420A-4845-9A2B-943C138DBE58}" srcId="{1FE0B56A-1F1D-497B-B8C3-9716EB404099}" destId="{10FD56B9-F569-472F-B677-9FDD5DDDBC1B}" srcOrd="2" destOrd="0" parTransId="{DEDED952-DAA4-4729-B308-7D563895C295}" sibTransId="{3099C6C1-E6DD-4B54-8780-B680CFFAC010}"/>
    <dgm:cxn modelId="{6202CCE3-4BFA-8144-A9CF-5ACA955C9996}" type="presOf" srcId="{33F682B2-943A-4FA7-A53D-EA2B4783E268}" destId="{8DC98336-145A-184E-948B-19649311DE87}" srcOrd="1" destOrd="0" presId="urn:microsoft.com/office/officeart/2005/8/layout/list1"/>
    <dgm:cxn modelId="{2E1C0BB0-CC8B-B141-BEA2-C6910F935F96}" type="presParOf" srcId="{31453027-E3F1-9648-A95B-7210B1B5541F}" destId="{4D5FD2A2-BFFF-3544-9C83-5987DB9B09C8}" srcOrd="0" destOrd="0" presId="urn:microsoft.com/office/officeart/2005/8/layout/list1"/>
    <dgm:cxn modelId="{A21EDFB9-AFB3-E345-A200-492153C10EC3}" type="presParOf" srcId="{4D5FD2A2-BFFF-3544-9C83-5987DB9B09C8}" destId="{B3769079-089D-194E-8204-2221C5689683}" srcOrd="0" destOrd="0" presId="urn:microsoft.com/office/officeart/2005/8/layout/list1"/>
    <dgm:cxn modelId="{092487DA-A063-3341-A21E-35CAB4E5A925}" type="presParOf" srcId="{4D5FD2A2-BFFF-3544-9C83-5987DB9B09C8}" destId="{8DC98336-145A-184E-948B-19649311DE87}" srcOrd="1" destOrd="0" presId="urn:microsoft.com/office/officeart/2005/8/layout/list1"/>
    <dgm:cxn modelId="{2CBAD6A1-6BAE-DB4C-B304-A1D74C08A1F7}" type="presParOf" srcId="{31453027-E3F1-9648-A95B-7210B1B5541F}" destId="{D5048BC1-A661-2B4F-8E56-53010104F4E4}" srcOrd="1" destOrd="0" presId="urn:microsoft.com/office/officeart/2005/8/layout/list1"/>
    <dgm:cxn modelId="{41CD0EEC-71A0-A34F-99A4-B2092924948B}" type="presParOf" srcId="{31453027-E3F1-9648-A95B-7210B1B5541F}" destId="{A3E1775F-616E-EC47-A63E-456AC8940327}" srcOrd="2" destOrd="0" presId="urn:microsoft.com/office/officeart/2005/8/layout/list1"/>
    <dgm:cxn modelId="{9A6CD8FC-50EF-A144-897D-1E5B384C27F8}" type="presParOf" srcId="{31453027-E3F1-9648-A95B-7210B1B5541F}" destId="{BC58FF2C-199F-C947-BDA0-85A9B0846C92}" srcOrd="3" destOrd="0" presId="urn:microsoft.com/office/officeart/2005/8/layout/list1"/>
    <dgm:cxn modelId="{ADF23B42-02E6-A849-88EF-A37619441AA2}" type="presParOf" srcId="{31453027-E3F1-9648-A95B-7210B1B5541F}" destId="{6068CF06-6D44-AE4F-A019-CD881D655247}" srcOrd="4" destOrd="0" presId="urn:microsoft.com/office/officeart/2005/8/layout/list1"/>
    <dgm:cxn modelId="{4D47145B-6CA4-AE4B-B86C-74C9D461A591}" type="presParOf" srcId="{6068CF06-6D44-AE4F-A019-CD881D655247}" destId="{7C603909-B676-594B-9A43-5C451320834C}" srcOrd="0" destOrd="0" presId="urn:microsoft.com/office/officeart/2005/8/layout/list1"/>
    <dgm:cxn modelId="{35F3C346-C1DE-3945-A4D2-B839E5A23599}" type="presParOf" srcId="{6068CF06-6D44-AE4F-A019-CD881D655247}" destId="{B8724508-1D22-3A4B-853B-4C39F60CD143}" srcOrd="1" destOrd="0" presId="urn:microsoft.com/office/officeart/2005/8/layout/list1"/>
    <dgm:cxn modelId="{73DA5BE6-5034-464C-8E7E-699AE9853282}" type="presParOf" srcId="{31453027-E3F1-9648-A95B-7210B1B5541F}" destId="{B0CF6731-1EB5-C441-8898-8D6A931AFF01}" srcOrd="5" destOrd="0" presId="urn:microsoft.com/office/officeart/2005/8/layout/list1"/>
    <dgm:cxn modelId="{5920DC1D-309F-584B-8758-2AE062C5CAA2}" type="presParOf" srcId="{31453027-E3F1-9648-A95B-7210B1B5541F}" destId="{9E61D224-B99E-F34B-852F-48DBCF1097CE}" srcOrd="6" destOrd="0" presId="urn:microsoft.com/office/officeart/2005/8/layout/list1"/>
    <dgm:cxn modelId="{E1495318-63FE-964C-9213-8171BCD2549C}" type="presParOf" srcId="{31453027-E3F1-9648-A95B-7210B1B5541F}" destId="{7F3B3806-0EF9-7F4C-9CFA-1FF32FDA4E2B}" srcOrd="7" destOrd="0" presId="urn:microsoft.com/office/officeart/2005/8/layout/list1"/>
    <dgm:cxn modelId="{023B240F-764F-F249-ACDF-68969DAC1DDD}" type="presParOf" srcId="{31453027-E3F1-9648-A95B-7210B1B5541F}" destId="{7E1DE58F-76E0-5344-9AC4-9487F8F01464}" srcOrd="8" destOrd="0" presId="urn:microsoft.com/office/officeart/2005/8/layout/list1"/>
    <dgm:cxn modelId="{ABE46128-C340-6243-B588-78B73E2E7C51}" type="presParOf" srcId="{7E1DE58F-76E0-5344-9AC4-9487F8F01464}" destId="{8168E417-CC1D-CE4D-B568-5CAF49D8AB31}" srcOrd="0" destOrd="0" presId="urn:microsoft.com/office/officeart/2005/8/layout/list1"/>
    <dgm:cxn modelId="{49ADB4A8-0C80-8548-B59B-8061E0AC5158}" type="presParOf" srcId="{7E1DE58F-76E0-5344-9AC4-9487F8F01464}" destId="{35E3297A-BC4D-ED4D-A78B-A9AFBF1C6DB1}" srcOrd="1" destOrd="0" presId="urn:microsoft.com/office/officeart/2005/8/layout/list1"/>
    <dgm:cxn modelId="{317C3CCA-C1F1-674F-8334-6E530029B70E}" type="presParOf" srcId="{31453027-E3F1-9648-A95B-7210B1B5541F}" destId="{8ECC2871-EFC3-F54C-B587-A6252670B5B5}" srcOrd="9" destOrd="0" presId="urn:microsoft.com/office/officeart/2005/8/layout/list1"/>
    <dgm:cxn modelId="{846FB41A-A708-AE4A-9136-2B692D6D83BB}" type="presParOf" srcId="{31453027-E3F1-9648-A95B-7210B1B5541F}" destId="{9E5B0CC3-42F8-2D4D-904C-3B1ECECD400F}" srcOrd="10" destOrd="0" presId="urn:microsoft.com/office/officeart/2005/8/layout/list1"/>
    <dgm:cxn modelId="{65DE2DB8-9DFE-664D-A774-7E8DCAE4071B}" type="presParOf" srcId="{31453027-E3F1-9648-A95B-7210B1B5541F}" destId="{C73A6111-12CE-814C-99CE-7E7B8DC29284}" srcOrd="11" destOrd="0" presId="urn:microsoft.com/office/officeart/2005/8/layout/list1"/>
    <dgm:cxn modelId="{CCC73734-52C2-8F4D-83DB-C7B779D3E1A1}" type="presParOf" srcId="{31453027-E3F1-9648-A95B-7210B1B5541F}" destId="{F8FD10C3-4BA0-9A4C-BF86-2DB21CF59011}" srcOrd="12" destOrd="0" presId="urn:microsoft.com/office/officeart/2005/8/layout/list1"/>
    <dgm:cxn modelId="{AFE32AF0-6CBD-6D44-A3AC-76CAD699D73E}" type="presParOf" srcId="{F8FD10C3-4BA0-9A4C-BF86-2DB21CF59011}" destId="{149F93DB-A7A9-D84C-A52B-83B12E9BBF70}" srcOrd="0" destOrd="0" presId="urn:microsoft.com/office/officeart/2005/8/layout/list1"/>
    <dgm:cxn modelId="{87274586-DB52-1147-9876-9A7A4B596C14}" type="presParOf" srcId="{F8FD10C3-4BA0-9A4C-BF86-2DB21CF59011}" destId="{84EC139D-5BBA-AE4B-B899-CE1A392EC2B3}" srcOrd="1" destOrd="0" presId="urn:microsoft.com/office/officeart/2005/8/layout/list1"/>
    <dgm:cxn modelId="{47090D28-BC35-7F4D-AA51-269C2DD7B5F6}" type="presParOf" srcId="{31453027-E3F1-9648-A95B-7210B1B5541F}" destId="{2022E9AC-3EF8-B048-AE7E-546CE7BA7561}" srcOrd="13" destOrd="0" presId="urn:microsoft.com/office/officeart/2005/8/layout/list1"/>
    <dgm:cxn modelId="{A18A01DE-0CAD-1241-86A8-700CCB753938}" type="presParOf" srcId="{31453027-E3F1-9648-A95B-7210B1B5541F}" destId="{164AF192-F3E5-734F-ADF0-47083AF5F8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282939-52F6-4A86-A10D-B8D7F86A432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0FB8918-ADC8-452F-A9FC-ADF88816C921}">
      <dgm:prSet/>
      <dgm:spPr/>
      <dgm:t>
        <a:bodyPr/>
        <a:lstStyle/>
        <a:p>
          <a:pPr>
            <a:lnSpc>
              <a:spcPct val="100000"/>
            </a:lnSpc>
          </a:pPr>
          <a:r>
            <a:rPr lang="en-US"/>
            <a:t>Read through the text and complete the activity sheet provided.</a:t>
          </a:r>
        </a:p>
      </dgm:t>
    </dgm:pt>
    <dgm:pt modelId="{1FF03404-8DA0-498A-98DE-7B442BE4D646}" type="parTrans" cxnId="{C583D1A5-99EF-4F41-B09C-8735074B087E}">
      <dgm:prSet/>
      <dgm:spPr/>
      <dgm:t>
        <a:bodyPr/>
        <a:lstStyle/>
        <a:p>
          <a:endParaRPr lang="en-US"/>
        </a:p>
      </dgm:t>
    </dgm:pt>
    <dgm:pt modelId="{8D355A64-DDF1-4F72-A999-921BD36A32EF}" type="sibTrans" cxnId="{C583D1A5-99EF-4F41-B09C-8735074B087E}">
      <dgm:prSet/>
      <dgm:spPr/>
      <dgm:t>
        <a:bodyPr/>
        <a:lstStyle/>
        <a:p>
          <a:endParaRPr lang="en-US"/>
        </a:p>
      </dgm:t>
    </dgm:pt>
    <dgm:pt modelId="{6E941EA1-0A00-4B21-978F-884D86E1BD53}">
      <dgm:prSet/>
      <dgm:spPr/>
      <dgm:t>
        <a:bodyPr/>
        <a:lstStyle/>
        <a:p>
          <a:pPr>
            <a:lnSpc>
              <a:spcPct val="100000"/>
            </a:lnSpc>
          </a:pPr>
          <a:r>
            <a:rPr lang="en-US" b="1" u="sng" dirty="0"/>
            <a:t>SUMMARY:</a:t>
          </a:r>
          <a:endParaRPr lang="en-US" dirty="0"/>
        </a:p>
      </dgm:t>
    </dgm:pt>
    <dgm:pt modelId="{4C076D38-5178-4182-8F92-9DE22FC27B9F}" type="parTrans" cxnId="{CA87E74F-DA6E-4F7F-8967-C2ABA42ABA92}">
      <dgm:prSet/>
      <dgm:spPr/>
      <dgm:t>
        <a:bodyPr/>
        <a:lstStyle/>
        <a:p>
          <a:endParaRPr lang="en-US"/>
        </a:p>
      </dgm:t>
    </dgm:pt>
    <dgm:pt modelId="{81A0847C-E6DD-48C3-A4C5-3261C9D350CA}" type="sibTrans" cxnId="{CA87E74F-DA6E-4F7F-8967-C2ABA42ABA92}">
      <dgm:prSet/>
      <dgm:spPr/>
      <dgm:t>
        <a:bodyPr/>
        <a:lstStyle/>
        <a:p>
          <a:endParaRPr lang="en-US"/>
        </a:p>
      </dgm:t>
    </dgm:pt>
    <dgm:pt modelId="{223579D8-DB94-4CFA-B732-8B4E90268535}">
      <dgm:prSet/>
      <dgm:spPr/>
      <dgm:t>
        <a:bodyPr/>
        <a:lstStyle/>
        <a:p>
          <a:pPr>
            <a:lnSpc>
              <a:spcPct val="100000"/>
            </a:lnSpc>
          </a:pPr>
          <a:r>
            <a:rPr lang="en-US" dirty="0"/>
            <a:t>Outline how the Triumvirate formed and their own aims/motivations.</a:t>
          </a:r>
        </a:p>
      </dgm:t>
    </dgm:pt>
    <dgm:pt modelId="{31823616-FFB7-4B79-8F86-41567D747EDE}" type="parTrans" cxnId="{4DB90323-25C0-449B-9564-FBC8E6D216C0}">
      <dgm:prSet/>
      <dgm:spPr/>
      <dgm:t>
        <a:bodyPr/>
        <a:lstStyle/>
        <a:p>
          <a:endParaRPr lang="en-US"/>
        </a:p>
      </dgm:t>
    </dgm:pt>
    <dgm:pt modelId="{F323A886-F63D-420E-B51A-DF79EEC9D6DB}" type="sibTrans" cxnId="{4DB90323-25C0-449B-9564-FBC8E6D216C0}">
      <dgm:prSet/>
      <dgm:spPr/>
      <dgm:t>
        <a:bodyPr/>
        <a:lstStyle/>
        <a:p>
          <a:endParaRPr lang="en-US"/>
        </a:p>
      </dgm:t>
    </dgm:pt>
    <dgm:pt modelId="{82A4DD56-B2F1-450C-A4E4-B2E1187D2BD3}" type="pres">
      <dgm:prSet presAssocID="{A3282939-52F6-4A86-A10D-B8D7F86A432E}" presName="root" presStyleCnt="0">
        <dgm:presLayoutVars>
          <dgm:dir/>
          <dgm:resizeHandles val="exact"/>
        </dgm:presLayoutVars>
      </dgm:prSet>
      <dgm:spPr/>
    </dgm:pt>
    <dgm:pt modelId="{8B28877C-B31D-4E64-9012-E0C0CF7FBD2C}" type="pres">
      <dgm:prSet presAssocID="{70FB8918-ADC8-452F-A9FC-ADF88816C921}" presName="compNode" presStyleCnt="0"/>
      <dgm:spPr/>
    </dgm:pt>
    <dgm:pt modelId="{DAA05471-6184-4D23-962E-C9461575D841}" type="pres">
      <dgm:prSet presAssocID="{70FB8918-ADC8-452F-A9FC-ADF88816C921}" presName="bgRect" presStyleLbl="bgShp" presStyleIdx="0" presStyleCnt="3"/>
      <dgm:spPr/>
    </dgm:pt>
    <dgm:pt modelId="{027D5B62-8BEE-457E-BEB7-FC9F976C17A1}" type="pres">
      <dgm:prSet presAssocID="{70FB8918-ADC8-452F-A9FC-ADF88816C9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Book"/>
        </a:ext>
      </dgm:extLst>
    </dgm:pt>
    <dgm:pt modelId="{8DAD8ED3-0F71-4E18-9F44-45E76F659DA5}" type="pres">
      <dgm:prSet presAssocID="{70FB8918-ADC8-452F-A9FC-ADF88816C921}" presName="spaceRect" presStyleCnt="0"/>
      <dgm:spPr/>
    </dgm:pt>
    <dgm:pt modelId="{34EE0497-9A53-426C-A80A-09294D1A53FC}" type="pres">
      <dgm:prSet presAssocID="{70FB8918-ADC8-452F-A9FC-ADF88816C921}" presName="parTx" presStyleLbl="revTx" presStyleIdx="0" presStyleCnt="3">
        <dgm:presLayoutVars>
          <dgm:chMax val="0"/>
          <dgm:chPref val="0"/>
        </dgm:presLayoutVars>
      </dgm:prSet>
      <dgm:spPr/>
    </dgm:pt>
    <dgm:pt modelId="{65A2448C-0383-467D-AE25-69BD681C7B77}" type="pres">
      <dgm:prSet presAssocID="{8D355A64-DDF1-4F72-A999-921BD36A32EF}" presName="sibTrans" presStyleCnt="0"/>
      <dgm:spPr/>
    </dgm:pt>
    <dgm:pt modelId="{7498FEF8-B72F-4A96-90E4-1F96483E95E7}" type="pres">
      <dgm:prSet presAssocID="{6E941EA1-0A00-4B21-978F-884D86E1BD53}" presName="compNode" presStyleCnt="0"/>
      <dgm:spPr/>
    </dgm:pt>
    <dgm:pt modelId="{BB3089C7-D5F4-4E3F-ADAB-901677F9837E}" type="pres">
      <dgm:prSet presAssocID="{6E941EA1-0A00-4B21-978F-884D86E1BD53}" presName="bgRect" presStyleLbl="bgShp" presStyleIdx="1" presStyleCnt="3"/>
      <dgm:spPr/>
    </dgm:pt>
    <dgm:pt modelId="{AF4BE588-A460-4B54-A9E8-793DB7D84F53}" type="pres">
      <dgm:prSet presAssocID="{6E941EA1-0A00-4B21-978F-884D86E1BD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r"/>
        </a:ext>
      </dgm:extLst>
    </dgm:pt>
    <dgm:pt modelId="{CCC826DC-D1AF-43B4-82AB-A71AA23F52E6}" type="pres">
      <dgm:prSet presAssocID="{6E941EA1-0A00-4B21-978F-884D86E1BD53}" presName="spaceRect" presStyleCnt="0"/>
      <dgm:spPr/>
    </dgm:pt>
    <dgm:pt modelId="{849F3933-D926-4B5A-8ADA-E7C781838477}" type="pres">
      <dgm:prSet presAssocID="{6E941EA1-0A00-4B21-978F-884D86E1BD53}" presName="parTx" presStyleLbl="revTx" presStyleIdx="1" presStyleCnt="3">
        <dgm:presLayoutVars>
          <dgm:chMax val="0"/>
          <dgm:chPref val="0"/>
        </dgm:presLayoutVars>
      </dgm:prSet>
      <dgm:spPr/>
    </dgm:pt>
    <dgm:pt modelId="{B4C4D58D-A43A-41D3-AE49-769AE64D93FA}" type="pres">
      <dgm:prSet presAssocID="{81A0847C-E6DD-48C3-A4C5-3261C9D350CA}" presName="sibTrans" presStyleCnt="0"/>
      <dgm:spPr/>
    </dgm:pt>
    <dgm:pt modelId="{2F3332B2-22C7-4B97-B4A4-C4D6A2E4C564}" type="pres">
      <dgm:prSet presAssocID="{223579D8-DB94-4CFA-B732-8B4E90268535}" presName="compNode" presStyleCnt="0"/>
      <dgm:spPr/>
    </dgm:pt>
    <dgm:pt modelId="{CEFD22D5-C16D-4618-8EC1-D31E94DDA14F}" type="pres">
      <dgm:prSet presAssocID="{223579D8-DB94-4CFA-B732-8B4E90268535}" presName="bgRect" presStyleLbl="bgShp" presStyleIdx="2" presStyleCnt="3"/>
      <dgm:spPr/>
    </dgm:pt>
    <dgm:pt modelId="{829F419F-4E6D-4278-A513-3935398805B8}" type="pres">
      <dgm:prSet presAssocID="{223579D8-DB94-4CFA-B732-8B4E902685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Brainstorm"/>
        </a:ext>
      </dgm:extLst>
    </dgm:pt>
    <dgm:pt modelId="{F2976D11-A7C0-4A56-860B-E8E364A3FA6A}" type="pres">
      <dgm:prSet presAssocID="{223579D8-DB94-4CFA-B732-8B4E90268535}" presName="spaceRect" presStyleCnt="0"/>
      <dgm:spPr/>
    </dgm:pt>
    <dgm:pt modelId="{8282852F-B4DC-4996-83F2-0CD758DB0B6F}" type="pres">
      <dgm:prSet presAssocID="{223579D8-DB94-4CFA-B732-8B4E90268535}" presName="parTx" presStyleLbl="revTx" presStyleIdx="2" presStyleCnt="3">
        <dgm:presLayoutVars>
          <dgm:chMax val="0"/>
          <dgm:chPref val="0"/>
        </dgm:presLayoutVars>
      </dgm:prSet>
      <dgm:spPr/>
    </dgm:pt>
  </dgm:ptLst>
  <dgm:cxnLst>
    <dgm:cxn modelId="{4DB90323-25C0-449B-9564-FBC8E6D216C0}" srcId="{A3282939-52F6-4A86-A10D-B8D7F86A432E}" destId="{223579D8-DB94-4CFA-B732-8B4E90268535}" srcOrd="2" destOrd="0" parTransId="{31823616-FFB7-4B79-8F86-41567D747EDE}" sibTransId="{F323A886-F63D-420E-B51A-DF79EEC9D6DB}"/>
    <dgm:cxn modelId="{15C4B631-BEE0-49E0-BB33-D563DE3695A5}" type="presOf" srcId="{70FB8918-ADC8-452F-A9FC-ADF88816C921}" destId="{34EE0497-9A53-426C-A80A-09294D1A53FC}" srcOrd="0" destOrd="0" presId="urn:microsoft.com/office/officeart/2018/2/layout/IconVerticalSolidList"/>
    <dgm:cxn modelId="{CA87E74F-DA6E-4F7F-8967-C2ABA42ABA92}" srcId="{A3282939-52F6-4A86-A10D-B8D7F86A432E}" destId="{6E941EA1-0A00-4B21-978F-884D86E1BD53}" srcOrd="1" destOrd="0" parTransId="{4C076D38-5178-4182-8F92-9DE22FC27B9F}" sibTransId="{81A0847C-E6DD-48C3-A4C5-3261C9D350CA}"/>
    <dgm:cxn modelId="{48732A82-CD95-4AB6-91A3-2463ED98A50E}" type="presOf" srcId="{A3282939-52F6-4A86-A10D-B8D7F86A432E}" destId="{82A4DD56-B2F1-450C-A4E4-B2E1187D2BD3}" srcOrd="0" destOrd="0" presId="urn:microsoft.com/office/officeart/2018/2/layout/IconVerticalSolidList"/>
    <dgm:cxn modelId="{6FA0698F-3FAA-4C1C-830E-B0EAE8E0F8FB}" type="presOf" srcId="{6E941EA1-0A00-4B21-978F-884D86E1BD53}" destId="{849F3933-D926-4B5A-8ADA-E7C781838477}" srcOrd="0" destOrd="0" presId="urn:microsoft.com/office/officeart/2018/2/layout/IconVerticalSolidList"/>
    <dgm:cxn modelId="{C583D1A5-99EF-4F41-B09C-8735074B087E}" srcId="{A3282939-52F6-4A86-A10D-B8D7F86A432E}" destId="{70FB8918-ADC8-452F-A9FC-ADF88816C921}" srcOrd="0" destOrd="0" parTransId="{1FF03404-8DA0-498A-98DE-7B442BE4D646}" sibTransId="{8D355A64-DDF1-4F72-A999-921BD36A32EF}"/>
    <dgm:cxn modelId="{2B65F1AC-B8CB-4CE7-8F06-80513D5B917B}" type="presOf" srcId="{223579D8-DB94-4CFA-B732-8B4E90268535}" destId="{8282852F-B4DC-4996-83F2-0CD758DB0B6F}" srcOrd="0" destOrd="0" presId="urn:microsoft.com/office/officeart/2018/2/layout/IconVerticalSolidList"/>
    <dgm:cxn modelId="{6958F5F2-D46B-4D8D-B42C-984384E33474}" type="presParOf" srcId="{82A4DD56-B2F1-450C-A4E4-B2E1187D2BD3}" destId="{8B28877C-B31D-4E64-9012-E0C0CF7FBD2C}" srcOrd="0" destOrd="0" presId="urn:microsoft.com/office/officeart/2018/2/layout/IconVerticalSolidList"/>
    <dgm:cxn modelId="{0271F492-9780-4FA6-BA1C-49FD33D8D8C3}" type="presParOf" srcId="{8B28877C-B31D-4E64-9012-E0C0CF7FBD2C}" destId="{DAA05471-6184-4D23-962E-C9461575D841}" srcOrd="0" destOrd="0" presId="urn:microsoft.com/office/officeart/2018/2/layout/IconVerticalSolidList"/>
    <dgm:cxn modelId="{D9C6BD5B-1BB8-49D6-8B1C-94EFB7071665}" type="presParOf" srcId="{8B28877C-B31D-4E64-9012-E0C0CF7FBD2C}" destId="{027D5B62-8BEE-457E-BEB7-FC9F976C17A1}" srcOrd="1" destOrd="0" presId="urn:microsoft.com/office/officeart/2018/2/layout/IconVerticalSolidList"/>
    <dgm:cxn modelId="{623F4AA1-413B-430C-A9C7-515BC9F97D13}" type="presParOf" srcId="{8B28877C-B31D-4E64-9012-E0C0CF7FBD2C}" destId="{8DAD8ED3-0F71-4E18-9F44-45E76F659DA5}" srcOrd="2" destOrd="0" presId="urn:microsoft.com/office/officeart/2018/2/layout/IconVerticalSolidList"/>
    <dgm:cxn modelId="{342D50A5-DD35-4EF5-AB53-F99C1E7EA119}" type="presParOf" srcId="{8B28877C-B31D-4E64-9012-E0C0CF7FBD2C}" destId="{34EE0497-9A53-426C-A80A-09294D1A53FC}" srcOrd="3" destOrd="0" presId="urn:microsoft.com/office/officeart/2018/2/layout/IconVerticalSolidList"/>
    <dgm:cxn modelId="{A930AE4D-8460-4354-8D64-E52D0BDA0CD5}" type="presParOf" srcId="{82A4DD56-B2F1-450C-A4E4-B2E1187D2BD3}" destId="{65A2448C-0383-467D-AE25-69BD681C7B77}" srcOrd="1" destOrd="0" presId="urn:microsoft.com/office/officeart/2018/2/layout/IconVerticalSolidList"/>
    <dgm:cxn modelId="{5585F855-2418-44FE-98FF-195A2A0F6DDF}" type="presParOf" srcId="{82A4DD56-B2F1-450C-A4E4-B2E1187D2BD3}" destId="{7498FEF8-B72F-4A96-90E4-1F96483E95E7}" srcOrd="2" destOrd="0" presId="urn:microsoft.com/office/officeart/2018/2/layout/IconVerticalSolidList"/>
    <dgm:cxn modelId="{7F72CDC7-E57E-4E5B-A227-5363E348060C}" type="presParOf" srcId="{7498FEF8-B72F-4A96-90E4-1F96483E95E7}" destId="{BB3089C7-D5F4-4E3F-ADAB-901677F9837E}" srcOrd="0" destOrd="0" presId="urn:microsoft.com/office/officeart/2018/2/layout/IconVerticalSolidList"/>
    <dgm:cxn modelId="{2EC87246-1407-412F-B9A6-A8B88EED0DDD}" type="presParOf" srcId="{7498FEF8-B72F-4A96-90E4-1F96483E95E7}" destId="{AF4BE588-A460-4B54-A9E8-793DB7D84F53}" srcOrd="1" destOrd="0" presId="urn:microsoft.com/office/officeart/2018/2/layout/IconVerticalSolidList"/>
    <dgm:cxn modelId="{E42CB80D-A942-431D-A4F7-F00B5BB17431}" type="presParOf" srcId="{7498FEF8-B72F-4A96-90E4-1F96483E95E7}" destId="{CCC826DC-D1AF-43B4-82AB-A71AA23F52E6}" srcOrd="2" destOrd="0" presId="urn:microsoft.com/office/officeart/2018/2/layout/IconVerticalSolidList"/>
    <dgm:cxn modelId="{68DDDB5A-3A3D-495C-8D61-048574A12CF5}" type="presParOf" srcId="{7498FEF8-B72F-4A96-90E4-1F96483E95E7}" destId="{849F3933-D926-4B5A-8ADA-E7C781838477}" srcOrd="3" destOrd="0" presId="urn:microsoft.com/office/officeart/2018/2/layout/IconVerticalSolidList"/>
    <dgm:cxn modelId="{47BEDDD6-3901-4FFF-B192-07E95AA174FC}" type="presParOf" srcId="{82A4DD56-B2F1-450C-A4E4-B2E1187D2BD3}" destId="{B4C4D58D-A43A-41D3-AE49-769AE64D93FA}" srcOrd="3" destOrd="0" presId="urn:microsoft.com/office/officeart/2018/2/layout/IconVerticalSolidList"/>
    <dgm:cxn modelId="{441043E4-7CD5-4FE8-8607-47E2D02A67A0}" type="presParOf" srcId="{82A4DD56-B2F1-450C-A4E4-B2E1187D2BD3}" destId="{2F3332B2-22C7-4B97-B4A4-C4D6A2E4C564}" srcOrd="4" destOrd="0" presId="urn:microsoft.com/office/officeart/2018/2/layout/IconVerticalSolidList"/>
    <dgm:cxn modelId="{E5751C67-8D19-416A-8E7A-5A606D2FE5E2}" type="presParOf" srcId="{2F3332B2-22C7-4B97-B4A4-C4D6A2E4C564}" destId="{CEFD22D5-C16D-4618-8EC1-D31E94DDA14F}" srcOrd="0" destOrd="0" presId="urn:microsoft.com/office/officeart/2018/2/layout/IconVerticalSolidList"/>
    <dgm:cxn modelId="{0C81EECB-BC39-478C-B51F-B5DA95AE238D}" type="presParOf" srcId="{2F3332B2-22C7-4B97-B4A4-C4D6A2E4C564}" destId="{829F419F-4E6D-4278-A513-3935398805B8}" srcOrd="1" destOrd="0" presId="urn:microsoft.com/office/officeart/2018/2/layout/IconVerticalSolidList"/>
    <dgm:cxn modelId="{8B921A43-1FCC-4297-BFE6-7B9D39D51034}" type="presParOf" srcId="{2F3332B2-22C7-4B97-B4A4-C4D6A2E4C564}" destId="{F2976D11-A7C0-4A56-860B-E8E364A3FA6A}" srcOrd="2" destOrd="0" presId="urn:microsoft.com/office/officeart/2018/2/layout/IconVerticalSolidList"/>
    <dgm:cxn modelId="{6B8EB404-8B82-4D6F-B5F8-F22C70232CBC}" type="presParOf" srcId="{2F3332B2-22C7-4B97-B4A4-C4D6A2E4C564}" destId="{8282852F-B4DC-4996-83F2-0CD758DB0B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1775F-616E-EC47-A63E-456AC8940327}">
      <dsp:nvSpPr>
        <dsp:cNvPr id="0" name=""/>
        <dsp:cNvSpPr/>
      </dsp:nvSpPr>
      <dsp:spPr>
        <a:xfrm>
          <a:off x="0" y="2322619"/>
          <a:ext cx="6797675" cy="529200"/>
        </a:xfrm>
        <a:prstGeom prst="rect">
          <a:avLst/>
        </a:prstGeom>
        <a:solidFill>
          <a:schemeClr val="lt1">
            <a:alpha val="90000"/>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C98336-145A-184E-948B-19649311DE87}">
      <dsp:nvSpPr>
        <dsp:cNvPr id="0" name=""/>
        <dsp:cNvSpPr/>
      </dsp:nvSpPr>
      <dsp:spPr>
        <a:xfrm>
          <a:off x="339883" y="2012659"/>
          <a:ext cx="4758372" cy="61992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933450">
            <a:lnSpc>
              <a:spcPct val="90000"/>
            </a:lnSpc>
            <a:spcBef>
              <a:spcPct val="0"/>
            </a:spcBef>
            <a:spcAft>
              <a:spcPct val="35000"/>
            </a:spcAft>
            <a:buNone/>
          </a:pPr>
          <a:r>
            <a:rPr lang="en-US" sz="2100" kern="1200" dirty="0"/>
            <a:t>The First Triumvirate – what happened?</a:t>
          </a:r>
        </a:p>
      </dsp:txBody>
      <dsp:txXfrm>
        <a:off x="370145" y="2042921"/>
        <a:ext cx="4697848" cy="559396"/>
      </dsp:txXfrm>
    </dsp:sp>
    <dsp:sp modelId="{9E61D224-B99E-F34B-852F-48DBCF1097CE}">
      <dsp:nvSpPr>
        <dsp:cNvPr id="0" name=""/>
        <dsp:cNvSpPr/>
      </dsp:nvSpPr>
      <dsp:spPr>
        <a:xfrm>
          <a:off x="0" y="3275179"/>
          <a:ext cx="6797675" cy="529200"/>
        </a:xfrm>
        <a:prstGeom prst="rect">
          <a:avLst/>
        </a:prstGeom>
        <a:solidFill>
          <a:schemeClr val="lt1">
            <a:alpha val="90000"/>
            <a:hueOff val="0"/>
            <a:satOff val="0"/>
            <a:lumOff val="0"/>
            <a:alphaOff val="0"/>
          </a:schemeClr>
        </a:solidFill>
        <a:ln w="15875" cap="flat" cmpd="sng" algn="ctr">
          <a:solidFill>
            <a:schemeClr val="accent5">
              <a:hueOff val="129679"/>
              <a:satOff val="5785"/>
              <a:lumOff val="915"/>
              <a:alphaOff val="0"/>
            </a:schemeClr>
          </a:solidFill>
          <a:prstDash val="solid"/>
        </a:ln>
        <a:effectLst/>
      </dsp:spPr>
      <dsp:style>
        <a:lnRef idx="2">
          <a:scrgbClr r="0" g="0" b="0"/>
        </a:lnRef>
        <a:fillRef idx="1">
          <a:scrgbClr r="0" g="0" b="0"/>
        </a:fillRef>
        <a:effectRef idx="0">
          <a:scrgbClr r="0" g="0" b="0"/>
        </a:effectRef>
        <a:fontRef idx="minor"/>
      </dsp:style>
    </dsp:sp>
    <dsp:sp modelId="{B8724508-1D22-3A4B-853B-4C39F60CD143}">
      <dsp:nvSpPr>
        <dsp:cNvPr id="0" name=""/>
        <dsp:cNvSpPr/>
      </dsp:nvSpPr>
      <dsp:spPr>
        <a:xfrm>
          <a:off x="339883" y="2965219"/>
          <a:ext cx="4758372" cy="619920"/>
        </a:xfrm>
        <a:prstGeom prst="roundRect">
          <a:avLst/>
        </a:prstGeom>
        <a:solidFill>
          <a:schemeClr val="accent5">
            <a:hueOff val="129679"/>
            <a:satOff val="5785"/>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933450">
            <a:lnSpc>
              <a:spcPct val="90000"/>
            </a:lnSpc>
            <a:spcBef>
              <a:spcPct val="0"/>
            </a:spcBef>
            <a:spcAft>
              <a:spcPct val="35000"/>
            </a:spcAft>
            <a:buNone/>
          </a:pPr>
          <a:r>
            <a:rPr lang="en-US" sz="2100" kern="1200"/>
            <a:t>Gallic Wars</a:t>
          </a:r>
        </a:p>
      </dsp:txBody>
      <dsp:txXfrm>
        <a:off x="370145" y="2995481"/>
        <a:ext cx="4697848" cy="559396"/>
      </dsp:txXfrm>
    </dsp:sp>
    <dsp:sp modelId="{9E5B0CC3-42F8-2D4D-904C-3B1ECECD400F}">
      <dsp:nvSpPr>
        <dsp:cNvPr id="0" name=""/>
        <dsp:cNvSpPr/>
      </dsp:nvSpPr>
      <dsp:spPr>
        <a:xfrm>
          <a:off x="0" y="4227740"/>
          <a:ext cx="6797675" cy="529200"/>
        </a:xfrm>
        <a:prstGeom prst="rect">
          <a:avLst/>
        </a:prstGeom>
        <a:solidFill>
          <a:schemeClr val="lt1">
            <a:alpha val="90000"/>
            <a:hueOff val="0"/>
            <a:satOff val="0"/>
            <a:lumOff val="0"/>
            <a:alphaOff val="0"/>
          </a:schemeClr>
        </a:solidFill>
        <a:ln w="15875" cap="flat" cmpd="sng" algn="ctr">
          <a:solidFill>
            <a:schemeClr val="accent5">
              <a:hueOff val="259359"/>
              <a:satOff val="11571"/>
              <a:lumOff val="1831"/>
              <a:alphaOff val="0"/>
            </a:schemeClr>
          </a:solidFill>
          <a:prstDash val="solid"/>
        </a:ln>
        <a:effectLst/>
      </dsp:spPr>
      <dsp:style>
        <a:lnRef idx="2">
          <a:scrgbClr r="0" g="0" b="0"/>
        </a:lnRef>
        <a:fillRef idx="1">
          <a:scrgbClr r="0" g="0" b="0"/>
        </a:fillRef>
        <a:effectRef idx="0">
          <a:scrgbClr r="0" g="0" b="0"/>
        </a:effectRef>
        <a:fontRef idx="minor"/>
      </dsp:style>
    </dsp:sp>
    <dsp:sp modelId="{35E3297A-BC4D-ED4D-A78B-A9AFBF1C6DB1}">
      <dsp:nvSpPr>
        <dsp:cNvPr id="0" name=""/>
        <dsp:cNvSpPr/>
      </dsp:nvSpPr>
      <dsp:spPr>
        <a:xfrm>
          <a:off x="339883" y="3917780"/>
          <a:ext cx="4758372" cy="619920"/>
        </a:xfrm>
        <a:prstGeom prst="roundRect">
          <a:avLst/>
        </a:prstGeom>
        <a:solidFill>
          <a:schemeClr val="accent5">
            <a:hueOff val="259359"/>
            <a:satOff val="11571"/>
            <a:lumOff val="18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933450">
            <a:lnSpc>
              <a:spcPct val="90000"/>
            </a:lnSpc>
            <a:spcBef>
              <a:spcPct val="0"/>
            </a:spcBef>
            <a:spcAft>
              <a:spcPct val="35000"/>
            </a:spcAft>
            <a:buNone/>
          </a:pPr>
          <a:r>
            <a:rPr lang="en-US" sz="2100" kern="1200"/>
            <a:t>The Civil Wars</a:t>
          </a:r>
        </a:p>
      </dsp:txBody>
      <dsp:txXfrm>
        <a:off x="370145" y="3948042"/>
        <a:ext cx="4697848" cy="559396"/>
      </dsp:txXfrm>
    </dsp:sp>
    <dsp:sp modelId="{164AF192-F3E5-734F-ADF0-47083AF5F844}">
      <dsp:nvSpPr>
        <dsp:cNvPr id="0" name=""/>
        <dsp:cNvSpPr/>
      </dsp:nvSpPr>
      <dsp:spPr>
        <a:xfrm>
          <a:off x="0" y="5180300"/>
          <a:ext cx="6797675" cy="529200"/>
        </a:xfrm>
        <a:prstGeom prst="rect">
          <a:avLst/>
        </a:prstGeom>
        <a:solidFill>
          <a:schemeClr val="lt1">
            <a:alpha val="90000"/>
            <a:hueOff val="0"/>
            <a:satOff val="0"/>
            <a:lumOff val="0"/>
            <a:alphaOff val="0"/>
          </a:schemeClr>
        </a:solidFill>
        <a:ln w="15875" cap="flat" cmpd="sng" algn="ctr">
          <a:solidFill>
            <a:schemeClr val="accent5">
              <a:hueOff val="389038"/>
              <a:satOff val="17356"/>
              <a:lumOff val="2746"/>
              <a:alphaOff val="0"/>
            </a:schemeClr>
          </a:solidFill>
          <a:prstDash val="solid"/>
        </a:ln>
        <a:effectLst/>
      </dsp:spPr>
      <dsp:style>
        <a:lnRef idx="2">
          <a:scrgbClr r="0" g="0" b="0"/>
        </a:lnRef>
        <a:fillRef idx="1">
          <a:scrgbClr r="0" g="0" b="0"/>
        </a:fillRef>
        <a:effectRef idx="0">
          <a:scrgbClr r="0" g="0" b="0"/>
        </a:effectRef>
        <a:fontRef idx="minor"/>
      </dsp:style>
    </dsp:sp>
    <dsp:sp modelId="{84EC139D-5BBA-AE4B-B899-CE1A392EC2B3}">
      <dsp:nvSpPr>
        <dsp:cNvPr id="0" name=""/>
        <dsp:cNvSpPr/>
      </dsp:nvSpPr>
      <dsp:spPr>
        <a:xfrm>
          <a:off x="339883" y="4870340"/>
          <a:ext cx="4758372" cy="619920"/>
        </a:xfrm>
        <a:prstGeom prst="roundRect">
          <a:avLst/>
        </a:prstGeom>
        <a:solidFill>
          <a:schemeClr val="accent5">
            <a:hueOff val="389038"/>
            <a:satOff val="17356"/>
            <a:lumOff val="27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933450">
            <a:lnSpc>
              <a:spcPct val="90000"/>
            </a:lnSpc>
            <a:spcBef>
              <a:spcPct val="0"/>
            </a:spcBef>
            <a:spcAft>
              <a:spcPct val="35000"/>
            </a:spcAft>
            <a:buNone/>
          </a:pPr>
          <a:r>
            <a:rPr lang="en-US" sz="2100" kern="1200" dirty="0"/>
            <a:t>Assassination/The Second Triumvirate</a:t>
          </a:r>
        </a:p>
      </dsp:txBody>
      <dsp:txXfrm>
        <a:off x="370145" y="4900602"/>
        <a:ext cx="4697848"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05471-6184-4D23-962E-C9461575D841}">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D5B62-8BEE-457E-BEB7-FC9F976C17A1}">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E0497-9A53-426C-A80A-09294D1A53FC}">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kern="1200"/>
            <a:t>Read through the text and complete the activity sheet provided.</a:t>
          </a:r>
        </a:p>
      </dsp:txBody>
      <dsp:txXfrm>
        <a:off x="1327384" y="491"/>
        <a:ext cx="8731015" cy="1149250"/>
      </dsp:txXfrm>
    </dsp:sp>
    <dsp:sp modelId="{BB3089C7-D5F4-4E3F-ADAB-901677F9837E}">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BE588-A460-4B54-A9E8-793DB7D84F53}">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F3933-D926-4B5A-8ADA-E7C781838477}">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b="1" u="sng" kern="1200" dirty="0"/>
            <a:t>SUMMARY:</a:t>
          </a:r>
          <a:endParaRPr lang="en-US" sz="2500" kern="1200" dirty="0"/>
        </a:p>
      </dsp:txBody>
      <dsp:txXfrm>
        <a:off x="1327384" y="1437054"/>
        <a:ext cx="8731015" cy="1149250"/>
      </dsp:txXfrm>
    </dsp:sp>
    <dsp:sp modelId="{CEFD22D5-C16D-4618-8EC1-D31E94DDA14F}">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F419F-4E6D-4278-A513-3935398805B8}">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2852F-B4DC-4996-83F2-0CD758DB0B6F}">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1111250">
            <a:lnSpc>
              <a:spcPct val="100000"/>
            </a:lnSpc>
            <a:spcBef>
              <a:spcPct val="0"/>
            </a:spcBef>
            <a:spcAft>
              <a:spcPct val="35000"/>
            </a:spcAft>
            <a:buNone/>
          </a:pPr>
          <a:r>
            <a:rPr lang="en-US" sz="2500" kern="1200" dirty="0"/>
            <a:t>Outline how the Triumvirate formed and their own aims/motivations.</a:t>
          </a:r>
        </a:p>
      </dsp:txBody>
      <dsp:txXfrm>
        <a:off x="1327384" y="2873618"/>
        <a:ext cx="8731015" cy="11492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lumMod val="85000"/>
                    <a:lumOff val="15000"/>
                  </a:schemeClr>
                </a:solidFill>
                <a:effectLst/>
              </a:rPr>
              <a:t>It was created in </a:t>
            </a:r>
            <a:r>
              <a:rPr lang="en-US" sz="1200" b="1" i="1" dirty="0">
                <a:solidFill>
                  <a:schemeClr val="accent6">
                    <a:lumMod val="75000"/>
                  </a:schemeClr>
                </a:solidFill>
                <a:effectLst/>
              </a:rPr>
              <a:t>60 BCE </a:t>
            </a:r>
            <a:r>
              <a:rPr lang="en-US" sz="1200" b="0" i="0" dirty="0">
                <a:solidFill>
                  <a:schemeClr val="tx1">
                    <a:lumMod val="85000"/>
                    <a:lumOff val="15000"/>
                  </a:schemeClr>
                </a:solidFill>
                <a:effectLst/>
              </a:rPr>
              <a:t>by </a:t>
            </a:r>
            <a:r>
              <a:rPr lang="en-US" sz="1200" b="1" i="1" dirty="0">
                <a:solidFill>
                  <a:schemeClr val="accent6">
                    <a:lumMod val="75000"/>
                  </a:schemeClr>
                </a:solidFill>
                <a:effectLst/>
              </a:rPr>
              <a:t>Gaius Julius Caesar</a:t>
            </a:r>
            <a:r>
              <a:rPr lang="en-US" sz="1200" b="0" i="0" dirty="0">
                <a:solidFill>
                  <a:schemeClr val="tx1">
                    <a:lumMod val="85000"/>
                    <a:lumOff val="15000"/>
                  </a:schemeClr>
                </a:solidFill>
                <a:effectLst/>
              </a:rPr>
              <a:t>, </a:t>
            </a:r>
            <a:r>
              <a:rPr lang="en-US" sz="1200" b="1" i="1" dirty="0" err="1">
                <a:solidFill>
                  <a:schemeClr val="accent6">
                    <a:lumMod val="75000"/>
                  </a:schemeClr>
                </a:solidFill>
                <a:effectLst/>
              </a:rPr>
              <a:t>Gnaeus</a:t>
            </a:r>
            <a:r>
              <a:rPr lang="en-US" sz="1200" b="1" i="1" dirty="0">
                <a:solidFill>
                  <a:schemeClr val="accent6">
                    <a:lumMod val="75000"/>
                  </a:schemeClr>
                </a:solidFill>
                <a:effectLst/>
              </a:rPr>
              <a:t> </a:t>
            </a:r>
            <a:r>
              <a:rPr lang="en-US" sz="1200" b="1" i="1" dirty="0" err="1">
                <a:solidFill>
                  <a:schemeClr val="accent6">
                    <a:lumMod val="75000"/>
                  </a:schemeClr>
                </a:solidFill>
                <a:effectLst/>
              </a:rPr>
              <a:t>Pompeius</a:t>
            </a:r>
            <a:r>
              <a:rPr lang="en-US" sz="1200" b="1" i="1" dirty="0">
                <a:solidFill>
                  <a:schemeClr val="accent6">
                    <a:lumMod val="75000"/>
                  </a:schemeClr>
                </a:solidFill>
                <a:effectLst/>
              </a:rPr>
              <a:t> Magnus </a:t>
            </a:r>
            <a:r>
              <a:rPr lang="en-US" sz="1200" b="0" i="0" dirty="0">
                <a:solidFill>
                  <a:schemeClr val="tx1">
                    <a:lumMod val="85000"/>
                    <a:lumOff val="15000"/>
                  </a:schemeClr>
                </a:solidFill>
                <a:effectLst/>
              </a:rPr>
              <a:t>(known as Pompey 'the Great'), and </a:t>
            </a:r>
            <a:r>
              <a:rPr lang="en-US" sz="1200" b="1" i="1" dirty="0">
                <a:solidFill>
                  <a:schemeClr val="accent6">
                    <a:lumMod val="75000"/>
                  </a:schemeClr>
                </a:solidFill>
                <a:effectLst/>
              </a:rPr>
              <a:t>Marcus </a:t>
            </a:r>
            <a:r>
              <a:rPr lang="en-US" sz="1200" b="1" i="1" dirty="0" err="1">
                <a:solidFill>
                  <a:schemeClr val="accent6">
                    <a:lumMod val="75000"/>
                  </a:schemeClr>
                </a:solidFill>
                <a:effectLst/>
              </a:rPr>
              <a:t>Licinius</a:t>
            </a:r>
            <a:r>
              <a:rPr lang="en-US" sz="1200" b="1" i="1" dirty="0">
                <a:solidFill>
                  <a:schemeClr val="accent6">
                    <a:lumMod val="75000"/>
                  </a:schemeClr>
                </a:solidFill>
                <a:effectLst/>
              </a:rPr>
              <a:t> Crassus</a:t>
            </a:r>
            <a:r>
              <a:rPr lang="en-US" sz="1200" b="0" i="0" dirty="0">
                <a:solidFill>
                  <a:schemeClr val="tx1">
                    <a:lumMod val="85000"/>
                    <a:lumOff val="15000"/>
                  </a:schemeClr>
                </a:solidFill>
                <a:effectLst/>
              </a:rPr>
              <a:t>. </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90854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lumMod val="85000"/>
                    <a:lumOff val="15000"/>
                  </a:schemeClr>
                </a:solidFill>
                <a:effectLst/>
              </a:rPr>
              <a:t>Caesar – consulship</a:t>
            </a:r>
          </a:p>
          <a:p>
            <a:r>
              <a:rPr lang="en-US" sz="1200" b="0" i="0" dirty="0">
                <a:solidFill>
                  <a:schemeClr val="tx1">
                    <a:lumMod val="85000"/>
                    <a:lumOff val="15000"/>
                  </a:schemeClr>
                </a:solidFill>
                <a:effectLst/>
              </a:rPr>
              <a:t>Pompey – veterans to be rewarded with land</a:t>
            </a:r>
          </a:p>
          <a:p>
            <a:r>
              <a:rPr lang="en-US" sz="1200" b="0" i="0" dirty="0">
                <a:solidFill>
                  <a:schemeClr val="tx1">
                    <a:lumMod val="85000"/>
                    <a:lumOff val="15000"/>
                  </a:schemeClr>
                </a:solidFill>
                <a:effectLst/>
              </a:rPr>
              <a:t>Crassus - </a:t>
            </a:r>
            <a:r>
              <a:rPr lang="en-AU" b="0" i="0" dirty="0">
                <a:solidFill>
                  <a:srgbClr val="4D5156"/>
                </a:solidFill>
                <a:effectLst/>
                <a:latin typeface="Google Sans"/>
              </a:rPr>
              <a:t>dignity in a military command but also sought to recoup money he and his fellow investors had lost during the food crises in the east.</a:t>
            </a:r>
            <a:endParaRPr lang="en-US" sz="1200" b="0" i="0" dirty="0">
              <a:solidFill>
                <a:schemeClr val="tx1">
                  <a:lumMod val="85000"/>
                  <a:lumOff val="15000"/>
                </a:schemeClr>
              </a:solidFill>
              <a:effectLst/>
            </a:endParaRP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99437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000000"/>
                </a:solidFill>
                <a:effectLst/>
                <a:latin typeface="Lato" panose="020F0502020204030203" pitchFamily="34" charset="0"/>
              </a:rPr>
              <a:t>Since this discussion was secret, the exact details of what was decided is unknown. However, based upon what would happen over the next two years, historians can confidently identify the terms of their agreement.</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7</a:t>
            </a:fld>
            <a:endParaRPr lang="en-US"/>
          </a:p>
        </p:txBody>
      </p:sp>
    </p:spTree>
    <p:extLst>
      <p:ext uri="{BB962C8B-B14F-4D97-AF65-F5344CB8AC3E}">
        <p14:creationId xmlns:p14="http://schemas.microsoft.com/office/powerpoint/2010/main" val="407177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8/21/23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8/21/23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The First Triumvirate</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Describe</a:t>
            </a:r>
            <a:r>
              <a:rPr lang="en-US" dirty="0"/>
              <a:t> the aims and motivations of the First Triumvirate</a:t>
            </a:r>
            <a:endParaRPr lang="en-US" u="sng" dirty="0"/>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7 Lesson 1</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BDBD5-51B8-A52B-BCBE-722AC28B1A07}"/>
              </a:ext>
            </a:extLst>
          </p:cNvPr>
          <p:cNvSpPr>
            <a:spLocks noGrp="1"/>
          </p:cNvSpPr>
          <p:nvPr>
            <p:ph type="title"/>
          </p:nvPr>
        </p:nvSpPr>
        <p:spPr/>
        <p:txBody>
          <a:bodyPr/>
          <a:lstStyle/>
          <a:p>
            <a:pPr algn="ctr"/>
            <a:r>
              <a:rPr lang="en-US" dirty="0"/>
              <a:t>ACTIVITY – Things begin to unravel</a:t>
            </a:r>
          </a:p>
        </p:txBody>
      </p:sp>
      <p:graphicFrame>
        <p:nvGraphicFramePr>
          <p:cNvPr id="5" name="Content Placeholder 2">
            <a:extLst>
              <a:ext uri="{FF2B5EF4-FFF2-40B4-BE49-F238E27FC236}">
                <a16:creationId xmlns:a16="http://schemas.microsoft.com/office/drawing/2014/main" id="{45A00782-F653-6FB0-9A7D-4D6DD26CA9DE}"/>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7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1ECA-0C6B-84F1-FFC7-C4F247F6D4D8}"/>
              </a:ext>
            </a:extLst>
          </p:cNvPr>
          <p:cNvSpPr>
            <a:spLocks noGrp="1"/>
          </p:cNvSpPr>
          <p:nvPr>
            <p:ph type="title"/>
          </p:nvPr>
        </p:nvSpPr>
        <p:spPr/>
        <p:txBody>
          <a:bodyPr/>
          <a:lstStyle/>
          <a:p>
            <a:pPr algn="ctr"/>
            <a:r>
              <a:rPr lang="en-US" dirty="0"/>
              <a:t>REVIEW – Julius Caesar</a:t>
            </a:r>
          </a:p>
        </p:txBody>
      </p:sp>
      <p:sp>
        <p:nvSpPr>
          <p:cNvPr id="3" name="Content Placeholder 2">
            <a:extLst>
              <a:ext uri="{FF2B5EF4-FFF2-40B4-BE49-F238E27FC236}">
                <a16:creationId xmlns:a16="http://schemas.microsoft.com/office/drawing/2014/main" id="{7E0DB09A-A1F8-118C-2930-754198922722}"/>
              </a:ext>
            </a:extLst>
          </p:cNvPr>
          <p:cNvSpPr>
            <a:spLocks noGrp="1"/>
          </p:cNvSpPr>
          <p:nvPr>
            <p:ph idx="1"/>
          </p:nvPr>
        </p:nvSpPr>
        <p:spPr/>
        <p:txBody>
          <a:bodyPr/>
          <a:lstStyle/>
          <a:p>
            <a:pPr algn="ctr"/>
            <a:r>
              <a:rPr lang="en-US" dirty="0">
                <a:solidFill>
                  <a:schemeClr val="tx1"/>
                </a:solidFill>
              </a:rPr>
              <a:t>Read the following </a:t>
            </a:r>
            <a:r>
              <a:rPr lang="en-US" b="1" i="1" u="sng" dirty="0">
                <a:solidFill>
                  <a:schemeClr val="accent6"/>
                </a:solidFill>
              </a:rPr>
              <a:t>bold and underlined </a:t>
            </a:r>
            <a:r>
              <a:rPr lang="en-US" dirty="0">
                <a:solidFill>
                  <a:schemeClr val="tx1"/>
                </a:solidFill>
              </a:rPr>
              <a:t>words aloud as a class</a:t>
            </a:r>
          </a:p>
          <a:p>
            <a:pPr algn="ctr"/>
            <a:r>
              <a:rPr lang="en-US" dirty="0">
                <a:solidFill>
                  <a:schemeClr val="tx1"/>
                </a:solidFill>
              </a:rPr>
              <a:t>_____________________________________________________________________________</a:t>
            </a:r>
          </a:p>
          <a:p>
            <a:pPr algn="ctr"/>
            <a:r>
              <a:rPr lang="en-US" dirty="0">
                <a:solidFill>
                  <a:schemeClr val="tx1"/>
                </a:solidFill>
              </a:rPr>
              <a:t>Gaius Julius Caesar was born in </a:t>
            </a:r>
            <a:r>
              <a:rPr lang="en-US" b="1" i="1" u="sng" dirty="0">
                <a:solidFill>
                  <a:schemeClr val="accent6"/>
                </a:solidFill>
              </a:rPr>
              <a:t>100 BCE</a:t>
            </a:r>
            <a:r>
              <a:rPr lang="en-US" dirty="0">
                <a:solidFill>
                  <a:schemeClr val="tx1"/>
                </a:solidFill>
              </a:rPr>
              <a:t>, as is known for launching </a:t>
            </a:r>
            <a:r>
              <a:rPr lang="en-US" b="1" i="1" u="sng" dirty="0">
                <a:solidFill>
                  <a:schemeClr val="accent6"/>
                </a:solidFill>
              </a:rPr>
              <a:t>a series of political and social reforms </a:t>
            </a:r>
            <a:r>
              <a:rPr lang="en-US" dirty="0">
                <a:solidFill>
                  <a:schemeClr val="tx1"/>
                </a:solidFill>
              </a:rPr>
              <a:t>before being assassinated by a group of nobles.</a:t>
            </a:r>
          </a:p>
          <a:p>
            <a:pPr algn="ctr"/>
            <a:r>
              <a:rPr lang="en-US" dirty="0">
                <a:solidFill>
                  <a:schemeClr val="tx1"/>
                </a:solidFill>
              </a:rPr>
              <a:t>He </a:t>
            </a:r>
            <a:r>
              <a:rPr lang="en-US" b="1" i="1" u="sng" dirty="0">
                <a:solidFill>
                  <a:schemeClr val="accent6"/>
                </a:solidFill>
              </a:rPr>
              <a:t>conquered Gaul </a:t>
            </a:r>
            <a:r>
              <a:rPr lang="en-US" dirty="0">
                <a:solidFill>
                  <a:schemeClr val="tx1"/>
                </a:solidFill>
              </a:rPr>
              <a:t>between 58 and 50 BCE, was a </a:t>
            </a:r>
            <a:r>
              <a:rPr lang="en-US" b="1" i="1" u="sng" dirty="0">
                <a:solidFill>
                  <a:schemeClr val="accent6"/>
                </a:solidFill>
              </a:rPr>
              <a:t>victor in a civil war </a:t>
            </a:r>
            <a:r>
              <a:rPr lang="en-US" dirty="0">
                <a:solidFill>
                  <a:schemeClr val="tx1"/>
                </a:solidFill>
              </a:rPr>
              <a:t>between 49 and 45 BCE, and </a:t>
            </a:r>
            <a:r>
              <a:rPr lang="en-US" b="1" i="1" u="sng" dirty="0">
                <a:solidFill>
                  <a:schemeClr val="accent6"/>
                </a:solidFill>
              </a:rPr>
              <a:t>held the position of ‘Dictator’ </a:t>
            </a:r>
            <a:r>
              <a:rPr lang="en-US" dirty="0">
                <a:solidFill>
                  <a:schemeClr val="tx1"/>
                </a:solidFill>
              </a:rPr>
              <a:t>from 46 to 44BCE.</a:t>
            </a:r>
          </a:p>
          <a:p>
            <a:pPr algn="ctr"/>
            <a:endParaRPr lang="en-US" dirty="0">
              <a:solidFill>
                <a:schemeClr val="tx1"/>
              </a:solidFill>
            </a:endParaRPr>
          </a:p>
          <a:p>
            <a:pPr algn="ctr"/>
            <a:r>
              <a:rPr lang="en-US" dirty="0">
                <a:solidFill>
                  <a:schemeClr val="tx1"/>
                </a:solidFill>
              </a:rPr>
              <a:t>He was a member of the </a:t>
            </a:r>
            <a:r>
              <a:rPr lang="en-US" b="1" i="1" u="sng" dirty="0">
                <a:solidFill>
                  <a:schemeClr val="accent6"/>
                </a:solidFill>
              </a:rPr>
              <a:t>first triumvirate</a:t>
            </a:r>
            <a:r>
              <a:rPr lang="en-US" dirty="0">
                <a:solidFill>
                  <a:schemeClr val="tx1"/>
                </a:solidFill>
              </a:rPr>
              <a:t>, a </a:t>
            </a:r>
            <a:r>
              <a:rPr lang="en-AU" dirty="0">
                <a:solidFill>
                  <a:schemeClr val="tx1"/>
                </a:solidFill>
                <a:effectLst/>
                <a:latin typeface="Calibri" panose="020F0502020204030204" pitchFamily="34" charset="0"/>
                <a:cs typeface="Calibri" panose="020F0502020204030204" pitchFamily="34" charset="0"/>
              </a:rPr>
              <a:t> political institution ruled or dominated by three individuals.</a:t>
            </a:r>
            <a:endParaRPr lang="en-US" dirty="0">
              <a:solidFill>
                <a:schemeClr val="tx1"/>
              </a:solidFill>
            </a:endParaRPr>
          </a:p>
        </p:txBody>
      </p:sp>
      <p:sp>
        <p:nvSpPr>
          <p:cNvPr id="4" name="TextBox 3">
            <a:extLst>
              <a:ext uri="{FF2B5EF4-FFF2-40B4-BE49-F238E27FC236}">
                <a16:creationId xmlns:a16="http://schemas.microsoft.com/office/drawing/2014/main" id="{9782F427-07DB-2C6D-5B1F-EA38BE21350E}"/>
              </a:ext>
            </a:extLst>
          </p:cNvPr>
          <p:cNvSpPr txBox="1"/>
          <p:nvPr/>
        </p:nvSpPr>
        <p:spPr>
          <a:xfrm>
            <a:off x="10181968" y="148281"/>
            <a:ext cx="1717589" cy="369332"/>
          </a:xfrm>
          <a:prstGeom prst="rect">
            <a:avLst/>
          </a:prstGeom>
          <a:noFill/>
        </p:spPr>
        <p:txBody>
          <a:bodyPr wrap="square" rtlCol="0">
            <a:spAutoFit/>
          </a:bodyPr>
          <a:lstStyle/>
          <a:p>
            <a:pPr algn="ctr"/>
            <a:r>
              <a:rPr lang="en-US" b="1" dirty="0"/>
              <a:t>RETEACH</a:t>
            </a:r>
          </a:p>
        </p:txBody>
      </p:sp>
    </p:spTree>
    <p:extLst>
      <p:ext uri="{BB962C8B-B14F-4D97-AF65-F5344CB8AC3E}">
        <p14:creationId xmlns:p14="http://schemas.microsoft.com/office/powerpoint/2010/main" val="178352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1ECA-0C6B-84F1-FFC7-C4F247F6D4D8}"/>
              </a:ext>
            </a:extLst>
          </p:cNvPr>
          <p:cNvSpPr>
            <a:spLocks noGrp="1"/>
          </p:cNvSpPr>
          <p:nvPr>
            <p:ph type="title"/>
          </p:nvPr>
        </p:nvSpPr>
        <p:spPr/>
        <p:txBody>
          <a:bodyPr/>
          <a:lstStyle/>
          <a:p>
            <a:pPr algn="ctr"/>
            <a:r>
              <a:rPr lang="en-US" dirty="0"/>
              <a:t>REVIEW – Julius Caesar</a:t>
            </a:r>
          </a:p>
        </p:txBody>
      </p:sp>
      <p:sp>
        <p:nvSpPr>
          <p:cNvPr id="3" name="Content Placeholder 2">
            <a:extLst>
              <a:ext uri="{FF2B5EF4-FFF2-40B4-BE49-F238E27FC236}">
                <a16:creationId xmlns:a16="http://schemas.microsoft.com/office/drawing/2014/main" id="{7E0DB09A-A1F8-118C-2930-754198922722}"/>
              </a:ext>
            </a:extLst>
          </p:cNvPr>
          <p:cNvSpPr>
            <a:spLocks noGrp="1"/>
          </p:cNvSpPr>
          <p:nvPr>
            <p:ph idx="1"/>
          </p:nvPr>
        </p:nvSpPr>
        <p:spPr/>
        <p:txBody>
          <a:bodyPr/>
          <a:lstStyle/>
          <a:p>
            <a:pPr algn="ctr"/>
            <a:r>
              <a:rPr lang="en-US" dirty="0">
                <a:solidFill>
                  <a:schemeClr val="tx1"/>
                </a:solidFill>
              </a:rPr>
              <a:t>Fill in the blanks</a:t>
            </a:r>
          </a:p>
          <a:p>
            <a:pPr algn="ctr"/>
            <a:r>
              <a:rPr lang="en-US" dirty="0">
                <a:solidFill>
                  <a:schemeClr val="tx1"/>
                </a:solidFill>
              </a:rPr>
              <a:t>_____________________________________________________________________________</a:t>
            </a:r>
          </a:p>
          <a:p>
            <a:pPr algn="ctr"/>
            <a:r>
              <a:rPr lang="en-AU" dirty="0">
                <a:solidFill>
                  <a:schemeClr val="tx1"/>
                </a:solidFill>
              </a:rPr>
              <a:t>The three members of the first TRIUMVIRATE are:</a:t>
            </a:r>
          </a:p>
          <a:p>
            <a:pPr algn="ctr"/>
            <a:endParaRPr lang="en-AU" dirty="0">
              <a:solidFill>
                <a:schemeClr val="tx1"/>
              </a:solidFill>
            </a:endParaRPr>
          </a:p>
          <a:p>
            <a:pPr algn="ctr"/>
            <a:r>
              <a:rPr lang="en-AU" dirty="0">
                <a:solidFill>
                  <a:schemeClr val="tx1"/>
                </a:solidFill>
              </a:rPr>
              <a:t>1:_______________________________________</a:t>
            </a:r>
          </a:p>
          <a:p>
            <a:pPr algn="ctr"/>
            <a:r>
              <a:rPr lang="en-AU" dirty="0">
                <a:solidFill>
                  <a:schemeClr val="tx1"/>
                </a:solidFill>
              </a:rPr>
              <a:t>2:_______________________________________</a:t>
            </a:r>
          </a:p>
          <a:p>
            <a:pPr algn="ctr"/>
            <a:r>
              <a:rPr lang="en-AU" dirty="0">
                <a:solidFill>
                  <a:schemeClr val="tx1"/>
                </a:solidFill>
              </a:rPr>
              <a:t>3:_______________________________________</a:t>
            </a:r>
          </a:p>
          <a:p>
            <a:pPr algn="ctr"/>
            <a:endParaRPr lang="en-AU" dirty="0">
              <a:solidFill>
                <a:schemeClr val="tx1"/>
              </a:solidFill>
            </a:endParaRPr>
          </a:p>
          <a:p>
            <a:pPr algn="ctr"/>
            <a:r>
              <a:rPr lang="en-AU" dirty="0">
                <a:solidFill>
                  <a:schemeClr val="tx1"/>
                </a:solidFill>
              </a:rPr>
              <a:t>It was created in _______ BCE</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TextBox 3">
            <a:extLst>
              <a:ext uri="{FF2B5EF4-FFF2-40B4-BE49-F238E27FC236}">
                <a16:creationId xmlns:a16="http://schemas.microsoft.com/office/drawing/2014/main" id="{9782F427-07DB-2C6D-5B1F-EA38BE21350E}"/>
              </a:ext>
            </a:extLst>
          </p:cNvPr>
          <p:cNvSpPr txBox="1"/>
          <p:nvPr/>
        </p:nvSpPr>
        <p:spPr>
          <a:xfrm>
            <a:off x="10181968" y="148281"/>
            <a:ext cx="1717589" cy="369332"/>
          </a:xfrm>
          <a:prstGeom prst="rect">
            <a:avLst/>
          </a:prstGeom>
          <a:noFill/>
        </p:spPr>
        <p:txBody>
          <a:bodyPr wrap="square" rtlCol="0">
            <a:spAutoFit/>
          </a:bodyPr>
          <a:lstStyle/>
          <a:p>
            <a:pPr algn="ctr"/>
            <a:r>
              <a:rPr lang="en-US" b="1" dirty="0"/>
              <a:t>RETRIEVE</a:t>
            </a:r>
          </a:p>
        </p:txBody>
      </p:sp>
    </p:spTree>
    <p:extLst>
      <p:ext uri="{BB962C8B-B14F-4D97-AF65-F5344CB8AC3E}">
        <p14:creationId xmlns:p14="http://schemas.microsoft.com/office/powerpoint/2010/main" val="200476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1ECA-0C6B-84F1-FFC7-C4F247F6D4D8}"/>
              </a:ext>
            </a:extLst>
          </p:cNvPr>
          <p:cNvSpPr>
            <a:spLocks noGrp="1"/>
          </p:cNvSpPr>
          <p:nvPr>
            <p:ph type="title"/>
          </p:nvPr>
        </p:nvSpPr>
        <p:spPr/>
        <p:txBody>
          <a:bodyPr/>
          <a:lstStyle/>
          <a:p>
            <a:pPr algn="ctr"/>
            <a:r>
              <a:rPr lang="en-US" dirty="0"/>
              <a:t>REVIEW – Julius Caesar</a:t>
            </a:r>
          </a:p>
        </p:txBody>
      </p:sp>
      <p:sp>
        <p:nvSpPr>
          <p:cNvPr id="3" name="Content Placeholder 2">
            <a:extLst>
              <a:ext uri="{FF2B5EF4-FFF2-40B4-BE49-F238E27FC236}">
                <a16:creationId xmlns:a16="http://schemas.microsoft.com/office/drawing/2014/main" id="{7E0DB09A-A1F8-118C-2930-754198922722}"/>
              </a:ext>
            </a:extLst>
          </p:cNvPr>
          <p:cNvSpPr>
            <a:spLocks noGrp="1"/>
          </p:cNvSpPr>
          <p:nvPr>
            <p:ph idx="1"/>
          </p:nvPr>
        </p:nvSpPr>
        <p:spPr/>
        <p:txBody>
          <a:bodyPr/>
          <a:lstStyle/>
          <a:p>
            <a:pPr algn="ctr"/>
            <a:r>
              <a:rPr lang="en-US" dirty="0">
                <a:solidFill>
                  <a:schemeClr val="tx1"/>
                </a:solidFill>
              </a:rPr>
              <a:t>Finish the sentences.</a:t>
            </a:r>
          </a:p>
          <a:p>
            <a:pPr algn="ctr"/>
            <a:r>
              <a:rPr lang="en-US" dirty="0">
                <a:solidFill>
                  <a:schemeClr val="tx1"/>
                </a:solidFill>
              </a:rPr>
              <a:t>_____________________________________________________________________________</a:t>
            </a:r>
          </a:p>
          <a:p>
            <a:pPr algn="ctr"/>
            <a:r>
              <a:rPr lang="en-AU" dirty="0">
                <a:solidFill>
                  <a:schemeClr val="tx1"/>
                </a:solidFill>
              </a:rPr>
              <a:t>Caesar’s aims were…</a:t>
            </a:r>
          </a:p>
          <a:p>
            <a:pPr algn="ctr"/>
            <a:endParaRPr lang="en-AU" dirty="0">
              <a:solidFill>
                <a:schemeClr val="tx1"/>
              </a:solidFill>
            </a:endParaRPr>
          </a:p>
          <a:p>
            <a:pPr algn="ctr"/>
            <a:r>
              <a:rPr lang="en-AU" dirty="0">
                <a:solidFill>
                  <a:schemeClr val="tx1"/>
                </a:solidFill>
              </a:rPr>
              <a:t>Pompey’s aims were…</a:t>
            </a:r>
          </a:p>
          <a:p>
            <a:pPr algn="ctr"/>
            <a:endParaRPr lang="en-AU" dirty="0">
              <a:solidFill>
                <a:schemeClr val="tx1"/>
              </a:solidFill>
            </a:endParaRPr>
          </a:p>
          <a:p>
            <a:pPr algn="ctr"/>
            <a:r>
              <a:rPr lang="en-AU" dirty="0">
                <a:solidFill>
                  <a:schemeClr val="tx1"/>
                </a:solidFill>
              </a:rPr>
              <a:t>Crassus’ aims were…</a:t>
            </a: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TextBox 3">
            <a:extLst>
              <a:ext uri="{FF2B5EF4-FFF2-40B4-BE49-F238E27FC236}">
                <a16:creationId xmlns:a16="http://schemas.microsoft.com/office/drawing/2014/main" id="{9782F427-07DB-2C6D-5B1F-EA38BE21350E}"/>
              </a:ext>
            </a:extLst>
          </p:cNvPr>
          <p:cNvSpPr txBox="1"/>
          <p:nvPr/>
        </p:nvSpPr>
        <p:spPr>
          <a:xfrm>
            <a:off x="10181968" y="148281"/>
            <a:ext cx="1717589" cy="369332"/>
          </a:xfrm>
          <a:prstGeom prst="rect">
            <a:avLst/>
          </a:prstGeom>
          <a:noFill/>
        </p:spPr>
        <p:txBody>
          <a:bodyPr wrap="square" rtlCol="0">
            <a:spAutoFit/>
          </a:bodyPr>
          <a:lstStyle/>
          <a:p>
            <a:pPr algn="ctr"/>
            <a:r>
              <a:rPr lang="en-US" b="1" dirty="0"/>
              <a:t>APPLY</a:t>
            </a:r>
          </a:p>
        </p:txBody>
      </p:sp>
    </p:spTree>
    <p:extLst>
      <p:ext uri="{BB962C8B-B14F-4D97-AF65-F5344CB8AC3E}">
        <p14:creationId xmlns:p14="http://schemas.microsoft.com/office/powerpoint/2010/main" val="7370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5678896-2C79-4990-ACF3-CBCD65C19035}"/>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This week:</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22F583F0-6FFE-2F93-8865-16B26A98A2A4}"/>
              </a:ext>
            </a:extLst>
          </p:cNvPr>
          <p:cNvGraphicFramePr>
            <a:graphicFrameLocks noGrp="1"/>
          </p:cNvGraphicFramePr>
          <p:nvPr>
            <p:ph idx="1"/>
            <p:extLst>
              <p:ext uri="{D42A27DB-BD31-4B8C-83A1-F6EECF244321}">
                <p14:modId xmlns:p14="http://schemas.microsoft.com/office/powerpoint/2010/main" val="1408899926"/>
              </p:ext>
            </p:extLst>
          </p:nvPr>
        </p:nvGraphicFramePr>
        <p:xfrm>
          <a:off x="4741863" y="-568325"/>
          <a:ext cx="6797675" cy="772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88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98E549F-7DE2-6D8B-8DFA-A673A27A3358}"/>
              </a:ext>
            </a:extLst>
          </p:cNvPr>
          <p:cNvSpPr>
            <a:spLocks noGrp="1"/>
          </p:cNvSpPr>
          <p:nvPr>
            <p:ph type="title"/>
          </p:nvPr>
        </p:nvSpPr>
        <p:spPr>
          <a:xfrm>
            <a:off x="247135" y="-259491"/>
            <a:ext cx="11738919" cy="5212492"/>
          </a:xfrm>
        </p:spPr>
        <p:txBody>
          <a:bodyPr vert="horz" lIns="91440" tIns="45720" rIns="91440" bIns="45720" rtlCol="0" anchor="b">
            <a:normAutofit/>
          </a:bodyPr>
          <a:lstStyle/>
          <a:p>
            <a:pPr algn="ctr"/>
            <a:r>
              <a:rPr lang="en-US" sz="3600" b="0" i="0" dirty="0">
                <a:solidFill>
                  <a:schemeClr val="bg1"/>
                </a:solidFill>
                <a:effectLst/>
              </a:rPr>
              <a:t>Each of the three men faced unsurmountable challenges that could not be resolved alone.</a:t>
            </a:r>
            <a:br>
              <a:rPr lang="en-US" sz="3600" b="0" i="0" dirty="0">
                <a:solidFill>
                  <a:schemeClr val="bg1"/>
                </a:solidFill>
                <a:effectLst/>
              </a:rPr>
            </a:br>
            <a:br>
              <a:rPr lang="en-US" sz="3600" b="0" i="0" dirty="0">
                <a:solidFill>
                  <a:schemeClr val="bg1"/>
                </a:solidFill>
                <a:effectLst/>
              </a:rPr>
            </a:br>
            <a:r>
              <a:rPr lang="en-US" sz="3600" b="0" i="0" dirty="0">
                <a:solidFill>
                  <a:schemeClr val="bg1"/>
                </a:solidFill>
                <a:effectLst/>
              </a:rPr>
              <a:t>Their difficulties were public knowledge and there was significant tension in Rome about what would happen.</a:t>
            </a:r>
            <a:br>
              <a:rPr lang="en-US" sz="3600" b="0" i="0" dirty="0">
                <a:solidFill>
                  <a:schemeClr val="bg1"/>
                </a:solidFill>
                <a:effectLst/>
              </a:rPr>
            </a:br>
            <a:br>
              <a:rPr lang="en-US" sz="3600" b="0" i="0" dirty="0">
                <a:solidFill>
                  <a:schemeClr val="bg1"/>
                </a:solidFill>
                <a:effectLst/>
              </a:rPr>
            </a:br>
            <a:r>
              <a:rPr lang="en-US" sz="3600" b="0" i="0" dirty="0">
                <a:solidFill>
                  <a:schemeClr val="bg1"/>
                </a:solidFill>
                <a:effectLst/>
              </a:rPr>
              <a:t>However, it was Julius Caesar who </a:t>
            </a:r>
            <a:r>
              <a:rPr lang="en-US" sz="3600" b="0" i="0" dirty="0" err="1">
                <a:solidFill>
                  <a:schemeClr val="bg1"/>
                </a:solidFill>
                <a:effectLst/>
              </a:rPr>
              <a:t>realised</a:t>
            </a:r>
            <a:r>
              <a:rPr lang="en-US" sz="3600" b="0" i="0" dirty="0">
                <a:solidFill>
                  <a:schemeClr val="bg1"/>
                </a:solidFill>
                <a:effectLst/>
              </a:rPr>
              <a:t> that the three men could actually use their individual strengths to help each other out.</a:t>
            </a:r>
            <a:br>
              <a:rPr lang="en-US" sz="3600" b="0" i="0" dirty="0">
                <a:solidFill>
                  <a:schemeClr val="bg1"/>
                </a:solidFill>
                <a:effectLst/>
              </a:rPr>
            </a:br>
            <a:endParaRPr lang="en-US" sz="3600" dirty="0">
              <a:solidFill>
                <a:schemeClr val="bg1"/>
              </a:solidFill>
            </a:endParaRPr>
          </a:p>
        </p:txBody>
      </p:sp>
    </p:spTree>
    <p:extLst>
      <p:ext uri="{BB962C8B-B14F-4D97-AF65-F5344CB8AC3E}">
        <p14:creationId xmlns:p14="http://schemas.microsoft.com/office/powerpoint/2010/main" val="14959889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5EF7-E474-3E51-7FDE-EA0CBFC386CB}"/>
              </a:ext>
            </a:extLst>
          </p:cNvPr>
          <p:cNvSpPr>
            <a:spLocks noGrp="1"/>
          </p:cNvSpPr>
          <p:nvPr>
            <p:ph type="title"/>
          </p:nvPr>
        </p:nvSpPr>
        <p:spPr/>
        <p:txBody>
          <a:bodyPr/>
          <a:lstStyle/>
          <a:p>
            <a:pPr algn="ctr"/>
            <a:r>
              <a:rPr lang="en-US" dirty="0"/>
              <a:t>How was the alliance formed?</a:t>
            </a:r>
          </a:p>
        </p:txBody>
      </p:sp>
      <p:sp>
        <p:nvSpPr>
          <p:cNvPr id="3" name="Content Placeholder 2">
            <a:extLst>
              <a:ext uri="{FF2B5EF4-FFF2-40B4-BE49-F238E27FC236}">
                <a16:creationId xmlns:a16="http://schemas.microsoft.com/office/drawing/2014/main" id="{C98D8377-03B8-A2CD-0E29-E68B26BB133D}"/>
              </a:ext>
            </a:extLst>
          </p:cNvPr>
          <p:cNvSpPr>
            <a:spLocks noGrp="1"/>
          </p:cNvSpPr>
          <p:nvPr>
            <p:ph idx="1"/>
          </p:nvPr>
        </p:nvSpPr>
        <p:spPr>
          <a:xfrm>
            <a:off x="222421" y="1845734"/>
            <a:ext cx="11837773" cy="4023360"/>
          </a:xfrm>
        </p:spPr>
        <p:txBody>
          <a:bodyPr>
            <a:normAutofit lnSpcReduction="10000"/>
          </a:bodyPr>
          <a:lstStyle/>
          <a:p>
            <a:pPr algn="l">
              <a:buFont typeface="Arial" panose="020B0604020202020204" pitchFamily="34" charset="0"/>
              <a:buChar char="•"/>
            </a:pPr>
            <a:r>
              <a:rPr lang="en-AU" b="0" i="0" dirty="0">
                <a:solidFill>
                  <a:srgbClr val="000000"/>
                </a:solidFill>
                <a:effectLst/>
                <a:latin typeface="Lato" panose="020F0502020204030203" pitchFamily="34" charset="0"/>
              </a:rPr>
              <a:t> 60 BCE, Caesar invited Crassus and Pompey to a secret meeting</a:t>
            </a:r>
          </a:p>
          <a:p>
            <a:pPr algn="l">
              <a:buFont typeface="Arial" panose="020B0604020202020204" pitchFamily="34" charset="0"/>
              <a:buChar char="•"/>
            </a:pPr>
            <a:r>
              <a:rPr lang="en-AU" b="0" i="0" dirty="0">
                <a:solidFill>
                  <a:srgbClr val="000000"/>
                </a:solidFill>
                <a:effectLst/>
                <a:latin typeface="Lato" panose="020F0502020204030203" pitchFamily="34" charset="0"/>
              </a:rPr>
              <a:t> Caesar promised that, </a:t>
            </a:r>
            <a:r>
              <a:rPr lang="en-AU" b="1" i="1" dirty="0">
                <a:solidFill>
                  <a:schemeClr val="accent6"/>
                </a:solidFill>
                <a:effectLst/>
                <a:latin typeface="Lato" panose="020F0502020204030203" pitchFamily="34" charset="0"/>
              </a:rPr>
              <a:t>if he became consul</a:t>
            </a:r>
            <a:r>
              <a:rPr lang="en-AU" b="0" i="0" dirty="0">
                <a:solidFill>
                  <a:srgbClr val="000000"/>
                </a:solidFill>
                <a:effectLst/>
                <a:latin typeface="Lato" panose="020F0502020204030203" pitchFamily="34" charset="0"/>
              </a:rPr>
              <a:t>, he would ensure that </a:t>
            </a:r>
            <a:r>
              <a:rPr lang="en-AU" b="1" i="1" dirty="0">
                <a:solidFill>
                  <a:srgbClr val="000000"/>
                </a:solidFill>
                <a:effectLst/>
                <a:latin typeface="Lato" panose="020F0502020204030203" pitchFamily="34" charset="0"/>
              </a:rPr>
              <a:t>legislation</a:t>
            </a:r>
            <a:r>
              <a:rPr lang="en-AU" b="0" i="0" dirty="0">
                <a:solidFill>
                  <a:srgbClr val="000000"/>
                </a:solidFill>
                <a:effectLst/>
                <a:latin typeface="Lato" panose="020F0502020204030203" pitchFamily="34" charset="0"/>
              </a:rPr>
              <a:t> would be enacted that would solve both </a:t>
            </a:r>
            <a:r>
              <a:rPr lang="en-AU" b="1" i="1" dirty="0">
                <a:solidFill>
                  <a:schemeClr val="accent6"/>
                </a:solidFill>
                <a:effectLst/>
                <a:latin typeface="Lato" panose="020F0502020204030203" pitchFamily="34" charset="0"/>
              </a:rPr>
              <a:t>Crassus' and Pompey's problems</a:t>
            </a:r>
            <a:r>
              <a:rPr lang="en-AU" b="0" i="0" dirty="0">
                <a:solidFill>
                  <a:srgbClr val="000000"/>
                </a:solidFill>
                <a:effectLst/>
                <a:latin typeface="Lato" panose="020F0502020204030203" pitchFamily="34" charset="0"/>
              </a:rPr>
              <a:t>.</a:t>
            </a:r>
          </a:p>
          <a:p>
            <a:pPr lvl="1">
              <a:buFont typeface="Courier New" panose="02070309020205020404" pitchFamily="49" charset="0"/>
              <a:buChar char="o"/>
            </a:pPr>
            <a:r>
              <a:rPr lang="en-AU" b="0" i="0" dirty="0">
                <a:solidFill>
                  <a:srgbClr val="000000"/>
                </a:solidFill>
                <a:effectLst/>
                <a:latin typeface="Lato" panose="020F0502020204030203" pitchFamily="34" charset="0"/>
              </a:rPr>
              <a:t>In return, he needed </a:t>
            </a:r>
            <a:r>
              <a:rPr lang="en-AU" b="1" u="sng" dirty="0">
                <a:solidFill>
                  <a:srgbClr val="000000"/>
                </a:solidFill>
                <a:effectLst/>
                <a:latin typeface="Lato" panose="020F0502020204030203" pitchFamily="34" charset="0"/>
              </a:rPr>
              <a:t>Crassus' money to pay for votes </a:t>
            </a:r>
            <a:r>
              <a:rPr lang="en-AU" b="0" i="0" dirty="0">
                <a:solidFill>
                  <a:srgbClr val="000000"/>
                </a:solidFill>
                <a:effectLst/>
                <a:latin typeface="Lato" panose="020F0502020204030203" pitchFamily="34" charset="0"/>
              </a:rPr>
              <a:t>and </a:t>
            </a:r>
            <a:r>
              <a:rPr lang="en-AU" b="1" i="0" u="sng" dirty="0">
                <a:solidFill>
                  <a:srgbClr val="000000"/>
                </a:solidFill>
                <a:effectLst/>
                <a:latin typeface="Lato" panose="020F0502020204030203" pitchFamily="34" charset="0"/>
              </a:rPr>
              <a:t>Pompey's soldiers to intimidate voters</a:t>
            </a:r>
            <a:r>
              <a:rPr lang="en-AU" b="0" i="0" dirty="0">
                <a:solidFill>
                  <a:srgbClr val="000000"/>
                </a:solidFill>
                <a:effectLst/>
                <a:latin typeface="Lato" panose="020F0502020204030203" pitchFamily="34" charset="0"/>
              </a:rPr>
              <a:t> on the day to ensure Caesar won.</a:t>
            </a:r>
          </a:p>
          <a:p>
            <a:pPr lvl="1">
              <a:buFont typeface="Courier New" panose="02070309020205020404" pitchFamily="49" charset="0"/>
              <a:buChar char="o"/>
            </a:pPr>
            <a:r>
              <a:rPr lang="en-AU" b="0" i="0" dirty="0">
                <a:solidFill>
                  <a:srgbClr val="000000"/>
                </a:solidFill>
                <a:effectLst/>
                <a:latin typeface="Lato" panose="020F0502020204030203" pitchFamily="34" charset="0"/>
              </a:rPr>
              <a:t>The most difficult part of this agreement was the fact that Pompey and Crassus hated each other.</a:t>
            </a:r>
          </a:p>
          <a:p>
            <a:pPr lvl="1">
              <a:buFont typeface="Courier New" panose="02070309020205020404" pitchFamily="49" charset="0"/>
              <a:buChar char="o"/>
            </a:pPr>
            <a:r>
              <a:rPr lang="en-AU" b="0" i="0" dirty="0">
                <a:solidFill>
                  <a:srgbClr val="000000"/>
                </a:solidFill>
                <a:effectLst/>
                <a:latin typeface="Lato" panose="020F0502020204030203" pitchFamily="34" charset="0"/>
              </a:rPr>
              <a:t>Ever since Pompey had unfairly stolen Crassus' triumph at the end of the Spartacus revolt, the two men had been direct opponents.</a:t>
            </a:r>
          </a:p>
          <a:p>
            <a:pPr algn="l">
              <a:buFont typeface="Arial" panose="020B0604020202020204" pitchFamily="34" charset="0"/>
              <a:buChar char="•"/>
            </a:pPr>
            <a:r>
              <a:rPr lang="en-AU" b="0" i="0" dirty="0">
                <a:solidFill>
                  <a:srgbClr val="000000"/>
                </a:solidFill>
                <a:effectLst/>
                <a:latin typeface="Lato" panose="020F0502020204030203" pitchFamily="34" charset="0"/>
              </a:rPr>
              <a:t>However, Caesar was able to encourage the two to overlook their personal animosities in order to work together.</a:t>
            </a:r>
          </a:p>
          <a:p>
            <a:pPr algn="l">
              <a:buFont typeface="Arial" panose="020B0604020202020204" pitchFamily="34" charset="0"/>
              <a:buChar char="•"/>
            </a:pPr>
            <a:r>
              <a:rPr lang="en-AU" b="0" i="0" dirty="0">
                <a:solidFill>
                  <a:srgbClr val="000000"/>
                </a:solidFill>
                <a:effectLst/>
                <a:latin typeface="Lato" panose="020F0502020204030203" pitchFamily="34" charset="0"/>
              </a:rPr>
              <a:t>Once the agreement had been reached, the three men knew that what they were doing was considered highly illegal in Roman politics and the three men swore to keep their arrangement secret for as long as they could.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2601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F032-F5A0-7A11-6C15-83005AB421CF}"/>
              </a:ext>
            </a:extLst>
          </p:cNvPr>
          <p:cNvSpPr>
            <a:spLocks noGrp="1"/>
          </p:cNvSpPr>
          <p:nvPr>
            <p:ph type="title"/>
          </p:nvPr>
        </p:nvSpPr>
        <p:spPr/>
        <p:txBody>
          <a:bodyPr/>
          <a:lstStyle/>
          <a:p>
            <a:pPr algn="ctr"/>
            <a:r>
              <a:rPr lang="en-US" dirty="0"/>
              <a:t>Caesar is CONSUL!</a:t>
            </a:r>
          </a:p>
        </p:txBody>
      </p:sp>
      <p:sp>
        <p:nvSpPr>
          <p:cNvPr id="3" name="Content Placeholder 2">
            <a:extLst>
              <a:ext uri="{FF2B5EF4-FFF2-40B4-BE49-F238E27FC236}">
                <a16:creationId xmlns:a16="http://schemas.microsoft.com/office/drawing/2014/main" id="{BDE0DA3F-68B1-C29A-530C-6558C8E5DB09}"/>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AU" dirty="0">
                <a:solidFill>
                  <a:srgbClr val="000000"/>
                </a:solidFill>
                <a:latin typeface="Lato" panose="020F0502020204030203" pitchFamily="34" charset="0"/>
              </a:rPr>
              <a:t> S</a:t>
            </a:r>
            <a:r>
              <a:rPr lang="en-AU" b="0" i="0" dirty="0">
                <a:solidFill>
                  <a:srgbClr val="000000"/>
                </a:solidFill>
                <a:effectLst/>
                <a:latin typeface="Lato" panose="020F0502020204030203" pitchFamily="34" charset="0"/>
              </a:rPr>
              <a:t>uccessful in achieving their goals! </a:t>
            </a:r>
          </a:p>
          <a:p>
            <a:pPr marL="457200" indent="-457200" algn="l">
              <a:buFont typeface="+mj-lt"/>
              <a:buAutoNum type="arabicPeriod"/>
            </a:pPr>
            <a:r>
              <a:rPr lang="en-AU" b="0" i="0" dirty="0">
                <a:solidFill>
                  <a:srgbClr val="000000"/>
                </a:solidFill>
                <a:effectLst/>
                <a:latin typeface="Lato" panose="020F0502020204030203" pitchFamily="34" charset="0"/>
              </a:rPr>
              <a:t>The first order of business for the First Triumvirate was to get Caesar elected as consul.</a:t>
            </a:r>
          </a:p>
          <a:p>
            <a:pPr marL="749808" lvl="1" indent="-457200">
              <a:buFont typeface="Wingdings" pitchFamily="2" charset="2"/>
              <a:buChar char="ü"/>
            </a:pPr>
            <a:r>
              <a:rPr lang="en-AU" b="0" i="0" dirty="0">
                <a:solidFill>
                  <a:srgbClr val="000000"/>
                </a:solidFill>
                <a:effectLst/>
                <a:latin typeface="Lato" panose="020F0502020204030203" pitchFamily="34" charset="0"/>
              </a:rPr>
              <a:t>bribing the voters </a:t>
            </a:r>
          </a:p>
          <a:p>
            <a:pPr marL="749808" lvl="1" indent="-457200">
              <a:buFont typeface="Wingdings" pitchFamily="2" charset="2"/>
              <a:buChar char="ü"/>
            </a:pPr>
            <a:r>
              <a:rPr lang="en-AU" b="0" i="0" dirty="0">
                <a:solidFill>
                  <a:srgbClr val="000000"/>
                </a:solidFill>
                <a:effectLst/>
                <a:latin typeface="Lato" panose="020F0502020204030203" pitchFamily="34" charset="0"/>
              </a:rPr>
              <a:t>using Pompey's military strength to intimidate anyone who opposed their candidate. </a:t>
            </a:r>
          </a:p>
          <a:p>
            <a:pPr marL="749808" lvl="1" indent="-457200">
              <a:buFont typeface="Wingdings" pitchFamily="2" charset="2"/>
              <a:buChar char="ü"/>
            </a:pPr>
            <a:r>
              <a:rPr lang="en-AU" b="0" i="0" dirty="0">
                <a:solidFill>
                  <a:srgbClr val="000000"/>
                </a:solidFill>
                <a:effectLst/>
                <a:latin typeface="Lato" panose="020F0502020204030203" pitchFamily="34" charset="0"/>
              </a:rPr>
              <a:t>Caesar elected as consul for 59 BCE</a:t>
            </a:r>
          </a:p>
          <a:p>
            <a:pPr marL="749808" lvl="1" indent="-457200">
              <a:buFont typeface="Wingdings" pitchFamily="2" charset="2"/>
              <a:buChar char="ü"/>
            </a:pPr>
            <a:r>
              <a:rPr lang="en-AU" b="0" i="0" dirty="0">
                <a:solidFill>
                  <a:srgbClr val="000000"/>
                </a:solidFill>
                <a:effectLst/>
                <a:latin typeface="Lato" panose="020F0502020204030203" pitchFamily="34" charset="0"/>
              </a:rPr>
              <a:t>used his position as consul to pass a series of laws that increased his own power and weakened the Senate.</a:t>
            </a:r>
          </a:p>
          <a:p>
            <a:pPr marL="457200" indent="-457200" algn="l">
              <a:buFont typeface="+mj-lt"/>
              <a:buAutoNum type="arabicPeriod"/>
            </a:pPr>
            <a:r>
              <a:rPr lang="en-AU" b="0" i="0" dirty="0">
                <a:solidFill>
                  <a:srgbClr val="000000"/>
                </a:solidFill>
                <a:effectLst/>
                <a:latin typeface="Lato" panose="020F0502020204030203" pitchFamily="34" charset="0"/>
              </a:rPr>
              <a:t>Caesar passed laws that gave him some public land to Pompey's veterans and arranged tax breaks for Crassus' wealthy friends.</a:t>
            </a:r>
          </a:p>
          <a:p>
            <a:pPr marL="0" indent="0" algn="l">
              <a:buNone/>
            </a:pPr>
            <a:endParaRPr lang="en-AU" b="0" i="0" dirty="0">
              <a:solidFill>
                <a:srgbClr val="000000"/>
              </a:solidFill>
              <a:effectLst/>
              <a:latin typeface="Lato" panose="020F0502020204030203" pitchFamily="34" charset="0"/>
            </a:endParaRPr>
          </a:p>
          <a:p>
            <a:pPr marL="0" indent="0" algn="ctr">
              <a:buNone/>
            </a:pPr>
            <a:r>
              <a:rPr lang="en-AU" b="1" i="0" u="sng" dirty="0">
                <a:solidFill>
                  <a:schemeClr val="accent6"/>
                </a:solidFill>
                <a:effectLst/>
                <a:latin typeface="Lato" panose="020F0502020204030203" pitchFamily="34" charset="0"/>
              </a:rPr>
              <a:t>The secret agreement had been a success and the three men were able to control Roman politics for an entire year. However, people began to work out what had happened, and the Senate became suspicious.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168925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F032-F5A0-7A11-6C15-83005AB421CF}"/>
              </a:ext>
            </a:extLst>
          </p:cNvPr>
          <p:cNvSpPr>
            <a:spLocks noGrp="1"/>
          </p:cNvSpPr>
          <p:nvPr>
            <p:ph type="title"/>
          </p:nvPr>
        </p:nvSpPr>
        <p:spPr/>
        <p:txBody>
          <a:bodyPr/>
          <a:lstStyle/>
          <a:p>
            <a:pPr algn="ctr"/>
            <a:r>
              <a:rPr lang="en-US" dirty="0"/>
              <a:t>Caesar is … NOT CONSUL!</a:t>
            </a:r>
          </a:p>
        </p:txBody>
      </p:sp>
      <p:sp>
        <p:nvSpPr>
          <p:cNvPr id="3" name="Content Placeholder 2">
            <a:extLst>
              <a:ext uri="{FF2B5EF4-FFF2-40B4-BE49-F238E27FC236}">
                <a16:creationId xmlns:a16="http://schemas.microsoft.com/office/drawing/2014/main" id="{BDE0DA3F-68B1-C29A-530C-6558C8E5DB09}"/>
              </a:ext>
            </a:extLst>
          </p:cNvPr>
          <p:cNvSpPr>
            <a:spLocks noGrp="1"/>
          </p:cNvSpPr>
          <p:nvPr>
            <p:ph idx="1"/>
          </p:nvPr>
        </p:nvSpPr>
        <p:spPr/>
        <p:txBody>
          <a:bodyPr>
            <a:normAutofit lnSpcReduction="10000"/>
          </a:bodyPr>
          <a:lstStyle/>
          <a:p>
            <a:pPr algn="ctr"/>
            <a:r>
              <a:rPr lang="en-AU" b="0" i="0" dirty="0">
                <a:solidFill>
                  <a:srgbClr val="000000"/>
                </a:solidFill>
                <a:effectLst/>
                <a:latin typeface="Lato" panose="020F0502020204030203" pitchFamily="34" charset="0"/>
              </a:rPr>
              <a:t>When </a:t>
            </a:r>
            <a:r>
              <a:rPr lang="en-AU" b="1" i="1" dirty="0">
                <a:solidFill>
                  <a:schemeClr val="accent6"/>
                </a:solidFill>
                <a:effectLst/>
                <a:latin typeface="Lato" panose="020F0502020204030203" pitchFamily="34" charset="0"/>
              </a:rPr>
              <a:t>Senators began calling for the three men to be held accountable for illegally manipulating Roman politics</a:t>
            </a:r>
            <a:r>
              <a:rPr lang="en-AU" b="0" i="0" dirty="0">
                <a:solidFill>
                  <a:srgbClr val="000000"/>
                </a:solidFill>
                <a:effectLst/>
                <a:latin typeface="Lato" panose="020F0502020204030203" pitchFamily="34" charset="0"/>
              </a:rPr>
              <a:t>, Caesar, Pompey, and Crassus had to find some solutions.</a:t>
            </a:r>
          </a:p>
          <a:p>
            <a:pPr algn="ctr"/>
            <a:r>
              <a:rPr lang="en-AU" b="0" i="0" dirty="0">
                <a:solidFill>
                  <a:srgbClr val="000000"/>
                </a:solidFill>
                <a:effectLst/>
                <a:latin typeface="Lato" panose="020F0502020204030203" pitchFamily="34" charset="0"/>
              </a:rPr>
              <a:t>Caesar used his position as consul to pass a law that gave him </a:t>
            </a:r>
            <a:br>
              <a:rPr lang="en-AU" b="0" i="0" dirty="0">
                <a:solidFill>
                  <a:srgbClr val="000000"/>
                </a:solidFill>
                <a:effectLst/>
                <a:latin typeface="Lato" panose="020F0502020204030203" pitchFamily="34" charset="0"/>
              </a:rPr>
            </a:br>
            <a:r>
              <a:rPr lang="en-AU" b="1" i="1" dirty="0">
                <a:solidFill>
                  <a:schemeClr val="accent6"/>
                </a:solidFill>
                <a:effectLst/>
                <a:latin typeface="Lato" panose="020F0502020204030203" pitchFamily="34" charset="0"/>
              </a:rPr>
              <a:t>command of Rome's armies in Gaul</a:t>
            </a:r>
            <a:r>
              <a:rPr lang="en-AU" b="0" i="0" dirty="0">
                <a:solidFill>
                  <a:srgbClr val="000000"/>
                </a:solidFill>
                <a:effectLst/>
                <a:latin typeface="Lato" panose="020F0502020204030203" pitchFamily="34" charset="0"/>
              </a:rPr>
              <a:t>.</a:t>
            </a:r>
          </a:p>
          <a:p>
            <a:pPr algn="ctr"/>
            <a:r>
              <a:rPr lang="en-AU" b="0" i="0" dirty="0">
                <a:solidFill>
                  <a:srgbClr val="000000"/>
                </a:solidFill>
                <a:effectLst/>
                <a:latin typeface="Lato" panose="020F0502020204030203" pitchFamily="34" charset="0"/>
              </a:rPr>
              <a:t>This meant that he would be </a:t>
            </a:r>
            <a:r>
              <a:rPr lang="en-AU" b="1" i="1" dirty="0">
                <a:solidFill>
                  <a:schemeClr val="accent6"/>
                </a:solidFill>
                <a:effectLst/>
                <a:latin typeface="Lato" panose="020F0502020204030203" pitchFamily="34" charset="0"/>
              </a:rPr>
              <a:t>away from Rome for five years</a:t>
            </a:r>
            <a:r>
              <a:rPr lang="en-AU" b="0" i="0" dirty="0">
                <a:solidFill>
                  <a:srgbClr val="000000"/>
                </a:solidFill>
                <a:effectLst/>
                <a:latin typeface="Lato" panose="020F0502020204030203" pitchFamily="34" charset="0"/>
              </a:rPr>
              <a:t>, which suited Pompey and Crassus just fine.</a:t>
            </a:r>
          </a:p>
          <a:p>
            <a:pPr algn="ctr"/>
            <a:r>
              <a:rPr lang="en-AU" b="0" i="0" dirty="0">
                <a:solidFill>
                  <a:srgbClr val="000000"/>
                </a:solidFill>
                <a:effectLst/>
                <a:latin typeface="Lato" panose="020F0502020204030203" pitchFamily="34" charset="0"/>
              </a:rPr>
              <a:t>They did not want Caesar around while they worked on consolidating their power. It also meant that </a:t>
            </a:r>
            <a:r>
              <a:rPr lang="en-AU" b="1" i="1" dirty="0">
                <a:solidFill>
                  <a:schemeClr val="accent6"/>
                </a:solidFill>
                <a:effectLst/>
                <a:latin typeface="Lato" panose="020F0502020204030203" pitchFamily="34" charset="0"/>
              </a:rPr>
              <a:t>Caesar could not face legal proceedings for illegal actions during his consulship</a:t>
            </a:r>
            <a:r>
              <a:rPr lang="en-AU" b="0" i="0" dirty="0">
                <a:solidFill>
                  <a:srgbClr val="000000"/>
                </a:solidFill>
                <a:effectLst/>
                <a:latin typeface="Lato" panose="020F0502020204030203" pitchFamily="34" charset="0"/>
              </a:rPr>
              <a:t>. He was immune from this until his military command expired.</a:t>
            </a:r>
          </a:p>
          <a:p>
            <a:pPr algn="ctr"/>
            <a:r>
              <a:rPr lang="en-AU" b="0" i="0" dirty="0">
                <a:solidFill>
                  <a:srgbClr val="000000"/>
                </a:solidFill>
                <a:effectLst/>
                <a:latin typeface="Lato" panose="020F0502020204030203" pitchFamily="34" charset="0"/>
              </a:rPr>
              <a:t>Crassus and Pompey continued to use their political power and money to put their allies in the consulships for the next year, on the understanding that they would also be kept safe from any legal charges.</a:t>
            </a:r>
          </a:p>
        </p:txBody>
      </p:sp>
    </p:spTree>
    <p:extLst>
      <p:ext uri="{BB962C8B-B14F-4D97-AF65-F5344CB8AC3E}">
        <p14:creationId xmlns:p14="http://schemas.microsoft.com/office/powerpoint/2010/main" val="4003554603"/>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8279</TotalTime>
  <Words>859</Words>
  <Application>Microsoft Macintosh PowerPoint</Application>
  <PresentationFormat>Widescreen</PresentationFormat>
  <Paragraphs>74</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Courier New</vt:lpstr>
      <vt:lpstr>Google Sans</vt:lpstr>
      <vt:lpstr>Lato</vt:lpstr>
      <vt:lpstr>Wingdings</vt:lpstr>
      <vt:lpstr>Retrospect</vt:lpstr>
      <vt:lpstr>The First Triumvirate</vt:lpstr>
      <vt:lpstr>REVIEW – Julius Caesar</vt:lpstr>
      <vt:lpstr>REVIEW – Julius Caesar</vt:lpstr>
      <vt:lpstr>REVIEW – Julius Caesar</vt:lpstr>
      <vt:lpstr>This week:</vt:lpstr>
      <vt:lpstr>Each of the three men faced unsurmountable challenges that could not be resolved alone.  Their difficulties were public knowledge and there was significant tension in Rome about what would happen.  However, it was Julius Caesar who realised that the three men could actually use their individual strengths to help each other out. </vt:lpstr>
      <vt:lpstr>How was the alliance formed?</vt:lpstr>
      <vt:lpstr>Caesar is CONSUL!</vt:lpstr>
      <vt:lpstr>Caesar is … NOT CONSUL!</vt:lpstr>
      <vt:lpstr>ACTIVITY – Things begin to unravel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362</cp:revision>
  <dcterms:created xsi:type="dcterms:W3CDTF">2022-07-13T05:26:46Z</dcterms:created>
  <dcterms:modified xsi:type="dcterms:W3CDTF">2023-08-21T11:25:33Z</dcterms:modified>
</cp:coreProperties>
</file>