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301" r:id="rId2"/>
    <p:sldId id="302" r:id="rId3"/>
    <p:sldId id="303" r:id="rId4"/>
    <p:sldId id="304" r:id="rId5"/>
    <p:sldId id="305" r:id="rId6"/>
    <p:sldId id="306" r:id="rId7"/>
    <p:sldId id="307" r:id="rId8"/>
    <p:sldId id="308" r:id="rId9"/>
    <p:sldId id="309" r:id="rId10"/>
    <p:sldId id="310"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20"/>
    <p:restoredTop sz="92387"/>
  </p:normalViewPr>
  <p:slideViewPr>
    <p:cSldViewPr snapToGrid="0" snapToObjects="1">
      <p:cViewPr varScale="1">
        <p:scale>
          <a:sx n="103" d="100"/>
          <a:sy n="103" d="100"/>
        </p:scale>
        <p:origin x="20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AU" b="0" i="0" dirty="0">
                <a:solidFill>
                  <a:srgbClr val="202124"/>
                </a:solidFill>
                <a:effectLst/>
                <a:latin typeface="arial" panose="020B0604020202020204" pitchFamily="34" charset="0"/>
              </a:rPr>
            </a:br>
            <a:endParaRPr lang="en-AU" b="0" i="0" dirty="0">
              <a:solidFill>
                <a:srgbClr val="202124"/>
              </a:solidFill>
              <a:effectLst/>
              <a:latin typeface="arial" panose="020B0604020202020204" pitchFamily="34" charset="0"/>
            </a:endParaRPr>
          </a:p>
          <a:p>
            <a:pPr algn="l"/>
            <a:r>
              <a:rPr lang="en-AU" b="0" i="0" dirty="0">
                <a:solidFill>
                  <a:srgbClr val="4D5156"/>
                </a:solidFill>
                <a:effectLst/>
                <a:latin typeface="Google Sans"/>
              </a:rPr>
              <a:t>The two groups differed, therefore, chiefly in their methods: the Optimates tried to uphold the oligarchy; the Populares sought popular support against the dominant oligarchy, either in the interests of the people themselves or in furtherance of their own personal ambitions</a:t>
            </a:r>
            <a:endParaRPr lang="en-AU"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11</a:t>
            </a:fld>
            <a:endParaRPr lang="en-US"/>
          </a:p>
        </p:txBody>
      </p:sp>
    </p:spTree>
    <p:extLst>
      <p:ext uri="{BB962C8B-B14F-4D97-AF65-F5344CB8AC3E}">
        <p14:creationId xmlns:p14="http://schemas.microsoft.com/office/powerpoint/2010/main" val="60369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8/21/23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8/21/23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Caesar’s Civil War</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Identify and explain</a:t>
            </a:r>
            <a:r>
              <a:rPr lang="en-US" b="1" dirty="0"/>
              <a:t> </a:t>
            </a:r>
            <a:r>
              <a:rPr lang="en-US" dirty="0"/>
              <a:t>the events of the Civil War</a:t>
            </a:r>
            <a:endParaRPr lang="en-US" u="sng" dirty="0"/>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7 Lesson 3</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2D2-4B72-A1AB-BA8A-3C346D677482}"/>
              </a:ext>
            </a:extLst>
          </p:cNvPr>
          <p:cNvSpPr>
            <a:spLocks noGrp="1"/>
          </p:cNvSpPr>
          <p:nvPr>
            <p:ph type="title"/>
          </p:nvPr>
        </p:nvSpPr>
        <p:spPr/>
        <p:txBody>
          <a:bodyPr/>
          <a:lstStyle/>
          <a:p>
            <a:pPr algn="ctr"/>
            <a:r>
              <a:rPr lang="en-US" dirty="0"/>
              <a:t>Teacher ONLY – End of the Civil War</a:t>
            </a:r>
          </a:p>
        </p:txBody>
      </p:sp>
      <p:sp>
        <p:nvSpPr>
          <p:cNvPr id="3" name="Content Placeholder 2">
            <a:extLst>
              <a:ext uri="{FF2B5EF4-FFF2-40B4-BE49-F238E27FC236}">
                <a16:creationId xmlns:a16="http://schemas.microsoft.com/office/drawing/2014/main" id="{B98FC898-BD37-A081-B473-AA1BAE54BF01}"/>
              </a:ext>
            </a:extLst>
          </p:cNvPr>
          <p:cNvSpPr>
            <a:spLocks noGrp="1"/>
          </p:cNvSpPr>
          <p:nvPr>
            <p:ph idx="1"/>
          </p:nvPr>
        </p:nvSpPr>
        <p:spPr>
          <a:xfrm>
            <a:off x="457199" y="1845733"/>
            <a:ext cx="11380573" cy="4567423"/>
          </a:xfrm>
        </p:spPr>
        <p:txBody>
          <a:bodyPr>
            <a:normAutofit/>
          </a:bodyPr>
          <a:lstStyle/>
          <a:p>
            <a:pPr algn="l"/>
            <a:r>
              <a:rPr lang="en-AU" sz="1000" b="0" i="0" dirty="0">
                <a:solidFill>
                  <a:srgbClr val="000000"/>
                </a:solidFill>
                <a:effectLst/>
                <a:latin typeface="Lato" panose="020F0502020204030203" pitchFamily="34" charset="0"/>
              </a:rPr>
              <a:t>While he had lost the battle, Pompey had fled early enough that he had not been captured.</a:t>
            </a:r>
          </a:p>
          <a:p>
            <a:pPr algn="l"/>
            <a:r>
              <a:rPr lang="en-AU" sz="1000" b="0" i="0" dirty="0">
                <a:solidFill>
                  <a:srgbClr val="000000"/>
                </a:solidFill>
                <a:effectLst/>
                <a:latin typeface="Lato" panose="020F0502020204030203" pitchFamily="34" charset="0"/>
              </a:rPr>
              <a:t>Realising that Greece was not safe, Pompey fled for Egypt, where he hoped to rely upon the support of the young pharaoh Ptolemy XIII. </a:t>
            </a:r>
          </a:p>
          <a:p>
            <a:pPr algn="l"/>
            <a:r>
              <a:rPr lang="en-AU" sz="1000" b="0" i="0" dirty="0">
                <a:solidFill>
                  <a:srgbClr val="000000"/>
                </a:solidFill>
                <a:effectLst/>
                <a:latin typeface="Lato" panose="020F0502020204030203" pitchFamily="34" charset="0"/>
              </a:rPr>
              <a:t>Unfortunately for Pompey, as he stepped off his boat in Alexandria in September 48 BC, he was killed by the pharaoh’s advisors.</a:t>
            </a:r>
          </a:p>
          <a:p>
            <a:pPr algn="l"/>
            <a:r>
              <a:rPr lang="en-AU" sz="1000" b="0" i="0" dirty="0">
                <a:solidFill>
                  <a:srgbClr val="000000"/>
                </a:solidFill>
                <a:effectLst/>
                <a:latin typeface="Lato" panose="020F0502020204030203" pitchFamily="34" charset="0"/>
              </a:rPr>
              <a:t>The assassins were hoping to win Caesar’s appreciation. However, a few days later, when Caesar arrived in Egypt, he was saddened to find out that his opponent had met his end in such an unheroic manner. </a:t>
            </a:r>
          </a:p>
          <a:p>
            <a:pPr algn="l"/>
            <a:r>
              <a:rPr lang="en-AU" sz="1000" b="0" i="0" dirty="0">
                <a:solidFill>
                  <a:srgbClr val="000000"/>
                </a:solidFill>
                <a:effectLst/>
                <a:latin typeface="Lato" panose="020F0502020204030203" pitchFamily="34" charset="0"/>
              </a:rPr>
              <a:t>Caesar remained in Egypt and became involved in a civil war between Ptolemy XIII and his sister, Cleopatra VII.</a:t>
            </a:r>
          </a:p>
          <a:p>
            <a:pPr algn="l"/>
            <a:r>
              <a:rPr lang="en-AU" sz="1000" b="0" i="0" dirty="0">
                <a:solidFill>
                  <a:srgbClr val="000000"/>
                </a:solidFill>
                <a:effectLst/>
                <a:latin typeface="Lato" panose="020F0502020204030203" pitchFamily="34" charset="0"/>
              </a:rPr>
              <a:t>Caesar supported Cleopatra who overthrow Ptolemy as pharaoh in 47 BC. Cleopatra and Caesar became romantically involved and she gave birth to his son.</a:t>
            </a:r>
          </a:p>
          <a:p>
            <a:pPr algn="l"/>
            <a:r>
              <a:rPr lang="en-AU" sz="1000" b="0" i="0" dirty="0">
                <a:solidFill>
                  <a:srgbClr val="000000"/>
                </a:solidFill>
                <a:effectLst/>
                <a:latin typeface="Lato" panose="020F0502020204030203" pitchFamily="34" charset="0"/>
              </a:rPr>
              <a:t>This meant that Caesar could count Egypt as one of his allies in the future.</a:t>
            </a:r>
          </a:p>
          <a:p>
            <a:pPr algn="l"/>
            <a:r>
              <a:rPr lang="en-AU" sz="1000" b="0" i="0" dirty="0">
                <a:solidFill>
                  <a:srgbClr val="000000"/>
                </a:solidFill>
                <a:effectLst/>
                <a:latin typeface="Lato" panose="020F0502020204030203" pitchFamily="34" charset="0"/>
              </a:rPr>
              <a:t>When Caesar was due to leave Egypt, he had to respond to a threat from Pontus. King </a:t>
            </a:r>
            <a:r>
              <a:rPr lang="en-AU" sz="1000" b="0" i="0" dirty="0" err="1">
                <a:solidFill>
                  <a:srgbClr val="000000"/>
                </a:solidFill>
                <a:effectLst/>
                <a:latin typeface="Lato" panose="020F0502020204030203" pitchFamily="34" charset="0"/>
              </a:rPr>
              <a:t>Pharnaces</a:t>
            </a:r>
            <a:r>
              <a:rPr lang="en-AU" sz="1000" b="0" i="0" dirty="0">
                <a:solidFill>
                  <a:srgbClr val="000000"/>
                </a:solidFill>
                <a:effectLst/>
                <a:latin typeface="Lato" panose="020F0502020204030203" pitchFamily="34" charset="0"/>
              </a:rPr>
              <a:t> II had used the civil war between Caesar and Pompey to invade the Roman provinces of Asia Minor.</a:t>
            </a:r>
          </a:p>
          <a:p>
            <a:pPr algn="l"/>
            <a:r>
              <a:rPr lang="en-AU" sz="1000" b="0" i="0" dirty="0">
                <a:solidFill>
                  <a:srgbClr val="000000"/>
                </a:solidFill>
                <a:effectLst/>
                <a:latin typeface="Lato" panose="020F0502020204030203" pitchFamily="34" charset="0"/>
              </a:rPr>
              <a:t>Caesar took his troops there, and, in a decisive battle at </a:t>
            </a:r>
            <a:r>
              <a:rPr lang="en-AU" sz="1000" b="0" i="0" dirty="0" err="1">
                <a:solidFill>
                  <a:srgbClr val="000000"/>
                </a:solidFill>
                <a:effectLst/>
                <a:latin typeface="Lato" panose="020F0502020204030203" pitchFamily="34" charset="0"/>
              </a:rPr>
              <a:t>Zela</a:t>
            </a:r>
            <a:r>
              <a:rPr lang="en-AU" sz="1000" b="0" i="0" dirty="0">
                <a:solidFill>
                  <a:srgbClr val="000000"/>
                </a:solidFill>
                <a:effectLst/>
                <a:latin typeface="Lato" panose="020F0502020204030203" pitchFamily="34" charset="0"/>
              </a:rPr>
              <a:t> in 47 BC, </a:t>
            </a:r>
            <a:r>
              <a:rPr lang="en-AU" sz="1000" b="0" i="0" dirty="0" err="1">
                <a:solidFill>
                  <a:srgbClr val="000000"/>
                </a:solidFill>
                <a:effectLst/>
                <a:latin typeface="Lato" panose="020F0502020204030203" pitchFamily="34" charset="0"/>
              </a:rPr>
              <a:t>Pharnaces</a:t>
            </a:r>
            <a:r>
              <a:rPr lang="en-AU" sz="1000" b="0" i="0" dirty="0">
                <a:solidFill>
                  <a:srgbClr val="000000"/>
                </a:solidFill>
                <a:effectLst/>
                <a:latin typeface="Lato" panose="020F0502020204030203" pitchFamily="34" charset="0"/>
              </a:rPr>
              <a:t> was defeated. This brought peace back to the region. </a:t>
            </a:r>
          </a:p>
          <a:p>
            <a:pPr algn="l"/>
            <a:r>
              <a:rPr lang="en-AU" sz="1000" b="0" i="0" dirty="0">
                <a:solidFill>
                  <a:srgbClr val="000000"/>
                </a:solidFill>
                <a:effectLst/>
                <a:latin typeface="Lato" panose="020F0502020204030203" pitchFamily="34" charset="0"/>
              </a:rPr>
              <a:t>However, even though Pompey was dead, resistance against Caesar continued. Pompeian troops still remined in northern Africa.</a:t>
            </a:r>
          </a:p>
          <a:p>
            <a:pPr algn="l"/>
            <a:r>
              <a:rPr lang="en-AU" sz="1000" b="0" i="0" dirty="0">
                <a:solidFill>
                  <a:srgbClr val="000000"/>
                </a:solidFill>
                <a:effectLst/>
                <a:latin typeface="Lato" panose="020F0502020204030203" pitchFamily="34" charset="0"/>
              </a:rPr>
              <a:t>Caesar returned to Italy in September 47 BC, and then launched an attack on north Africa in 46 BC. He finally defeated his enemies at the city of Thapsus.</a:t>
            </a:r>
          </a:p>
          <a:p>
            <a:pPr algn="l"/>
            <a:r>
              <a:rPr lang="en-AU" sz="1000" b="0" i="0" dirty="0">
                <a:solidFill>
                  <a:srgbClr val="000000"/>
                </a:solidFill>
                <a:effectLst/>
                <a:latin typeface="Lato" panose="020F0502020204030203" pitchFamily="34" charset="0"/>
              </a:rPr>
              <a:t>Two of Pompey’s sons had escaped to Spain and continued the resistance there. Caesar </a:t>
            </a:r>
            <a:r>
              <a:rPr lang="en-AU" sz="1000" b="0" i="0" dirty="0" err="1">
                <a:solidFill>
                  <a:srgbClr val="000000"/>
                </a:solidFill>
                <a:effectLst/>
                <a:latin typeface="Lato" panose="020F0502020204030203" pitchFamily="34" charset="0"/>
              </a:rPr>
              <a:t>traveled</a:t>
            </a:r>
            <a:r>
              <a:rPr lang="en-AU" sz="1000" b="0" i="0" dirty="0">
                <a:solidFill>
                  <a:srgbClr val="000000"/>
                </a:solidFill>
                <a:effectLst/>
                <a:latin typeface="Lato" panose="020F0502020204030203" pitchFamily="34" charset="0"/>
              </a:rPr>
              <a:t> to Spain once more and defeated them in 45 BC. </a:t>
            </a:r>
          </a:p>
          <a:p>
            <a:pPr algn="l"/>
            <a:r>
              <a:rPr lang="en-AU" sz="1000" b="0" i="0" dirty="0">
                <a:solidFill>
                  <a:srgbClr val="000000"/>
                </a:solidFill>
                <a:effectLst/>
                <a:latin typeface="Lato" panose="020F0502020204030203" pitchFamily="34" charset="0"/>
              </a:rPr>
              <a:t>Julius Caesar finally returned to Rome in October 45 BC, with all Pompeian resistance gone.</a:t>
            </a:r>
          </a:p>
          <a:p>
            <a:pPr algn="l"/>
            <a:r>
              <a:rPr lang="en-AU" sz="1000" b="0" i="0" dirty="0">
                <a:solidFill>
                  <a:srgbClr val="000000"/>
                </a:solidFill>
                <a:effectLst/>
                <a:latin typeface="Lato" panose="020F0502020204030203" pitchFamily="34" charset="0"/>
              </a:rPr>
              <a:t>The civil war could now be declared over, and Caesar had become the most powerful man in the Roman world. </a:t>
            </a:r>
          </a:p>
        </p:txBody>
      </p:sp>
    </p:spTree>
    <p:extLst>
      <p:ext uri="{BB962C8B-B14F-4D97-AF65-F5344CB8AC3E}">
        <p14:creationId xmlns:p14="http://schemas.microsoft.com/office/powerpoint/2010/main" val="361598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39BF-1E8F-12C5-C1F3-B7DFE2545E4C}"/>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506BFF06-352C-D8FF-E720-EB85C4AB4614}"/>
              </a:ext>
            </a:extLst>
          </p:cNvPr>
          <p:cNvSpPr>
            <a:spLocks noGrp="1"/>
          </p:cNvSpPr>
          <p:nvPr>
            <p:ph idx="1"/>
          </p:nvPr>
        </p:nvSpPr>
        <p:spPr/>
        <p:txBody>
          <a:bodyPr>
            <a:normAutofit lnSpcReduction="10000"/>
          </a:bodyPr>
          <a:lstStyle/>
          <a:p>
            <a:pPr algn="l">
              <a:buFont typeface="Arial" panose="020B0604020202020204" pitchFamily="34" charset="0"/>
              <a:buChar char="•"/>
            </a:pPr>
            <a:r>
              <a:rPr lang="en-AU" b="0" i="0" dirty="0">
                <a:solidFill>
                  <a:srgbClr val="000000"/>
                </a:solidFill>
                <a:effectLst/>
                <a:latin typeface="Lato" panose="020F0502020204030203" pitchFamily="34" charset="0"/>
              </a:rPr>
              <a:t> The fact that Pompeian troops continued to resist Caesar for up to three years after Pompey’s death shows that the conflict was not really about individual people.</a:t>
            </a:r>
          </a:p>
          <a:p>
            <a:pPr algn="l">
              <a:buFont typeface="Arial" panose="020B0604020202020204" pitchFamily="34" charset="0"/>
              <a:buChar char="•"/>
            </a:pPr>
            <a:r>
              <a:rPr lang="en-AU" b="0" i="0" dirty="0">
                <a:solidFill>
                  <a:srgbClr val="000000"/>
                </a:solidFill>
                <a:effectLst/>
                <a:latin typeface="Lato" panose="020F0502020204030203" pitchFamily="34" charset="0"/>
              </a:rPr>
              <a:t>The war was about fundamental differences in the political beliefs of the </a:t>
            </a:r>
            <a:r>
              <a:rPr lang="en-AU" b="0" i="1" dirty="0">
                <a:solidFill>
                  <a:srgbClr val="000000"/>
                </a:solidFill>
                <a:effectLst/>
                <a:latin typeface="Lato" panose="020F0502020204030203" pitchFamily="34" charset="0"/>
              </a:rPr>
              <a:t>optimates</a:t>
            </a:r>
            <a:r>
              <a:rPr lang="en-AU" b="0" i="0" dirty="0">
                <a:solidFill>
                  <a:srgbClr val="000000"/>
                </a:solidFill>
                <a:effectLst/>
                <a:latin typeface="Lato" panose="020F0502020204030203" pitchFamily="34" charset="0"/>
              </a:rPr>
              <a:t> and </a:t>
            </a:r>
            <a:r>
              <a:rPr lang="en-AU" b="0" i="1" dirty="0" err="1">
                <a:solidFill>
                  <a:srgbClr val="000000"/>
                </a:solidFill>
                <a:effectLst/>
                <a:latin typeface="Lato" panose="020F0502020204030203" pitchFamily="34" charset="0"/>
              </a:rPr>
              <a:t>populares</a:t>
            </a:r>
            <a:r>
              <a:rPr lang="en-AU" b="0" i="0" dirty="0">
                <a:solidFill>
                  <a:srgbClr val="000000"/>
                </a:solidFill>
                <a:effectLst/>
                <a:latin typeface="Lato" panose="020F0502020204030203" pitchFamily="34" charset="0"/>
              </a:rPr>
              <a:t>.  </a:t>
            </a:r>
          </a:p>
          <a:p>
            <a:pPr algn="l">
              <a:buFont typeface="Arial" panose="020B0604020202020204" pitchFamily="34" charset="0"/>
              <a:buChar char="•"/>
            </a:pPr>
            <a:r>
              <a:rPr lang="en-AU" b="0" i="0" dirty="0">
                <a:solidFill>
                  <a:srgbClr val="000000"/>
                </a:solidFill>
                <a:effectLst/>
                <a:latin typeface="Lato" panose="020F0502020204030203" pitchFamily="34" charset="0"/>
              </a:rPr>
              <a:t>All of the problems that had existed since the days of the Gracchi brothers had never been resolved and had only magnified the power of ambitious men.</a:t>
            </a:r>
          </a:p>
          <a:p>
            <a:pPr algn="l">
              <a:buFont typeface="Arial" panose="020B0604020202020204" pitchFamily="34" charset="0"/>
              <a:buChar char="•"/>
            </a:pPr>
            <a:r>
              <a:rPr lang="en-AU" b="0" i="0" dirty="0">
                <a:solidFill>
                  <a:srgbClr val="000000"/>
                </a:solidFill>
                <a:effectLst/>
                <a:latin typeface="Lato" panose="020F0502020204030203" pitchFamily="34" charset="0"/>
              </a:rPr>
              <a:t>The war between Caesar and Pompey was almost inevitable as the political divisions between senators failed to find a solution that did not continually rely upon military intervention. </a:t>
            </a:r>
          </a:p>
          <a:p>
            <a:pPr algn="l">
              <a:buFont typeface="Arial" panose="020B0604020202020204" pitchFamily="34" charset="0"/>
              <a:buChar char="•"/>
            </a:pPr>
            <a:r>
              <a:rPr lang="en-AU" b="0" i="0" dirty="0">
                <a:solidFill>
                  <a:srgbClr val="000000"/>
                </a:solidFill>
                <a:effectLst/>
                <a:latin typeface="Lato" panose="020F0502020204030203" pitchFamily="34" charset="0"/>
              </a:rPr>
              <a:t>Even after Julius Caesar died, the problems would arise once more. It would take the collapse of the entire republican political system before the Roman world could find an alternative solution to these issues. </a:t>
            </a:r>
          </a:p>
          <a:p>
            <a:endParaRPr lang="en-US" dirty="0"/>
          </a:p>
        </p:txBody>
      </p:sp>
    </p:spTree>
    <p:extLst>
      <p:ext uri="{BB962C8B-B14F-4D97-AF65-F5344CB8AC3E}">
        <p14:creationId xmlns:p14="http://schemas.microsoft.com/office/powerpoint/2010/main" val="87895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7D6E-5A59-512B-9C69-53B8F02B890F}"/>
              </a:ext>
            </a:extLst>
          </p:cNvPr>
          <p:cNvSpPr>
            <a:spLocks noGrp="1"/>
          </p:cNvSpPr>
          <p:nvPr>
            <p:ph type="title"/>
          </p:nvPr>
        </p:nvSpPr>
        <p:spPr/>
        <p:txBody>
          <a:bodyPr/>
          <a:lstStyle/>
          <a:p>
            <a:pPr algn="ctr"/>
            <a:r>
              <a:rPr lang="en-US" dirty="0"/>
              <a:t>Caesar’s Illegal Actions</a:t>
            </a:r>
          </a:p>
        </p:txBody>
      </p:sp>
      <p:sp>
        <p:nvSpPr>
          <p:cNvPr id="3" name="Content Placeholder 2">
            <a:extLst>
              <a:ext uri="{FF2B5EF4-FFF2-40B4-BE49-F238E27FC236}">
                <a16:creationId xmlns:a16="http://schemas.microsoft.com/office/drawing/2014/main" id="{D1E9A18F-0507-7861-E212-1206D83E8DD2}"/>
              </a:ext>
            </a:extLst>
          </p:cNvPr>
          <p:cNvSpPr>
            <a:spLocks noGrp="1"/>
          </p:cNvSpPr>
          <p:nvPr>
            <p:ph idx="1"/>
          </p:nvPr>
        </p:nvSpPr>
        <p:spPr>
          <a:xfrm>
            <a:off x="347729" y="1845734"/>
            <a:ext cx="11732653" cy="4023360"/>
          </a:xfrm>
        </p:spPr>
        <p:txBody>
          <a:bodyPr>
            <a:normAutofit fontScale="85000" lnSpcReduction="20000"/>
          </a:bodyPr>
          <a:lstStyle/>
          <a:p>
            <a:pPr algn="l">
              <a:buFont typeface="Arial" panose="020B0604020202020204" pitchFamily="34" charset="0"/>
              <a:buChar char="•"/>
            </a:pPr>
            <a:r>
              <a:rPr lang="en-AU" b="0" i="0" dirty="0">
                <a:solidFill>
                  <a:srgbClr val="000000"/>
                </a:solidFill>
                <a:effectLst/>
                <a:latin typeface="Lato" panose="020F0502020204030203" pitchFamily="34" charset="0"/>
              </a:rPr>
              <a:t>Caesar to be elected as one of the consuls for 59 BCE - used his new political position to give Pompey and Crassus what they needed.</a:t>
            </a:r>
          </a:p>
          <a:p>
            <a:pPr algn="l">
              <a:buFont typeface="Arial" panose="020B0604020202020204" pitchFamily="34" charset="0"/>
              <a:buChar char="•"/>
            </a:pPr>
            <a:r>
              <a:rPr lang="en-AU" b="0" i="0" dirty="0">
                <a:solidFill>
                  <a:srgbClr val="000000"/>
                </a:solidFill>
                <a:effectLst/>
                <a:latin typeface="Lato" panose="020F0502020204030203" pitchFamily="34" charset="0"/>
              </a:rPr>
              <a:t>Caesar had ignored the Senate entirely and relied upon the voting power of the People’s Assembly – unorthodox; not illegal</a:t>
            </a:r>
          </a:p>
          <a:p>
            <a:pPr marL="0" indent="0" algn="l">
              <a:buNone/>
            </a:pPr>
            <a:endParaRPr lang="en-AU" b="0" i="0" dirty="0">
              <a:solidFill>
                <a:srgbClr val="000000"/>
              </a:solidFill>
              <a:effectLst/>
              <a:latin typeface="Lato" panose="020F0502020204030203" pitchFamily="34" charset="0"/>
            </a:endParaRPr>
          </a:p>
          <a:p>
            <a:pPr marL="0" indent="0" algn="l">
              <a:buNone/>
            </a:pPr>
            <a:r>
              <a:rPr lang="en-AU" b="1" i="0" u="sng" dirty="0">
                <a:solidFill>
                  <a:srgbClr val="000000"/>
                </a:solidFill>
                <a:effectLst/>
                <a:latin typeface="Lato" panose="020F0502020204030203" pitchFamily="34" charset="0"/>
              </a:rPr>
              <a:t>What got Caesar in trouble, however, was that he relied upon Pompey’s soldiers to use violence to force the Assembly to vote in the way he wanted.</a:t>
            </a:r>
          </a:p>
          <a:p>
            <a:pPr algn="l">
              <a:buFont typeface="Arial" panose="020B0604020202020204" pitchFamily="34" charset="0"/>
              <a:buChar char="•"/>
            </a:pPr>
            <a:r>
              <a:rPr lang="en-AU" b="0" i="0" dirty="0">
                <a:solidFill>
                  <a:srgbClr val="000000"/>
                </a:solidFill>
                <a:effectLst/>
                <a:latin typeface="Lato" panose="020F0502020204030203" pitchFamily="34" charset="0"/>
              </a:rPr>
              <a:t> = highly illegal</a:t>
            </a:r>
          </a:p>
          <a:p>
            <a:pPr algn="l">
              <a:buFont typeface="Arial" panose="020B0604020202020204" pitchFamily="34" charset="0"/>
              <a:buChar char="•"/>
            </a:pPr>
            <a:r>
              <a:rPr lang="en-AU" b="0" i="0" dirty="0">
                <a:solidFill>
                  <a:srgbClr val="000000"/>
                </a:solidFill>
                <a:effectLst/>
                <a:latin typeface="Lato" panose="020F0502020204030203" pitchFamily="34" charset="0"/>
              </a:rPr>
              <a:t>= Senate wanted to arrest Caesar and put him on trial for these crimes</a:t>
            </a:r>
          </a:p>
          <a:p>
            <a:pPr algn="l">
              <a:buFont typeface="Arial" panose="020B0604020202020204" pitchFamily="34" charset="0"/>
              <a:buChar char="•"/>
            </a:pPr>
            <a:r>
              <a:rPr lang="en-AU" dirty="0">
                <a:solidFill>
                  <a:srgbClr val="000000"/>
                </a:solidFill>
                <a:latin typeface="Lato" panose="020F0502020204030203" pitchFamily="34" charset="0"/>
              </a:rPr>
              <a:t> ESCAPES TO GAUL - </a:t>
            </a:r>
            <a:r>
              <a:rPr lang="en-AU" b="0" i="0" dirty="0">
                <a:solidFill>
                  <a:srgbClr val="000000"/>
                </a:solidFill>
                <a:effectLst/>
                <a:latin typeface="Lato" panose="020F0502020204030203" pitchFamily="34" charset="0"/>
              </a:rPr>
              <a:t>58 to 56 BCE, Caesar enjoyed continuous military success during his </a:t>
            </a:r>
            <a:r>
              <a:rPr lang="en-AU" b="0" i="0" dirty="0">
                <a:solidFill>
                  <a:srgbClr val="222222"/>
                </a:solidFill>
                <a:effectLst/>
                <a:latin typeface="Lato" panose="020F0502020204030203" pitchFamily="34" charset="0"/>
              </a:rPr>
              <a:t>Gallic Wars</a:t>
            </a:r>
            <a:r>
              <a:rPr lang="en-AU" b="0" i="0" dirty="0">
                <a:solidFill>
                  <a:srgbClr val="000000"/>
                </a:solidFill>
                <a:effectLst/>
                <a:latin typeface="Lato" panose="020F0502020204030203" pitchFamily="34" charset="0"/>
              </a:rPr>
              <a:t>.</a:t>
            </a:r>
          </a:p>
          <a:p>
            <a:pPr algn="l">
              <a:buFont typeface="Arial" panose="020B0604020202020204" pitchFamily="34" charset="0"/>
              <a:buChar char="•"/>
            </a:pPr>
            <a:endParaRPr lang="en-AU" b="0" i="0" dirty="0">
              <a:solidFill>
                <a:srgbClr val="000000"/>
              </a:solidFill>
              <a:effectLst/>
              <a:latin typeface="Lato" panose="020F0502020204030203" pitchFamily="34" charset="0"/>
            </a:endParaRPr>
          </a:p>
          <a:p>
            <a:pPr marL="0" indent="0" algn="ctr">
              <a:buNone/>
            </a:pPr>
            <a:r>
              <a:rPr lang="en-AU" b="1" i="1" u="sng" dirty="0">
                <a:solidFill>
                  <a:schemeClr val="accent6"/>
                </a:solidFill>
                <a:effectLst/>
                <a:latin typeface="Lato" panose="020F0502020204030203" pitchFamily="34" charset="0"/>
              </a:rPr>
              <a:t>The Senate was angry but were willing to wait to get Caesar. To continue to protect himself, Crassus and Pompey met with Caesar again to renew their alliance and grant Caesar an additional five years to his command</a:t>
            </a:r>
          </a:p>
          <a:p>
            <a:pPr>
              <a:buFont typeface="Arial" panose="020B0604020202020204" pitchFamily="34" charset="0"/>
              <a:buChar char="•"/>
            </a:pPr>
            <a:endParaRPr lang="en-US" dirty="0"/>
          </a:p>
        </p:txBody>
      </p:sp>
      <p:pic>
        <p:nvPicPr>
          <p:cNvPr id="5" name="Picture 4" descr="A red circle with a cross&#10;&#10;Description automatically generated">
            <a:extLst>
              <a:ext uri="{FF2B5EF4-FFF2-40B4-BE49-F238E27FC236}">
                <a16:creationId xmlns:a16="http://schemas.microsoft.com/office/drawing/2014/main" id="{6E29E9D6-D738-7F9A-81E6-BF903FA98CDA}"/>
              </a:ext>
            </a:extLst>
          </p:cNvPr>
          <p:cNvPicPr>
            <a:picLocks noChangeAspect="1"/>
          </p:cNvPicPr>
          <p:nvPr/>
        </p:nvPicPr>
        <p:blipFill>
          <a:blip r:embed="rId2"/>
          <a:stretch>
            <a:fillRect/>
          </a:stretch>
        </p:blipFill>
        <p:spPr>
          <a:xfrm>
            <a:off x="11335544" y="244068"/>
            <a:ext cx="744838" cy="744838"/>
          </a:xfrm>
          <a:prstGeom prst="rect">
            <a:avLst/>
          </a:prstGeom>
        </p:spPr>
      </p:pic>
    </p:spTree>
    <p:extLst>
      <p:ext uri="{BB962C8B-B14F-4D97-AF65-F5344CB8AC3E}">
        <p14:creationId xmlns:p14="http://schemas.microsoft.com/office/powerpoint/2010/main" val="334905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7D6E-5A59-512B-9C69-53B8F02B890F}"/>
              </a:ext>
            </a:extLst>
          </p:cNvPr>
          <p:cNvSpPr>
            <a:spLocks noGrp="1"/>
          </p:cNvSpPr>
          <p:nvPr>
            <p:ph type="title"/>
          </p:nvPr>
        </p:nvSpPr>
        <p:spPr/>
        <p:txBody>
          <a:bodyPr/>
          <a:lstStyle/>
          <a:p>
            <a:pPr algn="ctr"/>
            <a:r>
              <a:rPr lang="en-US" dirty="0"/>
              <a:t>The Triumvirate Falls Apart</a:t>
            </a:r>
          </a:p>
        </p:txBody>
      </p:sp>
      <p:sp>
        <p:nvSpPr>
          <p:cNvPr id="3" name="Content Placeholder 2">
            <a:extLst>
              <a:ext uri="{FF2B5EF4-FFF2-40B4-BE49-F238E27FC236}">
                <a16:creationId xmlns:a16="http://schemas.microsoft.com/office/drawing/2014/main" id="{D1E9A18F-0507-7861-E212-1206D83E8DD2}"/>
              </a:ext>
            </a:extLst>
          </p:cNvPr>
          <p:cNvSpPr>
            <a:spLocks noGrp="1"/>
          </p:cNvSpPr>
          <p:nvPr>
            <p:ph idx="1"/>
          </p:nvPr>
        </p:nvSpPr>
        <p:spPr>
          <a:xfrm>
            <a:off x="347729" y="1845734"/>
            <a:ext cx="11732653" cy="4023360"/>
          </a:xfrm>
        </p:spPr>
        <p:txBody>
          <a:bodyPr>
            <a:normAutofit fontScale="92500"/>
          </a:bodyPr>
          <a:lstStyle/>
          <a:p>
            <a:pPr algn="l">
              <a:buFont typeface="Arial" panose="020B0604020202020204" pitchFamily="34" charset="0"/>
              <a:buChar char="•"/>
            </a:pPr>
            <a:r>
              <a:rPr lang="en-AU" b="1" i="0" u="sng" dirty="0">
                <a:solidFill>
                  <a:schemeClr val="accent6"/>
                </a:solidFill>
                <a:effectLst/>
                <a:latin typeface="Lato" panose="020F0502020204030203" pitchFamily="34" charset="0"/>
              </a:rPr>
              <a:t> After the renewal of the First Triumvirate, things gradually started to fall apart for Caesar</a:t>
            </a:r>
            <a:br>
              <a:rPr lang="en-AU" b="1" i="0" u="sng" dirty="0">
                <a:solidFill>
                  <a:schemeClr val="accent6"/>
                </a:solidFill>
                <a:effectLst/>
                <a:latin typeface="Lato" panose="020F0502020204030203" pitchFamily="34" charset="0"/>
              </a:rPr>
            </a:br>
            <a:endParaRPr lang="en-AU" b="1" i="0" u="sng" dirty="0">
              <a:solidFill>
                <a:schemeClr val="accent6"/>
              </a:solidFill>
              <a:effectLst/>
              <a:latin typeface="Lato" panose="020F0502020204030203" pitchFamily="34" charset="0"/>
            </a:endParaRPr>
          </a:p>
          <a:p>
            <a:pPr lvl="1">
              <a:buFont typeface="Courier New" panose="02070309020205020404" pitchFamily="49" charset="0"/>
              <a:buChar char="o"/>
            </a:pPr>
            <a:r>
              <a:rPr lang="en-AU" b="0" i="0" dirty="0">
                <a:solidFill>
                  <a:srgbClr val="000000"/>
                </a:solidFill>
                <a:effectLst/>
                <a:latin typeface="Lato" panose="020F0502020204030203" pitchFamily="34" charset="0"/>
              </a:rPr>
              <a:t>Ally – Crassus - killed on military campaign in Parthia in 53 BCE, which left only Pompey</a:t>
            </a:r>
          </a:p>
          <a:p>
            <a:pPr lvl="1">
              <a:buFont typeface="Courier New" panose="02070309020205020404" pitchFamily="49" charset="0"/>
              <a:buChar char="o"/>
            </a:pPr>
            <a:r>
              <a:rPr lang="en-AU" b="0" i="0" dirty="0">
                <a:solidFill>
                  <a:srgbClr val="000000"/>
                </a:solidFill>
                <a:effectLst/>
                <a:latin typeface="Lato" panose="020F0502020204030203" pitchFamily="34" charset="0"/>
              </a:rPr>
              <a:t>Caesar in Gaul - Pompey had remained in Rome and had developed closer ties with the Senate (instead of Caesar)</a:t>
            </a:r>
            <a:br>
              <a:rPr lang="en-AU" b="0" i="0" dirty="0">
                <a:solidFill>
                  <a:srgbClr val="000000"/>
                </a:solidFill>
                <a:effectLst/>
                <a:latin typeface="Lato" panose="020F0502020204030203" pitchFamily="34" charset="0"/>
              </a:rPr>
            </a:br>
            <a:endParaRPr lang="en-AU" b="0" i="0" dirty="0">
              <a:solidFill>
                <a:srgbClr val="000000"/>
              </a:solidFill>
              <a:effectLst/>
              <a:latin typeface="Lato" panose="020F0502020204030203" pitchFamily="34" charset="0"/>
            </a:endParaRPr>
          </a:p>
          <a:p>
            <a:pPr lvl="1">
              <a:buFont typeface="Courier New" panose="02070309020205020404" pitchFamily="49" charset="0"/>
              <a:buChar char="o"/>
            </a:pPr>
            <a:r>
              <a:rPr lang="en-AU" b="0" i="0" dirty="0">
                <a:solidFill>
                  <a:srgbClr val="000000"/>
                </a:solidFill>
                <a:effectLst/>
                <a:latin typeface="Lato" panose="020F0502020204030203" pitchFamily="34" charset="0"/>
              </a:rPr>
              <a:t>By 50 BCE, the Senate encouraged Pompey to no longer protect him.</a:t>
            </a:r>
          </a:p>
          <a:p>
            <a:pPr lvl="2">
              <a:buFont typeface="Wingdings" pitchFamily="2" charset="2"/>
              <a:buChar char="q"/>
            </a:pPr>
            <a:r>
              <a:rPr lang="en-AU" b="0" i="0" dirty="0">
                <a:solidFill>
                  <a:srgbClr val="000000"/>
                </a:solidFill>
                <a:effectLst/>
                <a:latin typeface="Lato" panose="020F0502020204030203" pitchFamily="34" charset="0"/>
              </a:rPr>
              <a:t>As a reward, the Senate made Pompey the supreme commanders of their armies and the most powerful man in Rome. </a:t>
            </a:r>
          </a:p>
          <a:p>
            <a:pPr lvl="2">
              <a:buFont typeface="Wingdings" pitchFamily="2" charset="2"/>
              <a:buChar char="q"/>
            </a:pPr>
            <a:r>
              <a:rPr lang="en-AU" b="0" i="0" dirty="0">
                <a:solidFill>
                  <a:srgbClr val="000000"/>
                </a:solidFill>
                <a:effectLst/>
                <a:latin typeface="Lato" panose="020F0502020204030203" pitchFamily="34" charset="0"/>
              </a:rPr>
              <a:t>Caesar once more asked Pompey to find a way to protect him from prosecution from the Senate – Pompey refused</a:t>
            </a:r>
            <a:br>
              <a:rPr lang="en-AU" b="0" i="0" dirty="0">
                <a:solidFill>
                  <a:srgbClr val="000000"/>
                </a:solidFill>
                <a:effectLst/>
                <a:latin typeface="Lato" panose="020F0502020204030203" pitchFamily="34" charset="0"/>
              </a:rPr>
            </a:br>
            <a:endParaRPr lang="en-AU" b="0" i="0" dirty="0">
              <a:solidFill>
                <a:srgbClr val="000000"/>
              </a:solidFill>
              <a:effectLst/>
              <a:latin typeface="Lato" panose="020F0502020204030203" pitchFamily="34" charset="0"/>
            </a:endParaRPr>
          </a:p>
          <a:p>
            <a:pPr lvl="1">
              <a:buFont typeface="Courier New" panose="02070309020205020404" pitchFamily="49" charset="0"/>
              <a:buChar char="o"/>
            </a:pPr>
            <a:r>
              <a:rPr lang="en-AU" b="0" i="0" dirty="0">
                <a:solidFill>
                  <a:srgbClr val="000000"/>
                </a:solidFill>
                <a:effectLst/>
                <a:latin typeface="Lato" panose="020F0502020204030203" pitchFamily="34" charset="0"/>
              </a:rPr>
              <a:t>Pompey commanded Caesar to give him his armies at the start of 49 BCE and return to Rome as a civilian to face charges for illegally tampering with the Roman political system. </a:t>
            </a:r>
            <a:br>
              <a:rPr lang="en-AU" b="0" i="0" dirty="0">
                <a:solidFill>
                  <a:srgbClr val="000000"/>
                </a:solidFill>
                <a:effectLst/>
                <a:latin typeface="Lato" panose="020F0502020204030203" pitchFamily="34" charset="0"/>
              </a:rPr>
            </a:br>
            <a:endParaRPr lang="en-AU" b="0" i="0" dirty="0">
              <a:solidFill>
                <a:srgbClr val="000000"/>
              </a:solidFill>
              <a:effectLst/>
              <a:latin typeface="Lato" panose="020F0502020204030203" pitchFamily="34" charset="0"/>
            </a:endParaRPr>
          </a:p>
          <a:p>
            <a:pPr lvl="1">
              <a:buFont typeface="Courier New" panose="02070309020205020404" pitchFamily="49" charset="0"/>
              <a:buChar char="o"/>
            </a:pPr>
            <a:r>
              <a:rPr lang="en-AU" b="0" i="0" dirty="0">
                <a:solidFill>
                  <a:srgbClr val="000000"/>
                </a:solidFill>
                <a:effectLst/>
                <a:latin typeface="Lato" panose="020F0502020204030203" pitchFamily="34" charset="0"/>
              </a:rPr>
              <a:t>Caesar knew that he had very few options available to him. If he complied with Pompey’s demands, he would certainly be found guilty at trial and be imprisoned for life, or worse.</a:t>
            </a:r>
          </a:p>
          <a:p>
            <a:pPr lvl="2">
              <a:buFont typeface="Wingdings" pitchFamily="2" charset="2"/>
              <a:buChar char="q"/>
            </a:pPr>
            <a:r>
              <a:rPr lang="en-AU" b="0" i="0" dirty="0">
                <a:solidFill>
                  <a:srgbClr val="000000"/>
                </a:solidFill>
                <a:effectLst/>
                <a:latin typeface="Lato" panose="020F0502020204030203" pitchFamily="34" charset="0"/>
              </a:rPr>
              <a:t>At the very least, it was the end of the political career. </a:t>
            </a:r>
          </a:p>
        </p:txBody>
      </p:sp>
    </p:spTree>
    <p:extLst>
      <p:ext uri="{BB962C8B-B14F-4D97-AF65-F5344CB8AC3E}">
        <p14:creationId xmlns:p14="http://schemas.microsoft.com/office/powerpoint/2010/main" val="309834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77FD-6933-BCC9-3C1A-F2F147E4F08B}"/>
              </a:ext>
            </a:extLst>
          </p:cNvPr>
          <p:cNvSpPr>
            <a:spLocks noGrp="1"/>
          </p:cNvSpPr>
          <p:nvPr>
            <p:ph type="title"/>
          </p:nvPr>
        </p:nvSpPr>
        <p:spPr/>
        <p:txBody>
          <a:bodyPr/>
          <a:lstStyle/>
          <a:p>
            <a:pPr algn="ctr"/>
            <a:r>
              <a:rPr lang="en-US" dirty="0"/>
              <a:t>ACTIVITY – Caesar’s Civil War</a:t>
            </a:r>
          </a:p>
        </p:txBody>
      </p:sp>
      <p:sp>
        <p:nvSpPr>
          <p:cNvPr id="3" name="Content Placeholder 2">
            <a:extLst>
              <a:ext uri="{FF2B5EF4-FFF2-40B4-BE49-F238E27FC236}">
                <a16:creationId xmlns:a16="http://schemas.microsoft.com/office/drawing/2014/main" id="{E438BDAF-88C6-0D01-E551-0333640A5E28}"/>
              </a:ext>
            </a:extLst>
          </p:cNvPr>
          <p:cNvSpPr>
            <a:spLocks noGrp="1"/>
          </p:cNvSpPr>
          <p:nvPr>
            <p:ph idx="1"/>
          </p:nvPr>
        </p:nvSpPr>
        <p:spPr/>
        <p:txBody>
          <a:bodyPr/>
          <a:lstStyle/>
          <a:p>
            <a:pPr algn="ctr"/>
            <a:r>
              <a:rPr lang="en-US" dirty="0"/>
              <a:t>Create a </a:t>
            </a:r>
            <a:r>
              <a:rPr lang="en-US" dirty="0" err="1"/>
              <a:t>mindmap</a:t>
            </a:r>
            <a:r>
              <a:rPr lang="en-US" dirty="0"/>
              <a:t> about Caesar’s Civil War</a:t>
            </a:r>
          </a:p>
        </p:txBody>
      </p:sp>
    </p:spTree>
    <p:extLst>
      <p:ext uri="{BB962C8B-B14F-4D97-AF65-F5344CB8AC3E}">
        <p14:creationId xmlns:p14="http://schemas.microsoft.com/office/powerpoint/2010/main" val="111793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0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2D2-4B72-A1AB-BA8A-3C346D677482}"/>
              </a:ext>
            </a:extLst>
          </p:cNvPr>
          <p:cNvSpPr>
            <a:spLocks noGrp="1"/>
          </p:cNvSpPr>
          <p:nvPr>
            <p:ph type="title"/>
          </p:nvPr>
        </p:nvSpPr>
        <p:spPr/>
        <p:txBody>
          <a:bodyPr/>
          <a:lstStyle/>
          <a:p>
            <a:pPr algn="ctr"/>
            <a:r>
              <a:rPr lang="en-US" dirty="0"/>
              <a:t>Teacher ONLY – Crossing the Rubicon</a:t>
            </a:r>
          </a:p>
        </p:txBody>
      </p:sp>
      <p:sp>
        <p:nvSpPr>
          <p:cNvPr id="3" name="Content Placeholder 2">
            <a:extLst>
              <a:ext uri="{FF2B5EF4-FFF2-40B4-BE49-F238E27FC236}">
                <a16:creationId xmlns:a16="http://schemas.microsoft.com/office/drawing/2014/main" id="{B98FC898-BD37-A081-B473-AA1BAE54BF01}"/>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AU" b="0" i="0" dirty="0">
                <a:solidFill>
                  <a:srgbClr val="000000"/>
                </a:solidFill>
                <a:effectLst/>
                <a:latin typeface="Lato" panose="020F0502020204030203" pitchFamily="34" charset="0"/>
              </a:rPr>
              <a:t> End  of 50 BCE - Caesar marched his army from Gaul to northern Italy.</a:t>
            </a:r>
          </a:p>
          <a:p>
            <a:pPr algn="l"/>
            <a:r>
              <a:rPr lang="en-AU" b="0" i="0" dirty="0">
                <a:solidFill>
                  <a:srgbClr val="000000"/>
                </a:solidFill>
                <a:effectLst/>
                <a:latin typeface="Lato" panose="020F0502020204030203" pitchFamily="34" charset="0"/>
              </a:rPr>
              <a:t>They stood at the banks of the Rubicon River, which marked the edge of his territory of military control.</a:t>
            </a:r>
          </a:p>
          <a:p>
            <a:pPr algn="l"/>
            <a:r>
              <a:rPr lang="en-AU" b="0" i="0" dirty="0">
                <a:solidFill>
                  <a:srgbClr val="000000"/>
                </a:solidFill>
                <a:effectLst/>
                <a:latin typeface="Lato" panose="020F0502020204030203" pitchFamily="34" charset="0"/>
              </a:rPr>
              <a:t>He was not permitted to operate an army south of this river.  </a:t>
            </a:r>
          </a:p>
          <a:p>
            <a:pPr algn="l"/>
            <a:r>
              <a:rPr lang="en-AU" b="0" i="0" dirty="0">
                <a:solidFill>
                  <a:srgbClr val="000000"/>
                </a:solidFill>
                <a:effectLst/>
                <a:latin typeface="Lato" panose="020F0502020204030203" pitchFamily="34" charset="0"/>
              </a:rPr>
              <a:t>At the Rubicon, Caesar gave a speech to his men and outlined the fact that he was facing legal action and imprisonment.</a:t>
            </a:r>
          </a:p>
          <a:p>
            <a:pPr algn="l"/>
            <a:r>
              <a:rPr lang="en-AU" b="0" i="0" dirty="0">
                <a:solidFill>
                  <a:srgbClr val="000000"/>
                </a:solidFill>
                <a:effectLst/>
                <a:latin typeface="Lato" panose="020F0502020204030203" pitchFamily="34" charset="0"/>
              </a:rPr>
              <a:t>He explained that if this was to happen, his men would lose all of the benefits he had promised them as commander.</a:t>
            </a:r>
          </a:p>
          <a:p>
            <a:pPr algn="l"/>
            <a:r>
              <a:rPr lang="en-AU" b="0" i="0" dirty="0">
                <a:solidFill>
                  <a:srgbClr val="000000"/>
                </a:solidFill>
                <a:effectLst/>
                <a:latin typeface="Lato" panose="020F0502020204030203" pitchFamily="34" charset="0"/>
              </a:rPr>
              <a:t>Caesar called on his forces to protect him from the Senate. With shouts of encouragement, Caesar led his troops across the river and into Italy on the 10th of January 49 BC. </a:t>
            </a:r>
          </a:p>
          <a:p>
            <a:pPr algn="l"/>
            <a:r>
              <a:rPr lang="en-AU" b="0" i="0" dirty="0">
                <a:solidFill>
                  <a:srgbClr val="000000"/>
                </a:solidFill>
                <a:effectLst/>
                <a:latin typeface="Lato" panose="020F0502020204030203" pitchFamily="34" charset="0"/>
              </a:rPr>
              <a:t>This was another illegal action from Caesar. He was not permitted to command an army in Italy.</a:t>
            </a:r>
          </a:p>
          <a:p>
            <a:pPr algn="l"/>
            <a:r>
              <a:rPr lang="en-AU" b="0" i="0" dirty="0">
                <a:solidFill>
                  <a:srgbClr val="000000"/>
                </a:solidFill>
                <a:effectLst/>
                <a:latin typeface="Lato" panose="020F0502020204030203" pitchFamily="34" charset="0"/>
              </a:rPr>
              <a:t>This was now an act of war: Caesar was marching to Rome itself to seize control of the Senate and get rid of his political enemies, as Sulla had done decades before.</a:t>
            </a:r>
          </a:p>
          <a:p>
            <a:endParaRPr lang="en-US" dirty="0"/>
          </a:p>
        </p:txBody>
      </p:sp>
    </p:spTree>
    <p:extLst>
      <p:ext uri="{BB962C8B-B14F-4D97-AF65-F5344CB8AC3E}">
        <p14:creationId xmlns:p14="http://schemas.microsoft.com/office/powerpoint/2010/main" val="36722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2D2-4B72-A1AB-BA8A-3C346D677482}"/>
              </a:ext>
            </a:extLst>
          </p:cNvPr>
          <p:cNvSpPr>
            <a:spLocks noGrp="1"/>
          </p:cNvSpPr>
          <p:nvPr>
            <p:ph type="title"/>
          </p:nvPr>
        </p:nvSpPr>
        <p:spPr/>
        <p:txBody>
          <a:bodyPr/>
          <a:lstStyle/>
          <a:p>
            <a:pPr algn="ctr"/>
            <a:r>
              <a:rPr lang="en-US" dirty="0"/>
              <a:t>Teacher ONLY – Civil War Begins</a:t>
            </a:r>
          </a:p>
        </p:txBody>
      </p:sp>
      <p:sp>
        <p:nvSpPr>
          <p:cNvPr id="3" name="Content Placeholder 2">
            <a:extLst>
              <a:ext uri="{FF2B5EF4-FFF2-40B4-BE49-F238E27FC236}">
                <a16:creationId xmlns:a16="http://schemas.microsoft.com/office/drawing/2014/main" id="{B98FC898-BD37-A081-B473-AA1BAE54BF01}"/>
              </a:ext>
            </a:extLst>
          </p:cNvPr>
          <p:cNvSpPr>
            <a:spLocks noGrp="1"/>
          </p:cNvSpPr>
          <p:nvPr>
            <p:ph idx="1"/>
          </p:nvPr>
        </p:nvSpPr>
        <p:spPr/>
        <p:txBody>
          <a:bodyPr>
            <a:normAutofit fontScale="70000" lnSpcReduction="20000"/>
          </a:bodyPr>
          <a:lstStyle/>
          <a:p>
            <a:pPr algn="l"/>
            <a:r>
              <a:rPr lang="en-AU" b="0" i="0" dirty="0">
                <a:solidFill>
                  <a:srgbClr val="000000"/>
                </a:solidFill>
                <a:effectLst/>
                <a:latin typeface="Lato" panose="020F0502020204030203" pitchFamily="34" charset="0"/>
              </a:rPr>
              <a:t>Caesar knew that he had to move quickly and headed towards Rome. However, Pompey knew that his army was not as experienced or prepared as Caesar’s Gallic legions</a:t>
            </a:r>
          </a:p>
          <a:p>
            <a:pPr algn="l"/>
            <a:r>
              <a:rPr lang="en-AU" b="0" i="0" dirty="0">
                <a:solidFill>
                  <a:srgbClr val="000000"/>
                </a:solidFill>
                <a:effectLst/>
                <a:latin typeface="Lato" panose="020F0502020204030203" pitchFamily="34" charset="0"/>
              </a:rPr>
              <a:t>He needed more time to raise a larger force and to sufficiently train them.  </a:t>
            </a:r>
          </a:p>
          <a:p>
            <a:pPr algn="l"/>
            <a:r>
              <a:rPr lang="en-AU" b="0" i="0" dirty="0">
                <a:solidFill>
                  <a:srgbClr val="000000"/>
                </a:solidFill>
                <a:effectLst/>
                <a:latin typeface="Lato" panose="020F0502020204030203" pitchFamily="34" charset="0"/>
              </a:rPr>
              <a:t>So, Pompey decided to leave Italy and head to Greece, where he knew he had a larger support base.</a:t>
            </a:r>
          </a:p>
          <a:p>
            <a:pPr algn="l"/>
            <a:r>
              <a:rPr lang="en-AU" b="0" i="0" dirty="0">
                <a:solidFill>
                  <a:srgbClr val="000000"/>
                </a:solidFill>
                <a:effectLst/>
                <a:latin typeface="Lato" panose="020F0502020204030203" pitchFamily="34" charset="0"/>
              </a:rPr>
              <a:t>There, he would recruit new forces with the intention of re-invading Italy. The </a:t>
            </a:r>
            <a:r>
              <a:rPr lang="en-AU" b="0" i="1" dirty="0">
                <a:solidFill>
                  <a:srgbClr val="000000"/>
                </a:solidFill>
                <a:effectLst/>
                <a:latin typeface="Lato" panose="020F0502020204030203" pitchFamily="34" charset="0"/>
              </a:rPr>
              <a:t>optimates</a:t>
            </a:r>
            <a:r>
              <a:rPr lang="en-AU" b="0" i="0" dirty="0">
                <a:solidFill>
                  <a:srgbClr val="000000"/>
                </a:solidFill>
                <a:effectLst/>
                <a:latin typeface="Lato" panose="020F0502020204030203" pitchFamily="34" charset="0"/>
              </a:rPr>
              <a:t> senators knew that it would be suicidal to be in Rome when Caesar arrived, so they fled with Pompey towards the coastal town of </a:t>
            </a:r>
            <a:r>
              <a:rPr lang="en-AU" b="0" i="0" dirty="0" err="1">
                <a:solidFill>
                  <a:srgbClr val="000000"/>
                </a:solidFill>
                <a:effectLst/>
                <a:latin typeface="Lato" panose="020F0502020204030203" pitchFamily="34" charset="0"/>
              </a:rPr>
              <a:t>Brundisium</a:t>
            </a:r>
            <a:r>
              <a:rPr lang="en-AU" b="0" i="0" dirty="0">
                <a:solidFill>
                  <a:srgbClr val="000000"/>
                </a:solidFill>
                <a:effectLst/>
                <a:latin typeface="Lato" panose="020F0502020204030203" pitchFamily="34" charset="0"/>
              </a:rPr>
              <a:t>. </a:t>
            </a:r>
          </a:p>
          <a:p>
            <a:pPr algn="l"/>
            <a:r>
              <a:rPr lang="en-AU" b="0" i="0" dirty="0">
                <a:solidFill>
                  <a:srgbClr val="000000"/>
                </a:solidFill>
                <a:effectLst/>
                <a:latin typeface="Lato" panose="020F0502020204030203" pitchFamily="34" charset="0"/>
              </a:rPr>
              <a:t>When Caesar heard of the escape plan, he headed towards </a:t>
            </a:r>
            <a:r>
              <a:rPr lang="en-AU" b="0" i="0" dirty="0" err="1">
                <a:solidFill>
                  <a:srgbClr val="000000"/>
                </a:solidFill>
                <a:effectLst/>
                <a:latin typeface="Lato" panose="020F0502020204030203" pitchFamily="34" charset="0"/>
              </a:rPr>
              <a:t>Brundisium</a:t>
            </a:r>
            <a:r>
              <a:rPr lang="en-AU" b="0" i="0" dirty="0">
                <a:solidFill>
                  <a:srgbClr val="000000"/>
                </a:solidFill>
                <a:effectLst/>
                <a:latin typeface="Lato" panose="020F0502020204030203" pitchFamily="34" charset="0"/>
              </a:rPr>
              <a:t> as well. He hoped to catch his enemies before they were too far away.</a:t>
            </a:r>
          </a:p>
          <a:p>
            <a:pPr algn="l"/>
            <a:r>
              <a:rPr lang="en-AU" b="0" i="0" dirty="0">
                <a:solidFill>
                  <a:srgbClr val="000000"/>
                </a:solidFill>
                <a:effectLst/>
                <a:latin typeface="Lato" panose="020F0502020204030203" pitchFamily="34" charset="0"/>
              </a:rPr>
              <a:t>However, by the time he arrived there in March 48 BC, Pompey and the Senate had already left for Greece.</a:t>
            </a:r>
          </a:p>
          <a:p>
            <a:pPr algn="l"/>
            <a:r>
              <a:rPr lang="en-AU" b="0" i="0" dirty="0">
                <a:solidFill>
                  <a:srgbClr val="000000"/>
                </a:solidFill>
                <a:effectLst/>
                <a:latin typeface="Lato" panose="020F0502020204030203" pitchFamily="34" charset="0"/>
              </a:rPr>
              <a:t>In the absence of any other leadership, Italy surrendered itself to Caesar. It had only been 66 days since the war had begun. </a:t>
            </a:r>
          </a:p>
          <a:p>
            <a:pPr algn="l"/>
            <a:r>
              <a:rPr lang="en-AU" b="0" i="0" dirty="0">
                <a:solidFill>
                  <a:srgbClr val="000000"/>
                </a:solidFill>
                <a:effectLst/>
                <a:latin typeface="Lato" panose="020F0502020204030203" pitchFamily="34" charset="0"/>
              </a:rPr>
              <a:t>Caesar then received word that troops loyal to Pompey were prepared to attack from Spain.</a:t>
            </a:r>
          </a:p>
          <a:p>
            <a:pPr algn="l"/>
            <a:r>
              <a:rPr lang="en-AU" b="0" i="0" dirty="0">
                <a:solidFill>
                  <a:srgbClr val="000000"/>
                </a:solidFill>
                <a:effectLst/>
                <a:latin typeface="Lato" panose="020F0502020204030203" pitchFamily="34" charset="0"/>
              </a:rPr>
              <a:t>Making a strategic decision to leave Pompey in Greece, Caesar marched his troops west to Spain to deal with the new threat. </a:t>
            </a:r>
          </a:p>
        </p:txBody>
      </p:sp>
    </p:spTree>
    <p:extLst>
      <p:ext uri="{BB962C8B-B14F-4D97-AF65-F5344CB8AC3E}">
        <p14:creationId xmlns:p14="http://schemas.microsoft.com/office/powerpoint/2010/main" val="409353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2D2-4B72-A1AB-BA8A-3C346D677482}"/>
              </a:ext>
            </a:extLst>
          </p:cNvPr>
          <p:cNvSpPr>
            <a:spLocks noGrp="1"/>
          </p:cNvSpPr>
          <p:nvPr>
            <p:ph type="title"/>
          </p:nvPr>
        </p:nvSpPr>
        <p:spPr/>
        <p:txBody>
          <a:bodyPr/>
          <a:lstStyle/>
          <a:p>
            <a:pPr algn="ctr"/>
            <a:r>
              <a:rPr lang="en-US" dirty="0"/>
              <a:t>Teacher ONLY – War In Spain</a:t>
            </a:r>
          </a:p>
        </p:txBody>
      </p:sp>
      <p:sp>
        <p:nvSpPr>
          <p:cNvPr id="3" name="Content Placeholder 2">
            <a:extLst>
              <a:ext uri="{FF2B5EF4-FFF2-40B4-BE49-F238E27FC236}">
                <a16:creationId xmlns:a16="http://schemas.microsoft.com/office/drawing/2014/main" id="{B98FC898-BD37-A081-B473-AA1BAE54BF01}"/>
              </a:ext>
            </a:extLst>
          </p:cNvPr>
          <p:cNvSpPr>
            <a:spLocks noGrp="1"/>
          </p:cNvSpPr>
          <p:nvPr>
            <p:ph idx="1"/>
          </p:nvPr>
        </p:nvSpPr>
        <p:spPr/>
        <p:txBody>
          <a:bodyPr>
            <a:normAutofit fontScale="70000" lnSpcReduction="20000"/>
          </a:bodyPr>
          <a:lstStyle/>
          <a:p>
            <a:pPr algn="l"/>
            <a:r>
              <a:rPr lang="en-AU" b="0" i="0" dirty="0">
                <a:solidFill>
                  <a:srgbClr val="000000"/>
                </a:solidFill>
                <a:effectLst/>
                <a:latin typeface="Lato" panose="020F0502020204030203" pitchFamily="34" charset="0"/>
              </a:rPr>
              <a:t>When Caesar landed in Spain, he was already at a disadvantage. Pompey’s troops there were experienced soldiers who were fighting on home soil.</a:t>
            </a:r>
          </a:p>
          <a:p>
            <a:pPr algn="l"/>
            <a:r>
              <a:rPr lang="en-AU" b="0" i="0" dirty="0">
                <a:solidFill>
                  <a:srgbClr val="000000"/>
                </a:solidFill>
                <a:effectLst/>
                <a:latin typeface="Lato" panose="020F0502020204030203" pitchFamily="34" charset="0"/>
              </a:rPr>
              <a:t>In addition, heavy rains had made many rivers and plains made things difficult for armies to camp or march. </a:t>
            </a:r>
          </a:p>
          <a:p>
            <a:pPr algn="l"/>
            <a:r>
              <a:rPr lang="en-AU" b="0" i="0" dirty="0">
                <a:solidFill>
                  <a:srgbClr val="000000"/>
                </a:solidFill>
                <a:effectLst/>
                <a:latin typeface="Lato" panose="020F0502020204030203" pitchFamily="34" charset="0"/>
              </a:rPr>
              <a:t>The Pompeian troops knew that they only had to fight a defensive war to force Caesar’s troops to exhaust themselves.</a:t>
            </a:r>
          </a:p>
          <a:p>
            <a:pPr algn="l"/>
            <a:r>
              <a:rPr lang="en-AU" b="0" i="0" dirty="0">
                <a:solidFill>
                  <a:srgbClr val="000000"/>
                </a:solidFill>
                <a:effectLst/>
                <a:latin typeface="Lato" panose="020F0502020204030203" pitchFamily="34" charset="0"/>
              </a:rPr>
              <a:t>This would grant them a relatively easy victory and win the civil war for Pompey. Caesar’s only option was to move quickly and force his enemies to face his more experienced troops on the battlefield. </a:t>
            </a:r>
          </a:p>
          <a:p>
            <a:pPr algn="l"/>
            <a:r>
              <a:rPr lang="en-AU" b="0" i="0" dirty="0">
                <a:solidFill>
                  <a:srgbClr val="000000"/>
                </a:solidFill>
                <a:effectLst/>
                <a:latin typeface="Lato" panose="020F0502020204030203" pitchFamily="34" charset="0"/>
              </a:rPr>
              <a:t>By chance, Caesar managed to capture some of his enemy’s scout troops, who told him about a planned night attack.</a:t>
            </a:r>
          </a:p>
          <a:p>
            <a:pPr algn="l"/>
            <a:r>
              <a:rPr lang="en-AU" b="0" i="0" dirty="0">
                <a:solidFill>
                  <a:srgbClr val="000000"/>
                </a:solidFill>
                <a:effectLst/>
                <a:latin typeface="Lato" panose="020F0502020204030203" pitchFamily="34" charset="0"/>
              </a:rPr>
              <a:t>Using this information, Caesar counter-attacked and won a clear victory. The remaining Pompeiian troops were trapped on a hill without food and water.</a:t>
            </a:r>
          </a:p>
          <a:p>
            <a:pPr algn="l"/>
            <a:r>
              <a:rPr lang="en-AU" b="0" i="0" dirty="0">
                <a:solidFill>
                  <a:srgbClr val="000000"/>
                </a:solidFill>
                <a:effectLst/>
                <a:latin typeface="Lato" panose="020F0502020204030203" pitchFamily="34" charset="0"/>
              </a:rPr>
              <a:t>With no other option, they surrendered to Caesar. </a:t>
            </a:r>
          </a:p>
          <a:p>
            <a:pPr algn="l"/>
            <a:r>
              <a:rPr lang="en-AU" b="0" i="0" dirty="0">
                <a:solidFill>
                  <a:srgbClr val="000000"/>
                </a:solidFill>
                <a:effectLst/>
                <a:latin typeface="Lato" panose="020F0502020204030203" pitchFamily="34" charset="0"/>
              </a:rPr>
              <a:t>With their surrender, Spain fell to Caesar and his troops. The quick movements and decisive action of Caesar’s men had achieved a victory quicker than anyone imagined.</a:t>
            </a:r>
          </a:p>
          <a:p>
            <a:pPr algn="l"/>
            <a:r>
              <a:rPr lang="en-AU" b="0" i="0" dirty="0">
                <a:solidFill>
                  <a:srgbClr val="000000"/>
                </a:solidFill>
                <a:effectLst/>
                <a:latin typeface="Lato" panose="020F0502020204030203" pitchFamily="34" charset="0"/>
              </a:rPr>
              <a:t>So, with this threat neutralised, Caesar headed back to Italy to prepare to chase after Pompey again. </a:t>
            </a:r>
          </a:p>
        </p:txBody>
      </p:sp>
    </p:spTree>
    <p:extLst>
      <p:ext uri="{BB962C8B-B14F-4D97-AF65-F5344CB8AC3E}">
        <p14:creationId xmlns:p14="http://schemas.microsoft.com/office/powerpoint/2010/main" val="262812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2D2-4B72-A1AB-BA8A-3C346D677482}"/>
              </a:ext>
            </a:extLst>
          </p:cNvPr>
          <p:cNvSpPr>
            <a:spLocks noGrp="1"/>
          </p:cNvSpPr>
          <p:nvPr>
            <p:ph type="title"/>
          </p:nvPr>
        </p:nvSpPr>
        <p:spPr/>
        <p:txBody>
          <a:bodyPr/>
          <a:lstStyle/>
          <a:p>
            <a:pPr algn="ctr"/>
            <a:r>
              <a:rPr lang="en-US" dirty="0"/>
              <a:t>Teacher ONLY – War In Greece</a:t>
            </a:r>
          </a:p>
        </p:txBody>
      </p:sp>
      <p:sp>
        <p:nvSpPr>
          <p:cNvPr id="3" name="Content Placeholder 2">
            <a:extLst>
              <a:ext uri="{FF2B5EF4-FFF2-40B4-BE49-F238E27FC236}">
                <a16:creationId xmlns:a16="http://schemas.microsoft.com/office/drawing/2014/main" id="{B98FC898-BD37-A081-B473-AA1BAE54BF01}"/>
              </a:ext>
            </a:extLst>
          </p:cNvPr>
          <p:cNvSpPr>
            <a:spLocks noGrp="1"/>
          </p:cNvSpPr>
          <p:nvPr>
            <p:ph idx="1"/>
          </p:nvPr>
        </p:nvSpPr>
        <p:spPr>
          <a:xfrm>
            <a:off x="457199" y="1845733"/>
            <a:ext cx="11380573" cy="4567423"/>
          </a:xfrm>
        </p:spPr>
        <p:txBody>
          <a:bodyPr>
            <a:normAutofit/>
          </a:bodyPr>
          <a:lstStyle/>
          <a:p>
            <a:pPr algn="l"/>
            <a:r>
              <a:rPr lang="en-AU" sz="1000" b="0" i="0" dirty="0">
                <a:solidFill>
                  <a:srgbClr val="000000"/>
                </a:solidFill>
                <a:effectLst/>
                <a:latin typeface="Lato" panose="020F0502020204030203" pitchFamily="34" charset="0"/>
              </a:rPr>
              <a:t>Back in Italy in late 49 BC, Caesar learnt that Pompey’s ships had blockaded the Italian ports, which had cut off food supplies.</a:t>
            </a:r>
          </a:p>
          <a:p>
            <a:pPr algn="l"/>
            <a:r>
              <a:rPr lang="en-AU" sz="1000" b="0" i="0" dirty="0">
                <a:solidFill>
                  <a:srgbClr val="000000"/>
                </a:solidFill>
                <a:effectLst/>
                <a:latin typeface="Lato" panose="020F0502020204030203" pitchFamily="34" charset="0"/>
              </a:rPr>
              <a:t>People were beginning to starve, and public opinion was turning against Caesar. What made things worse was that winter was about to begin, which meant that the people could not survive for much longer.  </a:t>
            </a:r>
          </a:p>
          <a:p>
            <a:pPr algn="l"/>
            <a:r>
              <a:rPr lang="en-AU" sz="1000" b="0" i="0" dirty="0">
                <a:solidFill>
                  <a:srgbClr val="000000"/>
                </a:solidFill>
                <a:effectLst/>
                <a:latin typeface="Lato" panose="020F0502020204030203" pitchFamily="34" charset="0"/>
              </a:rPr>
              <a:t>Needing a quick solution, Caesar decided to invade Greece. However, crossing the Adriatic Sea between Italy and Greece in winter was dangerous.</a:t>
            </a:r>
          </a:p>
          <a:p>
            <a:pPr algn="l"/>
            <a:r>
              <a:rPr lang="en-AU" sz="1000" b="0" i="0" dirty="0">
                <a:solidFill>
                  <a:srgbClr val="000000"/>
                </a:solidFill>
                <a:effectLst/>
                <a:latin typeface="Lato" panose="020F0502020204030203" pitchFamily="34" charset="0"/>
              </a:rPr>
              <a:t>Ships often sank in the unpredictable sea. As a result, Pompey did not think Caesar would attempt such a crossing until Spring. So, Pompey failed to watch the seas, which allowed Caesar to land his troops in Greece with little resistance.</a:t>
            </a:r>
          </a:p>
          <a:p>
            <a:pPr algn="l"/>
            <a:r>
              <a:rPr lang="en-AU" sz="1000" b="0" i="0" dirty="0">
                <a:solidFill>
                  <a:srgbClr val="000000"/>
                </a:solidFill>
                <a:effectLst/>
                <a:latin typeface="Lato" panose="020F0502020204030203" pitchFamily="34" charset="0"/>
              </a:rPr>
              <a:t>When Pompey learned of Caesar’s landing in Greece in early 48 BC, Pompey rushed his army west to engage him. The two forces met near the town of Dyrrachium in July 48 BC, where both sides built siege works against each other.</a:t>
            </a:r>
          </a:p>
          <a:p>
            <a:pPr algn="l"/>
            <a:r>
              <a:rPr lang="en-AU" sz="1000" b="0" i="0" dirty="0">
                <a:solidFill>
                  <a:srgbClr val="000000"/>
                </a:solidFill>
                <a:effectLst/>
                <a:latin typeface="Lato" panose="020F0502020204030203" pitchFamily="34" charset="0"/>
              </a:rPr>
              <a:t>This led to a stalemate, with neither side able to take the upper hand. So, Pompey launched a major assault, which managed to break through Caesar’s wooden barricades. Caesar withdrew but Pompey chose not to pursue him. This gave Caesar time to reorganise his men and prepare for another attack. </a:t>
            </a:r>
          </a:p>
          <a:p>
            <a:pPr algn="l"/>
            <a:r>
              <a:rPr lang="en-AU" sz="1000" b="0" i="0" dirty="0">
                <a:solidFill>
                  <a:srgbClr val="000000"/>
                </a:solidFill>
                <a:effectLst/>
                <a:latin typeface="Lato" panose="020F0502020204030203" pitchFamily="34" charset="0"/>
              </a:rPr>
              <a:t>The </a:t>
            </a:r>
            <a:r>
              <a:rPr lang="en-AU" sz="1000" b="0" i="1" dirty="0">
                <a:solidFill>
                  <a:srgbClr val="000000"/>
                </a:solidFill>
                <a:effectLst/>
                <a:latin typeface="Lato" panose="020F0502020204030203" pitchFamily="34" charset="0"/>
              </a:rPr>
              <a:t>optimates</a:t>
            </a:r>
            <a:r>
              <a:rPr lang="en-AU" sz="1000" b="0" i="0" dirty="0">
                <a:solidFill>
                  <a:srgbClr val="000000"/>
                </a:solidFill>
                <a:effectLst/>
                <a:latin typeface="Lato" panose="020F0502020204030203" pitchFamily="34" charset="0"/>
              </a:rPr>
              <a:t> senators were disappointed that Pompey had let Caesar escape and pressured him into forcing another battle.</a:t>
            </a:r>
          </a:p>
          <a:p>
            <a:pPr algn="l"/>
            <a:r>
              <a:rPr lang="en-AU" sz="1000" b="0" i="0" dirty="0">
                <a:solidFill>
                  <a:srgbClr val="000000"/>
                </a:solidFill>
                <a:effectLst/>
                <a:latin typeface="Lato" panose="020F0502020204030203" pitchFamily="34" charset="0"/>
              </a:rPr>
              <a:t>However, Pompey was concerned that new troops were still not ready. Regardless, he followed the optimates’ demands and prepared to fight Caesar near the city of Pharsalus in Greece on the 9th of August 48 BC.  </a:t>
            </a:r>
          </a:p>
          <a:p>
            <a:pPr algn="l"/>
            <a:r>
              <a:rPr lang="en-AU" sz="1000" b="0" i="0" dirty="0">
                <a:solidFill>
                  <a:srgbClr val="000000"/>
                </a:solidFill>
                <a:effectLst/>
                <a:latin typeface="Lato" panose="020F0502020204030203" pitchFamily="34" charset="0"/>
              </a:rPr>
              <a:t>During the battle, Pompey's cavalry was easily outmatched by Caesar’s and fled from the battlefield.</a:t>
            </a:r>
          </a:p>
          <a:p>
            <a:pPr algn="l"/>
            <a:r>
              <a:rPr lang="en-AU" sz="1000" b="0" i="0" dirty="0">
                <a:solidFill>
                  <a:srgbClr val="000000"/>
                </a:solidFill>
                <a:effectLst/>
                <a:latin typeface="Lato" panose="020F0502020204030203" pitchFamily="34" charset="0"/>
              </a:rPr>
              <a:t>Caesar’s veteran infantry then charged Pompey’s new recruits. Much to Pompey’s surprise, his men did not flee.</a:t>
            </a:r>
          </a:p>
          <a:p>
            <a:pPr algn="l"/>
            <a:r>
              <a:rPr lang="en-AU" sz="1000" b="0" i="0" dirty="0">
                <a:solidFill>
                  <a:srgbClr val="000000"/>
                </a:solidFill>
                <a:effectLst/>
                <a:latin typeface="Lato" panose="020F0502020204030203" pitchFamily="34" charset="0"/>
              </a:rPr>
              <a:t>However, when Caesar’s troops were able to encircle them, due to the absence of the cavalry, Caesar's legions easily cut their enemy down.</a:t>
            </a:r>
          </a:p>
          <a:p>
            <a:pPr algn="l"/>
            <a:r>
              <a:rPr lang="en-AU" sz="1000" b="0" i="0" dirty="0">
                <a:solidFill>
                  <a:srgbClr val="000000"/>
                </a:solidFill>
                <a:effectLst/>
                <a:latin typeface="Lato" panose="020F0502020204030203" pitchFamily="34" charset="0"/>
              </a:rPr>
              <a:t>So, despite having a larger army, Pompey lost the Battle of Pharsalus. </a:t>
            </a:r>
          </a:p>
        </p:txBody>
      </p:sp>
    </p:spTree>
    <p:extLst>
      <p:ext uri="{BB962C8B-B14F-4D97-AF65-F5344CB8AC3E}">
        <p14:creationId xmlns:p14="http://schemas.microsoft.com/office/powerpoint/2010/main" val="375761184"/>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8317</TotalTime>
  <Words>1984</Words>
  <Application>Microsoft Macintosh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Calibri</vt:lpstr>
      <vt:lpstr>Calibri Light</vt:lpstr>
      <vt:lpstr>Courier New</vt:lpstr>
      <vt:lpstr>Google Sans</vt:lpstr>
      <vt:lpstr>Lato</vt:lpstr>
      <vt:lpstr>Wingdings</vt:lpstr>
      <vt:lpstr>Retrospect</vt:lpstr>
      <vt:lpstr>Caesar’s Civil War</vt:lpstr>
      <vt:lpstr>Caesar’s Illegal Actions</vt:lpstr>
      <vt:lpstr>The Triumvirate Falls Apart</vt:lpstr>
      <vt:lpstr>ACTIVITY – Caesar’s Civil War</vt:lpstr>
      <vt:lpstr>PowerPoint Presentation</vt:lpstr>
      <vt:lpstr>Teacher ONLY – Crossing the Rubicon</vt:lpstr>
      <vt:lpstr>Teacher ONLY – Civil War Begins</vt:lpstr>
      <vt:lpstr>Teacher ONLY – War In Spain</vt:lpstr>
      <vt:lpstr>Teacher ONLY – War In Greece</vt:lpstr>
      <vt:lpstr>Teacher ONLY – End of the Civil War</vt:lpstr>
      <vt:lpstr>Consequences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386</cp:revision>
  <dcterms:created xsi:type="dcterms:W3CDTF">2022-07-13T05:26:46Z</dcterms:created>
  <dcterms:modified xsi:type="dcterms:W3CDTF">2023-08-21T12:22:03Z</dcterms:modified>
</cp:coreProperties>
</file>