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301" r:id="rId2"/>
    <p:sldId id="285" r:id="rId3"/>
    <p:sldId id="286" r:id="rId4"/>
    <p:sldId id="386" r:id="rId5"/>
    <p:sldId id="388" r:id="rId6"/>
    <p:sldId id="404" r:id="rId7"/>
    <p:sldId id="391" r:id="rId8"/>
    <p:sldId id="390" r:id="rId9"/>
    <p:sldId id="392" r:id="rId10"/>
    <p:sldId id="393" r:id="rId11"/>
    <p:sldId id="394" r:id="rId12"/>
    <p:sldId id="396" r:id="rId13"/>
    <p:sldId id="4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00"/>
    <p:restoredTop sz="92326"/>
  </p:normalViewPr>
  <p:slideViewPr>
    <p:cSldViewPr snapToGrid="0" snapToObjects="1">
      <p:cViewPr varScale="1">
        <p:scale>
          <a:sx n="100" d="100"/>
          <a:sy n="100" d="100"/>
        </p:scale>
        <p:origin x="3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E11CC0-0D92-4419-876F-AEB0811B86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C69A991-2DC8-4597-8151-DE22C749B71A}">
      <dgm:prSet/>
      <dgm:spPr/>
      <dgm:t>
        <a:bodyPr/>
        <a:lstStyle/>
        <a:p>
          <a:pPr>
            <a:lnSpc>
              <a:spcPct val="100000"/>
            </a:lnSpc>
          </a:pPr>
          <a:r>
            <a:rPr lang="en-US"/>
            <a:t>A3 sheet – 3 topics</a:t>
          </a:r>
        </a:p>
      </dgm:t>
    </dgm:pt>
    <dgm:pt modelId="{AE2C0609-018E-484B-A3A1-2F56211F0721}" type="parTrans" cxnId="{02113B00-0724-4829-AF4D-7CD86E56517F}">
      <dgm:prSet/>
      <dgm:spPr/>
      <dgm:t>
        <a:bodyPr/>
        <a:lstStyle/>
        <a:p>
          <a:endParaRPr lang="en-US"/>
        </a:p>
      </dgm:t>
    </dgm:pt>
    <dgm:pt modelId="{CA8451EA-A557-4096-A6EE-86D3E03430BD}" type="sibTrans" cxnId="{02113B00-0724-4829-AF4D-7CD86E56517F}">
      <dgm:prSet/>
      <dgm:spPr/>
      <dgm:t>
        <a:bodyPr/>
        <a:lstStyle/>
        <a:p>
          <a:endParaRPr lang="en-US"/>
        </a:p>
      </dgm:t>
    </dgm:pt>
    <dgm:pt modelId="{FFB5C093-53A2-41BF-BD13-62896A8FC8B2}">
      <dgm:prSet/>
      <dgm:spPr/>
      <dgm:t>
        <a:bodyPr/>
        <a:lstStyle/>
        <a:p>
          <a:pPr>
            <a:lnSpc>
              <a:spcPct val="100000"/>
            </a:lnSpc>
          </a:pPr>
          <a:r>
            <a:rPr lang="en-US"/>
            <a:t>Write everything you know about each of these topics!</a:t>
          </a:r>
        </a:p>
      </dgm:t>
    </dgm:pt>
    <dgm:pt modelId="{A5DB4D10-DD67-431A-805C-ADF8F49D50CA}" type="parTrans" cxnId="{97C7AD47-4513-4D8C-8C4F-2C480564FA8D}">
      <dgm:prSet/>
      <dgm:spPr/>
      <dgm:t>
        <a:bodyPr/>
        <a:lstStyle/>
        <a:p>
          <a:endParaRPr lang="en-US"/>
        </a:p>
      </dgm:t>
    </dgm:pt>
    <dgm:pt modelId="{A0CD3A7F-3950-4A70-98AC-9A806B8850C8}" type="sibTrans" cxnId="{97C7AD47-4513-4D8C-8C4F-2C480564FA8D}">
      <dgm:prSet/>
      <dgm:spPr/>
      <dgm:t>
        <a:bodyPr/>
        <a:lstStyle/>
        <a:p>
          <a:endParaRPr lang="en-US"/>
        </a:p>
      </dgm:t>
    </dgm:pt>
    <dgm:pt modelId="{1A7EB7F8-1548-4814-8FDE-845E469313A7}" type="pres">
      <dgm:prSet presAssocID="{68E11CC0-0D92-4419-876F-AEB0811B86DA}" presName="root" presStyleCnt="0">
        <dgm:presLayoutVars>
          <dgm:dir/>
          <dgm:resizeHandles val="exact"/>
        </dgm:presLayoutVars>
      </dgm:prSet>
      <dgm:spPr/>
    </dgm:pt>
    <dgm:pt modelId="{CF2874F4-2A90-470B-A32C-636D3B6FC101}" type="pres">
      <dgm:prSet presAssocID="{FC69A991-2DC8-4597-8151-DE22C749B71A}" presName="compNode" presStyleCnt="0"/>
      <dgm:spPr/>
    </dgm:pt>
    <dgm:pt modelId="{CF17F583-FBCF-422E-A2AE-50AB2ADD7448}" type="pres">
      <dgm:prSet presAssocID="{FC69A991-2DC8-4597-8151-DE22C749B71A}" presName="bgRect" presStyleLbl="bgShp" presStyleIdx="0" presStyleCnt="2"/>
      <dgm:spPr/>
    </dgm:pt>
    <dgm:pt modelId="{A7FBDF9A-B7E2-4353-80E8-A740A7982C3E}" type="pres">
      <dgm:prSet presAssocID="{FC69A991-2DC8-4597-8151-DE22C749B71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8BF1CD1E-4AFB-4456-8BA5-8F3357BFC9E2}" type="pres">
      <dgm:prSet presAssocID="{FC69A991-2DC8-4597-8151-DE22C749B71A}" presName="spaceRect" presStyleCnt="0"/>
      <dgm:spPr/>
    </dgm:pt>
    <dgm:pt modelId="{4A7A4C47-1842-44F8-B033-E6F848F983D8}" type="pres">
      <dgm:prSet presAssocID="{FC69A991-2DC8-4597-8151-DE22C749B71A}" presName="parTx" presStyleLbl="revTx" presStyleIdx="0" presStyleCnt="2">
        <dgm:presLayoutVars>
          <dgm:chMax val="0"/>
          <dgm:chPref val="0"/>
        </dgm:presLayoutVars>
      </dgm:prSet>
      <dgm:spPr/>
    </dgm:pt>
    <dgm:pt modelId="{4CCA2D52-B015-4389-B6CF-6DFEFD8F58B5}" type="pres">
      <dgm:prSet presAssocID="{CA8451EA-A557-4096-A6EE-86D3E03430BD}" presName="sibTrans" presStyleCnt="0"/>
      <dgm:spPr/>
    </dgm:pt>
    <dgm:pt modelId="{447DD3AC-7AC4-4F75-8367-D2D24F5ACD76}" type="pres">
      <dgm:prSet presAssocID="{FFB5C093-53A2-41BF-BD13-62896A8FC8B2}" presName="compNode" presStyleCnt="0"/>
      <dgm:spPr/>
    </dgm:pt>
    <dgm:pt modelId="{845C97C3-49E1-4852-A5C5-285EA369109E}" type="pres">
      <dgm:prSet presAssocID="{FFB5C093-53A2-41BF-BD13-62896A8FC8B2}" presName="bgRect" presStyleLbl="bgShp" presStyleIdx="1" presStyleCnt="2"/>
      <dgm:spPr/>
    </dgm:pt>
    <dgm:pt modelId="{6033BC13-FDDE-4B45-B365-A76801E2E7B8}" type="pres">
      <dgm:prSet presAssocID="{FFB5C093-53A2-41BF-BD13-62896A8FC8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ble"/>
        </a:ext>
      </dgm:extLst>
    </dgm:pt>
    <dgm:pt modelId="{3F56D3B4-37CD-415F-AE83-79954FCA01E3}" type="pres">
      <dgm:prSet presAssocID="{FFB5C093-53A2-41BF-BD13-62896A8FC8B2}" presName="spaceRect" presStyleCnt="0"/>
      <dgm:spPr/>
    </dgm:pt>
    <dgm:pt modelId="{0D5E6566-FC65-4DB0-A447-F7B1FB418FFB}" type="pres">
      <dgm:prSet presAssocID="{FFB5C093-53A2-41BF-BD13-62896A8FC8B2}" presName="parTx" presStyleLbl="revTx" presStyleIdx="1" presStyleCnt="2">
        <dgm:presLayoutVars>
          <dgm:chMax val="0"/>
          <dgm:chPref val="0"/>
        </dgm:presLayoutVars>
      </dgm:prSet>
      <dgm:spPr/>
    </dgm:pt>
  </dgm:ptLst>
  <dgm:cxnLst>
    <dgm:cxn modelId="{02113B00-0724-4829-AF4D-7CD86E56517F}" srcId="{68E11CC0-0D92-4419-876F-AEB0811B86DA}" destId="{FC69A991-2DC8-4597-8151-DE22C749B71A}" srcOrd="0" destOrd="0" parTransId="{AE2C0609-018E-484B-A3A1-2F56211F0721}" sibTransId="{CA8451EA-A557-4096-A6EE-86D3E03430BD}"/>
    <dgm:cxn modelId="{32BE1A32-EA44-46D8-AD7C-337F10D8065A}" type="presOf" srcId="{FC69A991-2DC8-4597-8151-DE22C749B71A}" destId="{4A7A4C47-1842-44F8-B033-E6F848F983D8}" srcOrd="0" destOrd="0" presId="urn:microsoft.com/office/officeart/2018/2/layout/IconVerticalSolidList"/>
    <dgm:cxn modelId="{97C7AD47-4513-4D8C-8C4F-2C480564FA8D}" srcId="{68E11CC0-0D92-4419-876F-AEB0811B86DA}" destId="{FFB5C093-53A2-41BF-BD13-62896A8FC8B2}" srcOrd="1" destOrd="0" parTransId="{A5DB4D10-DD67-431A-805C-ADF8F49D50CA}" sibTransId="{A0CD3A7F-3950-4A70-98AC-9A806B8850C8}"/>
    <dgm:cxn modelId="{BA041963-ADF3-418E-9651-DE0B9C5EA4EB}" type="presOf" srcId="{FFB5C093-53A2-41BF-BD13-62896A8FC8B2}" destId="{0D5E6566-FC65-4DB0-A447-F7B1FB418FFB}" srcOrd="0" destOrd="0" presId="urn:microsoft.com/office/officeart/2018/2/layout/IconVerticalSolidList"/>
    <dgm:cxn modelId="{75BF21E2-70E0-4AB0-A2B6-82DEA7C06D94}" type="presOf" srcId="{68E11CC0-0D92-4419-876F-AEB0811B86DA}" destId="{1A7EB7F8-1548-4814-8FDE-845E469313A7}" srcOrd="0" destOrd="0" presId="urn:microsoft.com/office/officeart/2018/2/layout/IconVerticalSolidList"/>
    <dgm:cxn modelId="{9FB32B0E-7B52-4A6A-AEF5-62586F5F6C6C}" type="presParOf" srcId="{1A7EB7F8-1548-4814-8FDE-845E469313A7}" destId="{CF2874F4-2A90-470B-A32C-636D3B6FC101}" srcOrd="0" destOrd="0" presId="urn:microsoft.com/office/officeart/2018/2/layout/IconVerticalSolidList"/>
    <dgm:cxn modelId="{AB7A88ED-3BC4-4DFE-8C34-26DCEFF36763}" type="presParOf" srcId="{CF2874F4-2A90-470B-A32C-636D3B6FC101}" destId="{CF17F583-FBCF-422E-A2AE-50AB2ADD7448}" srcOrd="0" destOrd="0" presId="urn:microsoft.com/office/officeart/2018/2/layout/IconVerticalSolidList"/>
    <dgm:cxn modelId="{0336D173-455A-4968-A746-4CC384FFF52D}" type="presParOf" srcId="{CF2874F4-2A90-470B-A32C-636D3B6FC101}" destId="{A7FBDF9A-B7E2-4353-80E8-A740A7982C3E}" srcOrd="1" destOrd="0" presId="urn:microsoft.com/office/officeart/2018/2/layout/IconVerticalSolidList"/>
    <dgm:cxn modelId="{843EF2D1-3C05-4F5B-B947-1D553FA6B08A}" type="presParOf" srcId="{CF2874F4-2A90-470B-A32C-636D3B6FC101}" destId="{8BF1CD1E-4AFB-4456-8BA5-8F3357BFC9E2}" srcOrd="2" destOrd="0" presId="urn:microsoft.com/office/officeart/2018/2/layout/IconVerticalSolidList"/>
    <dgm:cxn modelId="{C2A8C60B-1237-4664-86C9-A21E1C8C0017}" type="presParOf" srcId="{CF2874F4-2A90-470B-A32C-636D3B6FC101}" destId="{4A7A4C47-1842-44F8-B033-E6F848F983D8}" srcOrd="3" destOrd="0" presId="urn:microsoft.com/office/officeart/2018/2/layout/IconVerticalSolidList"/>
    <dgm:cxn modelId="{16DFA7E6-6052-431B-9C3C-F6925595ED57}" type="presParOf" srcId="{1A7EB7F8-1548-4814-8FDE-845E469313A7}" destId="{4CCA2D52-B015-4389-B6CF-6DFEFD8F58B5}" srcOrd="1" destOrd="0" presId="urn:microsoft.com/office/officeart/2018/2/layout/IconVerticalSolidList"/>
    <dgm:cxn modelId="{5E0A82E9-4847-455E-83E6-FCE07D9263EC}" type="presParOf" srcId="{1A7EB7F8-1548-4814-8FDE-845E469313A7}" destId="{447DD3AC-7AC4-4F75-8367-D2D24F5ACD76}" srcOrd="2" destOrd="0" presId="urn:microsoft.com/office/officeart/2018/2/layout/IconVerticalSolidList"/>
    <dgm:cxn modelId="{157F6815-13E3-4300-8814-3B08910101BE}" type="presParOf" srcId="{447DD3AC-7AC4-4F75-8367-D2D24F5ACD76}" destId="{845C97C3-49E1-4852-A5C5-285EA369109E}" srcOrd="0" destOrd="0" presId="urn:microsoft.com/office/officeart/2018/2/layout/IconVerticalSolidList"/>
    <dgm:cxn modelId="{9E1C582B-1A91-4DE0-9627-388EDDB5E60D}" type="presParOf" srcId="{447DD3AC-7AC4-4F75-8367-D2D24F5ACD76}" destId="{6033BC13-FDDE-4B45-B365-A76801E2E7B8}" srcOrd="1" destOrd="0" presId="urn:microsoft.com/office/officeart/2018/2/layout/IconVerticalSolidList"/>
    <dgm:cxn modelId="{459BF726-7FB2-4176-BECD-0AEDAE7A4F1B}" type="presParOf" srcId="{447DD3AC-7AC4-4F75-8367-D2D24F5ACD76}" destId="{3F56D3B4-37CD-415F-AE83-79954FCA01E3}" srcOrd="2" destOrd="0" presId="urn:microsoft.com/office/officeart/2018/2/layout/IconVerticalSolidList"/>
    <dgm:cxn modelId="{69C7A8BE-C781-44DA-BB66-1772C4911327}" type="presParOf" srcId="{447DD3AC-7AC4-4F75-8367-D2D24F5ACD76}" destId="{0D5E6566-FC65-4DB0-A447-F7B1FB418F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7F583-FBCF-422E-A2AE-50AB2ADD7448}">
      <dsp:nvSpPr>
        <dsp:cNvPr id="0" name=""/>
        <dsp:cNvSpPr/>
      </dsp:nvSpPr>
      <dsp:spPr>
        <a:xfrm>
          <a:off x="0" y="653795"/>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FBDF9A-B7E2-4353-80E8-A740A7982C3E}">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7A4C47-1842-44F8-B033-E6F848F983D8}">
      <dsp:nvSpPr>
        <dsp:cNvPr id="0" name=""/>
        <dsp:cNvSpPr/>
      </dsp:nvSpPr>
      <dsp:spPr>
        <a:xfrm>
          <a:off x="1394094" y="653795"/>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A3 sheet – 3 topics</a:t>
          </a:r>
        </a:p>
      </dsp:txBody>
      <dsp:txXfrm>
        <a:off x="1394094" y="653795"/>
        <a:ext cx="8664305" cy="1207008"/>
      </dsp:txXfrm>
    </dsp:sp>
    <dsp:sp modelId="{845C97C3-49E1-4852-A5C5-285EA369109E}">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33BC13-FDDE-4B45-B365-A76801E2E7B8}">
      <dsp:nvSpPr>
        <dsp:cNvPr id="0" name=""/>
        <dsp:cNvSpPr/>
      </dsp:nvSpPr>
      <dsp:spPr>
        <a:xfrm>
          <a:off x="365119" y="2434132"/>
          <a:ext cx="663854" cy="66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5E6566-FC65-4DB0-A447-F7B1FB418FFB}">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Write everything you know about each of these topics!</a:t>
          </a:r>
        </a:p>
      </dsp:txBody>
      <dsp:txXfrm>
        <a:off x="1394094" y="2162556"/>
        <a:ext cx="8664305" cy="1207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9/5/23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9/5/23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9/5/23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9/5/23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9/5/23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9/5/23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9/5/23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9/5/23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Essay Prep</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REVIEW ESSAY WRITING</a:t>
            </a:r>
            <a:endParaRPr lang="en-US" u="sng" dirty="0"/>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9 Lesson 2</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0849-8BAF-24FB-A02B-AEBFE111C841}"/>
              </a:ext>
            </a:extLst>
          </p:cNvPr>
          <p:cNvSpPr>
            <a:spLocks noGrp="1"/>
          </p:cNvSpPr>
          <p:nvPr>
            <p:ph type="title"/>
          </p:nvPr>
        </p:nvSpPr>
        <p:spPr/>
        <p:txBody>
          <a:bodyPr/>
          <a:lstStyle/>
          <a:p>
            <a:pPr algn="ctr"/>
            <a:r>
              <a:rPr lang="en-US" dirty="0"/>
              <a:t>INTRODUCTIONS: Background Info</a:t>
            </a:r>
          </a:p>
        </p:txBody>
      </p:sp>
      <p:sp>
        <p:nvSpPr>
          <p:cNvPr id="3" name="Content Placeholder 2">
            <a:extLst>
              <a:ext uri="{FF2B5EF4-FFF2-40B4-BE49-F238E27FC236}">
                <a16:creationId xmlns:a16="http://schemas.microsoft.com/office/drawing/2014/main" id="{D1363219-F601-DA29-35F8-C13BC0A711E4}"/>
              </a:ext>
            </a:extLst>
          </p:cNvPr>
          <p:cNvSpPr>
            <a:spLocks noGrp="1"/>
          </p:cNvSpPr>
          <p:nvPr>
            <p:ph idx="1"/>
          </p:nvPr>
        </p:nvSpPr>
        <p:spPr>
          <a:xfrm>
            <a:off x="167425" y="1845733"/>
            <a:ext cx="11848564" cy="4516429"/>
          </a:xfrm>
        </p:spPr>
        <p:txBody>
          <a:bodyPr>
            <a:normAutofit/>
          </a:bodyPr>
          <a:lstStyle/>
          <a:p>
            <a:pPr algn="ctr"/>
            <a:r>
              <a:rPr lang="en-US" dirty="0">
                <a:solidFill>
                  <a:schemeClr val="tx1"/>
                </a:solidFill>
              </a:rPr>
              <a:t>Provide brief background information about your thesis statement. Use at least 1 key person, event, and idea.</a:t>
            </a:r>
          </a:p>
          <a:p>
            <a:pPr algn="ctr"/>
            <a:endParaRPr lang="en-US" dirty="0">
              <a:solidFill>
                <a:schemeClr val="tx1"/>
              </a:solidFill>
            </a:endParaRPr>
          </a:p>
          <a:p>
            <a:r>
              <a:rPr lang="en-US" b="1" u="sng" dirty="0">
                <a:solidFill>
                  <a:schemeClr val="tx1"/>
                </a:solidFill>
              </a:rPr>
              <a:t>For example:</a:t>
            </a:r>
          </a:p>
          <a:p>
            <a:r>
              <a:rPr lang="en-AU" b="1" dirty="0">
                <a:solidFill>
                  <a:schemeClr val="tx1"/>
                </a:solidFill>
                <a:latin typeface="Söhne"/>
              </a:rPr>
              <a:t> Julius Caesar</a:t>
            </a:r>
          </a:p>
          <a:p>
            <a:pPr>
              <a:buFont typeface="Arial" panose="020B0604020202020204" pitchFamily="34" charset="0"/>
              <a:buChar char="•"/>
            </a:pPr>
            <a:r>
              <a:rPr lang="en-AU" b="1" dirty="0">
                <a:solidFill>
                  <a:schemeClr val="tx1"/>
                </a:solidFill>
                <a:latin typeface="Söhne"/>
              </a:rPr>
              <a:t> Born/died </a:t>
            </a:r>
          </a:p>
          <a:p>
            <a:pPr>
              <a:buFont typeface="Arial" panose="020B0604020202020204" pitchFamily="34" charset="0"/>
              <a:buChar char="•"/>
            </a:pPr>
            <a:r>
              <a:rPr lang="en-AU" b="1" dirty="0">
                <a:solidFill>
                  <a:schemeClr val="tx1"/>
                </a:solidFill>
                <a:latin typeface="Söhne"/>
              </a:rPr>
              <a:t> Parents</a:t>
            </a:r>
          </a:p>
          <a:p>
            <a:pPr>
              <a:buFont typeface="Arial" panose="020B0604020202020204" pitchFamily="34" charset="0"/>
              <a:buChar char="•"/>
            </a:pPr>
            <a:r>
              <a:rPr lang="en-AU" b="1" dirty="0">
                <a:solidFill>
                  <a:schemeClr val="tx1"/>
                </a:solidFill>
                <a:latin typeface="Söhne"/>
              </a:rPr>
              <a:t> Who he is and what he did </a:t>
            </a:r>
          </a:p>
        </p:txBody>
      </p:sp>
    </p:spTree>
    <p:extLst>
      <p:ext uri="{BB962C8B-B14F-4D97-AF65-F5344CB8AC3E}">
        <p14:creationId xmlns:p14="http://schemas.microsoft.com/office/powerpoint/2010/main" val="20935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0849-8BAF-24FB-A02B-AEBFE111C841}"/>
              </a:ext>
            </a:extLst>
          </p:cNvPr>
          <p:cNvSpPr>
            <a:spLocks noGrp="1"/>
          </p:cNvSpPr>
          <p:nvPr>
            <p:ph type="title"/>
          </p:nvPr>
        </p:nvSpPr>
        <p:spPr/>
        <p:txBody>
          <a:bodyPr/>
          <a:lstStyle/>
          <a:p>
            <a:pPr algn="ctr"/>
            <a:r>
              <a:rPr lang="en-US" dirty="0"/>
              <a:t>INTRODUCTIONS: Essay Map</a:t>
            </a:r>
          </a:p>
        </p:txBody>
      </p:sp>
      <p:sp>
        <p:nvSpPr>
          <p:cNvPr id="3" name="Content Placeholder 2">
            <a:extLst>
              <a:ext uri="{FF2B5EF4-FFF2-40B4-BE49-F238E27FC236}">
                <a16:creationId xmlns:a16="http://schemas.microsoft.com/office/drawing/2014/main" id="{D1363219-F601-DA29-35F8-C13BC0A711E4}"/>
              </a:ext>
            </a:extLst>
          </p:cNvPr>
          <p:cNvSpPr>
            <a:spLocks noGrp="1"/>
          </p:cNvSpPr>
          <p:nvPr>
            <p:ph idx="1"/>
          </p:nvPr>
        </p:nvSpPr>
        <p:spPr>
          <a:xfrm>
            <a:off x="167425" y="1845733"/>
            <a:ext cx="11848564" cy="4516429"/>
          </a:xfrm>
        </p:spPr>
        <p:txBody>
          <a:bodyPr>
            <a:normAutofit/>
          </a:bodyPr>
          <a:lstStyle/>
          <a:p>
            <a:pPr marL="0" indent="0" algn="ctr">
              <a:lnSpc>
                <a:spcPct val="200000"/>
              </a:lnSpc>
              <a:buNone/>
            </a:pPr>
            <a:endParaRPr lang="en-AU" b="0" i="0" dirty="0">
              <a:solidFill>
                <a:srgbClr val="374151"/>
              </a:solidFill>
              <a:effectLst/>
              <a:latin typeface="Söhne"/>
            </a:endParaRPr>
          </a:p>
          <a:p>
            <a:pPr marL="0" indent="0" algn="ctr">
              <a:lnSpc>
                <a:spcPct val="200000"/>
              </a:lnSpc>
              <a:buNone/>
            </a:pPr>
            <a:r>
              <a:rPr lang="en-AU" b="0" i="0" dirty="0">
                <a:solidFill>
                  <a:srgbClr val="374151"/>
                </a:solidFill>
                <a:effectLst/>
                <a:latin typeface="Söhne"/>
              </a:rPr>
              <a:t>Julius Caesar, one of the most iconic figures in Roman history, played a pivotal role in the transformation of the Late Roman Republic into the Roman Empire. His ascent to power was marked by several key events that showcased his exceptional leadership, political acumen, and charisma.  This essay will discuss three crucial events in Julius Caesar's life that allowed him to gain power during the Late Roman Republic.</a:t>
            </a:r>
            <a:endParaRPr lang="en-AU" b="1" i="1" dirty="0">
              <a:solidFill>
                <a:schemeClr val="tx1"/>
              </a:solidFill>
              <a:effectLst/>
              <a:latin typeface="Söhne"/>
            </a:endParaRPr>
          </a:p>
        </p:txBody>
      </p:sp>
    </p:spTree>
    <p:extLst>
      <p:ext uri="{BB962C8B-B14F-4D97-AF65-F5344CB8AC3E}">
        <p14:creationId xmlns:p14="http://schemas.microsoft.com/office/powerpoint/2010/main" val="141827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3B97-F60B-FB63-C379-C9BF2489FB92}"/>
              </a:ext>
            </a:extLst>
          </p:cNvPr>
          <p:cNvSpPr>
            <a:spLocks noGrp="1"/>
          </p:cNvSpPr>
          <p:nvPr>
            <p:ph type="title"/>
          </p:nvPr>
        </p:nvSpPr>
        <p:spPr/>
        <p:txBody>
          <a:bodyPr/>
          <a:lstStyle/>
          <a:p>
            <a:pPr algn="ctr"/>
            <a:r>
              <a:rPr lang="en-US" dirty="0"/>
              <a:t>ACTIVITY - Plan your structures!</a:t>
            </a:r>
          </a:p>
        </p:txBody>
      </p:sp>
      <p:sp>
        <p:nvSpPr>
          <p:cNvPr id="3" name="Content Placeholder 2">
            <a:extLst>
              <a:ext uri="{FF2B5EF4-FFF2-40B4-BE49-F238E27FC236}">
                <a16:creationId xmlns:a16="http://schemas.microsoft.com/office/drawing/2014/main" id="{A8D3E605-0C0D-7278-F432-A4E82F521DD8}"/>
              </a:ext>
            </a:extLst>
          </p:cNvPr>
          <p:cNvSpPr>
            <a:spLocks noGrp="1"/>
          </p:cNvSpPr>
          <p:nvPr>
            <p:ph idx="1"/>
          </p:nvPr>
        </p:nvSpPr>
        <p:spPr/>
        <p:txBody>
          <a:bodyPr/>
          <a:lstStyle/>
          <a:p>
            <a:r>
              <a:rPr lang="en-US" dirty="0"/>
              <a:t>You have the three essay topics.</a:t>
            </a:r>
          </a:p>
          <a:p>
            <a:endParaRPr lang="en-US" dirty="0"/>
          </a:p>
          <a:p>
            <a:r>
              <a:rPr lang="en-US" dirty="0"/>
              <a:t>Plan your structures:</a:t>
            </a:r>
          </a:p>
          <a:p>
            <a:pPr>
              <a:buFont typeface="Arial" panose="020B0604020202020204" pitchFamily="34" charset="0"/>
              <a:buChar char="•"/>
            </a:pPr>
            <a:r>
              <a:rPr lang="en-US" dirty="0"/>
              <a:t> Intros</a:t>
            </a:r>
          </a:p>
          <a:p>
            <a:pPr>
              <a:buFont typeface="Arial" panose="020B0604020202020204" pitchFamily="34" charset="0"/>
              <a:buChar char="•"/>
            </a:pPr>
            <a:r>
              <a:rPr lang="en-US" dirty="0"/>
              <a:t> Body Paragraphs – evidence!</a:t>
            </a:r>
          </a:p>
          <a:p>
            <a:pPr>
              <a:buFont typeface="Arial" panose="020B0604020202020204" pitchFamily="34" charset="0"/>
              <a:buChar char="•"/>
            </a:pPr>
            <a:r>
              <a:rPr lang="en-US" dirty="0"/>
              <a:t> Conclusions</a:t>
            </a:r>
          </a:p>
        </p:txBody>
      </p:sp>
    </p:spTree>
    <p:extLst>
      <p:ext uri="{BB962C8B-B14F-4D97-AF65-F5344CB8AC3E}">
        <p14:creationId xmlns:p14="http://schemas.microsoft.com/office/powerpoint/2010/main" val="128139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C3EF-228E-94C1-1319-36A40B85D7FA}"/>
              </a:ext>
            </a:extLst>
          </p:cNvPr>
          <p:cNvSpPr>
            <a:spLocks noGrp="1"/>
          </p:cNvSpPr>
          <p:nvPr>
            <p:ph type="title"/>
          </p:nvPr>
        </p:nvSpPr>
        <p:spPr/>
        <p:txBody>
          <a:bodyPr/>
          <a:lstStyle/>
          <a:p>
            <a:pPr algn="ctr"/>
            <a:r>
              <a:rPr lang="en-US" dirty="0"/>
              <a:t>ACTIVITY – Finding Evidence!</a:t>
            </a:r>
          </a:p>
        </p:txBody>
      </p:sp>
      <p:sp>
        <p:nvSpPr>
          <p:cNvPr id="3" name="Content Placeholder 2">
            <a:extLst>
              <a:ext uri="{FF2B5EF4-FFF2-40B4-BE49-F238E27FC236}">
                <a16:creationId xmlns:a16="http://schemas.microsoft.com/office/drawing/2014/main" id="{797B24C0-8379-E43E-C1DE-6202F7005EB4}"/>
              </a:ext>
            </a:extLst>
          </p:cNvPr>
          <p:cNvSpPr>
            <a:spLocks noGrp="1"/>
          </p:cNvSpPr>
          <p:nvPr>
            <p:ph idx="1"/>
          </p:nvPr>
        </p:nvSpPr>
        <p:spPr/>
        <p:txBody>
          <a:bodyPr>
            <a:normAutofit/>
          </a:bodyPr>
          <a:lstStyle/>
          <a:p>
            <a:r>
              <a:rPr lang="en-US" sz="2400" dirty="0"/>
              <a:t>For each of the 3 topics, find at </a:t>
            </a:r>
            <a:r>
              <a:rPr lang="en-US" sz="2400"/>
              <a:t>least ONE piece </a:t>
            </a:r>
            <a:r>
              <a:rPr lang="en-US" sz="2400" dirty="0"/>
              <a:t>of evidence that can be used to support your claims.</a:t>
            </a:r>
          </a:p>
          <a:p>
            <a:br>
              <a:rPr lang="en-US" sz="2400" dirty="0"/>
            </a:br>
            <a:r>
              <a:rPr lang="en-US" sz="2400" b="1" u="sng" dirty="0"/>
              <a:t>They can be: </a:t>
            </a:r>
          </a:p>
          <a:p>
            <a:r>
              <a:rPr lang="en-US" sz="2400" dirty="0"/>
              <a:t>Historian’s perspectives</a:t>
            </a:r>
          </a:p>
          <a:p>
            <a:r>
              <a:rPr lang="en-US" sz="2400" dirty="0"/>
              <a:t>Data/Statistics</a:t>
            </a:r>
          </a:p>
          <a:p>
            <a:r>
              <a:rPr lang="en-US" sz="2400" dirty="0"/>
              <a:t>Quotes/Speeches</a:t>
            </a:r>
          </a:p>
        </p:txBody>
      </p:sp>
    </p:spTree>
    <p:extLst>
      <p:ext uri="{BB962C8B-B14F-4D97-AF65-F5344CB8AC3E}">
        <p14:creationId xmlns:p14="http://schemas.microsoft.com/office/powerpoint/2010/main" val="214143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1DC6-D4DF-B1F2-D519-603712FD719D}"/>
              </a:ext>
            </a:extLst>
          </p:cNvPr>
          <p:cNvSpPr>
            <a:spLocks noGrp="1"/>
          </p:cNvSpPr>
          <p:nvPr>
            <p:ph type="title"/>
          </p:nvPr>
        </p:nvSpPr>
        <p:spPr>
          <a:xfrm>
            <a:off x="6730000" y="639097"/>
            <a:ext cx="4813072" cy="3686015"/>
          </a:xfrm>
        </p:spPr>
        <p:txBody>
          <a:bodyPr vert="horz" lIns="91440" tIns="45720" rIns="91440" bIns="45720" rtlCol="0" anchor="b">
            <a:normAutofit/>
          </a:bodyPr>
          <a:lstStyle/>
          <a:p>
            <a:r>
              <a:rPr lang="en-US" sz="8000">
                <a:solidFill>
                  <a:srgbClr val="377D68"/>
                </a:solidFill>
              </a:rPr>
              <a:t>Discussion Question:</a:t>
            </a:r>
          </a:p>
        </p:txBody>
      </p:sp>
      <p:sp>
        <p:nvSpPr>
          <p:cNvPr id="3" name="Content Placeholder 2">
            <a:extLst>
              <a:ext uri="{FF2B5EF4-FFF2-40B4-BE49-F238E27FC236}">
                <a16:creationId xmlns:a16="http://schemas.microsoft.com/office/drawing/2014/main" id="{5C190295-B8F6-E6F2-53C3-E6EEF5993360}"/>
              </a:ext>
            </a:extLst>
          </p:cNvPr>
          <p:cNvSpPr>
            <a:spLocks noGrp="1"/>
          </p:cNvSpPr>
          <p:nvPr>
            <p:ph idx="1"/>
          </p:nvPr>
        </p:nvSpPr>
        <p:spPr>
          <a:xfrm>
            <a:off x="6729999" y="4455621"/>
            <a:ext cx="4829101" cy="1238616"/>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What makes a </a:t>
            </a:r>
            <a:r>
              <a:rPr lang="en-US" sz="2400" b="1" i="1" u="sng" cap="all" spc="200">
                <a:solidFill>
                  <a:schemeClr val="tx1">
                    <a:lumMod val="85000"/>
                    <a:lumOff val="15000"/>
                  </a:schemeClr>
                </a:solidFill>
                <a:latin typeface="+mj-lt"/>
              </a:rPr>
              <a:t>good</a:t>
            </a:r>
            <a:r>
              <a:rPr lang="en-US" sz="2400" cap="all" spc="200">
                <a:solidFill>
                  <a:schemeClr val="tx1">
                    <a:lumMod val="85000"/>
                    <a:lumOff val="15000"/>
                  </a:schemeClr>
                </a:solidFill>
                <a:latin typeface="+mj-lt"/>
              </a:rPr>
              <a:t> essay?</a:t>
            </a:r>
          </a:p>
        </p:txBody>
      </p:sp>
      <p:pic>
        <p:nvPicPr>
          <p:cNvPr id="5" name="Picture 4" descr="Different coloured question marks">
            <a:extLst>
              <a:ext uri="{FF2B5EF4-FFF2-40B4-BE49-F238E27FC236}">
                <a16:creationId xmlns:a16="http://schemas.microsoft.com/office/drawing/2014/main" id="{4A217B4D-F342-FCD1-63B2-2C81526E5473}"/>
              </a:ext>
            </a:extLst>
          </p:cNvPr>
          <p:cNvPicPr>
            <a:picLocks noChangeAspect="1"/>
          </p:cNvPicPr>
          <p:nvPr/>
        </p:nvPicPr>
        <p:blipFill rotWithShape="1">
          <a:blip r:embed="rId2"/>
          <a:srcRect l="23307" r="26693"/>
          <a:stretch/>
        </p:blipFill>
        <p:spPr>
          <a:xfrm>
            <a:off x="1" y="10"/>
            <a:ext cx="6096000" cy="6857990"/>
          </a:xfrm>
          <a:prstGeom prst="rect">
            <a:avLst/>
          </a:prstGeom>
        </p:spPr>
      </p:pic>
    </p:spTree>
    <p:extLst>
      <p:ext uri="{BB962C8B-B14F-4D97-AF65-F5344CB8AC3E}">
        <p14:creationId xmlns:p14="http://schemas.microsoft.com/office/powerpoint/2010/main" val="336448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4EE-2543-1020-362A-BAE2D7708A41}"/>
              </a:ext>
            </a:extLst>
          </p:cNvPr>
          <p:cNvSpPr>
            <a:spLocks noGrp="1"/>
          </p:cNvSpPr>
          <p:nvPr>
            <p:ph type="title"/>
          </p:nvPr>
        </p:nvSpPr>
        <p:spPr/>
        <p:txBody>
          <a:bodyPr/>
          <a:lstStyle/>
          <a:p>
            <a:r>
              <a:rPr lang="en-US" dirty="0"/>
              <a:t>A good essay will…</a:t>
            </a:r>
          </a:p>
        </p:txBody>
      </p:sp>
      <p:sp>
        <p:nvSpPr>
          <p:cNvPr id="3" name="Content Placeholder 2">
            <a:extLst>
              <a:ext uri="{FF2B5EF4-FFF2-40B4-BE49-F238E27FC236}">
                <a16:creationId xmlns:a16="http://schemas.microsoft.com/office/drawing/2014/main" id="{371BE3B8-A6F8-DDE1-BDC7-EC68ABF5C178}"/>
              </a:ext>
            </a:extLst>
          </p:cNvPr>
          <p:cNvSpPr>
            <a:spLocks noGrp="1"/>
          </p:cNvSpPr>
          <p:nvPr>
            <p:ph idx="1"/>
          </p:nvPr>
        </p:nvSpPr>
        <p:spPr>
          <a:xfrm>
            <a:off x="1097280" y="1845734"/>
            <a:ext cx="3657600" cy="4023360"/>
          </a:xfrm>
        </p:spPr>
        <p:txBody>
          <a:bodyPr>
            <a:normAutofit lnSpcReduction="10000"/>
          </a:bodyPr>
          <a:lstStyle/>
          <a:p>
            <a:pPr>
              <a:buFont typeface="Arial" panose="020B0604020202020204" pitchFamily="34" charset="0"/>
              <a:buChar char="•"/>
            </a:pPr>
            <a:r>
              <a:rPr lang="en-US" sz="2800" dirty="0"/>
              <a:t> Answer the question</a:t>
            </a:r>
          </a:p>
          <a:p>
            <a:pPr>
              <a:buFont typeface="Arial" panose="020B0604020202020204" pitchFamily="34" charset="0"/>
              <a:buChar char="•"/>
            </a:pPr>
            <a:r>
              <a:rPr lang="en-US" sz="2800" dirty="0"/>
              <a:t> Have a clear argument</a:t>
            </a:r>
          </a:p>
          <a:p>
            <a:pPr>
              <a:buFont typeface="Arial" panose="020B0604020202020204" pitchFamily="34" charset="0"/>
              <a:buChar char="•"/>
            </a:pPr>
            <a:r>
              <a:rPr lang="en-US" sz="2800" dirty="0"/>
              <a:t> Use a clear structure</a:t>
            </a:r>
          </a:p>
          <a:p>
            <a:pPr>
              <a:buFont typeface="Arial" panose="020B0604020202020204" pitchFamily="34" charset="0"/>
              <a:buChar char="•"/>
            </a:pPr>
            <a:r>
              <a:rPr lang="en-US" sz="2800" dirty="0"/>
              <a:t> Use evidence to support points</a:t>
            </a:r>
          </a:p>
          <a:p>
            <a:pPr>
              <a:buFont typeface="Arial" panose="020B0604020202020204" pitchFamily="34" charset="0"/>
              <a:buChar char="•"/>
            </a:pPr>
            <a:r>
              <a:rPr lang="en-US" sz="2800" dirty="0"/>
              <a:t> Be written legibly</a:t>
            </a:r>
          </a:p>
          <a:p>
            <a:pPr>
              <a:buFont typeface="Arial" panose="020B0604020202020204" pitchFamily="34" charset="0"/>
              <a:buChar char="•"/>
            </a:pPr>
            <a:r>
              <a:rPr lang="en-US" sz="2800" dirty="0"/>
              <a:t> Use historical terminology</a:t>
            </a:r>
          </a:p>
        </p:txBody>
      </p:sp>
      <p:sp>
        <p:nvSpPr>
          <p:cNvPr id="4" name="TextBox 3">
            <a:extLst>
              <a:ext uri="{FF2B5EF4-FFF2-40B4-BE49-F238E27FC236}">
                <a16:creationId xmlns:a16="http://schemas.microsoft.com/office/drawing/2014/main" id="{2808CB8D-5BE8-86AF-F445-D4FE206715B7}"/>
              </a:ext>
            </a:extLst>
          </p:cNvPr>
          <p:cNvSpPr txBox="1"/>
          <p:nvPr/>
        </p:nvSpPr>
        <p:spPr>
          <a:xfrm>
            <a:off x="5826034" y="1898776"/>
            <a:ext cx="5499463" cy="39703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800" dirty="0"/>
              <a:t>You must pretend I know NOTHING about this topic. </a:t>
            </a:r>
          </a:p>
          <a:p>
            <a:pPr algn="ctr"/>
            <a:endParaRPr lang="en-US" sz="2800" dirty="0"/>
          </a:p>
          <a:p>
            <a:pPr algn="ctr"/>
            <a:r>
              <a:rPr lang="en-US" sz="2800" dirty="0"/>
              <a:t>You must write clearly to TEACH me about it, and use evidence to support what you are saying…</a:t>
            </a:r>
          </a:p>
          <a:p>
            <a:pPr algn="ctr"/>
            <a:endParaRPr lang="en-US" sz="2800" dirty="0"/>
          </a:p>
          <a:p>
            <a:pPr algn="ctr"/>
            <a:r>
              <a:rPr lang="en-US" sz="2800" dirty="0"/>
              <a:t>… otherwise, </a:t>
            </a:r>
            <a:r>
              <a:rPr lang="en-US" sz="2800" b="1" i="1" dirty="0"/>
              <a:t>why would I believe you</a:t>
            </a:r>
            <a:r>
              <a:rPr lang="en-US" sz="2800" dirty="0"/>
              <a:t>?</a:t>
            </a:r>
          </a:p>
        </p:txBody>
      </p:sp>
    </p:spTree>
    <p:extLst>
      <p:ext uri="{BB962C8B-B14F-4D97-AF65-F5344CB8AC3E}">
        <p14:creationId xmlns:p14="http://schemas.microsoft.com/office/powerpoint/2010/main" val="209255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738F-9541-0AAD-6E30-A4AF2DB6D254}"/>
              </a:ext>
            </a:extLst>
          </p:cNvPr>
          <p:cNvSpPr>
            <a:spLocks noGrp="1"/>
          </p:cNvSpPr>
          <p:nvPr>
            <p:ph type="title"/>
          </p:nvPr>
        </p:nvSpPr>
        <p:spPr/>
        <p:txBody>
          <a:bodyPr/>
          <a:lstStyle/>
          <a:p>
            <a:pPr algn="ctr"/>
            <a:r>
              <a:rPr lang="en-US" dirty="0"/>
              <a:t>Your essay</a:t>
            </a:r>
          </a:p>
        </p:txBody>
      </p:sp>
      <p:sp>
        <p:nvSpPr>
          <p:cNvPr id="3" name="Content Placeholder 2">
            <a:extLst>
              <a:ext uri="{FF2B5EF4-FFF2-40B4-BE49-F238E27FC236}">
                <a16:creationId xmlns:a16="http://schemas.microsoft.com/office/drawing/2014/main" id="{3B8426D7-BDF5-5D98-AF6F-80C5FD8B90FC}"/>
              </a:ext>
            </a:extLst>
          </p:cNvPr>
          <p:cNvSpPr>
            <a:spLocks noGrp="1"/>
          </p:cNvSpPr>
          <p:nvPr>
            <p:ph idx="1"/>
          </p:nvPr>
        </p:nvSpPr>
        <p:spPr>
          <a:xfrm>
            <a:off x="498566" y="2063449"/>
            <a:ext cx="4497977" cy="4023360"/>
          </a:xfrm>
        </p:spPr>
        <p:style>
          <a:lnRef idx="2">
            <a:schemeClr val="dk1"/>
          </a:lnRef>
          <a:fillRef idx="1">
            <a:schemeClr val="lt1"/>
          </a:fillRef>
          <a:effectRef idx="0">
            <a:schemeClr val="dk1"/>
          </a:effectRef>
          <a:fontRef idx="minor">
            <a:schemeClr val="dk1"/>
          </a:fontRef>
        </p:style>
        <p:txBody>
          <a:bodyPr/>
          <a:lstStyle/>
          <a:p>
            <a:r>
              <a:rPr lang="en-US" b="1" i="1" dirty="0"/>
              <a:t>Introduction</a:t>
            </a:r>
          </a:p>
          <a:p>
            <a:pPr lvl="1">
              <a:buFont typeface="Wingdings" pitchFamily="2" charset="2"/>
              <a:buChar char="Ø"/>
            </a:pPr>
            <a:r>
              <a:rPr lang="en-US" dirty="0"/>
              <a:t> Thesis Statement</a:t>
            </a:r>
          </a:p>
          <a:p>
            <a:pPr lvl="1">
              <a:buFont typeface="Wingdings" pitchFamily="2" charset="2"/>
              <a:buChar char="Ø"/>
            </a:pPr>
            <a:r>
              <a:rPr lang="en-US" dirty="0"/>
              <a:t> Background information (a brief statement)</a:t>
            </a:r>
          </a:p>
          <a:p>
            <a:pPr lvl="1">
              <a:buFont typeface="Wingdings" pitchFamily="2" charset="2"/>
              <a:buChar char="Ø"/>
            </a:pPr>
            <a:r>
              <a:rPr lang="en-US" dirty="0"/>
              <a:t> Essay Map</a:t>
            </a:r>
          </a:p>
          <a:p>
            <a:r>
              <a:rPr lang="en-US" b="1" i="1" dirty="0"/>
              <a:t>Body Paragraph 1 </a:t>
            </a:r>
          </a:p>
          <a:p>
            <a:r>
              <a:rPr lang="en-US" b="1" i="1" dirty="0"/>
              <a:t>Body Paragraph 2</a:t>
            </a:r>
          </a:p>
          <a:p>
            <a:r>
              <a:rPr lang="en-US" b="1" i="1" dirty="0"/>
              <a:t>Body Paragraph 3</a:t>
            </a:r>
          </a:p>
          <a:p>
            <a:r>
              <a:rPr lang="en-US" b="1" i="1" dirty="0"/>
              <a:t>Conclusion</a:t>
            </a:r>
          </a:p>
        </p:txBody>
      </p:sp>
      <p:sp>
        <p:nvSpPr>
          <p:cNvPr id="4" name="Right Arrow 3">
            <a:extLst>
              <a:ext uri="{FF2B5EF4-FFF2-40B4-BE49-F238E27FC236}">
                <a16:creationId xmlns:a16="http://schemas.microsoft.com/office/drawing/2014/main" id="{D103E2B9-629D-766B-D8D9-51C2DD2450B1}"/>
              </a:ext>
            </a:extLst>
          </p:cNvPr>
          <p:cNvSpPr/>
          <p:nvPr/>
        </p:nvSpPr>
        <p:spPr>
          <a:xfrm>
            <a:off x="5192486" y="3233057"/>
            <a:ext cx="1077685" cy="968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E63780F-063B-9C34-C378-EF9EDBDB42FC}"/>
              </a:ext>
            </a:extLst>
          </p:cNvPr>
          <p:cNvSpPr txBox="1"/>
          <p:nvPr/>
        </p:nvSpPr>
        <p:spPr>
          <a:xfrm>
            <a:off x="6879771" y="2812317"/>
            <a:ext cx="4275909" cy="2308324"/>
          </a:xfrm>
          <a:prstGeom prst="rect">
            <a:avLst/>
          </a:prstGeom>
          <a:noFill/>
        </p:spPr>
        <p:txBody>
          <a:bodyPr wrap="square" rtlCol="0">
            <a:spAutoFit/>
          </a:bodyPr>
          <a:lstStyle/>
          <a:p>
            <a:pPr algn="ctr"/>
            <a:r>
              <a:rPr lang="en-US" dirty="0"/>
              <a:t>You will be required to write a 5 paragraph essay</a:t>
            </a:r>
          </a:p>
          <a:p>
            <a:pPr algn="ctr"/>
            <a:endParaRPr lang="en-US" dirty="0"/>
          </a:p>
          <a:p>
            <a:pPr algn="ctr"/>
            <a:r>
              <a:rPr lang="en-US" dirty="0"/>
              <a:t>You will have the choice of three questions.</a:t>
            </a:r>
          </a:p>
          <a:p>
            <a:pPr algn="ctr"/>
            <a:endParaRPr lang="en-US" dirty="0"/>
          </a:p>
          <a:p>
            <a:pPr algn="ctr"/>
            <a:r>
              <a:rPr lang="en-US" dirty="0"/>
              <a:t>45 minutes</a:t>
            </a:r>
          </a:p>
          <a:p>
            <a:pPr algn="ctr"/>
            <a:endParaRPr lang="en-US" dirty="0"/>
          </a:p>
          <a:p>
            <a:pPr algn="ctr"/>
            <a:r>
              <a:rPr lang="en-US" dirty="0"/>
              <a:t>Approx. 9 minutes per paragraph</a:t>
            </a:r>
          </a:p>
        </p:txBody>
      </p:sp>
    </p:spTree>
    <p:extLst>
      <p:ext uri="{BB962C8B-B14F-4D97-AF65-F5344CB8AC3E}">
        <p14:creationId xmlns:p14="http://schemas.microsoft.com/office/powerpoint/2010/main" val="144627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977E-3E28-FC4C-C0E4-A8F21BC7E8BE}"/>
              </a:ext>
            </a:extLst>
          </p:cNvPr>
          <p:cNvSpPr>
            <a:spLocks noGrp="1"/>
          </p:cNvSpPr>
          <p:nvPr>
            <p:ph type="title"/>
          </p:nvPr>
        </p:nvSpPr>
        <p:spPr/>
        <p:txBody>
          <a:bodyPr/>
          <a:lstStyle/>
          <a:p>
            <a:pPr algn="ctr"/>
            <a:r>
              <a:rPr lang="en-US" dirty="0"/>
              <a:t>ACTIVITY – 3 topics</a:t>
            </a:r>
          </a:p>
        </p:txBody>
      </p:sp>
      <p:graphicFrame>
        <p:nvGraphicFramePr>
          <p:cNvPr id="5" name="Content Placeholder 2">
            <a:extLst>
              <a:ext uri="{FF2B5EF4-FFF2-40B4-BE49-F238E27FC236}">
                <a16:creationId xmlns:a16="http://schemas.microsoft.com/office/drawing/2014/main" id="{B2B3479F-CFF6-1604-F570-6115C7D773BD}"/>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70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Essay Prep</a:t>
            </a:r>
          </a:p>
        </p:txBody>
      </p:sp>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REVIEW ESSAY WRITING</a:t>
            </a:r>
            <a:endParaRPr lang="en-US" u="sng" dirty="0"/>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9 Lesson 3</a:t>
            </a:r>
          </a:p>
        </p:txBody>
      </p:sp>
      <p:pic>
        <p:nvPicPr>
          <p:cNvPr id="1026" name="Picture 2" descr="Julius Caesar | Biography, Conquests, Facts, &amp; Death | Britannica">
            <a:extLst>
              <a:ext uri="{FF2B5EF4-FFF2-40B4-BE49-F238E27FC236}">
                <a16:creationId xmlns:a16="http://schemas.microsoft.com/office/drawing/2014/main" id="{3031CE66-342E-AB4A-64C5-B2318CE32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0" y="523684"/>
            <a:ext cx="7412806" cy="5434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9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0890-0851-0BDF-8866-7B4AFF5079E7}"/>
              </a:ext>
            </a:extLst>
          </p:cNvPr>
          <p:cNvSpPr>
            <a:spLocks noGrp="1"/>
          </p:cNvSpPr>
          <p:nvPr>
            <p:ph type="title"/>
          </p:nvPr>
        </p:nvSpPr>
        <p:spPr/>
        <p:txBody>
          <a:bodyPr/>
          <a:lstStyle/>
          <a:p>
            <a:pPr algn="ctr"/>
            <a:r>
              <a:rPr lang="en-US" dirty="0"/>
              <a:t>ACTIVITY 1 - Reflect</a:t>
            </a:r>
          </a:p>
        </p:txBody>
      </p:sp>
      <p:sp>
        <p:nvSpPr>
          <p:cNvPr id="3" name="Content Placeholder 2">
            <a:extLst>
              <a:ext uri="{FF2B5EF4-FFF2-40B4-BE49-F238E27FC236}">
                <a16:creationId xmlns:a16="http://schemas.microsoft.com/office/drawing/2014/main" id="{D99B9850-BAC3-7B5D-0C0F-CEFB85798796}"/>
              </a:ext>
            </a:extLst>
          </p:cNvPr>
          <p:cNvSpPr>
            <a:spLocks noGrp="1"/>
          </p:cNvSpPr>
          <p:nvPr>
            <p:ph idx="1"/>
          </p:nvPr>
        </p:nvSpPr>
        <p:spPr/>
        <p:txBody>
          <a:bodyPr>
            <a:normAutofit/>
          </a:bodyPr>
          <a:lstStyle/>
          <a:p>
            <a:pPr algn="ctr"/>
            <a:r>
              <a:rPr lang="en-US" sz="3200" dirty="0"/>
              <a:t>Get out your assessment folder and first essay (Task 2)</a:t>
            </a:r>
          </a:p>
          <a:p>
            <a:pPr algn="ctr"/>
            <a:r>
              <a:rPr lang="en-US" sz="3200" dirty="0"/>
              <a:t>Read through what you wrote and the feedback/marking key</a:t>
            </a:r>
          </a:p>
          <a:p>
            <a:pPr algn="ctr"/>
            <a:endParaRPr lang="en-US" sz="3200" dirty="0"/>
          </a:p>
          <a:p>
            <a:pPr algn="ctr"/>
            <a:r>
              <a:rPr lang="en-US" sz="3200" b="1" i="1" dirty="0">
                <a:solidFill>
                  <a:srgbClr val="00B050"/>
                </a:solidFill>
              </a:rPr>
              <a:t>What is ONE area you can improve on for this upcoming assessment?</a:t>
            </a:r>
          </a:p>
        </p:txBody>
      </p:sp>
    </p:spTree>
    <p:extLst>
      <p:ext uri="{BB962C8B-B14F-4D97-AF65-F5344CB8AC3E}">
        <p14:creationId xmlns:p14="http://schemas.microsoft.com/office/powerpoint/2010/main" val="283056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0249B-860F-8F4F-B1F9-61DE8AD1D67D}"/>
              </a:ext>
            </a:extLst>
          </p:cNvPr>
          <p:cNvSpPr>
            <a:spLocks noGrp="1"/>
          </p:cNvSpPr>
          <p:nvPr>
            <p:ph type="title"/>
          </p:nvPr>
        </p:nvSpPr>
        <p:spPr/>
        <p:txBody>
          <a:bodyPr/>
          <a:lstStyle/>
          <a:p>
            <a:pPr algn="ctr"/>
            <a:r>
              <a:rPr lang="en-US" dirty="0"/>
              <a:t>ACTIVITY 2 - Analyse Sample Essay</a:t>
            </a:r>
          </a:p>
        </p:txBody>
      </p:sp>
      <p:sp>
        <p:nvSpPr>
          <p:cNvPr id="3" name="Content Placeholder 2">
            <a:extLst>
              <a:ext uri="{FF2B5EF4-FFF2-40B4-BE49-F238E27FC236}">
                <a16:creationId xmlns:a16="http://schemas.microsoft.com/office/drawing/2014/main" id="{84ECEB7E-84E8-BD5C-BF22-B7BD65FBBDE7}"/>
              </a:ext>
            </a:extLst>
          </p:cNvPr>
          <p:cNvSpPr>
            <a:spLocks noGrp="1"/>
          </p:cNvSpPr>
          <p:nvPr>
            <p:ph idx="1"/>
          </p:nvPr>
        </p:nvSpPr>
        <p:spPr/>
        <p:txBody>
          <a:bodyPr>
            <a:normAutofit lnSpcReduction="10000"/>
          </a:bodyPr>
          <a:lstStyle/>
          <a:p>
            <a:pPr algn="ctr"/>
            <a:r>
              <a:rPr lang="en-US" dirty="0"/>
              <a:t>Read through the sample essay provided for the following topic</a:t>
            </a:r>
          </a:p>
          <a:p>
            <a:pPr algn="ctr"/>
            <a:endParaRPr lang="en-US" dirty="0"/>
          </a:p>
          <a:p>
            <a:pPr algn="ctr"/>
            <a:r>
              <a:rPr lang="en-GB" sz="1800" b="1" i="1" dirty="0">
                <a:solidFill>
                  <a:schemeClr val="accent6"/>
                </a:solidFill>
                <a:effectLst/>
                <a:latin typeface="Calibri" panose="020F0502020204030204" pitchFamily="34" charset="0"/>
                <a:ea typeface="Calibri" panose="020F0502020204030204" pitchFamily="34" charset="0"/>
              </a:rPr>
              <a:t>Discuss</a:t>
            </a:r>
            <a:r>
              <a:rPr lang="en-GB" sz="1800" b="1" dirty="0">
                <a:solidFill>
                  <a:schemeClr val="accent6"/>
                </a:solidFill>
                <a:effectLst/>
                <a:latin typeface="Calibri" panose="020F0502020204030204" pitchFamily="34" charset="0"/>
                <a:ea typeface="Calibri" panose="020F0502020204030204" pitchFamily="34" charset="0"/>
              </a:rPr>
              <a:t> 3 (THREE) </a:t>
            </a:r>
            <a:r>
              <a:rPr lang="en-GB" sz="1800" b="1" u="sng" dirty="0">
                <a:solidFill>
                  <a:schemeClr val="accent6"/>
                </a:solidFill>
                <a:effectLst/>
                <a:uFill>
                  <a:solidFill>
                    <a:srgbClr val="000000"/>
                  </a:solidFill>
                </a:uFill>
                <a:latin typeface="Calibri" panose="020F0502020204030204" pitchFamily="34" charset="0"/>
                <a:ea typeface="Calibri" panose="020F0502020204030204" pitchFamily="34" charset="0"/>
              </a:rPr>
              <a:t>key events</a:t>
            </a:r>
            <a:r>
              <a:rPr lang="en-GB" sz="1800" b="1" dirty="0">
                <a:solidFill>
                  <a:schemeClr val="accent6"/>
                </a:solidFill>
                <a:effectLst/>
                <a:latin typeface="Calibri" panose="020F0502020204030204" pitchFamily="34" charset="0"/>
                <a:ea typeface="Calibri" panose="020F0502020204030204" pitchFamily="34" charset="0"/>
              </a:rPr>
              <a:t> that occurred in Julius Caesar’s life that allowed him to </a:t>
            </a:r>
            <a:r>
              <a:rPr lang="en-GB" sz="1800" b="1" u="sng" dirty="0">
                <a:solidFill>
                  <a:schemeClr val="accent6"/>
                </a:solidFill>
                <a:effectLst/>
                <a:uFill>
                  <a:solidFill>
                    <a:srgbClr val="000000"/>
                  </a:solidFill>
                </a:uFill>
                <a:latin typeface="Calibri" panose="020F0502020204030204" pitchFamily="34" charset="0"/>
                <a:ea typeface="Calibri" panose="020F0502020204030204" pitchFamily="34" charset="0"/>
              </a:rPr>
              <a:t>gain power</a:t>
            </a:r>
            <a:r>
              <a:rPr lang="en-GB" sz="1800" b="1" dirty="0">
                <a:solidFill>
                  <a:schemeClr val="accent6"/>
                </a:solidFill>
                <a:effectLst/>
                <a:latin typeface="Calibri" panose="020F0502020204030204" pitchFamily="34" charset="0"/>
                <a:ea typeface="Calibri" panose="020F0502020204030204" pitchFamily="34" charset="0"/>
              </a:rPr>
              <a:t> in the Late Roman Republic.</a:t>
            </a:r>
            <a:r>
              <a:rPr lang="en-AU" b="1" dirty="0">
                <a:solidFill>
                  <a:schemeClr val="accent6"/>
                </a:solidFill>
                <a:effectLst/>
              </a:rPr>
              <a:t> </a:t>
            </a:r>
          </a:p>
          <a:p>
            <a:pPr algn="ctr"/>
            <a:endParaRPr lang="en-US" b="1" dirty="0">
              <a:solidFill>
                <a:schemeClr val="accent6"/>
              </a:solidFill>
            </a:endParaRPr>
          </a:p>
          <a:p>
            <a:pPr algn="ctr"/>
            <a:r>
              <a:rPr lang="en-US" dirty="0"/>
              <a:t>Using the marking key provided, mark the test</a:t>
            </a:r>
          </a:p>
          <a:p>
            <a:pPr algn="ctr"/>
            <a:r>
              <a:rPr lang="en-US" dirty="0"/>
              <a:t>Highlight the following:</a:t>
            </a:r>
          </a:p>
          <a:p>
            <a:pPr algn="ctr">
              <a:buFont typeface="Arial" panose="020B0604020202020204" pitchFamily="34" charset="0"/>
              <a:buChar char="•"/>
            </a:pPr>
            <a:r>
              <a:rPr lang="en-US" dirty="0">
                <a:highlight>
                  <a:srgbClr val="FFFF00"/>
                </a:highlight>
              </a:rPr>
              <a:t>Thesis Statement</a:t>
            </a:r>
          </a:p>
          <a:p>
            <a:pPr algn="ctr">
              <a:buFont typeface="Arial" panose="020B0604020202020204" pitchFamily="34" charset="0"/>
              <a:buChar char="•"/>
            </a:pPr>
            <a:r>
              <a:rPr lang="en-US" dirty="0">
                <a:highlight>
                  <a:srgbClr val="00FFFF"/>
                </a:highlight>
              </a:rPr>
              <a:t>Topic Sentences</a:t>
            </a:r>
          </a:p>
          <a:p>
            <a:pPr algn="ctr">
              <a:buFont typeface="Arial" panose="020B0604020202020204" pitchFamily="34" charset="0"/>
              <a:buChar char="•"/>
            </a:pPr>
            <a:r>
              <a:rPr lang="en-US" dirty="0">
                <a:highlight>
                  <a:srgbClr val="FF0000"/>
                </a:highlight>
              </a:rPr>
              <a:t>Evidence</a:t>
            </a:r>
          </a:p>
        </p:txBody>
      </p:sp>
    </p:spTree>
    <p:extLst>
      <p:ext uri="{BB962C8B-B14F-4D97-AF65-F5344CB8AC3E}">
        <p14:creationId xmlns:p14="http://schemas.microsoft.com/office/powerpoint/2010/main" val="2488349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0849-8BAF-24FB-A02B-AEBFE111C841}"/>
              </a:ext>
            </a:extLst>
          </p:cNvPr>
          <p:cNvSpPr>
            <a:spLocks noGrp="1"/>
          </p:cNvSpPr>
          <p:nvPr>
            <p:ph type="title"/>
          </p:nvPr>
        </p:nvSpPr>
        <p:spPr/>
        <p:txBody>
          <a:bodyPr/>
          <a:lstStyle/>
          <a:p>
            <a:pPr algn="ctr"/>
            <a:r>
              <a:rPr lang="en-US" dirty="0"/>
              <a:t>INTRODUCTIONS: Thesis Statements</a:t>
            </a:r>
          </a:p>
        </p:txBody>
      </p:sp>
      <p:sp>
        <p:nvSpPr>
          <p:cNvPr id="3" name="Content Placeholder 2">
            <a:extLst>
              <a:ext uri="{FF2B5EF4-FFF2-40B4-BE49-F238E27FC236}">
                <a16:creationId xmlns:a16="http://schemas.microsoft.com/office/drawing/2014/main" id="{D1363219-F601-DA29-35F8-C13BC0A711E4}"/>
              </a:ext>
            </a:extLst>
          </p:cNvPr>
          <p:cNvSpPr>
            <a:spLocks noGrp="1"/>
          </p:cNvSpPr>
          <p:nvPr>
            <p:ph idx="1"/>
          </p:nvPr>
        </p:nvSpPr>
        <p:spPr>
          <a:xfrm>
            <a:off x="167425" y="1845733"/>
            <a:ext cx="11848564" cy="4516429"/>
          </a:xfrm>
        </p:spPr>
        <p:txBody>
          <a:bodyPr>
            <a:normAutofit lnSpcReduction="10000"/>
          </a:bodyPr>
          <a:lstStyle/>
          <a:p>
            <a:pPr algn="ctr"/>
            <a:r>
              <a:rPr lang="en-US" dirty="0">
                <a:solidFill>
                  <a:schemeClr val="tx1"/>
                </a:solidFill>
              </a:rPr>
              <a:t>Read through the essay question – what is your answer or response to that question?</a:t>
            </a:r>
            <a:br>
              <a:rPr lang="en-US" dirty="0">
                <a:solidFill>
                  <a:schemeClr val="tx1"/>
                </a:solidFill>
              </a:rPr>
            </a:br>
            <a:r>
              <a:rPr lang="en-US" dirty="0">
                <a:solidFill>
                  <a:schemeClr val="tx1"/>
                </a:solidFill>
              </a:rPr>
              <a:t>THAT is your thesis statement.</a:t>
            </a:r>
          </a:p>
          <a:p>
            <a:pPr algn="ctr"/>
            <a:endParaRPr lang="en-US" dirty="0">
              <a:solidFill>
                <a:schemeClr val="tx1"/>
              </a:solidFill>
            </a:endParaRPr>
          </a:p>
          <a:p>
            <a:r>
              <a:rPr lang="en-US" b="1" u="sng" dirty="0">
                <a:solidFill>
                  <a:schemeClr val="tx1"/>
                </a:solidFill>
              </a:rPr>
              <a:t>For example:</a:t>
            </a:r>
          </a:p>
          <a:p>
            <a:pPr algn="l">
              <a:buFont typeface="+mj-lt"/>
              <a:buAutoNum type="arabicPeriod"/>
            </a:pPr>
            <a:r>
              <a:rPr lang="en-AU" b="1" i="0" dirty="0">
                <a:solidFill>
                  <a:schemeClr val="tx1"/>
                </a:solidFill>
                <a:effectLst/>
                <a:latin typeface="Söhne"/>
              </a:rPr>
              <a:t>Leadershi</a:t>
            </a:r>
            <a:r>
              <a:rPr lang="en-AU" b="1" dirty="0">
                <a:solidFill>
                  <a:schemeClr val="tx1"/>
                </a:solidFill>
                <a:latin typeface="Söhne"/>
              </a:rPr>
              <a:t>p:</a:t>
            </a:r>
            <a:br>
              <a:rPr lang="en-AU" b="0" i="0" dirty="0">
                <a:solidFill>
                  <a:schemeClr val="tx1"/>
                </a:solidFill>
                <a:effectLst/>
                <a:latin typeface="Söhne"/>
              </a:rPr>
            </a:br>
            <a:br>
              <a:rPr lang="en-AU" b="0" i="0" dirty="0">
                <a:solidFill>
                  <a:schemeClr val="tx1"/>
                </a:solidFill>
                <a:effectLst/>
                <a:latin typeface="Söhne"/>
              </a:rPr>
            </a:br>
            <a:r>
              <a:rPr lang="en-AU" b="1" i="1" dirty="0">
                <a:solidFill>
                  <a:schemeClr val="accent6"/>
                </a:solidFill>
                <a:effectLst/>
                <a:latin typeface="Söhne"/>
              </a:rPr>
              <a:t>"Julius Caesar's exceptional leadership qualities, demonstrated through his military successes, political acumen, and ability to inspire loyalty, played a pivotal role in his rise to power and his enduring impact on the Late Roman Republic.”</a:t>
            </a:r>
          </a:p>
          <a:p>
            <a:pPr algn="l">
              <a:buFont typeface="+mj-lt"/>
              <a:buAutoNum type="arabicPeriod"/>
            </a:pPr>
            <a:r>
              <a:rPr lang="en-AU" b="1" i="0" dirty="0">
                <a:solidFill>
                  <a:schemeClr val="tx1"/>
                </a:solidFill>
                <a:effectLst/>
                <a:latin typeface="Söhne"/>
              </a:rPr>
              <a:t>Impact on the Roman Republic:</a:t>
            </a:r>
            <a:br>
              <a:rPr lang="en-AU" b="0" i="0" dirty="0">
                <a:solidFill>
                  <a:schemeClr val="tx1"/>
                </a:solidFill>
                <a:effectLst/>
                <a:latin typeface="Söhne"/>
              </a:rPr>
            </a:br>
            <a:br>
              <a:rPr lang="en-AU" b="0" i="0" dirty="0">
                <a:solidFill>
                  <a:schemeClr val="tx1"/>
                </a:solidFill>
                <a:effectLst/>
                <a:latin typeface="Söhne"/>
              </a:rPr>
            </a:br>
            <a:r>
              <a:rPr lang="en-AU" b="1" i="1" dirty="0">
                <a:solidFill>
                  <a:schemeClr val="accent6"/>
                </a:solidFill>
                <a:effectLst/>
                <a:latin typeface="Söhne"/>
              </a:rPr>
              <a:t>"Julius Caesar's influence on the Late Roman Republic was transformative, as his military conquests, political reforms, and eventual dictatorship reshaped the political landscape, leading to both admiration and resistance, ultimately paving the way for the Roman Empire."</a:t>
            </a:r>
          </a:p>
        </p:txBody>
      </p:sp>
    </p:spTree>
    <p:extLst>
      <p:ext uri="{BB962C8B-B14F-4D97-AF65-F5344CB8AC3E}">
        <p14:creationId xmlns:p14="http://schemas.microsoft.com/office/powerpoint/2010/main" val="1111573998"/>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8296</TotalTime>
  <Words>594</Words>
  <Application>Microsoft Macintosh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Wingdings</vt:lpstr>
      <vt:lpstr>Retrospect</vt:lpstr>
      <vt:lpstr>Essay Prep</vt:lpstr>
      <vt:lpstr>Discussion Question:</vt:lpstr>
      <vt:lpstr>A good essay will…</vt:lpstr>
      <vt:lpstr>Your essay</vt:lpstr>
      <vt:lpstr>ACTIVITY – 3 topics</vt:lpstr>
      <vt:lpstr>Essay Prep</vt:lpstr>
      <vt:lpstr>ACTIVITY 1 - Reflect</vt:lpstr>
      <vt:lpstr>ACTIVITY 2 - Analyse Sample Essay</vt:lpstr>
      <vt:lpstr>INTRODUCTIONS: Thesis Statements</vt:lpstr>
      <vt:lpstr>INTRODUCTIONS: Background Info</vt:lpstr>
      <vt:lpstr>INTRODUCTIONS: Essay Map</vt:lpstr>
      <vt:lpstr>ACTIVITY - Plan your structures!</vt:lpstr>
      <vt:lpstr>ACTIVITY – Finding Evidence!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374</cp:revision>
  <dcterms:created xsi:type="dcterms:W3CDTF">2022-07-13T05:26:46Z</dcterms:created>
  <dcterms:modified xsi:type="dcterms:W3CDTF">2023-09-05T08:49:41Z</dcterms:modified>
</cp:coreProperties>
</file>