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sldIdLst>
    <p:sldId id="283" r:id="rId2"/>
    <p:sldId id="257" r:id="rId3"/>
    <p:sldId id="260" r:id="rId4"/>
    <p:sldId id="261" r:id="rId5"/>
    <p:sldId id="284" r:id="rId6"/>
    <p:sldId id="264" r:id="rId7"/>
    <p:sldId id="266" r:id="rId8"/>
    <p:sldId id="290" r:id="rId9"/>
    <p:sldId id="291" r:id="rId10"/>
    <p:sldId id="292" r:id="rId11"/>
    <p:sldId id="293" r:id="rId12"/>
    <p:sldId id="294" r:id="rId13"/>
    <p:sldId id="295" r:id="rId14"/>
    <p:sldId id="297" r:id="rId15"/>
    <p:sldId id="270" r:id="rId16"/>
    <p:sldId id="296" r:id="rId17"/>
    <p:sldId id="267" r:id="rId18"/>
    <p:sldId id="271" r:id="rId19"/>
    <p:sldId id="289" r:id="rId20"/>
    <p:sldId id="298" r:id="rId21"/>
    <p:sldId id="29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0"/>
    <p:restoredTop sz="92318"/>
  </p:normalViewPr>
  <p:slideViewPr>
    <p:cSldViewPr snapToGrid="0" snapToObjects="1">
      <p:cViewPr>
        <p:scale>
          <a:sx n="82" d="100"/>
          <a:sy n="82" d="100"/>
        </p:scale>
        <p:origin x="146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EDAD11-055F-4F36-88C5-AB09847C66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3362B4-5AB0-4F66-AA23-0007BC6A188C}">
      <dgm:prSet/>
      <dgm:spPr/>
      <dgm:t>
        <a:bodyPr/>
        <a:lstStyle/>
        <a:p>
          <a:r>
            <a:rPr lang="en-US"/>
            <a:t>Mountains divided the Greeks into independent city-states</a:t>
          </a:r>
        </a:p>
      </dgm:t>
    </dgm:pt>
    <dgm:pt modelId="{9D6912BF-3440-4C8C-B489-212A94C3B320}" type="parTrans" cxnId="{96740CF6-580E-43D8-A991-8F390E9C5EC5}">
      <dgm:prSet/>
      <dgm:spPr/>
      <dgm:t>
        <a:bodyPr/>
        <a:lstStyle/>
        <a:p>
          <a:endParaRPr lang="en-US"/>
        </a:p>
      </dgm:t>
    </dgm:pt>
    <dgm:pt modelId="{237117DE-821D-44D2-8E3F-CB7A8D51334C}" type="sibTrans" cxnId="{96740CF6-580E-43D8-A991-8F390E9C5EC5}">
      <dgm:prSet/>
      <dgm:spPr/>
      <dgm:t>
        <a:bodyPr/>
        <a:lstStyle/>
        <a:p>
          <a:endParaRPr lang="en-US"/>
        </a:p>
      </dgm:t>
    </dgm:pt>
    <dgm:pt modelId="{1397EA5A-6918-4827-A0B1-4E755EB6FAA1}">
      <dgm:prSet/>
      <dgm:spPr/>
      <dgm:t>
        <a:bodyPr/>
        <a:lstStyle/>
        <a:p>
          <a:r>
            <a:rPr lang="en-US"/>
            <a:t>Access to the sea allowed for trade and </a:t>
          </a:r>
          <a:r>
            <a:rPr lang="en-US" b="1" u="sng"/>
            <a:t>cultural diffusion</a:t>
          </a:r>
          <a:r>
            <a:rPr lang="en-US"/>
            <a:t> (sharing of ideas)</a:t>
          </a:r>
        </a:p>
      </dgm:t>
    </dgm:pt>
    <dgm:pt modelId="{57E83358-35A9-4427-B649-C92CFA74D0E1}" type="parTrans" cxnId="{E06ED3DA-F6F8-498C-87E2-34E9C4D42ADF}">
      <dgm:prSet/>
      <dgm:spPr/>
      <dgm:t>
        <a:bodyPr/>
        <a:lstStyle/>
        <a:p>
          <a:endParaRPr lang="en-US"/>
        </a:p>
      </dgm:t>
    </dgm:pt>
    <dgm:pt modelId="{87B50772-0E80-47AB-B6D8-D32F120F5AA4}" type="sibTrans" cxnId="{E06ED3DA-F6F8-498C-87E2-34E9C4D42ADF}">
      <dgm:prSet/>
      <dgm:spPr/>
      <dgm:t>
        <a:bodyPr/>
        <a:lstStyle/>
        <a:p>
          <a:endParaRPr lang="en-US"/>
        </a:p>
      </dgm:t>
    </dgm:pt>
    <dgm:pt modelId="{EBB0598C-03EF-4010-AC39-8D7F9423E7F2}">
      <dgm:prSet/>
      <dgm:spPr/>
      <dgm:t>
        <a:bodyPr/>
        <a:lstStyle/>
        <a:p>
          <a:r>
            <a:rPr lang="en-US"/>
            <a:t>Wealth and innovation made it a target for invasion</a:t>
          </a:r>
        </a:p>
      </dgm:t>
    </dgm:pt>
    <dgm:pt modelId="{972D228B-4D6D-4591-B0BE-05109E6F1C02}" type="parTrans" cxnId="{8E9E2D36-24F4-48FD-B61C-75DFFF85E524}">
      <dgm:prSet/>
      <dgm:spPr/>
      <dgm:t>
        <a:bodyPr/>
        <a:lstStyle/>
        <a:p>
          <a:endParaRPr lang="en-US"/>
        </a:p>
      </dgm:t>
    </dgm:pt>
    <dgm:pt modelId="{8C8E3721-A9F8-4AAE-BD56-E46E49975351}" type="sibTrans" cxnId="{8E9E2D36-24F4-48FD-B61C-75DFFF85E524}">
      <dgm:prSet/>
      <dgm:spPr/>
      <dgm:t>
        <a:bodyPr/>
        <a:lstStyle/>
        <a:p>
          <a:endParaRPr lang="en-US"/>
        </a:p>
      </dgm:t>
    </dgm:pt>
    <dgm:pt modelId="{15369951-6FEC-4D6D-BEAF-3BC99EC64B41}" type="pres">
      <dgm:prSet presAssocID="{9BEDAD11-055F-4F36-88C5-AB09847C66D5}" presName="root" presStyleCnt="0">
        <dgm:presLayoutVars>
          <dgm:dir/>
          <dgm:resizeHandles val="exact"/>
        </dgm:presLayoutVars>
      </dgm:prSet>
      <dgm:spPr/>
    </dgm:pt>
    <dgm:pt modelId="{85F1840F-5108-4DA4-A3EE-08D1DC57F9D3}" type="pres">
      <dgm:prSet presAssocID="{2C3362B4-5AB0-4F66-AA23-0007BC6A188C}" presName="compNode" presStyleCnt="0"/>
      <dgm:spPr/>
    </dgm:pt>
    <dgm:pt modelId="{999668C3-CF1E-439F-90E1-F69CAB699EFA}" type="pres">
      <dgm:prSet presAssocID="{2C3362B4-5AB0-4F66-AA23-0007BC6A18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1CAC6323-F4A8-454D-9005-23BF3407AA06}" type="pres">
      <dgm:prSet presAssocID="{2C3362B4-5AB0-4F66-AA23-0007BC6A188C}" presName="spaceRect" presStyleCnt="0"/>
      <dgm:spPr/>
    </dgm:pt>
    <dgm:pt modelId="{888614D3-470A-4BD5-8D42-6B2612EB9EFA}" type="pres">
      <dgm:prSet presAssocID="{2C3362B4-5AB0-4F66-AA23-0007BC6A188C}" presName="textRect" presStyleLbl="revTx" presStyleIdx="0" presStyleCnt="3">
        <dgm:presLayoutVars>
          <dgm:chMax val="1"/>
          <dgm:chPref val="1"/>
        </dgm:presLayoutVars>
      </dgm:prSet>
      <dgm:spPr/>
    </dgm:pt>
    <dgm:pt modelId="{63A9DAD8-581C-40EA-8EBA-24143DD6E791}" type="pres">
      <dgm:prSet presAssocID="{237117DE-821D-44D2-8E3F-CB7A8D51334C}" presName="sibTrans" presStyleCnt="0"/>
      <dgm:spPr/>
    </dgm:pt>
    <dgm:pt modelId="{3EE86D00-40AA-4B8C-8819-9B78AC185C4B}" type="pres">
      <dgm:prSet presAssocID="{1397EA5A-6918-4827-A0B1-4E755EB6FAA1}" presName="compNode" presStyleCnt="0"/>
      <dgm:spPr/>
    </dgm:pt>
    <dgm:pt modelId="{C319FCED-8E42-4477-88D5-1F4B38EB6CA1}" type="pres">
      <dgm:prSet presAssocID="{1397EA5A-6918-4827-A0B1-4E755EB6FA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hale"/>
        </a:ext>
      </dgm:extLst>
    </dgm:pt>
    <dgm:pt modelId="{1A87218E-D459-446E-90FB-5C4A87537F18}" type="pres">
      <dgm:prSet presAssocID="{1397EA5A-6918-4827-A0B1-4E755EB6FAA1}" presName="spaceRect" presStyleCnt="0"/>
      <dgm:spPr/>
    </dgm:pt>
    <dgm:pt modelId="{DEBE4775-0FEA-4E44-8E3A-288DA19E3CE5}" type="pres">
      <dgm:prSet presAssocID="{1397EA5A-6918-4827-A0B1-4E755EB6FAA1}" presName="textRect" presStyleLbl="revTx" presStyleIdx="1" presStyleCnt="3">
        <dgm:presLayoutVars>
          <dgm:chMax val="1"/>
          <dgm:chPref val="1"/>
        </dgm:presLayoutVars>
      </dgm:prSet>
      <dgm:spPr/>
    </dgm:pt>
    <dgm:pt modelId="{60E223FA-168B-4F80-B985-2B472979B481}" type="pres">
      <dgm:prSet presAssocID="{87B50772-0E80-47AB-B6D8-D32F120F5AA4}" presName="sibTrans" presStyleCnt="0"/>
      <dgm:spPr/>
    </dgm:pt>
    <dgm:pt modelId="{06358C02-353A-4A26-85D9-CD98B71989F5}" type="pres">
      <dgm:prSet presAssocID="{EBB0598C-03EF-4010-AC39-8D7F9423E7F2}" presName="compNode" presStyleCnt="0"/>
      <dgm:spPr/>
    </dgm:pt>
    <dgm:pt modelId="{E5A52350-E824-4E04-B0EB-FA7110F3BACC}" type="pres">
      <dgm:prSet presAssocID="{EBB0598C-03EF-4010-AC39-8D7F9423E7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91285B6-1B69-411E-98A0-BB136BA39567}" type="pres">
      <dgm:prSet presAssocID="{EBB0598C-03EF-4010-AC39-8D7F9423E7F2}" presName="spaceRect" presStyleCnt="0"/>
      <dgm:spPr/>
    </dgm:pt>
    <dgm:pt modelId="{DF01F47E-BE6A-4019-81D8-3FEC0A82CDBC}" type="pres">
      <dgm:prSet presAssocID="{EBB0598C-03EF-4010-AC39-8D7F9423E7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9E2D36-24F4-48FD-B61C-75DFFF85E524}" srcId="{9BEDAD11-055F-4F36-88C5-AB09847C66D5}" destId="{EBB0598C-03EF-4010-AC39-8D7F9423E7F2}" srcOrd="2" destOrd="0" parTransId="{972D228B-4D6D-4591-B0BE-05109E6F1C02}" sibTransId="{8C8E3721-A9F8-4AAE-BD56-E46E49975351}"/>
    <dgm:cxn modelId="{789117A3-58F9-4A4A-841E-05587BCCF993}" type="presOf" srcId="{1397EA5A-6918-4827-A0B1-4E755EB6FAA1}" destId="{DEBE4775-0FEA-4E44-8E3A-288DA19E3CE5}" srcOrd="0" destOrd="0" presId="urn:microsoft.com/office/officeart/2018/2/layout/IconLabelList"/>
    <dgm:cxn modelId="{6ED775B2-B8E2-428C-A39A-C69D40849C45}" type="presOf" srcId="{2C3362B4-5AB0-4F66-AA23-0007BC6A188C}" destId="{888614D3-470A-4BD5-8D42-6B2612EB9EFA}" srcOrd="0" destOrd="0" presId="urn:microsoft.com/office/officeart/2018/2/layout/IconLabelList"/>
    <dgm:cxn modelId="{C5581CD4-2521-410C-A1E5-22BD7602066F}" type="presOf" srcId="{9BEDAD11-055F-4F36-88C5-AB09847C66D5}" destId="{15369951-6FEC-4D6D-BEAF-3BC99EC64B41}" srcOrd="0" destOrd="0" presId="urn:microsoft.com/office/officeart/2018/2/layout/IconLabelList"/>
    <dgm:cxn modelId="{E06ED3DA-F6F8-498C-87E2-34E9C4D42ADF}" srcId="{9BEDAD11-055F-4F36-88C5-AB09847C66D5}" destId="{1397EA5A-6918-4827-A0B1-4E755EB6FAA1}" srcOrd="1" destOrd="0" parTransId="{57E83358-35A9-4427-B649-C92CFA74D0E1}" sibTransId="{87B50772-0E80-47AB-B6D8-D32F120F5AA4}"/>
    <dgm:cxn modelId="{96740CF6-580E-43D8-A991-8F390E9C5EC5}" srcId="{9BEDAD11-055F-4F36-88C5-AB09847C66D5}" destId="{2C3362B4-5AB0-4F66-AA23-0007BC6A188C}" srcOrd="0" destOrd="0" parTransId="{9D6912BF-3440-4C8C-B489-212A94C3B320}" sibTransId="{237117DE-821D-44D2-8E3F-CB7A8D51334C}"/>
    <dgm:cxn modelId="{D94BB6F7-CB8F-48A4-A5BE-D14BC7AD4FDC}" type="presOf" srcId="{EBB0598C-03EF-4010-AC39-8D7F9423E7F2}" destId="{DF01F47E-BE6A-4019-81D8-3FEC0A82CDBC}" srcOrd="0" destOrd="0" presId="urn:microsoft.com/office/officeart/2018/2/layout/IconLabelList"/>
    <dgm:cxn modelId="{FC08EA69-D284-4FD3-98C1-FE0EED256FD7}" type="presParOf" srcId="{15369951-6FEC-4D6D-BEAF-3BC99EC64B41}" destId="{85F1840F-5108-4DA4-A3EE-08D1DC57F9D3}" srcOrd="0" destOrd="0" presId="urn:microsoft.com/office/officeart/2018/2/layout/IconLabelList"/>
    <dgm:cxn modelId="{FC7A1673-F03D-4EE8-BF4A-0165627B9352}" type="presParOf" srcId="{85F1840F-5108-4DA4-A3EE-08D1DC57F9D3}" destId="{999668C3-CF1E-439F-90E1-F69CAB699EFA}" srcOrd="0" destOrd="0" presId="urn:microsoft.com/office/officeart/2018/2/layout/IconLabelList"/>
    <dgm:cxn modelId="{41A332B8-7B6D-494E-8473-8792DBC374EC}" type="presParOf" srcId="{85F1840F-5108-4DA4-A3EE-08D1DC57F9D3}" destId="{1CAC6323-F4A8-454D-9005-23BF3407AA06}" srcOrd="1" destOrd="0" presId="urn:microsoft.com/office/officeart/2018/2/layout/IconLabelList"/>
    <dgm:cxn modelId="{C85D002B-D9F4-4198-85B9-8E6381356CC1}" type="presParOf" srcId="{85F1840F-5108-4DA4-A3EE-08D1DC57F9D3}" destId="{888614D3-470A-4BD5-8D42-6B2612EB9EFA}" srcOrd="2" destOrd="0" presId="urn:microsoft.com/office/officeart/2018/2/layout/IconLabelList"/>
    <dgm:cxn modelId="{C4B17F24-3208-4993-B5A1-D7C9C59193F4}" type="presParOf" srcId="{15369951-6FEC-4D6D-BEAF-3BC99EC64B41}" destId="{63A9DAD8-581C-40EA-8EBA-24143DD6E791}" srcOrd="1" destOrd="0" presId="urn:microsoft.com/office/officeart/2018/2/layout/IconLabelList"/>
    <dgm:cxn modelId="{8B169DD0-9FD1-461A-9229-A92F3A754F95}" type="presParOf" srcId="{15369951-6FEC-4D6D-BEAF-3BC99EC64B41}" destId="{3EE86D00-40AA-4B8C-8819-9B78AC185C4B}" srcOrd="2" destOrd="0" presId="urn:microsoft.com/office/officeart/2018/2/layout/IconLabelList"/>
    <dgm:cxn modelId="{EFBCC653-B6A9-4CC5-8462-6AF4C2514AE3}" type="presParOf" srcId="{3EE86D00-40AA-4B8C-8819-9B78AC185C4B}" destId="{C319FCED-8E42-4477-88D5-1F4B38EB6CA1}" srcOrd="0" destOrd="0" presId="urn:microsoft.com/office/officeart/2018/2/layout/IconLabelList"/>
    <dgm:cxn modelId="{D9FDD1E4-28C8-4EC8-B61E-115E6E4E0FF6}" type="presParOf" srcId="{3EE86D00-40AA-4B8C-8819-9B78AC185C4B}" destId="{1A87218E-D459-446E-90FB-5C4A87537F18}" srcOrd="1" destOrd="0" presId="urn:microsoft.com/office/officeart/2018/2/layout/IconLabelList"/>
    <dgm:cxn modelId="{1101C7E3-83C1-4229-A9BD-F8ACC7DD0653}" type="presParOf" srcId="{3EE86D00-40AA-4B8C-8819-9B78AC185C4B}" destId="{DEBE4775-0FEA-4E44-8E3A-288DA19E3CE5}" srcOrd="2" destOrd="0" presId="urn:microsoft.com/office/officeart/2018/2/layout/IconLabelList"/>
    <dgm:cxn modelId="{1D8DF3D4-5D06-4F71-B992-B8376B987C0E}" type="presParOf" srcId="{15369951-6FEC-4D6D-BEAF-3BC99EC64B41}" destId="{60E223FA-168B-4F80-B985-2B472979B481}" srcOrd="3" destOrd="0" presId="urn:microsoft.com/office/officeart/2018/2/layout/IconLabelList"/>
    <dgm:cxn modelId="{65F12EF8-7781-44C2-ABAA-30E695787292}" type="presParOf" srcId="{15369951-6FEC-4D6D-BEAF-3BC99EC64B41}" destId="{06358C02-353A-4A26-85D9-CD98B71989F5}" srcOrd="4" destOrd="0" presId="urn:microsoft.com/office/officeart/2018/2/layout/IconLabelList"/>
    <dgm:cxn modelId="{C5379D68-A5EE-4C21-8544-3F88C0DE2D37}" type="presParOf" srcId="{06358C02-353A-4A26-85D9-CD98B71989F5}" destId="{E5A52350-E824-4E04-B0EB-FA7110F3BACC}" srcOrd="0" destOrd="0" presId="urn:microsoft.com/office/officeart/2018/2/layout/IconLabelList"/>
    <dgm:cxn modelId="{338E906A-A9FF-4382-9531-752732EB84D0}" type="presParOf" srcId="{06358C02-353A-4A26-85D9-CD98B71989F5}" destId="{091285B6-1B69-411E-98A0-BB136BA39567}" srcOrd="1" destOrd="0" presId="urn:microsoft.com/office/officeart/2018/2/layout/IconLabelList"/>
    <dgm:cxn modelId="{BB3E0869-3DF1-4C28-8F3B-3892B6E8FDF7}" type="presParOf" srcId="{06358C02-353A-4A26-85D9-CD98B71989F5}" destId="{DF01F47E-BE6A-4019-81D8-3FEC0A82CD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EB50A3-9E13-4ABA-B837-260C0E32DD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DB5C8C-78CE-440E-9ED3-92EA33D19A59}">
      <dgm:prSet/>
      <dgm:spPr/>
      <dgm:t>
        <a:bodyPr/>
        <a:lstStyle/>
        <a:p>
          <a:r>
            <a:rPr lang="en-US"/>
            <a:t>Read through the information about King Phillip II and Alexander the Great.</a:t>
          </a:r>
        </a:p>
      </dgm:t>
    </dgm:pt>
    <dgm:pt modelId="{E081515C-3AEC-4FA9-8240-A73C5E4D6396}" type="parTrans" cxnId="{0BFED34F-0231-4F8F-B59C-B8CFD0D67113}">
      <dgm:prSet/>
      <dgm:spPr/>
      <dgm:t>
        <a:bodyPr/>
        <a:lstStyle/>
        <a:p>
          <a:endParaRPr lang="en-US"/>
        </a:p>
      </dgm:t>
    </dgm:pt>
    <dgm:pt modelId="{3CC2DE68-562B-4BB0-AF4D-72DCFA323D3E}" type="sibTrans" cxnId="{0BFED34F-0231-4F8F-B59C-B8CFD0D67113}">
      <dgm:prSet/>
      <dgm:spPr/>
      <dgm:t>
        <a:bodyPr/>
        <a:lstStyle/>
        <a:p>
          <a:endParaRPr lang="en-US"/>
        </a:p>
      </dgm:t>
    </dgm:pt>
    <dgm:pt modelId="{72341486-DB36-40F6-AACB-524D54D6B7EE}">
      <dgm:prSet/>
      <dgm:spPr/>
      <dgm:t>
        <a:bodyPr/>
        <a:lstStyle/>
        <a:p>
          <a:r>
            <a:rPr lang="en-US"/>
            <a:t>Complete the questions on your worksheet.</a:t>
          </a:r>
        </a:p>
      </dgm:t>
    </dgm:pt>
    <dgm:pt modelId="{4EF92A63-6F05-4526-86B3-E9D94EAA0923}" type="parTrans" cxnId="{D5CC5C14-061C-4043-A650-52C5F6A08533}">
      <dgm:prSet/>
      <dgm:spPr/>
      <dgm:t>
        <a:bodyPr/>
        <a:lstStyle/>
        <a:p>
          <a:endParaRPr lang="en-US"/>
        </a:p>
      </dgm:t>
    </dgm:pt>
    <dgm:pt modelId="{918DAAC1-8D89-4BAE-A7AA-078703F0F451}" type="sibTrans" cxnId="{D5CC5C14-061C-4043-A650-52C5F6A08533}">
      <dgm:prSet/>
      <dgm:spPr/>
      <dgm:t>
        <a:bodyPr/>
        <a:lstStyle/>
        <a:p>
          <a:endParaRPr lang="en-US"/>
        </a:p>
      </dgm:t>
    </dgm:pt>
    <dgm:pt modelId="{AABFD286-B92E-4CF5-AFAE-AFB525876B03}" type="pres">
      <dgm:prSet presAssocID="{03EB50A3-9E13-4ABA-B837-260C0E32DDBF}" presName="root" presStyleCnt="0">
        <dgm:presLayoutVars>
          <dgm:dir/>
          <dgm:resizeHandles val="exact"/>
        </dgm:presLayoutVars>
      </dgm:prSet>
      <dgm:spPr/>
    </dgm:pt>
    <dgm:pt modelId="{F92FD9BF-0611-4843-A111-EA3A69878E46}" type="pres">
      <dgm:prSet presAssocID="{72DB5C8C-78CE-440E-9ED3-92EA33D19A59}" presName="compNode" presStyleCnt="0"/>
      <dgm:spPr/>
    </dgm:pt>
    <dgm:pt modelId="{32DFC4C0-EA55-4C2A-8AEE-2CCB8F017D81}" type="pres">
      <dgm:prSet presAssocID="{72DB5C8C-78CE-440E-9ED3-92EA33D19A59}" presName="bgRect" presStyleLbl="bgShp" presStyleIdx="0" presStyleCnt="2"/>
      <dgm:spPr/>
    </dgm:pt>
    <dgm:pt modelId="{871A344D-1D20-4425-AA4A-71414DB4D5BF}" type="pres">
      <dgm:prSet presAssocID="{72DB5C8C-78CE-440E-9ED3-92EA33D19A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33FDB174-B1B6-4A28-88FB-3971186DD8C2}" type="pres">
      <dgm:prSet presAssocID="{72DB5C8C-78CE-440E-9ED3-92EA33D19A59}" presName="spaceRect" presStyleCnt="0"/>
      <dgm:spPr/>
    </dgm:pt>
    <dgm:pt modelId="{3B4EA31A-E5E4-4E3B-820C-BC9BA547AFD9}" type="pres">
      <dgm:prSet presAssocID="{72DB5C8C-78CE-440E-9ED3-92EA33D19A59}" presName="parTx" presStyleLbl="revTx" presStyleIdx="0" presStyleCnt="2">
        <dgm:presLayoutVars>
          <dgm:chMax val="0"/>
          <dgm:chPref val="0"/>
        </dgm:presLayoutVars>
      </dgm:prSet>
      <dgm:spPr/>
    </dgm:pt>
    <dgm:pt modelId="{72ED967D-9E9B-4BDA-A06B-BC480798A279}" type="pres">
      <dgm:prSet presAssocID="{3CC2DE68-562B-4BB0-AF4D-72DCFA323D3E}" presName="sibTrans" presStyleCnt="0"/>
      <dgm:spPr/>
    </dgm:pt>
    <dgm:pt modelId="{0C7CAD26-CCEF-4916-8DFB-E08E68E0556A}" type="pres">
      <dgm:prSet presAssocID="{72341486-DB36-40F6-AACB-524D54D6B7EE}" presName="compNode" presStyleCnt="0"/>
      <dgm:spPr/>
    </dgm:pt>
    <dgm:pt modelId="{DE31649D-E686-4279-9DF5-D8BB20E25A07}" type="pres">
      <dgm:prSet presAssocID="{72341486-DB36-40F6-AACB-524D54D6B7EE}" presName="bgRect" presStyleLbl="bgShp" presStyleIdx="1" presStyleCnt="2"/>
      <dgm:spPr/>
    </dgm:pt>
    <dgm:pt modelId="{68F7AA83-BE2D-4061-B748-A216E41813E9}" type="pres">
      <dgm:prSet presAssocID="{72341486-DB36-40F6-AACB-524D54D6B7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D445720-5BD9-4C98-8EB1-0DC9FA12A515}" type="pres">
      <dgm:prSet presAssocID="{72341486-DB36-40F6-AACB-524D54D6B7EE}" presName="spaceRect" presStyleCnt="0"/>
      <dgm:spPr/>
    </dgm:pt>
    <dgm:pt modelId="{40DB3039-6B31-47CC-AC2A-383CA0C352E9}" type="pres">
      <dgm:prSet presAssocID="{72341486-DB36-40F6-AACB-524D54D6B7E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F61650C-2D1C-4E53-B243-388EDDB2D72A}" type="presOf" srcId="{03EB50A3-9E13-4ABA-B837-260C0E32DDBF}" destId="{AABFD286-B92E-4CF5-AFAE-AFB525876B03}" srcOrd="0" destOrd="0" presId="urn:microsoft.com/office/officeart/2018/2/layout/IconVerticalSolidList"/>
    <dgm:cxn modelId="{0EB16112-D9C6-421A-911F-108BE2733C85}" type="presOf" srcId="{72DB5C8C-78CE-440E-9ED3-92EA33D19A59}" destId="{3B4EA31A-E5E4-4E3B-820C-BC9BA547AFD9}" srcOrd="0" destOrd="0" presId="urn:microsoft.com/office/officeart/2018/2/layout/IconVerticalSolidList"/>
    <dgm:cxn modelId="{D5CC5C14-061C-4043-A650-52C5F6A08533}" srcId="{03EB50A3-9E13-4ABA-B837-260C0E32DDBF}" destId="{72341486-DB36-40F6-AACB-524D54D6B7EE}" srcOrd="1" destOrd="0" parTransId="{4EF92A63-6F05-4526-86B3-E9D94EAA0923}" sibTransId="{918DAAC1-8D89-4BAE-A7AA-078703F0F451}"/>
    <dgm:cxn modelId="{9B8B771A-DCCC-4839-89DE-A857B490CC1C}" type="presOf" srcId="{72341486-DB36-40F6-AACB-524D54D6B7EE}" destId="{40DB3039-6B31-47CC-AC2A-383CA0C352E9}" srcOrd="0" destOrd="0" presId="urn:microsoft.com/office/officeart/2018/2/layout/IconVerticalSolidList"/>
    <dgm:cxn modelId="{0BFED34F-0231-4F8F-B59C-B8CFD0D67113}" srcId="{03EB50A3-9E13-4ABA-B837-260C0E32DDBF}" destId="{72DB5C8C-78CE-440E-9ED3-92EA33D19A59}" srcOrd="0" destOrd="0" parTransId="{E081515C-3AEC-4FA9-8240-A73C5E4D6396}" sibTransId="{3CC2DE68-562B-4BB0-AF4D-72DCFA323D3E}"/>
    <dgm:cxn modelId="{8EE096A6-31F5-4F03-8957-FD95E586EFC2}" type="presParOf" srcId="{AABFD286-B92E-4CF5-AFAE-AFB525876B03}" destId="{F92FD9BF-0611-4843-A111-EA3A69878E46}" srcOrd="0" destOrd="0" presId="urn:microsoft.com/office/officeart/2018/2/layout/IconVerticalSolidList"/>
    <dgm:cxn modelId="{7F4FA622-06AE-4FBF-9935-3C133D50FE26}" type="presParOf" srcId="{F92FD9BF-0611-4843-A111-EA3A69878E46}" destId="{32DFC4C0-EA55-4C2A-8AEE-2CCB8F017D81}" srcOrd="0" destOrd="0" presId="urn:microsoft.com/office/officeart/2018/2/layout/IconVerticalSolidList"/>
    <dgm:cxn modelId="{220375AC-4A54-4BE9-91CF-CB5353C1BBF2}" type="presParOf" srcId="{F92FD9BF-0611-4843-A111-EA3A69878E46}" destId="{871A344D-1D20-4425-AA4A-71414DB4D5BF}" srcOrd="1" destOrd="0" presId="urn:microsoft.com/office/officeart/2018/2/layout/IconVerticalSolidList"/>
    <dgm:cxn modelId="{0BED28FA-0FFC-4932-B3C6-C71870AC0650}" type="presParOf" srcId="{F92FD9BF-0611-4843-A111-EA3A69878E46}" destId="{33FDB174-B1B6-4A28-88FB-3971186DD8C2}" srcOrd="2" destOrd="0" presId="urn:microsoft.com/office/officeart/2018/2/layout/IconVerticalSolidList"/>
    <dgm:cxn modelId="{A3E824A4-0B64-4121-A8F6-273FBA3F5F84}" type="presParOf" srcId="{F92FD9BF-0611-4843-A111-EA3A69878E46}" destId="{3B4EA31A-E5E4-4E3B-820C-BC9BA547AFD9}" srcOrd="3" destOrd="0" presId="urn:microsoft.com/office/officeart/2018/2/layout/IconVerticalSolidList"/>
    <dgm:cxn modelId="{CAC3772E-76EC-49E8-B6D3-E86F22540D02}" type="presParOf" srcId="{AABFD286-B92E-4CF5-AFAE-AFB525876B03}" destId="{72ED967D-9E9B-4BDA-A06B-BC480798A279}" srcOrd="1" destOrd="0" presId="urn:microsoft.com/office/officeart/2018/2/layout/IconVerticalSolidList"/>
    <dgm:cxn modelId="{654EC938-ADAA-4272-B4C4-2F3A38A0A84B}" type="presParOf" srcId="{AABFD286-B92E-4CF5-AFAE-AFB525876B03}" destId="{0C7CAD26-CCEF-4916-8DFB-E08E68E0556A}" srcOrd="2" destOrd="0" presId="urn:microsoft.com/office/officeart/2018/2/layout/IconVerticalSolidList"/>
    <dgm:cxn modelId="{AA0FA6C9-FB01-499E-863A-66F281E651F3}" type="presParOf" srcId="{0C7CAD26-CCEF-4916-8DFB-E08E68E0556A}" destId="{DE31649D-E686-4279-9DF5-D8BB20E25A07}" srcOrd="0" destOrd="0" presId="urn:microsoft.com/office/officeart/2018/2/layout/IconVerticalSolidList"/>
    <dgm:cxn modelId="{511D24BB-2ECA-48C1-849F-15DD7D301203}" type="presParOf" srcId="{0C7CAD26-CCEF-4916-8DFB-E08E68E0556A}" destId="{68F7AA83-BE2D-4061-B748-A216E41813E9}" srcOrd="1" destOrd="0" presId="urn:microsoft.com/office/officeart/2018/2/layout/IconVerticalSolidList"/>
    <dgm:cxn modelId="{93B83B71-4ED8-4521-B102-E893AECF5013}" type="presParOf" srcId="{0C7CAD26-CCEF-4916-8DFB-E08E68E0556A}" destId="{DD445720-5BD9-4C98-8EB1-0DC9FA12A515}" srcOrd="2" destOrd="0" presId="urn:microsoft.com/office/officeart/2018/2/layout/IconVerticalSolidList"/>
    <dgm:cxn modelId="{5B9767C7-5B89-490B-B630-1972EE177574}" type="presParOf" srcId="{0C7CAD26-CCEF-4916-8DFB-E08E68E0556A}" destId="{40DB3039-6B31-47CC-AC2A-383CA0C352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668C3-CF1E-439F-90E1-F69CAB699EFA}">
      <dsp:nvSpPr>
        <dsp:cNvPr id="0" name=""/>
        <dsp:cNvSpPr/>
      </dsp:nvSpPr>
      <dsp:spPr>
        <a:xfrm>
          <a:off x="1063980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614D3-470A-4BD5-8D42-6B2612EB9EFA}">
      <dsp:nvSpPr>
        <dsp:cNvPr id="0" name=""/>
        <dsp:cNvSpPr/>
      </dsp:nvSpPr>
      <dsp:spPr>
        <a:xfrm>
          <a:off x="285097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Mountains divided the Greeks into independent city-states</a:t>
          </a:r>
        </a:p>
      </dsp:txBody>
      <dsp:txXfrm>
        <a:off x="285097" y="2346338"/>
        <a:ext cx="2832300" cy="720000"/>
      </dsp:txXfrm>
    </dsp:sp>
    <dsp:sp modelId="{C319FCED-8E42-4477-88D5-1F4B38EB6CA1}">
      <dsp:nvSpPr>
        <dsp:cNvPr id="0" name=""/>
        <dsp:cNvSpPr/>
      </dsp:nvSpPr>
      <dsp:spPr>
        <a:xfrm>
          <a:off x="4391932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E4775-0FEA-4E44-8E3A-288DA19E3CE5}">
      <dsp:nvSpPr>
        <dsp:cNvPr id="0" name=""/>
        <dsp:cNvSpPr/>
      </dsp:nvSpPr>
      <dsp:spPr>
        <a:xfrm>
          <a:off x="3613050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Access to the sea allowed for trade and </a:t>
          </a:r>
          <a:r>
            <a:rPr lang="en-US" sz="1700" b="1" u="sng" kern="1200"/>
            <a:t>cultural diffusion</a:t>
          </a:r>
          <a:r>
            <a:rPr lang="en-US" sz="1700" kern="1200"/>
            <a:t> (sharing of ideas)</a:t>
          </a:r>
        </a:p>
      </dsp:txBody>
      <dsp:txXfrm>
        <a:off x="3613050" y="2346338"/>
        <a:ext cx="2832300" cy="720000"/>
      </dsp:txXfrm>
    </dsp:sp>
    <dsp:sp modelId="{E5A52350-E824-4E04-B0EB-FA7110F3BACC}">
      <dsp:nvSpPr>
        <dsp:cNvPr id="0" name=""/>
        <dsp:cNvSpPr/>
      </dsp:nvSpPr>
      <dsp:spPr>
        <a:xfrm>
          <a:off x="7719885" y="71974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1F47E-BE6A-4019-81D8-3FEC0A82CDBC}">
      <dsp:nvSpPr>
        <dsp:cNvPr id="0" name=""/>
        <dsp:cNvSpPr/>
      </dsp:nvSpPr>
      <dsp:spPr>
        <a:xfrm>
          <a:off x="6941002" y="2346338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Wealth and innovation made it a target for invasion</a:t>
          </a:r>
        </a:p>
      </dsp:txBody>
      <dsp:txXfrm>
        <a:off x="6941002" y="2346338"/>
        <a:ext cx="28323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FC4C0-EA55-4C2A-8AEE-2CCB8F017D81}">
      <dsp:nvSpPr>
        <dsp:cNvPr id="0" name=""/>
        <dsp:cNvSpPr/>
      </dsp:nvSpPr>
      <dsp:spPr>
        <a:xfrm>
          <a:off x="0" y="615237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A344D-1D20-4425-AA4A-71414DB4D5BF}">
      <dsp:nvSpPr>
        <dsp:cNvPr id="0" name=""/>
        <dsp:cNvSpPr/>
      </dsp:nvSpPr>
      <dsp:spPr>
        <a:xfrm>
          <a:off x="343586" y="870798"/>
          <a:ext cx="624703" cy="6247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EA31A-E5E4-4E3B-820C-BC9BA547AFD9}">
      <dsp:nvSpPr>
        <dsp:cNvPr id="0" name=""/>
        <dsp:cNvSpPr/>
      </dsp:nvSpPr>
      <dsp:spPr>
        <a:xfrm>
          <a:off x="1311876" y="615237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Read through the information about King Phillip II and Alexander the Great.</a:t>
          </a:r>
        </a:p>
      </dsp:txBody>
      <dsp:txXfrm>
        <a:off x="1311876" y="615237"/>
        <a:ext cx="8746523" cy="1135824"/>
      </dsp:txXfrm>
    </dsp:sp>
    <dsp:sp modelId="{DE31649D-E686-4279-9DF5-D8BB20E25A07}">
      <dsp:nvSpPr>
        <dsp:cNvPr id="0" name=""/>
        <dsp:cNvSpPr/>
      </dsp:nvSpPr>
      <dsp:spPr>
        <a:xfrm>
          <a:off x="0" y="2035018"/>
          <a:ext cx="10058399" cy="11358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7AA83-BE2D-4061-B748-A216E41813E9}">
      <dsp:nvSpPr>
        <dsp:cNvPr id="0" name=""/>
        <dsp:cNvSpPr/>
      </dsp:nvSpPr>
      <dsp:spPr>
        <a:xfrm>
          <a:off x="343586" y="2290578"/>
          <a:ext cx="624703" cy="6247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B3039-6B31-47CC-AC2A-383CA0C352E9}">
      <dsp:nvSpPr>
        <dsp:cNvPr id="0" name=""/>
        <dsp:cNvSpPr/>
      </dsp:nvSpPr>
      <dsp:spPr>
        <a:xfrm>
          <a:off x="1311876" y="2035018"/>
          <a:ext cx="8746523" cy="1135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208" tIns="120208" rIns="120208" bIns="1202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Complete the questions on your worksheet.</a:t>
          </a:r>
        </a:p>
      </dsp:txBody>
      <dsp:txXfrm>
        <a:off x="1311876" y="2035018"/>
        <a:ext cx="8746523" cy="1135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6/2/23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Lauren.barrie@education.wa.edu.a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cHA56C9EqY&amp;ab_channel=SeeUinHistory%2FMythology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edonia">
            <a:extLst>
              <a:ext uri="{FF2B5EF4-FFF2-40B4-BE49-F238E27FC236}">
                <a16:creationId xmlns:a16="http://schemas.microsoft.com/office/drawing/2014/main" id="{B4983156-1CAB-D25A-2998-8589FB2E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6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Unit 2 –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Power in the Ancient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Discuss Unit 2</a:t>
            </a:r>
          </a:p>
          <a:p>
            <a:r>
              <a:rPr lang="en-US" b="1" dirty="0">
                <a:solidFill>
                  <a:schemeClr val="tx1"/>
                </a:solidFill>
              </a:rPr>
              <a:t>Identify the features of ancient </a:t>
            </a:r>
            <a:r>
              <a:rPr lang="en-US" b="1" dirty="0" err="1">
                <a:solidFill>
                  <a:schemeClr val="tx1"/>
                </a:solidFill>
              </a:rPr>
              <a:t>macedonia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 Lesson 1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3EA-68F5-5794-3F55-1C59211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Hellenistic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48C6-A9A8-8A57-E007-AAEE98EE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943254"/>
            <a:ext cx="5698374" cy="3274907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DEFINITION: </a:t>
            </a:r>
          </a:p>
          <a:p>
            <a:pPr algn="ctr"/>
            <a:r>
              <a:rPr lang="en-US" sz="3200" dirty="0"/>
              <a:t>the period of Mediterranean history </a:t>
            </a:r>
            <a:r>
              <a:rPr lang="en-US" sz="3200" b="1" i="1" dirty="0"/>
              <a:t>between the death of Alexander the Great in 323 BC and the emergence of the Roman Empire</a:t>
            </a:r>
            <a:r>
              <a:rPr lang="en-US" sz="32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9776E-5171-0A50-50C2-1265D91E44C8}"/>
              </a:ext>
            </a:extLst>
          </p:cNvPr>
          <p:cNvCxnSpPr/>
          <p:nvPr/>
        </p:nvCxnSpPr>
        <p:spPr>
          <a:xfrm>
            <a:off x="6408913" y="1845734"/>
            <a:ext cx="0" cy="3578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C9ECF-E926-C059-8A0A-2CFDCB80E996}"/>
              </a:ext>
            </a:extLst>
          </p:cNvPr>
          <p:cNvCxnSpPr>
            <a:cxnSpLocks/>
          </p:cNvCxnSpPr>
          <p:nvPr/>
        </p:nvCxnSpPr>
        <p:spPr>
          <a:xfrm flipH="1">
            <a:off x="914400" y="5424055"/>
            <a:ext cx="10723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EE533-EDF7-8268-580F-F73906707C04}"/>
              </a:ext>
            </a:extLst>
          </p:cNvPr>
          <p:cNvSpPr txBox="1">
            <a:spLocks/>
          </p:cNvSpPr>
          <p:nvPr/>
        </p:nvSpPr>
        <p:spPr>
          <a:xfrm>
            <a:off x="415636" y="5629949"/>
            <a:ext cx="11623953" cy="481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Write this in your book</a:t>
            </a:r>
          </a:p>
        </p:txBody>
      </p:sp>
      <p:pic>
        <p:nvPicPr>
          <p:cNvPr id="3074" name="Picture 2" descr="Centre for Hellenistic and Later Greek Studies | Classics and Ancient  History | University of Exeter">
            <a:extLst>
              <a:ext uri="{FF2B5EF4-FFF2-40B4-BE49-F238E27FC236}">
                <a16:creationId xmlns:a16="http://schemas.microsoft.com/office/drawing/2014/main" id="{D1C2C8D0-855E-5950-65FB-0205EB66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3817" y="2282092"/>
            <a:ext cx="5032428" cy="2705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17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3EA-68F5-5794-3F55-1C59211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League of Corinth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48C6-A9A8-8A57-E007-AAEE98EE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943254"/>
            <a:ext cx="5698374" cy="3274907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DEFINITION: </a:t>
            </a:r>
          </a:p>
          <a:p>
            <a:pPr algn="ctr"/>
            <a:r>
              <a:rPr lang="en-US" sz="3200" dirty="0"/>
              <a:t>offensive and defensive alliance </a:t>
            </a:r>
            <a:r>
              <a:rPr lang="en-US" sz="3200" b="1" i="1" dirty="0"/>
              <a:t>of all the Greek states (except Sparta) </a:t>
            </a:r>
            <a:r>
              <a:rPr lang="en-US" sz="3200" dirty="0"/>
              <a:t>organized in 337 </a:t>
            </a:r>
            <a:r>
              <a:rPr lang="en-US" sz="3200" cap="all" dirty="0"/>
              <a:t>BCE</a:t>
            </a:r>
            <a:r>
              <a:rPr lang="en-US" sz="3200" dirty="0"/>
              <a:t> at Corinth under the leadership of </a:t>
            </a:r>
            <a:r>
              <a:rPr lang="en-US" sz="3200" b="1" i="1" dirty="0"/>
              <a:t>Philip II of Macedon</a:t>
            </a:r>
            <a:r>
              <a:rPr lang="en-US" sz="3200" dirty="0"/>
              <a:t>. 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9776E-5171-0A50-50C2-1265D91E44C8}"/>
              </a:ext>
            </a:extLst>
          </p:cNvPr>
          <p:cNvCxnSpPr/>
          <p:nvPr/>
        </p:nvCxnSpPr>
        <p:spPr>
          <a:xfrm>
            <a:off x="6858364" y="1845734"/>
            <a:ext cx="0" cy="3578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C9ECF-E926-C059-8A0A-2CFDCB80E996}"/>
              </a:ext>
            </a:extLst>
          </p:cNvPr>
          <p:cNvCxnSpPr>
            <a:cxnSpLocks/>
          </p:cNvCxnSpPr>
          <p:nvPr/>
        </p:nvCxnSpPr>
        <p:spPr>
          <a:xfrm flipH="1">
            <a:off x="914400" y="5424055"/>
            <a:ext cx="10723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EE533-EDF7-8268-580F-F73906707C04}"/>
              </a:ext>
            </a:extLst>
          </p:cNvPr>
          <p:cNvSpPr txBox="1">
            <a:spLocks/>
          </p:cNvSpPr>
          <p:nvPr/>
        </p:nvSpPr>
        <p:spPr>
          <a:xfrm>
            <a:off x="415636" y="5629949"/>
            <a:ext cx="11623953" cy="481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Write this in your book</a:t>
            </a:r>
          </a:p>
        </p:txBody>
      </p:sp>
      <p:pic>
        <p:nvPicPr>
          <p:cNvPr id="4098" name="Picture 2" descr="League of Corinth - Wikipedia">
            <a:extLst>
              <a:ext uri="{FF2B5EF4-FFF2-40B4-BE49-F238E27FC236}">
                <a16:creationId xmlns:a16="http://schemas.microsoft.com/office/drawing/2014/main" id="{48B36663-1120-023C-C52C-988386BA5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681" y="1943253"/>
            <a:ext cx="4153994" cy="3323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93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3EA-68F5-5794-3F55-1C59211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/>
              <a:t>Phallanx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48C6-A9A8-8A57-E007-AAEE98EE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943254"/>
            <a:ext cx="5698374" cy="3274907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DEFINITION: </a:t>
            </a:r>
          </a:p>
          <a:p>
            <a:pPr algn="ctr"/>
            <a:r>
              <a:rPr lang="en-US" sz="3200" dirty="0"/>
              <a:t>a body of troops or police officers </a:t>
            </a:r>
            <a:r>
              <a:rPr lang="en-US" sz="3200" b="1" i="1" dirty="0"/>
              <a:t>standing or moving in close 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9776E-5171-0A50-50C2-1265D91E44C8}"/>
              </a:ext>
            </a:extLst>
          </p:cNvPr>
          <p:cNvCxnSpPr/>
          <p:nvPr/>
        </p:nvCxnSpPr>
        <p:spPr>
          <a:xfrm>
            <a:off x="6858364" y="1845734"/>
            <a:ext cx="0" cy="3578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C9ECF-E926-C059-8A0A-2CFDCB80E996}"/>
              </a:ext>
            </a:extLst>
          </p:cNvPr>
          <p:cNvCxnSpPr>
            <a:cxnSpLocks/>
          </p:cNvCxnSpPr>
          <p:nvPr/>
        </p:nvCxnSpPr>
        <p:spPr>
          <a:xfrm flipH="1">
            <a:off x="914400" y="5424055"/>
            <a:ext cx="10723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EE533-EDF7-8268-580F-F73906707C04}"/>
              </a:ext>
            </a:extLst>
          </p:cNvPr>
          <p:cNvSpPr txBox="1">
            <a:spLocks/>
          </p:cNvSpPr>
          <p:nvPr/>
        </p:nvSpPr>
        <p:spPr>
          <a:xfrm>
            <a:off x="415636" y="5629949"/>
            <a:ext cx="11623953" cy="481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Write this in your book</a:t>
            </a:r>
          </a:p>
        </p:txBody>
      </p:sp>
      <p:pic>
        <p:nvPicPr>
          <p:cNvPr id="5122" name="Picture 2" descr="The Phalanx | The Hoplite Battle Experience">
            <a:extLst>
              <a:ext uri="{FF2B5EF4-FFF2-40B4-BE49-F238E27FC236}">
                <a16:creationId xmlns:a16="http://schemas.microsoft.com/office/drawing/2014/main" id="{06AA7985-5440-DF6F-68C3-A64466F54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374" y="2092440"/>
            <a:ext cx="4695990" cy="2976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3504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EF5C-6F11-8683-84E4-502860F48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Our Focus: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478E7-91A2-02F9-716D-CE18208A9F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i="1" dirty="0"/>
              <a:t>Ancient Macedonia </a:t>
            </a:r>
            <a:r>
              <a:rPr lang="en-US" dirty="0"/>
              <a:t>and </a:t>
            </a:r>
            <a:r>
              <a:rPr lang="en-US" b="1" i="1" dirty="0"/>
              <a:t>Alexander the </a:t>
            </a:r>
            <a:r>
              <a:rPr lang="en-US" b="1" i="1" dirty="0" err="1"/>
              <a:t>GReat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758214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8917-D71F-502F-6B63-28C87743B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Ancient Macedonia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28D6-7DF4-E42D-3BDD-7E8AE4B8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451" y="1845733"/>
            <a:ext cx="11484244" cy="4601561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800" b="0" i="0" dirty="0">
                <a:solidFill>
                  <a:srgbClr val="121212"/>
                </a:solidFill>
                <a:effectLst/>
                <a:latin typeface="GeographEditWeb"/>
              </a:rPr>
              <a:t> Macedonia - small kingdom in </a:t>
            </a:r>
            <a:r>
              <a:rPr lang="en-AU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GeographEditWeb"/>
              </a:rPr>
              <a:t>northern Greece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21212"/>
                </a:solidFill>
                <a:latin typeface="GeographEditWeb"/>
              </a:rPr>
              <a:t> </a:t>
            </a:r>
            <a:r>
              <a:rPr lang="en-AU" sz="2800" b="0" i="0" dirty="0">
                <a:solidFill>
                  <a:srgbClr val="121212"/>
                </a:solidFill>
                <a:effectLst/>
                <a:latin typeface="GeographEditWeb"/>
              </a:rPr>
              <a:t>established a growing empire from </a:t>
            </a:r>
            <a:r>
              <a:rPr lang="en-AU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GeographEditWeb"/>
              </a:rPr>
              <a:t>359 BCE to 323 BCE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800" dirty="0">
                <a:solidFill>
                  <a:srgbClr val="121212"/>
                </a:solidFill>
                <a:latin typeface="GeographEditWeb"/>
              </a:rPr>
              <a:t> </a:t>
            </a:r>
            <a:r>
              <a:rPr lang="en-AU" sz="2800" b="0" i="0" dirty="0">
                <a:solidFill>
                  <a:srgbClr val="121212"/>
                </a:solidFill>
                <a:effectLst/>
                <a:latin typeface="GeographEditWeb"/>
              </a:rPr>
              <a:t>reign of several kings - </a:t>
            </a: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monarchy</a:t>
            </a:r>
            <a:r>
              <a:rPr lang="en-US" sz="2800" dirty="0"/>
              <a:t> began in 808 BCE with </a:t>
            </a:r>
            <a:r>
              <a:rPr lang="en-US" sz="2800" dirty="0" err="1"/>
              <a:t>Caranus</a:t>
            </a:r>
            <a:r>
              <a:rPr lang="en-US" sz="2800" dirty="0"/>
              <a:t> (first known king of Macedonia)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359 BCE - King Phillip II </a:t>
            </a:r>
            <a:r>
              <a:rPr lang="en-US" sz="2800" dirty="0"/>
              <a:t>became ruler and united the southern Greek city-states with the north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brought them all under Macedonian rule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improved his army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devised plans to conquer other lands in the Mediterranean 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/>
              <a:t>died before he was able to put his plans into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His son Alexander, later known as Alexander the Great, was able to expand Macedonia and </a:t>
            </a:r>
            <a:r>
              <a:rPr lang="en-AU" sz="2800" b="1" i="1" dirty="0">
                <a:solidFill>
                  <a:schemeClr val="accent6">
                    <a:lumMod val="75000"/>
                  </a:schemeClr>
                </a:solidFill>
                <a:effectLst/>
                <a:latin typeface="GeographEditWeb"/>
              </a:rPr>
              <a:t>usher in the Hellenistic age in the region.</a:t>
            </a:r>
            <a:endParaRPr lang="en-US" sz="2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43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44603" y="4325112"/>
            <a:ext cx="71323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Geography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36504" y="4455620"/>
            <a:ext cx="7321946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Colour</a:t>
            </a:r>
            <a:r>
              <a:rPr lang="en-US" dirty="0"/>
              <a:t> the following onto your map and label</a:t>
            </a:r>
          </a:p>
        </p:txBody>
      </p:sp>
      <p:pic>
        <p:nvPicPr>
          <p:cNvPr id="7" name="Graphic 6" descr="Map with pin">
            <a:extLst>
              <a:ext uri="{FF2B5EF4-FFF2-40B4-BE49-F238E27FC236}">
                <a16:creationId xmlns:a16="http://schemas.microsoft.com/office/drawing/2014/main" id="{A3C2FF83-4648-E8F3-59D0-381B0695D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288" y="2759570"/>
            <a:ext cx="2449486" cy="24494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F0CE275-BAEC-48E9-B00C-1B635C68F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2C524A-01E1-4209-AE20-DA64F7CB1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9608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38589C0-4606-4156-BEC9-696F08B09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rgbClr val="426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2EE4A-477B-E789-0A08-E1710F8F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0080"/>
            <a:ext cx="3472979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>
                <a:solidFill>
                  <a:srgbClr val="FFFFFF"/>
                </a:solidFill>
              </a:rPr>
              <a:t>Where is Macedonia?</a:t>
            </a:r>
          </a:p>
        </p:txBody>
      </p:sp>
      <p:pic>
        <p:nvPicPr>
          <p:cNvPr id="3" name="Picture 6" descr="acedonia (ancient kingdom) - Wikipedia">
            <a:extLst>
              <a:ext uri="{FF2B5EF4-FFF2-40B4-BE49-F238E27FC236}">
                <a16:creationId xmlns:a16="http://schemas.microsoft.com/office/drawing/2014/main" id="{0CC76C11-5171-376B-E8E4-4DEAF25E5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" t="3616" r="4612"/>
          <a:stretch/>
        </p:blipFill>
        <p:spPr bwMode="auto">
          <a:xfrm>
            <a:off x="4600779" y="0"/>
            <a:ext cx="757522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78668EE-3D16-4B1B-8CFE-482C22669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rgbClr val="E87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7436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cedonia (ancient kingdom) - Wikipedi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00" r="781"/>
          <a:stretch/>
        </p:blipFill>
        <p:spPr bwMode="auto">
          <a:xfrm>
            <a:off x="1814946" y="0"/>
            <a:ext cx="8797636" cy="6916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967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Geography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FD28EC-FF45-B354-53D9-1817BCD918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725094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5459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am I?</a:t>
            </a: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835" r="-2" b="-2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indent="-228600" algn="ctr">
              <a:spcBef>
                <a:spcPts val="70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King Philip II of Macedon</a:t>
            </a:r>
          </a:p>
          <a:p>
            <a:pPr indent="-228600" algn="ctr">
              <a:spcBef>
                <a:spcPts val="700"/>
              </a:spcBef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382BC – 336BC</a:t>
            </a:r>
          </a:p>
          <a:p>
            <a:pPr indent="-228600" algn="ctr">
              <a:spcBef>
                <a:spcPts val="700"/>
              </a:spcBef>
            </a:pPr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7906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8AD0-319D-63B1-0751-2F9BC877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Ancient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982D-87C6-1930-7A0F-59E33903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err="1"/>
              <a:t>Ms</a:t>
            </a:r>
            <a:r>
              <a:rPr lang="en-US" sz="2800" dirty="0"/>
              <a:t> Lauren Barrie</a:t>
            </a:r>
          </a:p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Lauren.barrie@education.wa.edu.au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800" b="1" i="1" dirty="0"/>
              <a:t>Classroom:</a:t>
            </a:r>
          </a:p>
          <a:p>
            <a:pPr algn="ctr"/>
            <a:r>
              <a:rPr lang="en-US" sz="2800" dirty="0"/>
              <a:t>F18</a:t>
            </a:r>
          </a:p>
          <a:p>
            <a:pPr algn="ctr"/>
            <a:r>
              <a:rPr lang="en-US" sz="2800" b="1" i="1" dirty="0"/>
              <a:t>Where to find me:</a:t>
            </a:r>
          </a:p>
          <a:p>
            <a:pPr algn="ctr"/>
            <a:r>
              <a:rPr lang="en-US" sz="2800" dirty="0"/>
              <a:t>Downstairs HASS Staff Study</a:t>
            </a:r>
          </a:p>
        </p:txBody>
      </p:sp>
    </p:spTree>
    <p:extLst>
      <p:ext uri="{BB962C8B-B14F-4D97-AF65-F5344CB8AC3E}">
        <p14:creationId xmlns:p14="http://schemas.microsoft.com/office/powerpoint/2010/main" val="2702919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 am I?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 indent="-228600" algn="ctr">
              <a:lnSpc>
                <a:spcPct val="110000"/>
              </a:lnSpc>
              <a:spcBef>
                <a:spcPts val="700"/>
              </a:spcBef>
            </a:pPr>
            <a:r>
              <a:rPr lang="en-US" sz="2800" dirty="0">
                <a:solidFill>
                  <a:schemeClr val="tx1"/>
                </a:solidFill>
              </a:rPr>
              <a:t>Alexander III of Macedon</a:t>
            </a:r>
          </a:p>
          <a:p>
            <a:pPr indent="-228600" algn="ctr">
              <a:lnSpc>
                <a:spcPct val="110000"/>
              </a:lnSpc>
              <a:spcBef>
                <a:spcPts val="700"/>
              </a:spcBef>
            </a:pPr>
            <a:r>
              <a:rPr lang="en-US" sz="2800" dirty="0">
                <a:solidFill>
                  <a:schemeClr val="tx1"/>
                </a:solidFill>
              </a:rPr>
              <a:t>356BCE </a:t>
            </a:r>
            <a:r>
              <a:rPr lang="mr-IN" sz="2800" dirty="0">
                <a:solidFill>
                  <a:schemeClr val="tx1"/>
                </a:solidFill>
              </a:rPr>
              <a:t>–</a:t>
            </a:r>
            <a:r>
              <a:rPr lang="en-US" sz="2800" dirty="0">
                <a:solidFill>
                  <a:schemeClr val="tx1"/>
                </a:solidFill>
              </a:rPr>
              <a:t> 323BCE</a:t>
            </a:r>
          </a:p>
          <a:p>
            <a:pPr indent="-228600" algn="ctr">
              <a:lnSpc>
                <a:spcPct val="110000"/>
              </a:lnSpc>
              <a:spcBef>
                <a:spcPts val="70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" name="Picture 2" descr="lexander the Great - Wikipedia">
            <a:extLst>
              <a:ext uri="{FF2B5EF4-FFF2-40B4-BE49-F238E27FC236}">
                <a16:creationId xmlns:a16="http://schemas.microsoft.com/office/drawing/2014/main" id="{E3D1DD4B-1418-111E-E4F2-1BE2FCC0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29" y="128428"/>
            <a:ext cx="5906286" cy="660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6829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0757-7DD0-D674-444B-14D5793D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ACTIVITY 2 – Reading Comprehension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5CDC1E-6546-A424-0D2C-B297B4CB61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568684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6657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FCB15-C785-69B3-3F7C-7E5FAB952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Class Rules and Expectations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F4921-6B4E-0628-5413-D5BE9B9ED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effectLst/>
                <a:latin typeface="Baskerville" panose="02020502070401020303" pitchFamily="18" charset="0"/>
              </a:rPr>
              <a:t> Show respect to me, each other, and the classroom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effectLst/>
                <a:latin typeface="Baskerville" panose="02020502070401020303" pitchFamily="18" charset="0"/>
              </a:rPr>
              <a:t> Be </a:t>
            </a:r>
            <a:r>
              <a:rPr lang="en-AU" u="sng" dirty="0">
                <a:effectLst/>
                <a:latin typeface="Baskerville" panose="02020502070401020303" pitchFamily="18" charset="0"/>
              </a:rPr>
              <a:t>on time</a:t>
            </a:r>
            <a:r>
              <a:rPr lang="en-AU" dirty="0">
                <a:effectLst/>
                <a:latin typeface="Baskerville" panose="02020502070401020303" pitchFamily="18" charset="0"/>
              </a:rPr>
              <a:t> for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effectLst/>
                <a:latin typeface="Baskerville" panose="02020502070401020303" pitchFamily="18" charset="0"/>
              </a:rPr>
              <a:t> Come prepared for class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b="1" i="1" dirty="0">
                <a:effectLst/>
                <a:latin typeface="Baskerville" panose="02020502070401020303" pitchFamily="18" charset="0"/>
              </a:rPr>
              <a:t>Complete all tasks to the best of your 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effectLst/>
                <a:latin typeface="Baskerville" panose="02020502070401020303" pitchFamily="18" charset="0"/>
              </a:rPr>
              <a:t> Catch up on missed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effectLst/>
                <a:latin typeface="Baskerville" panose="02020502070401020303" pitchFamily="18" charset="0"/>
              </a:rPr>
              <a:t> Have a go at everything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>
                <a:latin typeface="Baskerville" panose="02020502070401020303" pitchFamily="18" charset="0"/>
              </a:rPr>
              <a:t> Use Compass</a:t>
            </a:r>
            <a:endParaRPr lang="en-AU" dirty="0">
              <a:effectLst/>
              <a:latin typeface="Baskerville" panose="02020502070401020303" pitchFamily="18" charset="0"/>
            </a:endParaRPr>
          </a:p>
          <a:p>
            <a:r>
              <a:rPr lang="en-AU" u="sng" dirty="0">
                <a:effectLst/>
                <a:latin typeface="Baskerville" panose="02020502070401020303" pitchFamily="18" charset="0"/>
              </a:rPr>
              <a:t>If you do not follow these, your parents/guardians will be contacted.</a:t>
            </a:r>
            <a:endParaRPr lang="en-AU" dirty="0">
              <a:effectLst/>
              <a:latin typeface="Baskerville" panose="02020502070401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41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A5816-17EF-27FB-5678-9E15BC96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A88143"/>
                </a:solidFill>
              </a:rPr>
              <a:t>What you will need</a:t>
            </a:r>
          </a:p>
        </p:txBody>
      </p:sp>
      <p:pic>
        <p:nvPicPr>
          <p:cNvPr id="5" name="Picture 4" descr="Writing an appointment on a paper agenda">
            <a:extLst>
              <a:ext uri="{FF2B5EF4-FFF2-40B4-BE49-F238E27FC236}">
                <a16:creationId xmlns:a16="http://schemas.microsoft.com/office/drawing/2014/main" id="{663F1F06-0C58-E2E6-1DCD-EC6F821985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779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DADA-C71E-4B80-4081-F21865FB8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AU" dirty="0">
                <a:latin typeface="Baskerville" panose="02020502070401020303" pitchFamily="18" charset="0"/>
              </a:rPr>
              <a:t> </a:t>
            </a:r>
            <a:r>
              <a:rPr lang="en-AU" dirty="0">
                <a:effectLst/>
                <a:latin typeface="Baskerville" panose="02020502070401020303" pitchFamily="18" charset="0"/>
              </a:rPr>
              <a:t>Workbook to write in</a:t>
            </a:r>
          </a:p>
          <a:p>
            <a:pPr>
              <a:buFont typeface="+mj-lt"/>
              <a:buAutoNum type="arabicPeriod"/>
            </a:pPr>
            <a:r>
              <a:rPr lang="en-AU" dirty="0">
                <a:latin typeface="Baskerville" panose="02020502070401020303" pitchFamily="18" charset="0"/>
              </a:rPr>
              <a:t> </a:t>
            </a:r>
            <a:r>
              <a:rPr lang="en-AU" dirty="0">
                <a:effectLst/>
                <a:latin typeface="Baskerville" panose="02020502070401020303" pitchFamily="18" charset="0"/>
              </a:rPr>
              <a:t>Pen for EVERY class (it is not expected that you rule up)</a:t>
            </a:r>
          </a:p>
          <a:p>
            <a:pPr>
              <a:buFont typeface="+mj-lt"/>
              <a:buAutoNum type="arabicPeriod"/>
            </a:pPr>
            <a:r>
              <a:rPr lang="en-AU" dirty="0">
                <a:latin typeface="Baskerville" panose="02020502070401020303" pitchFamily="18" charset="0"/>
              </a:rPr>
              <a:t> </a:t>
            </a:r>
            <a:r>
              <a:rPr lang="en-AU" dirty="0">
                <a:effectLst/>
                <a:latin typeface="Baskerville" panose="02020502070401020303" pitchFamily="18" charset="0"/>
              </a:rPr>
              <a:t>File for worksheets</a:t>
            </a:r>
          </a:p>
          <a:p>
            <a:pPr>
              <a:buFont typeface="+mj-lt"/>
              <a:buAutoNum type="arabicPeriod"/>
            </a:pPr>
            <a:r>
              <a:rPr lang="en-AU" dirty="0">
                <a:latin typeface="Baskerville" panose="02020502070401020303" pitchFamily="18" charset="0"/>
              </a:rPr>
              <a:t> </a:t>
            </a:r>
            <a:r>
              <a:rPr lang="en-AU" dirty="0">
                <a:effectLst/>
                <a:latin typeface="Baskerville" panose="02020502070401020303" pitchFamily="18" charset="0"/>
              </a:rPr>
              <a:t>Folder for assessments</a:t>
            </a:r>
          </a:p>
          <a:p>
            <a:endParaRPr lang="en-AU" dirty="0">
              <a:effectLst/>
              <a:latin typeface="Baskerville" panose="02020502070401020303" pitchFamily="18" charset="0"/>
            </a:endParaRPr>
          </a:p>
          <a:p>
            <a:r>
              <a:rPr lang="en-AU" b="1" dirty="0">
                <a:effectLst/>
                <a:latin typeface="Baskerville" panose="02020502070401020303" pitchFamily="18" charset="0"/>
              </a:rPr>
              <a:t>Workbook, file, and folder will remain in the class </a:t>
            </a:r>
            <a:endParaRPr lang="en-AU" b="1">
              <a:effectLst/>
              <a:latin typeface="Baskerville" panose="02020502070401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00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11FE-EA05-7213-3662-690C426FF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Unit 2 – Power in the Ancient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4FEED-F3FB-604F-4604-E0DF07B69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In this unit, students learn that, in ancient societies,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key individuals 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have acted as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agents of change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interacting with groups and institutions, and using their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power to shape their society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. </a:t>
            </a:r>
          </a:p>
          <a:p>
            <a:pPr algn="ctr"/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They investigate key individuals</a:t>
            </a:r>
            <a:r>
              <a:rPr lang="ar-SA" sz="2400" dirty="0">
                <a:ln>
                  <a:noFill/>
                </a:ln>
                <a:solidFill>
                  <a:srgbClr val="000000"/>
                </a:solidFill>
                <a:effectLst/>
                <a:latin typeface="Helvetica Neue" panose="02000503000000020004" pitchFamily="2" charset="0"/>
                <a:ea typeface="Arial Unicode MS" panose="020B0604020202020204" pitchFamily="34" charset="-128"/>
                <a:cs typeface="Calibri" panose="020F0502020204030204" pitchFamily="34" charset="0"/>
              </a:rPr>
              <a:t>’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motives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the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methods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they used to achieve power, the ways they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used their power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the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responses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of others to their use of power, and their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impact and influence 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on society. </a:t>
            </a:r>
          </a:p>
          <a:p>
            <a:pPr algn="ctr"/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Students also learn that individuals, groups, and institutions have a variety of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types of power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, and that </a:t>
            </a:r>
            <a:r>
              <a:rPr lang="en-US" sz="2400" b="1" i="1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power is not distributed evenly</a:t>
            </a:r>
            <a:r>
              <a:rPr lang="en-US" sz="2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throughout the society. </a:t>
            </a:r>
            <a:endParaRPr lang="en-AU" sz="2400" dirty="0">
              <a:ln>
                <a:noFill/>
              </a:ln>
              <a:solidFill>
                <a:srgbClr val="000000"/>
              </a:solidFill>
              <a:effectLst/>
              <a:latin typeface="Helvetica Neue" panose="02000503000000020004" pitchFamily="2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0336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9B7702-752C-11FD-2465-BDB580C5E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05722"/>
              </p:ext>
            </p:extLst>
          </p:nvPr>
        </p:nvGraphicFramePr>
        <p:xfrm>
          <a:off x="402957" y="356461"/>
          <a:ext cx="11344758" cy="5594890"/>
        </p:xfrm>
        <a:graphic>
          <a:graphicData uri="http://schemas.openxmlformats.org/drawingml/2006/table">
            <a:tbl>
              <a:tblPr/>
              <a:tblGrid>
                <a:gridCol w="1814590">
                  <a:extLst>
                    <a:ext uri="{9D8B030D-6E8A-4147-A177-3AD203B41FA5}">
                      <a16:colId xmlns:a16="http://schemas.microsoft.com/office/drawing/2014/main" val="366582604"/>
                    </a:ext>
                  </a:extLst>
                </a:gridCol>
                <a:gridCol w="4765084">
                  <a:extLst>
                    <a:ext uri="{9D8B030D-6E8A-4147-A177-3AD203B41FA5}">
                      <a16:colId xmlns:a16="http://schemas.microsoft.com/office/drawing/2014/main" val="3058608022"/>
                    </a:ext>
                  </a:extLst>
                </a:gridCol>
                <a:gridCol w="4765084">
                  <a:extLst>
                    <a:ext uri="{9D8B030D-6E8A-4147-A177-3AD203B41FA5}">
                      <a16:colId xmlns:a16="http://schemas.microsoft.com/office/drawing/2014/main" val="250513651"/>
                    </a:ext>
                  </a:extLst>
                </a:gridCol>
              </a:tblGrid>
              <a:tr h="1039977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1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Overview of Ancient Macedonia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AU" sz="240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0191"/>
                  </a:ext>
                </a:extLst>
              </a:tr>
              <a:tr h="1039977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2 - 4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Alexander the Great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A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Source Analysis Week 3</a:t>
                      </a: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860432"/>
                  </a:ext>
                </a:extLst>
              </a:tr>
              <a:tr h="1050074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5 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Overview of Ancient Rome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A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Test Week 8</a:t>
                      </a:r>
                    </a:p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A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Explanation (Essay) Week 10</a:t>
                      </a: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936649"/>
                  </a:ext>
                </a:extLst>
              </a:tr>
              <a:tr h="1039977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8 – 10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Julius Caesar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651699"/>
                  </a:ext>
                </a:extLst>
              </a:tr>
              <a:tr h="1424885"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Week 11 - 14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Investigation of an Ancient Person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Questioning and research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>
                        <a:buFont typeface="Arial" panose="020B0604020202020204" pitchFamily="34" charset="0"/>
                        <a:buChar char="•"/>
                      </a:pPr>
                      <a:r>
                        <a:rPr lang="en-AU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Explanation and Communication</a:t>
                      </a:r>
                      <a:endParaRPr lang="en-AU" sz="24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Font typeface="Arial" panose="020B0604020202020204" pitchFamily="34" charset="0"/>
                        <a:buNone/>
                      </a:pPr>
                      <a:r>
                        <a:rPr lang="en-AU" sz="24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Inquiry Project Week 11 - 14</a:t>
                      </a:r>
                    </a:p>
                  </a:txBody>
                  <a:tcPr marL="25953" marR="25953" marT="25953" marB="25953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352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7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2EAA-E5CE-1E4B-B868-353B2FFC5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2"/>
            <a:ext cx="7319175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F23C58FF-DAB9-C7FC-3BF0-685D28D1E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18" y="1944907"/>
            <a:ext cx="2449486" cy="244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38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CF0FC6-D57B-48B6-9036-F4FFD91A4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49EA6-63B5-C5FC-3DA0-387211BB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932" y="286603"/>
            <a:ext cx="6750987" cy="145075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ACTIVITY 1 – Video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0285-5BE2-EA70-CD62-9E768EED8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204" y="2023962"/>
            <a:ext cx="6697715" cy="3845131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800" dirty="0"/>
              <a:t>Watch the following video: </a:t>
            </a:r>
            <a:r>
              <a:rPr lang="en-US" sz="2800" dirty="0">
                <a:hlinkClick r:id="rId2"/>
              </a:rPr>
              <a:t>https://www.youtube.com/watch?v=3cHA56C9EqY&amp;ab_channel=SeeUinHistory%2FMythology</a:t>
            </a:r>
            <a:r>
              <a:rPr lang="en-US" sz="2800" dirty="0"/>
              <a:t>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b="1" i="1" dirty="0"/>
              <a:t>Take down 5 dot-points </a:t>
            </a:r>
            <a:br>
              <a:rPr lang="en-US" sz="2800" b="1" i="1" dirty="0"/>
            </a:br>
            <a:r>
              <a:rPr lang="en-US" sz="2800" b="1" i="1" dirty="0"/>
              <a:t>about Ancient Macedonia.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u="sng" dirty="0"/>
              <a:t>Be prepared to discuss!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7A211C-5863-4303-AC3D-AEBFDF6D6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415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519CD-2FFF-42E3-BB0C-FEAA828BA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823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997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D63EA-68F5-5794-3F55-1C59211F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/>
              <a:t>Hellenic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C48C6-A9A8-8A57-E007-AAEE98EE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943254"/>
            <a:ext cx="5698374" cy="3274907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/>
              <a:t>DEFINITION: </a:t>
            </a:r>
          </a:p>
          <a:p>
            <a:pPr algn="ctr"/>
            <a:r>
              <a:rPr lang="en-US" sz="3200" dirty="0"/>
              <a:t>relating to the ancient Greeks (especially </a:t>
            </a:r>
            <a:r>
              <a:rPr lang="en-US" sz="3200" b="1" i="1" dirty="0"/>
              <a:t>before the time of Alexander the Great</a:t>
            </a:r>
            <a:r>
              <a:rPr lang="en-US" sz="3200" dirty="0"/>
              <a:t>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9776E-5171-0A50-50C2-1265D91E44C8}"/>
              </a:ext>
            </a:extLst>
          </p:cNvPr>
          <p:cNvCxnSpPr/>
          <p:nvPr/>
        </p:nvCxnSpPr>
        <p:spPr>
          <a:xfrm>
            <a:off x="6858364" y="1845734"/>
            <a:ext cx="0" cy="357832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FC9ECF-E926-C059-8A0A-2CFDCB80E996}"/>
              </a:ext>
            </a:extLst>
          </p:cNvPr>
          <p:cNvCxnSpPr>
            <a:cxnSpLocks/>
          </p:cNvCxnSpPr>
          <p:nvPr/>
        </p:nvCxnSpPr>
        <p:spPr>
          <a:xfrm flipH="1">
            <a:off x="914400" y="5424055"/>
            <a:ext cx="1072341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EE533-EDF7-8268-580F-F73906707C04}"/>
              </a:ext>
            </a:extLst>
          </p:cNvPr>
          <p:cNvSpPr txBox="1">
            <a:spLocks/>
          </p:cNvSpPr>
          <p:nvPr/>
        </p:nvSpPr>
        <p:spPr>
          <a:xfrm>
            <a:off x="415636" y="5629949"/>
            <a:ext cx="11623953" cy="48129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accent6">
                    <a:lumMod val="75000"/>
                  </a:schemeClr>
                </a:solidFill>
              </a:rPr>
              <a:t>Write this in your book</a:t>
            </a:r>
          </a:p>
        </p:txBody>
      </p:sp>
      <p:pic>
        <p:nvPicPr>
          <p:cNvPr id="7" name="Picture 2" descr="Hellenic Republic">
            <a:extLst>
              <a:ext uri="{FF2B5EF4-FFF2-40B4-BE49-F238E27FC236}">
                <a16:creationId xmlns:a16="http://schemas.microsoft.com/office/drawing/2014/main" id="{3C2C4EEA-4053-2416-0D6E-930039C61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575" y="2081622"/>
            <a:ext cx="4483243" cy="2998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23846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8105</TotalTime>
  <Words>719</Words>
  <Application>Microsoft Macintosh PowerPoint</Application>
  <PresentationFormat>Widescreen</PresentationFormat>
  <Paragraphs>104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Baskerville</vt:lpstr>
      <vt:lpstr>Calibri</vt:lpstr>
      <vt:lpstr>Calibri Light</vt:lpstr>
      <vt:lpstr>GeographEditWeb</vt:lpstr>
      <vt:lpstr>Helvetica Neue</vt:lpstr>
      <vt:lpstr>Wingdings</vt:lpstr>
      <vt:lpstr>Retrospect</vt:lpstr>
      <vt:lpstr>Unit 2 –  Power in the Ancient World</vt:lpstr>
      <vt:lpstr>Welcome to Ancient History</vt:lpstr>
      <vt:lpstr>Class Rules and Expectations</vt:lpstr>
      <vt:lpstr>What you will need</vt:lpstr>
      <vt:lpstr>Unit 2 – Power in the Ancient World </vt:lpstr>
      <vt:lpstr>PowerPoint Presentation</vt:lpstr>
      <vt:lpstr>Any questions?</vt:lpstr>
      <vt:lpstr>ACTIVITY 1 – Video </vt:lpstr>
      <vt:lpstr>Hellenic</vt:lpstr>
      <vt:lpstr>Hellenistic</vt:lpstr>
      <vt:lpstr>League of Corinth</vt:lpstr>
      <vt:lpstr>Phallanx</vt:lpstr>
      <vt:lpstr>Our Focus:</vt:lpstr>
      <vt:lpstr>Ancient Macedonia</vt:lpstr>
      <vt:lpstr>Geography</vt:lpstr>
      <vt:lpstr>Where is Macedonia?</vt:lpstr>
      <vt:lpstr>PowerPoint Presentation</vt:lpstr>
      <vt:lpstr>Geography</vt:lpstr>
      <vt:lpstr>Who am I?</vt:lpstr>
      <vt:lpstr>Who am I?</vt:lpstr>
      <vt:lpstr>ACTIVITY 2 – Reading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333</cp:revision>
  <dcterms:created xsi:type="dcterms:W3CDTF">2022-07-13T05:26:46Z</dcterms:created>
  <dcterms:modified xsi:type="dcterms:W3CDTF">2023-06-02T01:17:17Z</dcterms:modified>
</cp:coreProperties>
</file>