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83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0"/>
    <p:restoredTop sz="92332"/>
  </p:normalViewPr>
  <p:slideViewPr>
    <p:cSldViewPr snapToGrid="0" snapToObjects="1">
      <p:cViewPr varScale="1">
        <p:scale>
          <a:sx n="99" d="100"/>
          <a:sy n="9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472B3-BFC0-476A-BA9B-9A19EE0F17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D2A570-96F1-4E32-B2B3-2F4C9703BF23}">
      <dgm:prSet/>
      <dgm:spPr/>
      <dgm:t>
        <a:bodyPr/>
        <a:lstStyle/>
        <a:p>
          <a:r>
            <a:rPr lang="en-US"/>
            <a:t>Read through the information sheet ‘Values and Beliefs’</a:t>
          </a:r>
        </a:p>
      </dgm:t>
    </dgm:pt>
    <dgm:pt modelId="{EF5D4C6C-C61E-4F41-8EA9-3477C04EC0C8}" type="parTrans" cxnId="{2D27E895-3FF0-4501-BEBE-A06811C35915}">
      <dgm:prSet/>
      <dgm:spPr/>
      <dgm:t>
        <a:bodyPr/>
        <a:lstStyle/>
        <a:p>
          <a:endParaRPr lang="en-US"/>
        </a:p>
      </dgm:t>
    </dgm:pt>
    <dgm:pt modelId="{BF5912C7-8D87-4329-89BC-4D8D8556EA29}" type="sibTrans" cxnId="{2D27E895-3FF0-4501-BEBE-A06811C35915}">
      <dgm:prSet/>
      <dgm:spPr/>
      <dgm:t>
        <a:bodyPr/>
        <a:lstStyle/>
        <a:p>
          <a:endParaRPr lang="en-US"/>
        </a:p>
      </dgm:t>
    </dgm:pt>
    <dgm:pt modelId="{AE5438E7-0562-413E-80F6-0CD72E1BA058}">
      <dgm:prSet/>
      <dgm:spPr/>
      <dgm:t>
        <a:bodyPr/>
        <a:lstStyle/>
        <a:p>
          <a:r>
            <a:rPr lang="en-US"/>
            <a:t>Highlight key words</a:t>
          </a:r>
        </a:p>
      </dgm:t>
    </dgm:pt>
    <dgm:pt modelId="{2268F4F7-14AE-4AAF-B5EC-3D5611A745B1}" type="parTrans" cxnId="{A7357A39-4C40-4AD3-873D-F9CF5E5B63AC}">
      <dgm:prSet/>
      <dgm:spPr/>
      <dgm:t>
        <a:bodyPr/>
        <a:lstStyle/>
        <a:p>
          <a:endParaRPr lang="en-US"/>
        </a:p>
      </dgm:t>
    </dgm:pt>
    <dgm:pt modelId="{B65382F2-ECDA-4D9D-9FF9-1E1D8B2E8FDD}" type="sibTrans" cxnId="{A7357A39-4C40-4AD3-873D-F9CF5E5B63AC}">
      <dgm:prSet/>
      <dgm:spPr/>
      <dgm:t>
        <a:bodyPr/>
        <a:lstStyle/>
        <a:p>
          <a:endParaRPr lang="en-US"/>
        </a:p>
      </dgm:t>
    </dgm:pt>
    <dgm:pt modelId="{FE110E1D-9DA4-4E9D-9A41-AC3EB07ED38E}">
      <dgm:prSet/>
      <dgm:spPr/>
      <dgm:t>
        <a:bodyPr/>
        <a:lstStyle/>
        <a:p>
          <a:r>
            <a:rPr lang="en-US"/>
            <a:t>Summarise key words in your book</a:t>
          </a:r>
        </a:p>
      </dgm:t>
    </dgm:pt>
    <dgm:pt modelId="{41EAAC90-801A-4B8B-8029-1CC933279B17}" type="parTrans" cxnId="{5998ECF5-406F-4C80-8834-15AB670F43E2}">
      <dgm:prSet/>
      <dgm:spPr/>
      <dgm:t>
        <a:bodyPr/>
        <a:lstStyle/>
        <a:p>
          <a:endParaRPr lang="en-US"/>
        </a:p>
      </dgm:t>
    </dgm:pt>
    <dgm:pt modelId="{9958628E-5946-426D-94D6-A47897DD42F1}" type="sibTrans" cxnId="{5998ECF5-406F-4C80-8834-15AB670F43E2}">
      <dgm:prSet/>
      <dgm:spPr/>
      <dgm:t>
        <a:bodyPr/>
        <a:lstStyle/>
        <a:p>
          <a:endParaRPr lang="en-US"/>
        </a:p>
      </dgm:t>
    </dgm:pt>
    <dgm:pt modelId="{BB40492D-3152-4045-ABB9-AB79336BFEEB}" type="pres">
      <dgm:prSet presAssocID="{13F472B3-BFC0-476A-BA9B-9A19EE0F172A}" presName="root" presStyleCnt="0">
        <dgm:presLayoutVars>
          <dgm:dir/>
          <dgm:resizeHandles val="exact"/>
        </dgm:presLayoutVars>
      </dgm:prSet>
      <dgm:spPr/>
    </dgm:pt>
    <dgm:pt modelId="{A245A218-3F1A-42E3-8EFC-2DE59F0DBCC9}" type="pres">
      <dgm:prSet presAssocID="{4ED2A570-96F1-4E32-B2B3-2F4C9703BF23}" presName="compNode" presStyleCnt="0"/>
      <dgm:spPr/>
    </dgm:pt>
    <dgm:pt modelId="{EBDEBA92-2D5F-497B-AFE7-F0A3047CA458}" type="pres">
      <dgm:prSet presAssocID="{4ED2A570-96F1-4E32-B2B3-2F4C9703BF23}" presName="bgRect" presStyleLbl="bgShp" presStyleIdx="0" presStyleCnt="3"/>
      <dgm:spPr/>
    </dgm:pt>
    <dgm:pt modelId="{DFF6132A-D3B8-4713-84DA-A1507AFA0A8F}" type="pres">
      <dgm:prSet presAssocID="{4ED2A570-96F1-4E32-B2B3-2F4C9703BF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F524DF1E-F877-436F-9742-5A19CA128C55}" type="pres">
      <dgm:prSet presAssocID="{4ED2A570-96F1-4E32-B2B3-2F4C9703BF23}" presName="spaceRect" presStyleCnt="0"/>
      <dgm:spPr/>
    </dgm:pt>
    <dgm:pt modelId="{6191C21C-2AE7-4993-B4F0-37DF73F2125C}" type="pres">
      <dgm:prSet presAssocID="{4ED2A570-96F1-4E32-B2B3-2F4C9703BF23}" presName="parTx" presStyleLbl="revTx" presStyleIdx="0" presStyleCnt="3">
        <dgm:presLayoutVars>
          <dgm:chMax val="0"/>
          <dgm:chPref val="0"/>
        </dgm:presLayoutVars>
      </dgm:prSet>
      <dgm:spPr/>
    </dgm:pt>
    <dgm:pt modelId="{8D510798-6D97-4EFC-99E6-CB42FC03F5D1}" type="pres">
      <dgm:prSet presAssocID="{BF5912C7-8D87-4329-89BC-4D8D8556EA29}" presName="sibTrans" presStyleCnt="0"/>
      <dgm:spPr/>
    </dgm:pt>
    <dgm:pt modelId="{789A81B6-2DD2-4309-81A3-2DB669618D48}" type="pres">
      <dgm:prSet presAssocID="{AE5438E7-0562-413E-80F6-0CD72E1BA058}" presName="compNode" presStyleCnt="0"/>
      <dgm:spPr/>
    </dgm:pt>
    <dgm:pt modelId="{FB4563F1-1C2F-495B-A332-ADE1B36F4670}" type="pres">
      <dgm:prSet presAssocID="{AE5438E7-0562-413E-80F6-0CD72E1BA058}" presName="bgRect" presStyleLbl="bgShp" presStyleIdx="1" presStyleCnt="3"/>
      <dgm:spPr/>
    </dgm:pt>
    <dgm:pt modelId="{CF4BDD78-893B-4177-A83D-623834B0AD75}" type="pres">
      <dgm:prSet presAssocID="{AE5438E7-0562-413E-80F6-0CD72E1BA0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60BE126-9820-4DD3-B5FD-235BC6663FC0}" type="pres">
      <dgm:prSet presAssocID="{AE5438E7-0562-413E-80F6-0CD72E1BA058}" presName="spaceRect" presStyleCnt="0"/>
      <dgm:spPr/>
    </dgm:pt>
    <dgm:pt modelId="{739EAC3D-71C7-44CE-A50D-8535EEAA1017}" type="pres">
      <dgm:prSet presAssocID="{AE5438E7-0562-413E-80F6-0CD72E1BA058}" presName="parTx" presStyleLbl="revTx" presStyleIdx="1" presStyleCnt="3">
        <dgm:presLayoutVars>
          <dgm:chMax val="0"/>
          <dgm:chPref val="0"/>
        </dgm:presLayoutVars>
      </dgm:prSet>
      <dgm:spPr/>
    </dgm:pt>
    <dgm:pt modelId="{6C715531-8A1E-4E5B-BEB1-8CA29BC10E87}" type="pres">
      <dgm:prSet presAssocID="{B65382F2-ECDA-4D9D-9FF9-1E1D8B2E8FDD}" presName="sibTrans" presStyleCnt="0"/>
      <dgm:spPr/>
    </dgm:pt>
    <dgm:pt modelId="{25BA2761-7D18-4C80-804C-C4FE278D978C}" type="pres">
      <dgm:prSet presAssocID="{FE110E1D-9DA4-4E9D-9A41-AC3EB07ED38E}" presName="compNode" presStyleCnt="0"/>
      <dgm:spPr/>
    </dgm:pt>
    <dgm:pt modelId="{FE9F3F63-C43A-4E30-9D31-76DEF1CDD590}" type="pres">
      <dgm:prSet presAssocID="{FE110E1D-9DA4-4E9D-9A41-AC3EB07ED38E}" presName="bgRect" presStyleLbl="bgShp" presStyleIdx="2" presStyleCnt="3"/>
      <dgm:spPr/>
    </dgm:pt>
    <dgm:pt modelId="{E491D050-F62F-4FB2-BAC1-589B4175D625}" type="pres">
      <dgm:prSet presAssocID="{FE110E1D-9DA4-4E9D-9A41-AC3EB07ED3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B3A0A37-C732-4D0B-99DD-EDD3C85CBB94}" type="pres">
      <dgm:prSet presAssocID="{FE110E1D-9DA4-4E9D-9A41-AC3EB07ED38E}" presName="spaceRect" presStyleCnt="0"/>
      <dgm:spPr/>
    </dgm:pt>
    <dgm:pt modelId="{1CFADD63-C58E-4927-B166-4E4D18C25D7D}" type="pres">
      <dgm:prSet presAssocID="{FE110E1D-9DA4-4E9D-9A41-AC3EB07ED3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357A39-4C40-4AD3-873D-F9CF5E5B63AC}" srcId="{13F472B3-BFC0-476A-BA9B-9A19EE0F172A}" destId="{AE5438E7-0562-413E-80F6-0CD72E1BA058}" srcOrd="1" destOrd="0" parTransId="{2268F4F7-14AE-4AAF-B5EC-3D5611A745B1}" sibTransId="{B65382F2-ECDA-4D9D-9FF9-1E1D8B2E8FDD}"/>
    <dgm:cxn modelId="{97D72542-9ECC-4079-8224-714B2DDA6892}" type="presOf" srcId="{FE110E1D-9DA4-4E9D-9A41-AC3EB07ED38E}" destId="{1CFADD63-C58E-4927-B166-4E4D18C25D7D}" srcOrd="0" destOrd="0" presId="urn:microsoft.com/office/officeart/2018/2/layout/IconVerticalSolidList"/>
    <dgm:cxn modelId="{9353C47C-4728-49F6-BEE0-AEF51E2F481E}" type="presOf" srcId="{4ED2A570-96F1-4E32-B2B3-2F4C9703BF23}" destId="{6191C21C-2AE7-4993-B4F0-37DF73F2125C}" srcOrd="0" destOrd="0" presId="urn:microsoft.com/office/officeart/2018/2/layout/IconVerticalSolidList"/>
    <dgm:cxn modelId="{2D27E895-3FF0-4501-BEBE-A06811C35915}" srcId="{13F472B3-BFC0-476A-BA9B-9A19EE0F172A}" destId="{4ED2A570-96F1-4E32-B2B3-2F4C9703BF23}" srcOrd="0" destOrd="0" parTransId="{EF5D4C6C-C61E-4F41-8EA9-3477C04EC0C8}" sibTransId="{BF5912C7-8D87-4329-89BC-4D8D8556EA29}"/>
    <dgm:cxn modelId="{20C612AB-7781-4DC8-8DA1-722300ABDAE4}" type="presOf" srcId="{13F472B3-BFC0-476A-BA9B-9A19EE0F172A}" destId="{BB40492D-3152-4045-ABB9-AB79336BFEEB}" srcOrd="0" destOrd="0" presId="urn:microsoft.com/office/officeart/2018/2/layout/IconVerticalSolidList"/>
    <dgm:cxn modelId="{87A55EB6-D7E2-43CE-973E-89B43A4D0674}" type="presOf" srcId="{AE5438E7-0562-413E-80F6-0CD72E1BA058}" destId="{739EAC3D-71C7-44CE-A50D-8535EEAA1017}" srcOrd="0" destOrd="0" presId="urn:microsoft.com/office/officeart/2018/2/layout/IconVerticalSolidList"/>
    <dgm:cxn modelId="{5998ECF5-406F-4C80-8834-15AB670F43E2}" srcId="{13F472B3-BFC0-476A-BA9B-9A19EE0F172A}" destId="{FE110E1D-9DA4-4E9D-9A41-AC3EB07ED38E}" srcOrd="2" destOrd="0" parTransId="{41EAAC90-801A-4B8B-8029-1CC933279B17}" sibTransId="{9958628E-5946-426D-94D6-A47897DD42F1}"/>
    <dgm:cxn modelId="{13CE2E09-88CF-468C-BF7E-E97D6ABA604F}" type="presParOf" srcId="{BB40492D-3152-4045-ABB9-AB79336BFEEB}" destId="{A245A218-3F1A-42E3-8EFC-2DE59F0DBCC9}" srcOrd="0" destOrd="0" presId="urn:microsoft.com/office/officeart/2018/2/layout/IconVerticalSolidList"/>
    <dgm:cxn modelId="{AA7A31B5-5EDC-4976-95DC-DF047EE1CE91}" type="presParOf" srcId="{A245A218-3F1A-42E3-8EFC-2DE59F0DBCC9}" destId="{EBDEBA92-2D5F-497B-AFE7-F0A3047CA458}" srcOrd="0" destOrd="0" presId="urn:microsoft.com/office/officeart/2018/2/layout/IconVerticalSolidList"/>
    <dgm:cxn modelId="{9C160C78-C347-4EAB-AECE-C74DBBC8B0C9}" type="presParOf" srcId="{A245A218-3F1A-42E3-8EFC-2DE59F0DBCC9}" destId="{DFF6132A-D3B8-4713-84DA-A1507AFA0A8F}" srcOrd="1" destOrd="0" presId="urn:microsoft.com/office/officeart/2018/2/layout/IconVerticalSolidList"/>
    <dgm:cxn modelId="{EDEA32DE-9EFC-4D65-8175-B3A887975527}" type="presParOf" srcId="{A245A218-3F1A-42E3-8EFC-2DE59F0DBCC9}" destId="{F524DF1E-F877-436F-9742-5A19CA128C55}" srcOrd="2" destOrd="0" presId="urn:microsoft.com/office/officeart/2018/2/layout/IconVerticalSolidList"/>
    <dgm:cxn modelId="{07323D80-2751-4B84-B301-385FCE4C0681}" type="presParOf" srcId="{A245A218-3F1A-42E3-8EFC-2DE59F0DBCC9}" destId="{6191C21C-2AE7-4993-B4F0-37DF73F2125C}" srcOrd="3" destOrd="0" presId="urn:microsoft.com/office/officeart/2018/2/layout/IconVerticalSolidList"/>
    <dgm:cxn modelId="{D59C1AAA-8483-4DF6-AE47-D515443B3F6F}" type="presParOf" srcId="{BB40492D-3152-4045-ABB9-AB79336BFEEB}" destId="{8D510798-6D97-4EFC-99E6-CB42FC03F5D1}" srcOrd="1" destOrd="0" presId="urn:microsoft.com/office/officeart/2018/2/layout/IconVerticalSolidList"/>
    <dgm:cxn modelId="{DE759BA9-BF24-4240-83B4-14808212BD28}" type="presParOf" srcId="{BB40492D-3152-4045-ABB9-AB79336BFEEB}" destId="{789A81B6-2DD2-4309-81A3-2DB669618D48}" srcOrd="2" destOrd="0" presId="urn:microsoft.com/office/officeart/2018/2/layout/IconVerticalSolidList"/>
    <dgm:cxn modelId="{CD4CA4F8-485F-493B-AF90-B152A3A8FD14}" type="presParOf" srcId="{789A81B6-2DD2-4309-81A3-2DB669618D48}" destId="{FB4563F1-1C2F-495B-A332-ADE1B36F4670}" srcOrd="0" destOrd="0" presId="urn:microsoft.com/office/officeart/2018/2/layout/IconVerticalSolidList"/>
    <dgm:cxn modelId="{9470C4FB-EBE3-4D34-93E3-9EC5590F4CA3}" type="presParOf" srcId="{789A81B6-2DD2-4309-81A3-2DB669618D48}" destId="{CF4BDD78-893B-4177-A83D-623834B0AD75}" srcOrd="1" destOrd="0" presId="urn:microsoft.com/office/officeart/2018/2/layout/IconVerticalSolidList"/>
    <dgm:cxn modelId="{F88833BD-6523-434E-B44E-4624FCE702C9}" type="presParOf" srcId="{789A81B6-2DD2-4309-81A3-2DB669618D48}" destId="{360BE126-9820-4DD3-B5FD-235BC6663FC0}" srcOrd="2" destOrd="0" presId="urn:microsoft.com/office/officeart/2018/2/layout/IconVerticalSolidList"/>
    <dgm:cxn modelId="{BE0CCD6D-DE0A-45A5-AF2E-708D88475753}" type="presParOf" srcId="{789A81B6-2DD2-4309-81A3-2DB669618D48}" destId="{739EAC3D-71C7-44CE-A50D-8535EEAA1017}" srcOrd="3" destOrd="0" presId="urn:microsoft.com/office/officeart/2018/2/layout/IconVerticalSolidList"/>
    <dgm:cxn modelId="{931F730F-9597-4A50-BB4E-A6AD20596D4D}" type="presParOf" srcId="{BB40492D-3152-4045-ABB9-AB79336BFEEB}" destId="{6C715531-8A1E-4E5B-BEB1-8CA29BC10E87}" srcOrd="3" destOrd="0" presId="urn:microsoft.com/office/officeart/2018/2/layout/IconVerticalSolidList"/>
    <dgm:cxn modelId="{CBEF8A34-7D75-4D49-BC83-511D1C880D64}" type="presParOf" srcId="{BB40492D-3152-4045-ABB9-AB79336BFEEB}" destId="{25BA2761-7D18-4C80-804C-C4FE278D978C}" srcOrd="4" destOrd="0" presId="urn:microsoft.com/office/officeart/2018/2/layout/IconVerticalSolidList"/>
    <dgm:cxn modelId="{9B2EAC8D-934D-4F87-894A-8D15B01CDC4F}" type="presParOf" srcId="{25BA2761-7D18-4C80-804C-C4FE278D978C}" destId="{FE9F3F63-C43A-4E30-9D31-76DEF1CDD590}" srcOrd="0" destOrd="0" presId="urn:microsoft.com/office/officeart/2018/2/layout/IconVerticalSolidList"/>
    <dgm:cxn modelId="{B615EBD7-855F-4ABD-B758-AD92BBA79A56}" type="presParOf" srcId="{25BA2761-7D18-4C80-804C-C4FE278D978C}" destId="{E491D050-F62F-4FB2-BAC1-589B4175D625}" srcOrd="1" destOrd="0" presId="urn:microsoft.com/office/officeart/2018/2/layout/IconVerticalSolidList"/>
    <dgm:cxn modelId="{4ADCAF69-11F8-45D9-B626-F3E7D95D6A00}" type="presParOf" srcId="{25BA2761-7D18-4C80-804C-C4FE278D978C}" destId="{BB3A0A37-C732-4D0B-99DD-EDD3C85CBB94}" srcOrd="2" destOrd="0" presId="urn:microsoft.com/office/officeart/2018/2/layout/IconVerticalSolidList"/>
    <dgm:cxn modelId="{AA13520F-178A-4DBC-ACCA-683FF8BAB604}" type="presParOf" srcId="{25BA2761-7D18-4C80-804C-C4FE278D978C}" destId="{1CFADD63-C58E-4927-B166-4E4D18C25D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EBA92-2D5F-497B-AFE7-F0A3047CA458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6132A-D3B8-4713-84DA-A1507AFA0A8F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1C21C-2AE7-4993-B4F0-37DF73F2125C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 through the information sheet ‘Values and Beliefs’</a:t>
          </a:r>
        </a:p>
      </dsp:txBody>
      <dsp:txXfrm>
        <a:off x="1864015" y="689"/>
        <a:ext cx="4933659" cy="1613866"/>
      </dsp:txXfrm>
    </dsp:sp>
    <dsp:sp modelId="{FB4563F1-1C2F-495B-A332-ADE1B36F4670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BDD78-893B-4177-A83D-623834B0AD75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EAC3D-71C7-44CE-A50D-8535EEAA1017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Highlight key words</a:t>
          </a:r>
        </a:p>
      </dsp:txBody>
      <dsp:txXfrm>
        <a:off x="1864015" y="2018022"/>
        <a:ext cx="4933659" cy="1613866"/>
      </dsp:txXfrm>
    </dsp:sp>
    <dsp:sp modelId="{FE9F3F63-C43A-4E30-9D31-76DEF1CDD590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1D050-F62F-4FB2-BAC1-589B4175D625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ADD63-C58E-4927-B166-4E4D18C25D7D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Summarise key words in your book</a:t>
          </a:r>
        </a:p>
      </dsp:txBody>
      <dsp:txXfrm>
        <a:off x="1864015" y="4035355"/>
        <a:ext cx="4933659" cy="161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cient_Greek_language" TargetMode="External"/><Relationship Id="rId7" Type="http://schemas.openxmlformats.org/officeDocument/2006/relationships/hyperlink" Target="https://en.wikipedia.org/wiki/Crematio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ncient_Greece" TargetMode="External"/><Relationship Id="rId5" Type="http://schemas.openxmlformats.org/officeDocument/2006/relationships/hyperlink" Target="https://en.wikipedia.org/wiki/Minoan_civilization" TargetMode="External"/><Relationship Id="rId4" Type="http://schemas.openxmlformats.org/officeDocument/2006/relationships/hyperlink" Target="https://en.wiktionary.org/wiki/%CE%BB%CE%AC%CF%81%CE%BD%CE%B1%CE%B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larnax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(plural: </a:t>
            </a:r>
            <a:r>
              <a:rPr lang="en-A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larnakes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 </a:t>
            </a:r>
            <a:r>
              <a:rPr lang="en-AU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Ancient Greek language"/>
              </a:rPr>
              <a:t>Ancient Greek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l-G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wikt:λάρναξ"/>
              </a:rPr>
              <a:t>λάρναξ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lárnaks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plural: 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λάρνακες, </a:t>
            </a:r>
            <a:r>
              <a:rPr lang="en-A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lárnakes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type of small closed coffin, box or "ash-chest" often used in the </a:t>
            </a:r>
            <a:r>
              <a:rPr lang="en-AU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Minoan civilization"/>
              </a:rPr>
              <a:t>Minoan civilization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in </a:t>
            </a:r>
            <a:r>
              <a:rPr lang="en-AU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Ancient Greece"/>
              </a:rPr>
              <a:t>Ancient Greece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 a container for human remains—either a corpse (bent back on itself) or </a:t>
            </a:r>
            <a:r>
              <a:rPr lang="en-AU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Cremation"/>
              </a:rPr>
              <a:t>cremated ashes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edonia">
            <a:extLst>
              <a:ext uri="{FF2B5EF4-FFF2-40B4-BE49-F238E27FC236}">
                <a16:creationId xmlns:a16="http://schemas.microsoft.com/office/drawing/2014/main" id="{B4983156-1CAB-D25A-2998-8589FB2E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6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Ancient Macedonia Source Analysis and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Discuss the features of Ancient Macedonia</a:t>
            </a:r>
          </a:p>
          <a:p>
            <a:r>
              <a:rPr lang="en-US" b="1" dirty="0">
                <a:solidFill>
                  <a:schemeClr val="tx1"/>
                </a:solidFill>
              </a:rPr>
              <a:t>Create a timeline of key events</a:t>
            </a: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 Lesson 3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60BEF-3B0D-87E1-801C-9338CBBC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ACTIVITY 1 – Values and Beliefs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B1D3EA-4AAC-1AFF-92E0-40FE173D2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6458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94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78F266-9C66-2935-7B03-C91FB22B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ACTIVITY 2 – Timeline of 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AD46-30B4-2325-B372-01A3ED69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Using the key dates provided, create a timeline of key events.</a:t>
            </a:r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875D1EE3-DF97-B520-B621-DA05D4CA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938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D53D4A-F543-3F8A-13DB-EF4172CAA9B8}"/>
              </a:ext>
            </a:extLst>
          </p:cNvPr>
          <p:cNvCxnSpPr/>
          <p:nvPr/>
        </p:nvCxnSpPr>
        <p:spPr>
          <a:xfrm>
            <a:off x="411480" y="3246120"/>
            <a:ext cx="111556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163A8E-EDBB-EA27-DFA0-631A84BE2879}"/>
              </a:ext>
            </a:extLst>
          </p:cNvPr>
          <p:cNvCxnSpPr>
            <a:cxnSpLocks/>
          </p:cNvCxnSpPr>
          <p:nvPr/>
        </p:nvCxnSpPr>
        <p:spPr>
          <a:xfrm>
            <a:off x="411480" y="2987040"/>
            <a:ext cx="0" cy="4419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1EC4EE-6E5F-02B4-4358-234A82105165}"/>
              </a:ext>
            </a:extLst>
          </p:cNvPr>
          <p:cNvCxnSpPr>
            <a:cxnSpLocks/>
          </p:cNvCxnSpPr>
          <p:nvPr/>
        </p:nvCxnSpPr>
        <p:spPr>
          <a:xfrm>
            <a:off x="11567160" y="2987040"/>
            <a:ext cx="0" cy="4419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DF797-9E2A-2548-9507-B332C2446926}"/>
              </a:ext>
            </a:extLst>
          </p:cNvPr>
          <p:cNvCxnSpPr>
            <a:cxnSpLocks/>
          </p:cNvCxnSpPr>
          <p:nvPr/>
        </p:nvCxnSpPr>
        <p:spPr>
          <a:xfrm flipH="1">
            <a:off x="2080260" y="670560"/>
            <a:ext cx="80314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2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C0C9-21F7-D906-D4A9-C728813F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3 – Source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0B8D-8453-9942-E20F-1029D69A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3200" dirty="0"/>
              <a:t>Analyse the sources about Ancient Macedonia. </a:t>
            </a:r>
            <a:br>
              <a:rPr lang="en-US" sz="3200" dirty="0"/>
            </a:br>
            <a:r>
              <a:rPr lang="en-US" sz="3200" dirty="0"/>
              <a:t>Answer the following questions about each source:</a:t>
            </a:r>
          </a:p>
          <a:p>
            <a:pPr algn="ctr"/>
            <a:endParaRPr lang="en-US" sz="3200" b="1" i="1" u="sng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the </a:t>
            </a:r>
            <a:r>
              <a:rPr lang="en-US" sz="3200" b="1" u="sng" dirty="0"/>
              <a:t>FOCUS</a:t>
            </a:r>
            <a:r>
              <a:rPr lang="en-US" sz="3200" dirty="0"/>
              <a:t> of this source?</a:t>
            </a:r>
            <a:br>
              <a:rPr lang="en-US" sz="3200" dirty="0"/>
            </a:br>
            <a:r>
              <a:rPr lang="en-US" sz="3200" dirty="0"/>
              <a:t>(what </a:t>
            </a:r>
            <a:r>
              <a:rPr lang="en-US" sz="3200" b="1" i="1" dirty="0"/>
              <a:t>person, event, or idea </a:t>
            </a:r>
            <a:r>
              <a:rPr lang="en-US" sz="3200" dirty="0"/>
              <a:t>is it about?)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is the </a:t>
            </a:r>
            <a:r>
              <a:rPr lang="en-US" sz="3200" b="1" u="sng" dirty="0"/>
              <a:t>MESSAGE</a:t>
            </a:r>
            <a:r>
              <a:rPr lang="en-US" sz="3200" dirty="0"/>
              <a:t> of this source?</a:t>
            </a:r>
            <a:br>
              <a:rPr lang="en-US" sz="3200" dirty="0"/>
            </a:br>
            <a:r>
              <a:rPr lang="en-US" sz="3200" dirty="0"/>
              <a:t>(What is it trying to teach you about the person, event, idea?)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Is the source </a:t>
            </a:r>
            <a:r>
              <a:rPr lang="en-US" sz="3200" b="1" u="sng" dirty="0"/>
              <a:t>useful</a:t>
            </a:r>
            <a:r>
              <a:rPr lang="en-US" sz="3200" dirty="0"/>
              <a:t> as historical evidence?</a:t>
            </a:r>
            <a:br>
              <a:rPr lang="en-US" sz="3200" dirty="0"/>
            </a:br>
            <a:r>
              <a:rPr lang="en-US" sz="3200" dirty="0"/>
              <a:t>Give evidence why/why not?</a:t>
            </a:r>
          </a:p>
        </p:txBody>
      </p:sp>
    </p:spTree>
    <p:extLst>
      <p:ext uri="{BB962C8B-B14F-4D97-AF65-F5344CB8AC3E}">
        <p14:creationId xmlns:p14="http://schemas.microsoft.com/office/powerpoint/2010/main" val="63501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E29-0F7E-FCBD-640E-B6F1B100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u="sng" dirty="0"/>
              <a:t>SOURCE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34B2-A815-55F1-5D62-E58182EAC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002" y="1767174"/>
            <a:ext cx="4937760" cy="402335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2400" b="1" i="1" u="sng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</a:t>
            </a:r>
            <a:r>
              <a:rPr lang="en-US" sz="2400" b="1" u="sng" dirty="0"/>
              <a:t>FOCUS</a:t>
            </a:r>
            <a:r>
              <a:rPr lang="en-US" sz="2400" dirty="0"/>
              <a:t> of this source?</a:t>
            </a:r>
            <a:br>
              <a:rPr lang="en-US" sz="2400" dirty="0"/>
            </a:br>
            <a:r>
              <a:rPr lang="en-US" sz="2400" dirty="0"/>
              <a:t>(what </a:t>
            </a:r>
            <a:r>
              <a:rPr lang="en-US" sz="2400" b="1" i="1" dirty="0"/>
              <a:t>person, event, or idea </a:t>
            </a:r>
            <a:r>
              <a:rPr lang="en-US" sz="2400" dirty="0"/>
              <a:t>is it about?)</a:t>
            </a:r>
            <a:br>
              <a:rPr lang="en-US" sz="2400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</a:t>
            </a:r>
            <a:r>
              <a:rPr lang="en-US" sz="2400" b="1" u="sng" dirty="0"/>
              <a:t>MESSAGE</a:t>
            </a:r>
            <a:r>
              <a:rPr lang="en-US" sz="2400" dirty="0"/>
              <a:t> of this source?</a:t>
            </a:r>
            <a:br>
              <a:rPr lang="en-US" sz="2400" dirty="0"/>
            </a:br>
            <a:r>
              <a:rPr lang="en-US" sz="2400" dirty="0"/>
              <a:t>(What is it trying to teach you about the person, event, idea?)</a:t>
            </a:r>
            <a:br>
              <a:rPr lang="en-US" sz="2400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Is the source </a:t>
            </a:r>
            <a:r>
              <a:rPr lang="en-US" sz="2400" b="1" u="sng" dirty="0"/>
              <a:t>useful</a:t>
            </a:r>
            <a:r>
              <a:rPr lang="en-US" sz="2400" dirty="0"/>
              <a:t> as historical evidence?</a:t>
            </a:r>
            <a:br>
              <a:rPr lang="en-US" sz="2400" dirty="0"/>
            </a:br>
            <a:r>
              <a:rPr lang="en-US" sz="2400" dirty="0"/>
              <a:t>Give evidence why/why not?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DF972-6BA6-812B-BA03-47EA9406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218434"/>
            <a:ext cx="4937760" cy="40233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AU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gold</a:t>
            </a:r>
            <a:r>
              <a:rPr lang="en-AU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half </a:t>
            </a:r>
            <a:r>
              <a:rPr lang="en-AU" sz="1600" b="0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stater</a:t>
            </a:r>
            <a:r>
              <a:rPr lang="en-AU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of Philip II of Macedon produced at the government mint of Pella, bearing the head of a young Heracles wearing the Nemean Lion’s Skin on the obverse and on the reverse the lion's forepart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Two sides of a gold coin, with the obverse (left) showing a profile of Philip II wearing a lion skin, and the reverse (right) depicting a lion's forepart.">
            <a:extLst>
              <a:ext uri="{FF2B5EF4-FFF2-40B4-BE49-F238E27FC236}">
                <a16:creationId xmlns:a16="http://schemas.microsoft.com/office/drawing/2014/main" id="{599C244B-AA5A-3814-3853-6D020397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36" y="3437470"/>
            <a:ext cx="508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E29-0F7E-FCBD-640E-B6F1B100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u="sng" dirty="0"/>
              <a:t>SOURCE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34B2-A815-55F1-5D62-E58182EAC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002" y="1767174"/>
            <a:ext cx="4937760" cy="402335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2400" b="1" i="1" u="sng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</a:t>
            </a:r>
            <a:r>
              <a:rPr lang="en-US" sz="2400" b="1" u="sng" dirty="0"/>
              <a:t>FOCUS</a:t>
            </a:r>
            <a:r>
              <a:rPr lang="en-US" sz="2400" dirty="0"/>
              <a:t> of this source?</a:t>
            </a:r>
            <a:br>
              <a:rPr lang="en-US" sz="2400" dirty="0"/>
            </a:br>
            <a:r>
              <a:rPr lang="en-US" sz="2400" dirty="0"/>
              <a:t>(what </a:t>
            </a:r>
            <a:r>
              <a:rPr lang="en-US" sz="2400" b="1" i="1" dirty="0"/>
              <a:t>person, event, or idea </a:t>
            </a:r>
            <a:r>
              <a:rPr lang="en-US" sz="2400" dirty="0"/>
              <a:t>is it about?)</a:t>
            </a:r>
            <a:br>
              <a:rPr lang="en-US" sz="2400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</a:t>
            </a:r>
            <a:r>
              <a:rPr lang="en-US" sz="2400" b="1" u="sng" dirty="0"/>
              <a:t>MESSAGE</a:t>
            </a:r>
            <a:r>
              <a:rPr lang="en-US" sz="2400" dirty="0"/>
              <a:t> of this source?</a:t>
            </a:r>
            <a:br>
              <a:rPr lang="en-US" sz="2400" dirty="0"/>
            </a:br>
            <a:r>
              <a:rPr lang="en-US" sz="2400" dirty="0"/>
              <a:t>(What is it trying to teach you about the person, event, idea?)</a:t>
            </a:r>
            <a:br>
              <a:rPr lang="en-US" sz="2400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Is the source </a:t>
            </a:r>
            <a:r>
              <a:rPr lang="en-US" sz="2400" b="1" u="sng" dirty="0"/>
              <a:t>useful</a:t>
            </a:r>
            <a:r>
              <a:rPr lang="en-US" sz="2400" dirty="0"/>
              <a:t> as historical evidence?</a:t>
            </a:r>
            <a:br>
              <a:rPr lang="en-US" sz="2400" dirty="0"/>
            </a:br>
            <a:r>
              <a:rPr lang="en-US" sz="2400" dirty="0"/>
              <a:t>Give evidence why/why not?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DF972-6BA6-812B-BA03-47EA9406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2218434"/>
            <a:ext cx="4937760" cy="40233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AU" sz="15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AU" sz="15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Vergina</a:t>
            </a:r>
            <a:r>
              <a:rPr lang="en-AU" sz="15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Sun, the 16-ray star covering the royal burial Larnax  of Philip II of Macedon </a:t>
            </a:r>
            <a:r>
              <a:rPr lang="en-AU" sz="15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U" sz="15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(r. 359 – 336 BCE), discovered in the tomb of </a:t>
            </a:r>
            <a:r>
              <a:rPr lang="en-AU" sz="15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Vergina</a:t>
            </a:r>
            <a:r>
              <a:rPr lang="en-AU" sz="15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formerly ancient </a:t>
            </a:r>
            <a:r>
              <a:rPr lang="en-AU" sz="15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Aigai</a:t>
            </a:r>
            <a:r>
              <a:rPr lang="en-AU" sz="15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500" dirty="0">
              <a:solidFill>
                <a:schemeClr val="tx1"/>
              </a:solidFill>
            </a:endParaRPr>
          </a:p>
        </p:txBody>
      </p:sp>
      <p:pic>
        <p:nvPicPr>
          <p:cNvPr id="2050" name="Picture 2" descr="Golden funerary larnax of Philip II depicting a 16-ray star on the lid.">
            <a:extLst>
              <a:ext uri="{FF2B5EF4-FFF2-40B4-BE49-F238E27FC236}">
                <a16:creationId xmlns:a16="http://schemas.microsoft.com/office/drawing/2014/main" id="{3CE1F8F6-33F3-8985-E6E9-9DB7A755E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3429000"/>
            <a:ext cx="279400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0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E29-0F7E-FCBD-640E-B6F1B100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u="sng" dirty="0"/>
              <a:t>SOURCE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34B2-A815-55F1-5D62-E58182EAC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002" y="1767174"/>
            <a:ext cx="4937760" cy="402335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2400" b="1" i="1" u="sng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</a:t>
            </a:r>
            <a:r>
              <a:rPr lang="en-US" sz="2400" b="1" u="sng" dirty="0"/>
              <a:t>FOCUS</a:t>
            </a:r>
            <a:r>
              <a:rPr lang="en-US" sz="2400" dirty="0"/>
              <a:t> of this source?</a:t>
            </a:r>
            <a:br>
              <a:rPr lang="en-US" sz="2400" dirty="0"/>
            </a:br>
            <a:r>
              <a:rPr lang="en-US" sz="2400" dirty="0"/>
              <a:t>(what </a:t>
            </a:r>
            <a:r>
              <a:rPr lang="en-US" sz="2400" b="1" i="1" dirty="0"/>
              <a:t>person, event, or idea </a:t>
            </a:r>
            <a:r>
              <a:rPr lang="en-US" sz="2400" dirty="0"/>
              <a:t>is it about?)</a:t>
            </a:r>
            <a:br>
              <a:rPr lang="en-US" sz="2400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</a:t>
            </a:r>
            <a:r>
              <a:rPr lang="en-US" sz="2400" b="1" u="sng" dirty="0"/>
              <a:t>MESSAGE</a:t>
            </a:r>
            <a:r>
              <a:rPr lang="en-US" sz="2400" dirty="0"/>
              <a:t> of this source?</a:t>
            </a:r>
            <a:br>
              <a:rPr lang="en-US" sz="2400" dirty="0"/>
            </a:br>
            <a:r>
              <a:rPr lang="en-US" sz="2400" dirty="0"/>
              <a:t>(What is it trying to teach you about the person, event, idea?)</a:t>
            </a:r>
            <a:br>
              <a:rPr lang="en-US" sz="2400" dirty="0"/>
            </a:b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Is the source </a:t>
            </a:r>
            <a:r>
              <a:rPr lang="en-US" sz="2400" b="1" u="sng" dirty="0"/>
              <a:t>useful</a:t>
            </a:r>
            <a:r>
              <a:rPr lang="en-US" sz="2400" dirty="0"/>
              <a:t> as historical evidence?</a:t>
            </a:r>
            <a:br>
              <a:rPr lang="en-US" sz="2400" dirty="0"/>
            </a:br>
            <a:r>
              <a:rPr lang="en-US" sz="2400" dirty="0"/>
              <a:t>Give evidence why/why not?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DF972-6BA6-812B-BA03-47EA9406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7762" y="2154039"/>
            <a:ext cx="2709714" cy="40233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AU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ancient fresco of Macedonian soldiers from the tomb of </a:t>
            </a:r>
            <a:r>
              <a:rPr lang="en-AU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Agios Athanasios, Thessaloniki</a:t>
            </a:r>
            <a:r>
              <a:rPr lang="en-AU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Greece, 4th century BC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074" name="Picture 2" descr="More figures, with some riding on horses.">
            <a:extLst>
              <a:ext uri="{FF2B5EF4-FFF2-40B4-BE49-F238E27FC236}">
                <a16:creationId xmlns:a16="http://schemas.microsoft.com/office/drawing/2014/main" id="{0A6194EC-0C22-47BA-9A06-C138F8975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649" y="4000177"/>
            <a:ext cx="3975349" cy="22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gures lined up in a row, all with military equipment and dressed colorfully.">
            <a:extLst>
              <a:ext uri="{FF2B5EF4-FFF2-40B4-BE49-F238E27FC236}">
                <a16:creationId xmlns:a16="http://schemas.microsoft.com/office/drawing/2014/main" id="{017E51FC-361A-A60E-1BA1-5DF3A313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952" y="2292439"/>
            <a:ext cx="4006046" cy="16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218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8122</TotalTime>
  <Words>518</Words>
  <Application>Microsoft Macintosh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Ancient Macedonia Source Analysis and Review </vt:lpstr>
      <vt:lpstr>ACTIVITY 1 – Values and Beliefs</vt:lpstr>
      <vt:lpstr>ACTIVITY 2 – Timeline of key events</vt:lpstr>
      <vt:lpstr>PowerPoint Presentation</vt:lpstr>
      <vt:lpstr>ACTIVITY 3 – Source Analysis</vt:lpstr>
      <vt:lpstr>SOURCE 1</vt:lpstr>
      <vt:lpstr>SOURCE 2</vt:lpstr>
      <vt:lpstr>SOURCE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354</cp:revision>
  <dcterms:created xsi:type="dcterms:W3CDTF">2022-07-13T05:26:46Z</dcterms:created>
  <dcterms:modified xsi:type="dcterms:W3CDTF">2023-06-06T04:01:44Z</dcterms:modified>
</cp:coreProperties>
</file>