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7FC"/>
    <a:srgbClr val="CF6BC4"/>
    <a:srgbClr val="B92FAB"/>
    <a:srgbClr val="FF4C6E"/>
    <a:srgbClr val="FFE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6"/>
    <p:restoredTop sz="92135"/>
  </p:normalViewPr>
  <p:slideViewPr>
    <p:cSldViewPr snapToGrid="0" snapToObjects="1">
      <p:cViewPr varScale="1">
        <p:scale>
          <a:sx n="98" d="100"/>
          <a:sy n="9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0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2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oman-empire.net/people/sull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400" dirty="0"/>
              <a:t>Death and Legacy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82397-4434-23FE-9A4C-A71869EC5254}"/>
              </a:ext>
            </a:extLst>
          </p:cNvPr>
          <p:cNvSpPr txBox="1"/>
          <p:nvPr/>
        </p:nvSpPr>
        <p:spPr>
          <a:xfrm>
            <a:off x="6729999" y="4398898"/>
            <a:ext cx="4366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GOAL/S:  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Evaluate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u="sng" dirty="0">
                <a:solidFill>
                  <a:schemeClr val="accent5">
                    <a:lumMod val="75000"/>
                  </a:schemeClr>
                </a:solidFill>
              </a:rPr>
              <a:t>Sulla’s legacy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627" y="6453741"/>
            <a:ext cx="4829101" cy="3731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Week 3, Lesson 3</a:t>
            </a:r>
          </a:p>
        </p:txBody>
      </p:sp>
      <p:pic>
        <p:nvPicPr>
          <p:cNvPr id="1028" name="Picture 4" descr="Sulla: The Story of Rome's Lucky Dictator">
            <a:extLst>
              <a:ext uri="{FF2B5EF4-FFF2-40B4-BE49-F238E27FC236}">
                <a16:creationId xmlns:a16="http://schemas.microsoft.com/office/drawing/2014/main" id="{60712930-9D31-66E3-35C3-E8AEFCDE2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15" y="1652338"/>
            <a:ext cx="6410424" cy="382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9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CAE9-FE19-B9BE-523B-7F603176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Sulla’s Retirement and Death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5DACB-909A-F094-FE58-220100259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51" y="1845734"/>
            <a:ext cx="11181806" cy="428074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After three years as the most powerful person in Rome, </a:t>
            </a:r>
            <a:br>
              <a:rPr lang="en-A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A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Sulla </a:t>
            </a:r>
            <a:r>
              <a:rPr lang="en-AU" sz="2400" b="1" i="1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retired from public life in 79 BCE</a:t>
            </a:r>
            <a:r>
              <a:rPr lang="en-A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He withdrew to his country estate near </a:t>
            </a:r>
            <a:r>
              <a:rPr lang="en-AU" sz="2400" b="1" i="1" dirty="0" err="1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Puteoli</a:t>
            </a:r>
            <a:r>
              <a:rPr lang="en-AU" sz="2400" b="1" i="1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(modern-day Pozzuoli) in Naples</a:t>
            </a:r>
            <a:r>
              <a:rPr lang="en-A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 There, he wrote his memoirs and lived out the rest of his days in relative </a:t>
            </a:r>
            <a:r>
              <a:rPr lang="en-AU" sz="2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tranquility</a:t>
            </a:r>
            <a:r>
              <a:rPr lang="en-A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AU" sz="2400" b="1" i="1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died in 78 BCE </a:t>
            </a:r>
            <a:r>
              <a:rPr lang="en-A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at the age of 60, apparently while yelling orders to have one more of his enemies executed.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It was said that when he had died, he had been so </a:t>
            </a:r>
            <a:r>
              <a:rPr lang="en-AU" sz="2400" b="1" i="1" dirty="0">
                <a:solidFill>
                  <a:schemeClr val="accent6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reviled by the people of Rome </a:t>
            </a:r>
            <a:r>
              <a:rPr lang="en-A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that no one even bothered to attend his funeral.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And so, Lucius Cornelius Sulla, the Roman general and dictator, was laid to rest in obscurity.</a:t>
            </a:r>
          </a:p>
        </p:txBody>
      </p:sp>
    </p:spTree>
    <p:extLst>
      <p:ext uri="{BB962C8B-B14F-4D97-AF65-F5344CB8AC3E}">
        <p14:creationId xmlns:p14="http://schemas.microsoft.com/office/powerpoint/2010/main" val="386953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C69C-2938-ADC6-63F0-D0EAD13C5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i="1" cap="all" spc="200" dirty="0">
                <a:solidFill>
                  <a:srgbClr val="FFFFFF"/>
                </a:solidFill>
                <a:latin typeface="+mj-lt"/>
              </a:rPr>
              <a:t>Create a </a:t>
            </a:r>
            <a:r>
              <a:rPr lang="en-US" sz="2400" i="1" cap="all" spc="200" dirty="0" err="1">
                <a:solidFill>
                  <a:srgbClr val="FFFFFF"/>
                </a:solidFill>
                <a:latin typeface="+mj-lt"/>
              </a:rPr>
              <a:t>mindmap</a:t>
            </a:r>
            <a:r>
              <a:rPr lang="en-US" sz="2400" i="1" cap="all" spc="200" dirty="0">
                <a:solidFill>
                  <a:srgbClr val="FFFFFF"/>
                </a:solidFill>
                <a:latin typeface="+mj-lt"/>
              </a:rPr>
              <a:t> of the legacy and impacts of Sulla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D00F5-9928-7799-2E56-7CADCBE3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u="sng" dirty="0">
                <a:solidFill>
                  <a:srgbClr val="FFFFFF"/>
                </a:solidFill>
              </a:rPr>
              <a:t>ACTIVITY</a:t>
            </a:r>
            <a:r>
              <a:rPr lang="en-US" sz="8000" dirty="0">
                <a:solidFill>
                  <a:srgbClr val="FFFFFF"/>
                </a:solidFill>
              </a:rPr>
              <a:t> – </a:t>
            </a:r>
            <a:br>
              <a:rPr lang="en-US" sz="8000" dirty="0">
                <a:solidFill>
                  <a:srgbClr val="FFFFFF"/>
                </a:solidFill>
              </a:rPr>
            </a:br>
            <a:r>
              <a:rPr lang="en-US" sz="8000" b="1" dirty="0">
                <a:solidFill>
                  <a:srgbClr val="FFFFFF"/>
                </a:solidFill>
              </a:rPr>
              <a:t>Legacy and Impacts</a:t>
            </a:r>
          </a:p>
        </p:txBody>
      </p:sp>
    </p:spTree>
    <p:extLst>
      <p:ext uri="{BB962C8B-B14F-4D97-AF65-F5344CB8AC3E}">
        <p14:creationId xmlns:p14="http://schemas.microsoft.com/office/powerpoint/2010/main" val="3433306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A069FF3-AFA7-AD77-FC87-CF0271AE0D2C}"/>
              </a:ext>
            </a:extLst>
          </p:cNvPr>
          <p:cNvSpPr/>
          <p:nvPr/>
        </p:nvSpPr>
        <p:spPr>
          <a:xfrm>
            <a:off x="5042263" y="2573383"/>
            <a:ext cx="2312126" cy="13977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Legacy and Impacts</a:t>
            </a:r>
          </a:p>
        </p:txBody>
      </p:sp>
    </p:spTree>
    <p:extLst>
      <p:ext uri="{BB962C8B-B14F-4D97-AF65-F5344CB8AC3E}">
        <p14:creationId xmlns:p14="http://schemas.microsoft.com/office/powerpoint/2010/main" val="173370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E37E-4895-5EB6-486E-F8CB6AEE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TEACHER ONLY – </a:t>
            </a:r>
            <a:br>
              <a:rPr lang="en-US" dirty="0"/>
            </a:br>
            <a:r>
              <a:rPr lang="en-US" dirty="0"/>
              <a:t>Short Term and Long Term Impacts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F5CBBC-7A8F-0938-FA28-22BB19022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3840" y="2045136"/>
            <a:ext cx="1170432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Short-Term Impacts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Civil War Victory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Sulla emerged as the victor in the first full-scale civil war in Roman history (88–82 BCE). His victory over his rival, Gaius Marius, allowed him to consolidate power and establish himself as a dominant force.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Dictatorship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After his victory, Sulla declared himself dictator (82–79 BCE). As dictator, he wielded immense authority and implemented significant reforms.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Constitutional Reforms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Sulla carried out notable constitutional reforms aimed at strengthening the Roman Republic. These reforms included changes to the Senate’s composition, the powers of magistrates, and the legal system</a:t>
            </a:r>
            <a:br>
              <a:rPr lang="en-US" altLang="en-US" sz="1400" baseline="30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Proscriptions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Unfortunately, Sulla’s pursuit of power was ruthless. He conducted proscriptions, during which he targeted and executed political opponents. These actions left a dark mark on Roman history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 Impacts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Military Leaders Seizing Power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Sulla’s actions set a precedent for military leaders to seize power in Rome. This pattern continued, contributing to the eventual downfall of the Republic.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Influence on Roman Politics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Although Sulla’s reforms did not last long, his legacy significantly influenced Roman politics until the Republic’s collapse in 27 BCE. His emphasis on senatorial power and constitutional changes left a lasting impact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1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E37E-4895-5EB6-486E-F8CB6AEE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TEACHER ONLY – </a:t>
            </a:r>
            <a:br>
              <a:rPr lang="en-US" dirty="0"/>
            </a:br>
            <a:r>
              <a:rPr lang="en-US" dirty="0"/>
              <a:t>Legacy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F5CBBC-7A8F-0938-FA28-22BB19022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3840" y="1884755"/>
            <a:ext cx="11704320" cy="446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b="1" dirty="0"/>
              <a:t>Constitutional Reforms</a:t>
            </a:r>
            <a:r>
              <a:rPr lang="en-AU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AU" dirty="0"/>
              <a:t>Sulla was an </a:t>
            </a:r>
            <a:r>
              <a:rPr lang="en-AU" b="1" dirty="0"/>
              <a:t>Optimate</a:t>
            </a:r>
            <a:r>
              <a:rPr lang="en-AU" dirty="0"/>
              <a:t> who rose to power during a tumultuous period in Rome. As dictator (82–79 BCE), he implemented several constitutional reforms to revitalize and restore senatorial power.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AU" dirty="0"/>
              <a:t>His reforms aimed to strengthen the Roman Republic, but they did not endure for long. Nevertheless, they had a lasting impact on Roman politics during the final years of the Republic until its fall in 27 BCE</a:t>
            </a:r>
            <a:r>
              <a:rPr lang="en-AU" baseline="30000" dirty="0"/>
              <a:t>1</a:t>
            </a:r>
            <a:r>
              <a:rPr lang="en-AU" dirty="0"/>
              <a:t>.</a:t>
            </a:r>
          </a:p>
          <a:p>
            <a:pPr>
              <a:buFont typeface="+mj-lt"/>
              <a:buAutoNum type="arabicPeriod"/>
            </a:pPr>
            <a:r>
              <a:rPr lang="en-AU" b="1" dirty="0"/>
              <a:t>Increased Senate Power</a:t>
            </a:r>
            <a:r>
              <a:rPr lang="en-AU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AU" dirty="0"/>
              <a:t>Under Sulla’s leadership, the Senate gained more authority. His reforms shifted the balance of power toward the Senate, emphasizing its role in decision-making.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AU" dirty="0"/>
              <a:t>By bolstering senatorial influence, Sulla aimed to stabilize the Republic and prevent further internal strife</a:t>
            </a:r>
            <a:r>
              <a:rPr lang="en-AU" baseline="30000" dirty="0">
                <a:hlinkClick r:id="rId3"/>
              </a:rPr>
              <a:t>2</a:t>
            </a:r>
            <a:r>
              <a:rPr lang="en-AU" dirty="0"/>
              <a:t>.</a:t>
            </a:r>
          </a:p>
          <a:p>
            <a:pPr>
              <a:buFont typeface="+mj-lt"/>
              <a:buAutoNum type="arabicPeriod"/>
            </a:pPr>
            <a:r>
              <a:rPr lang="en-AU" b="1" dirty="0"/>
              <a:t>Precedent for Military Leaders</a:t>
            </a:r>
            <a:r>
              <a:rPr lang="en-AU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AU" dirty="0"/>
              <a:t>Sulla’s actions set a precedent for military leaders to seize power in Rome. His rise to dictatorship demonstrated that a general could effectively take control of the state.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AU" dirty="0"/>
              <a:t>Unfortunately, this pattern continued, leading to further instability and contributing to the eventual downfall of the Roman Republic</a:t>
            </a:r>
          </a:p>
        </p:txBody>
      </p:sp>
    </p:spTree>
    <p:extLst>
      <p:ext uri="{BB962C8B-B14F-4D97-AF65-F5344CB8AC3E}">
        <p14:creationId xmlns:p14="http://schemas.microsoft.com/office/powerpoint/2010/main" val="303125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8077-8CE8-A895-1252-4C46E379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PRACTICE EST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E31F2-8752-C8F8-7AE9-DAA9E44D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AU" b="1" i="1" dirty="0">
                <a:solidFill>
                  <a:schemeClr val="accent6"/>
                </a:solidFill>
              </a:rPr>
              <a:t>Outline</a:t>
            </a:r>
            <a:r>
              <a:rPr lang="en-AU" b="1" dirty="0"/>
              <a:t> two major </a:t>
            </a:r>
            <a:r>
              <a:rPr lang="en-AU" b="1" u="sng" dirty="0"/>
              <a:t>changes</a:t>
            </a:r>
            <a:r>
              <a:rPr lang="en-AU" b="1" dirty="0"/>
              <a:t> that occurred in this society. </a:t>
            </a:r>
          </a:p>
          <a:p>
            <a:pPr algn="ctr"/>
            <a:r>
              <a:rPr lang="en-AU" b="1" i="1" dirty="0">
                <a:solidFill>
                  <a:schemeClr val="accent6"/>
                </a:solidFill>
              </a:rPr>
              <a:t>Explain</a:t>
            </a:r>
            <a:r>
              <a:rPr lang="en-AU" b="1" dirty="0"/>
              <a:t> the </a:t>
            </a:r>
            <a:r>
              <a:rPr lang="en-AU" b="1" u="sng" dirty="0"/>
              <a:t>importance</a:t>
            </a:r>
            <a:r>
              <a:rPr lang="en-AU" b="1" dirty="0"/>
              <a:t> of these changes.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534B8-8EA7-54D7-A303-30B0145C9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863" y="2786774"/>
            <a:ext cx="9356558" cy="379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929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6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DA97FB"/>
      </a:accent1>
      <a:accent2>
        <a:srgbClr val="925FFD"/>
      </a:accent2>
      <a:accent3>
        <a:srgbClr val="521B92"/>
      </a:accent3>
      <a:accent4>
        <a:srgbClr val="E89CFF"/>
      </a:accent4>
      <a:accent5>
        <a:srgbClr val="A84BE1"/>
      </a:accent5>
      <a:accent6>
        <a:srgbClr val="8838E6"/>
      </a:accent6>
      <a:hlink>
        <a:srgbClr val="300A99"/>
      </a:hlink>
      <a:folHlink>
        <a:srgbClr val="6E5CA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{36CBF037-A368-844E-AAD3-A3BE395EBCEA}tf16401369</Template>
  <TotalTime>3343</TotalTime>
  <Words>599</Words>
  <Application>Microsoft Macintosh PowerPoint</Application>
  <PresentationFormat>Widescreen</PresentationFormat>
  <Paragraphs>38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Death and Legacy</vt:lpstr>
      <vt:lpstr>Sulla’s Retirement and Death</vt:lpstr>
      <vt:lpstr>ACTIVITY –  Legacy and Impacts</vt:lpstr>
      <vt:lpstr>PowerPoint Presentation</vt:lpstr>
      <vt:lpstr>TEACHER ONLY –  Short Term and Long Term Impacts</vt:lpstr>
      <vt:lpstr>TEACHER ONLY –  Legacy</vt:lpstr>
      <vt:lpstr>PRACTICE EST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218</cp:revision>
  <dcterms:created xsi:type="dcterms:W3CDTF">2022-07-13T05:26:46Z</dcterms:created>
  <dcterms:modified xsi:type="dcterms:W3CDTF">2024-04-23T06:01:18Z</dcterms:modified>
</cp:coreProperties>
</file>