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71" r:id="rId4"/>
    <p:sldId id="279" r:id="rId5"/>
    <p:sldId id="273" r:id="rId6"/>
    <p:sldId id="274" r:id="rId7"/>
    <p:sldId id="275" r:id="rId8"/>
    <p:sldId id="276" r:id="rId9"/>
    <p:sldId id="277" r:id="rId10"/>
    <p:sldId id="287" r:id="rId11"/>
    <p:sldId id="272" r:id="rId12"/>
    <p:sldId id="281" r:id="rId13"/>
    <p:sldId id="280" r:id="rId14"/>
    <p:sldId id="283" r:id="rId15"/>
    <p:sldId id="286" r:id="rId16"/>
    <p:sldId id="278" r:id="rId17"/>
    <p:sldId id="284" r:id="rId18"/>
    <p:sldId id="28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0EFC-8DF8-4665-B193-707CBEAC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471EF-13F9-4D27-9A89-C2213B987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1BE5-DCBB-4C5C-B54A-5F3B7C20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78173-2C14-405E-B194-CA58523D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99682-0DC7-4CEF-A406-E5D6B65B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0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7F-D5F7-4112-8064-8225022A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24896-D89E-432C-9802-9D3F4D13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27E1-A233-4BB2-8A27-470A0172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8E87C-CA1C-41D9-9982-2084FAD4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09FA-C1EA-47DC-9260-006A83E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45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682D8-961D-4604-948B-3E7CF8CA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DCF69-3A4B-4DC5-8C04-3C46E360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1625-EDA2-4C60-93F4-0525135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03A6-EC92-434B-98ED-C89B97D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B472-FE18-4C9F-97BE-820C6455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54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8F00-FE19-4C94-9A4A-4A98D4CF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EA29-1331-4A2F-BB6C-48FBC5AA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B21B-3BE1-4B41-8811-81B7B9C3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42F0-06D0-4F4B-98B3-8FCD4B94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7B44-C437-4A1B-8CF9-84604403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55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C8D2-0C78-4AF3-9D27-5F59A528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09EE6-13D3-430F-B3D1-0652A3F86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0711-9A70-400D-9F8D-1D1DE6FF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5A5B-1BA8-4701-A0A8-84E24A83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ABDC-8BE7-488B-9103-DBCF633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6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F9F0-78BB-4B70-84F9-0E94C5E3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BD1-0792-47CF-B437-415F18587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3123-5A3E-4C32-9A6F-BA291F2DF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5DCD-EEF7-4351-934C-80DA9A3C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36129-26DF-4B39-984F-7EA7DF27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73C2-738B-4BA7-8646-FC9226AB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61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3087-D700-4568-ABFF-2FC0384B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85B15-EFD7-4103-90B1-18FED679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BAFB-9106-45D6-8081-A569A7F2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612AC-F821-4399-8FEB-C5174BAF5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0E535-FB5B-4332-87FA-9F28B13E2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31B0E-0199-49D9-ADB4-EA283A8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0596-3231-4FB3-9559-02734D2B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70310-7088-4BBF-8D09-206811F5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6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2DB-1CB8-4507-B366-102148A0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9E148-72AC-41C5-834C-58C808C3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A0AE6-8C49-428D-99F7-22F808D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F7C16-E56E-47D8-836E-D50DF5F3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96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524D6-6C9D-47FD-B15E-25077D46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69DED-B975-4C75-872F-1655EE93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CE5B-2DD4-45DE-A79C-E9457A8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12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1809-270B-4760-A7F4-6649C02D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C73B-C795-40B1-ADC7-1A327C2F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1EAB0-9FF6-4E40-8D86-5BDF1F68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2974B-4D0D-4D74-92D3-4FC6F49C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D47B6-8B28-46D4-A5BE-4F8215F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F2FDA-3C4E-4416-A316-606FCD85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7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D064-4064-4A7C-BF98-0ABCD71B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C6ACE-1A96-4021-B8F0-E5F06BFF2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F2115-D824-46A8-A7A0-0090057C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C3BE-6C49-4F9B-B3DE-146F2D00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56E7-E03F-4482-B79A-F8966AEF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9254-53CC-45DC-A0C3-8657CD3C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6E990-44C0-49D5-95B3-3207865E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49ED7-4587-4826-8E4F-C4BA3F90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AB3E-AD69-44B0-8285-B3EFF0D45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C0A0-EDBF-46D6-A3FF-91204C562445}" type="datetimeFigureOut">
              <a:rPr lang="en-AU" smtClean="0"/>
              <a:t>26/04/2020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FD31-C98B-4D87-9FCA-3F33FAB5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D429-770D-49DF-B952-D573F8EA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EDFC8-B73A-4B8B-8079-9B1322E2C6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92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biography/Velleius-Paterculus" TargetMode="External"/><Relationship Id="rId2" Type="http://schemas.openxmlformats.org/officeDocument/2006/relationships/hyperlink" Target="https://www.britannica.com/biography/Appian-of-Alexandri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qPR9JYYow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0B50-CCA2-4447-96A3-033C1DFA6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608" y="541492"/>
            <a:ext cx="10202779" cy="10419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Rome, the Late Republic to the Lex </a:t>
            </a:r>
            <a:r>
              <a:rPr lang="en-US" dirty="0" err="1"/>
              <a:t>Manilia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98E0-29DA-4B3D-8ED9-50D4F15E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1583463"/>
            <a:ext cx="9144000" cy="369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c. 133-66 BC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14FA3-EFFF-411D-9A54-80074EC1ECF6}"/>
              </a:ext>
            </a:extLst>
          </p:cNvPr>
          <p:cNvSpPr txBox="1"/>
          <p:nvPr/>
        </p:nvSpPr>
        <p:spPr>
          <a:xfrm>
            <a:off x="4296690" y="1953791"/>
            <a:ext cx="359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12 Unit 3: Societies and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BBDA1-712C-4F6E-A2DF-500594805546}"/>
              </a:ext>
            </a:extLst>
          </p:cNvPr>
          <p:cNvSpPr txBox="1"/>
          <p:nvPr/>
        </p:nvSpPr>
        <p:spPr>
          <a:xfrm>
            <a:off x="3792129" y="6273225"/>
            <a:ext cx="460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Lucius Cornelius Sulla Felix</a:t>
            </a:r>
          </a:p>
        </p:txBody>
      </p:sp>
      <p:pic>
        <p:nvPicPr>
          <p:cNvPr id="7" name="Picture 6" descr="A vintage photo of a person&#10;&#10;Description automatically generated">
            <a:extLst>
              <a:ext uri="{FF2B5EF4-FFF2-40B4-BE49-F238E27FC236}">
                <a16:creationId xmlns:a16="http://schemas.microsoft.com/office/drawing/2014/main" id="{AFB68A07-BE3B-419F-8FC1-90A5195E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87" y="2435817"/>
            <a:ext cx="4607735" cy="2984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02AB0-2B03-4741-8F10-AD13B57AEF19}"/>
              </a:ext>
            </a:extLst>
          </p:cNvPr>
          <p:cNvSpPr txBox="1"/>
          <p:nvPr/>
        </p:nvSpPr>
        <p:spPr>
          <a:xfrm>
            <a:off x="3687087" y="5320706"/>
            <a:ext cx="4523463" cy="47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An artist’s depiction of the entrance of Cornelius Sulla into Rome, where he was appointed as dictator in the first century BCE</a:t>
            </a:r>
          </a:p>
        </p:txBody>
      </p:sp>
    </p:spTree>
    <p:extLst>
      <p:ext uri="{BB962C8B-B14F-4D97-AF65-F5344CB8AC3E}">
        <p14:creationId xmlns:p14="http://schemas.microsoft.com/office/powerpoint/2010/main" val="318244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46A8-AB86-4A78-AF9E-AEC1EFD1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F08A-8E08-45F5-9FB3-5576D77E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637"/>
            <a:ext cx="10515600" cy="2595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4400" dirty="0"/>
              <a:t>Despite positive reforms, Sulla’s dictatorship was characterised by violence, making the people fearful of individuals with too much personal power</a:t>
            </a:r>
          </a:p>
        </p:txBody>
      </p:sp>
    </p:spTree>
    <p:extLst>
      <p:ext uri="{BB962C8B-B14F-4D97-AF65-F5344CB8AC3E}">
        <p14:creationId xmlns:p14="http://schemas.microsoft.com/office/powerpoint/2010/main" val="408642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7F2-4CAA-46CD-8D7D-677F3C7D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Source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DCEF-2D12-4811-ADAC-E736F0CF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Read through the sources and answer the corresponding questions using well-structured sentences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Ensure evidence from the source is referenced to support your answer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CDA29-05D3-4557-8E4A-3211DE65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47" y="4165414"/>
            <a:ext cx="1619323" cy="16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E2F4-C67D-4AF1-840E-0EA0C6F8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837" y="169816"/>
            <a:ext cx="4941163" cy="1325563"/>
          </a:xfrm>
        </p:spPr>
        <p:txBody>
          <a:bodyPr/>
          <a:lstStyle/>
          <a:p>
            <a:r>
              <a:rPr lang="en-AU" b="1" dirty="0"/>
              <a:t>Appian of Alexandria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EF64-F403-465C-9F67-41710448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1690688"/>
            <a:ext cx="7111014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Greek historian of the conquests by Rome from the republican period into the 2nd century CE</a:t>
            </a:r>
          </a:p>
          <a:p>
            <a:r>
              <a:rPr lang="en-US" dirty="0"/>
              <a:t>Appian held public office in Alexandria (Egypt). He gained Roman citizenship and went to Rome, practiced as a lawyer, and became a </a:t>
            </a:r>
            <a:r>
              <a:rPr lang="en-US" dirty="0">
                <a:solidFill>
                  <a:srgbClr val="FF0000"/>
                </a:solidFill>
              </a:rPr>
              <a:t>procurator</a:t>
            </a:r>
            <a:r>
              <a:rPr lang="en-US" dirty="0"/>
              <a:t> (financial agent of the government)</a:t>
            </a:r>
          </a:p>
          <a:p>
            <a:r>
              <a:rPr lang="en-US" dirty="0"/>
              <a:t>His work on the civil wars, dealing with the period from </a:t>
            </a:r>
            <a:r>
              <a:rPr lang="en-US" dirty="0">
                <a:solidFill>
                  <a:srgbClr val="FF0000"/>
                </a:solidFill>
              </a:rPr>
              <a:t>Tiberius Gracchus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Sulla</a:t>
            </a:r>
            <a:r>
              <a:rPr lang="en-US" dirty="0"/>
              <a:t>, is a major historical source.</a:t>
            </a:r>
          </a:p>
          <a:p>
            <a:r>
              <a:rPr lang="en-US" dirty="0"/>
              <a:t>Appian was a conservative supporter of the imperial system and was often critical of and unsympathetic toward republican institutions and popular movements</a:t>
            </a:r>
            <a:endParaRPr lang="en-AU" dirty="0"/>
          </a:p>
        </p:txBody>
      </p:sp>
      <p:pic>
        <p:nvPicPr>
          <p:cNvPr id="5" name="Picture 4" descr="A picture containing indoor, sitting, man, front&#10;&#10;Description automatically generated">
            <a:extLst>
              <a:ext uri="{FF2B5EF4-FFF2-40B4-BE49-F238E27FC236}">
                <a16:creationId xmlns:a16="http://schemas.microsoft.com/office/drawing/2014/main" id="{D26A8FAB-3AC8-47A4-9139-08D2348F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77" y="500063"/>
            <a:ext cx="4162425" cy="5676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B18DD-D1F6-4DAD-B5F7-BC67B384D21A}"/>
              </a:ext>
            </a:extLst>
          </p:cNvPr>
          <p:cNvSpPr txBox="1"/>
          <p:nvPr/>
        </p:nvSpPr>
        <p:spPr>
          <a:xfrm>
            <a:off x="7582183" y="6178488"/>
            <a:ext cx="213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Appian of Alexandria</a:t>
            </a:r>
          </a:p>
        </p:txBody>
      </p:sp>
    </p:spTree>
    <p:extLst>
      <p:ext uri="{BB962C8B-B14F-4D97-AF65-F5344CB8AC3E}">
        <p14:creationId xmlns:p14="http://schemas.microsoft.com/office/powerpoint/2010/main" val="3505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A40A-C487-4BBF-AF58-1A44EE15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95080"/>
            <a:ext cx="12192000" cy="1462920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Question:</a:t>
            </a:r>
          </a:p>
          <a:p>
            <a:pPr marL="0" indent="0">
              <a:buNone/>
            </a:pPr>
            <a:r>
              <a:rPr lang="en-AU" dirty="0"/>
              <a:t>Based on what you have learnt so far in this unit, how else had these rules been broken in recent years?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E983-7DEF-4BC3-AE60-604BA8D2B859}"/>
              </a:ext>
            </a:extLst>
          </p:cNvPr>
          <p:cNvSpPr txBox="1"/>
          <p:nvPr/>
        </p:nvSpPr>
        <p:spPr>
          <a:xfrm>
            <a:off x="1031248" y="4013971"/>
            <a:ext cx="53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4: Appian, c. 162 CE, </a:t>
            </a:r>
            <a:r>
              <a:rPr lang="en-AU" i="1" dirty="0"/>
              <a:t>The Civil Wars</a:t>
            </a:r>
            <a:r>
              <a:rPr lang="en-AU" dirty="0"/>
              <a:t>, Book 1.100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607AB8-2BEA-4FC5-87AB-34BB815A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277" y="56590"/>
            <a:ext cx="3604334" cy="1201780"/>
          </a:xfrm>
        </p:spPr>
        <p:txBody>
          <a:bodyPr/>
          <a:lstStyle/>
          <a:p>
            <a:r>
              <a:rPr lang="en-AU" b="1" dirty="0"/>
              <a:t>Source Analysis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AC2479-DF71-434C-A8E9-2D4D207C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48" y="1323132"/>
            <a:ext cx="9247248" cy="26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1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E968-BC5E-407C-AE4A-CE20B63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Source Analysis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0A5-298F-4941-97AD-0C5F8B14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9696"/>
            <a:ext cx="10515600" cy="1063425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Question:</a:t>
            </a:r>
          </a:p>
          <a:p>
            <a:pPr marL="0" indent="0">
              <a:buNone/>
            </a:pPr>
            <a:r>
              <a:rPr lang="en-AU" dirty="0"/>
              <a:t>What was the result of the changes in law described in Source 4 and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B6DC8-C763-4B04-AA8E-2552BA6ACC87}"/>
              </a:ext>
            </a:extLst>
          </p:cNvPr>
          <p:cNvSpPr txBox="1"/>
          <p:nvPr/>
        </p:nvSpPr>
        <p:spPr>
          <a:xfrm>
            <a:off x="2660973" y="5659016"/>
            <a:ext cx="639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5: Velleius Paterculus, c. 30 BCE, </a:t>
            </a:r>
            <a:r>
              <a:rPr lang="en-AU" i="1" dirty="0"/>
              <a:t>Roman History</a:t>
            </a:r>
            <a:r>
              <a:rPr lang="en-AU" dirty="0"/>
              <a:t>, Book 2, 32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F93DB-3331-4BED-B47E-86BEDA446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73" y="4333454"/>
            <a:ext cx="9278938" cy="132556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3E1B97-1148-4631-A3E8-55029BFAA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9" y="1139149"/>
            <a:ext cx="9247248" cy="2690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00251-AFD6-4CC7-A8D0-2EB9FC697983}"/>
              </a:ext>
            </a:extLst>
          </p:cNvPr>
          <p:cNvSpPr txBox="1"/>
          <p:nvPr/>
        </p:nvSpPr>
        <p:spPr>
          <a:xfrm>
            <a:off x="252089" y="3778657"/>
            <a:ext cx="531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4: Appian, c. 162 CE, </a:t>
            </a:r>
            <a:r>
              <a:rPr lang="en-AU" i="1" dirty="0"/>
              <a:t>The Civil Wars</a:t>
            </a:r>
            <a:r>
              <a:rPr lang="en-AU" dirty="0"/>
              <a:t>, Book 1.100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523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D6C7-E8EC-458A-9177-9AA0829A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423" cy="1325563"/>
          </a:xfrm>
        </p:spPr>
        <p:txBody>
          <a:bodyPr/>
          <a:lstStyle/>
          <a:p>
            <a:r>
              <a:rPr lang="en-AU" b="1" dirty="0"/>
              <a:t>Velleius Paterculus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0E70-632F-4AF4-8A86-2552F4E3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9517"/>
          </a:xfrm>
        </p:spPr>
        <p:txBody>
          <a:bodyPr/>
          <a:lstStyle/>
          <a:p>
            <a:r>
              <a:rPr lang="en-US" dirty="0"/>
              <a:t>Roman soldier, political figure, and historian whose work on Rome is a valuable if amateurish source for the reigns of Augustus and Tiberius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066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622-FE90-4A9E-B93E-F1D7A49C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Source Analysis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A40A-C487-4BBF-AF58-1A44EE15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0" y="5336930"/>
            <a:ext cx="11226554" cy="1122526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Question:</a:t>
            </a:r>
          </a:p>
          <a:p>
            <a:pPr marL="0" indent="0">
              <a:buNone/>
            </a:pPr>
            <a:r>
              <a:rPr lang="en-AU" dirty="0"/>
              <a:t>What do you see as the objective behind the reforms in Source 5 and 6?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636B4-6084-4313-89A2-F9DA1147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8" y="1343818"/>
            <a:ext cx="9278938" cy="1325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5BEFD-86F6-472F-B00C-E69A3EB926EB}"/>
              </a:ext>
            </a:extLst>
          </p:cNvPr>
          <p:cNvSpPr txBox="1"/>
          <p:nvPr/>
        </p:nvSpPr>
        <p:spPr>
          <a:xfrm>
            <a:off x="346229" y="2669380"/>
            <a:ext cx="640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5: Velleius Paterculus, c. 30 BCE, </a:t>
            </a:r>
            <a:r>
              <a:rPr lang="en-AU" i="1" dirty="0"/>
              <a:t>Roman History</a:t>
            </a:r>
            <a:r>
              <a:rPr lang="en-AU" dirty="0"/>
              <a:t>, Book 2, 32</a:t>
            </a:r>
          </a:p>
          <a:p>
            <a:endParaRPr lang="en-AU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8950DA-C18A-4B63-82B0-10A1D6F9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47" y="3286809"/>
            <a:ext cx="8936654" cy="1229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2F97AD-3DA1-40C8-B47E-A5804C9D9320}"/>
              </a:ext>
            </a:extLst>
          </p:cNvPr>
          <p:cNvSpPr txBox="1"/>
          <p:nvPr/>
        </p:nvSpPr>
        <p:spPr>
          <a:xfrm>
            <a:off x="1378050" y="4562844"/>
            <a:ext cx="537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6: Appian, c. 162 CE, </a:t>
            </a:r>
            <a:r>
              <a:rPr lang="en-AU" i="1" dirty="0"/>
              <a:t>The Civil Wars</a:t>
            </a:r>
            <a:r>
              <a:rPr lang="en-AU" dirty="0"/>
              <a:t>, Book 1, 100</a:t>
            </a:r>
          </a:p>
        </p:txBody>
      </p:sp>
    </p:spTree>
    <p:extLst>
      <p:ext uri="{BB962C8B-B14F-4D97-AF65-F5344CB8AC3E}">
        <p14:creationId xmlns:p14="http://schemas.microsoft.com/office/powerpoint/2010/main" val="195496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C472-EC4D-4FA0-9507-95AA2FC0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6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Source Analysis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3B3F9-DF4C-4952-A41E-79BAC461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8" y="5424256"/>
            <a:ext cx="10515600" cy="992404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Question: </a:t>
            </a:r>
          </a:p>
          <a:p>
            <a:pPr marL="0" indent="0">
              <a:buNone/>
            </a:pPr>
            <a:r>
              <a:rPr lang="en-AU" dirty="0"/>
              <a:t>What are your views on Appian’s conclusion of why Sulla did this?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DBDA0CA-2ABD-451A-832F-CDE804BCC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9" y="1950778"/>
            <a:ext cx="10233302" cy="1938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1A7BC-68F9-48BD-863C-929280D33491}"/>
              </a:ext>
            </a:extLst>
          </p:cNvPr>
          <p:cNvSpPr txBox="1"/>
          <p:nvPr/>
        </p:nvSpPr>
        <p:spPr>
          <a:xfrm>
            <a:off x="979349" y="3975576"/>
            <a:ext cx="531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7: Appian, c. 162 CE, </a:t>
            </a:r>
            <a:r>
              <a:rPr lang="en-AU" i="1" dirty="0"/>
              <a:t>The Civil Wars</a:t>
            </a:r>
            <a:r>
              <a:rPr lang="en-AU" dirty="0"/>
              <a:t>, Book 1.100</a:t>
            </a:r>
          </a:p>
        </p:txBody>
      </p:sp>
    </p:spTree>
    <p:extLst>
      <p:ext uri="{BB962C8B-B14F-4D97-AF65-F5344CB8AC3E}">
        <p14:creationId xmlns:p14="http://schemas.microsoft.com/office/powerpoint/2010/main" val="292004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3F73-4C8D-4596-A87B-325A354A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Source Analysis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A246-02A1-4C59-8A3C-382B32D1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2613"/>
            <a:ext cx="12192000" cy="1169956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Question:</a:t>
            </a:r>
          </a:p>
          <a:p>
            <a:pPr marL="0" indent="0">
              <a:buNone/>
            </a:pPr>
            <a:r>
              <a:rPr lang="en-AU" dirty="0"/>
              <a:t>What do you see as Sulla’s motive behind this law? Was he being hypocritical?</a:t>
            </a:r>
          </a:p>
        </p:txBody>
      </p: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FA090422-E778-4B3F-99B6-FBCDBA7E9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55" y="1690688"/>
            <a:ext cx="9438489" cy="2684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B3B9C-9986-4BC2-BE95-824DE52543FF}"/>
              </a:ext>
            </a:extLst>
          </p:cNvPr>
          <p:cNvSpPr txBox="1"/>
          <p:nvPr/>
        </p:nvSpPr>
        <p:spPr>
          <a:xfrm>
            <a:off x="1551455" y="4404450"/>
            <a:ext cx="578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8: </a:t>
            </a:r>
            <a:r>
              <a:rPr lang="en-AU" dirty="0" err="1"/>
              <a:t>Aulus</a:t>
            </a:r>
            <a:r>
              <a:rPr lang="en-AU" dirty="0"/>
              <a:t> </a:t>
            </a:r>
            <a:r>
              <a:rPr lang="en-AU" dirty="0" err="1"/>
              <a:t>Gellius</a:t>
            </a:r>
            <a:r>
              <a:rPr lang="en-AU" dirty="0"/>
              <a:t>, c. 2CE, </a:t>
            </a:r>
            <a:r>
              <a:rPr lang="en-AU" i="1" dirty="0"/>
              <a:t>Noctes </a:t>
            </a:r>
            <a:r>
              <a:rPr lang="en-AU" i="1" dirty="0" err="1"/>
              <a:t>Atticae</a:t>
            </a:r>
            <a:r>
              <a:rPr lang="en-AU" dirty="0"/>
              <a:t>, Book 2.24.11</a:t>
            </a:r>
          </a:p>
        </p:txBody>
      </p:sp>
    </p:spTree>
    <p:extLst>
      <p:ext uri="{BB962C8B-B14F-4D97-AF65-F5344CB8AC3E}">
        <p14:creationId xmlns:p14="http://schemas.microsoft.com/office/powerpoint/2010/main" val="250132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F847-35D6-4952-911E-D2FD2B5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7E17-8B96-408B-9853-FE9B1374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err="1"/>
              <a:t>Augustyn</a:t>
            </a:r>
            <a:r>
              <a:rPr lang="en-AU" dirty="0"/>
              <a:t>, Adam., Bauer, P., et all. (2018). Appian of Alexandria. Encyclopaedia Britannica. 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https://www.britannica.com/biography/Appian-of-Alexandria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err="1"/>
              <a:t>Augustyn</a:t>
            </a:r>
            <a:r>
              <a:rPr lang="en-AU" dirty="0"/>
              <a:t>, Adam., Bauer, P., et all. (2018). Velleius Paterculus . Encyclopaedia Britannica. </a:t>
            </a:r>
            <a:r>
              <a:rPr lang="en-A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https://www.britannica.com/biography/Velleius-Paterculus</a:t>
            </a: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Barrie, Alan., Cocks, M., et al. (2019). </a:t>
            </a:r>
            <a:r>
              <a:rPr lang="en-AU" i="1" dirty="0"/>
              <a:t>Senior Ancient History for Queensland</a:t>
            </a:r>
            <a:r>
              <a:rPr lang="en-AU" dirty="0"/>
              <a:t>. Cambridge University Press.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Conti, Leo., Easton, M., et al. (2016). </a:t>
            </a:r>
            <a:r>
              <a:rPr lang="en-AU" i="1" dirty="0"/>
              <a:t>Oxford Big Ideas Humanities and Social Sciences Western Australian Curriculum 7</a:t>
            </a:r>
            <a:r>
              <a:rPr lang="en-AU" dirty="0"/>
              <a:t>. Oxford University Press.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850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35D1-FD55-47BE-839B-96BD5E44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4" y="152061"/>
            <a:ext cx="6290569" cy="1325563"/>
          </a:xfrm>
        </p:spPr>
        <p:txBody>
          <a:bodyPr/>
          <a:lstStyle/>
          <a:p>
            <a:r>
              <a:rPr lang="en-AU" b="1" dirty="0"/>
              <a:t>Lucius Cornelius </a:t>
            </a:r>
            <a:r>
              <a:rPr lang="en-AU" b="1" dirty="0">
                <a:solidFill>
                  <a:srgbClr val="FF0000"/>
                </a:solidFill>
              </a:rPr>
              <a:t>Sulla</a:t>
            </a:r>
            <a:r>
              <a:rPr lang="en-AU" b="1" dirty="0"/>
              <a:t> Felix</a:t>
            </a:r>
          </a:p>
        </p:txBody>
      </p:sp>
      <p:pic>
        <p:nvPicPr>
          <p:cNvPr id="6" name="Picture 5" descr="The face of a building&#10;&#10;Description automatically generated">
            <a:extLst>
              <a:ext uri="{FF2B5EF4-FFF2-40B4-BE49-F238E27FC236}">
                <a16:creationId xmlns:a16="http://schemas.microsoft.com/office/drawing/2014/main" id="{FBD404DA-6C00-4A55-A098-E43DE3A5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423" y="219075"/>
            <a:ext cx="3209925" cy="320992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8CCC90-278C-4ECE-B2A0-0FE4A665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164143"/>
            <a:ext cx="6915497" cy="2032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36926-2A11-4AF3-BB44-A04552B4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4" y="3654456"/>
            <a:ext cx="8264640" cy="944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639CF0-AECA-4B53-B997-4BD47BA550AE}"/>
              </a:ext>
            </a:extLst>
          </p:cNvPr>
          <p:cNvSpPr txBox="1"/>
          <p:nvPr/>
        </p:nvSpPr>
        <p:spPr>
          <a:xfrm>
            <a:off x="385794" y="4613305"/>
            <a:ext cx="459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1: Plutarch, 75 BCE, </a:t>
            </a:r>
            <a:r>
              <a:rPr lang="en-AU" i="1" dirty="0"/>
              <a:t>Life of Sulla</a:t>
            </a:r>
            <a:r>
              <a:rPr lang="en-AU" dirty="0"/>
              <a:t>, 6.7-6.8</a:t>
            </a:r>
          </a:p>
        </p:txBody>
      </p:sp>
      <p:pic>
        <p:nvPicPr>
          <p:cNvPr id="15" name="Picture 14" descr="A picture containing sitting, holding, table, food&#10;&#10;Description automatically generated">
            <a:extLst>
              <a:ext uri="{FF2B5EF4-FFF2-40B4-BE49-F238E27FC236}">
                <a16:creationId xmlns:a16="http://schemas.microsoft.com/office/drawing/2014/main" id="{47FCCCAE-35C1-4F7D-9F3D-BC702556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70" y="5140442"/>
            <a:ext cx="8005561" cy="11068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C176DA-E95D-43BB-BDB4-B67518439E41}"/>
              </a:ext>
            </a:extLst>
          </p:cNvPr>
          <p:cNvSpPr txBox="1"/>
          <p:nvPr/>
        </p:nvSpPr>
        <p:spPr>
          <a:xfrm>
            <a:off x="2988770" y="6283733"/>
            <a:ext cx="58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 2: Sallust, c.41-40 BCE, </a:t>
            </a:r>
            <a:r>
              <a:rPr lang="en-AU" i="1" dirty="0"/>
              <a:t>The Jugurthine War</a:t>
            </a:r>
            <a:r>
              <a:rPr lang="en-AU" dirty="0"/>
              <a:t>, chapter </a:t>
            </a:r>
          </a:p>
        </p:txBody>
      </p:sp>
    </p:spTree>
    <p:extLst>
      <p:ext uri="{BB962C8B-B14F-4D97-AF65-F5344CB8AC3E}">
        <p14:creationId xmlns:p14="http://schemas.microsoft.com/office/powerpoint/2010/main" val="261886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29D7-5929-4DC0-8E22-F3BF07EE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624" y="118957"/>
            <a:ext cx="4095750" cy="1325563"/>
          </a:xfrm>
        </p:spPr>
        <p:txBody>
          <a:bodyPr/>
          <a:lstStyle/>
          <a:p>
            <a:r>
              <a:rPr lang="en-AU" b="1" dirty="0"/>
              <a:t>Sulla’s Career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37E-462A-4D96-9CFD-2C95916B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58899"/>
            <a:ext cx="6556899" cy="5068533"/>
          </a:xfrm>
        </p:spPr>
        <p:txBody>
          <a:bodyPr>
            <a:normAutofit/>
          </a:bodyPr>
          <a:lstStyle/>
          <a:p>
            <a:r>
              <a:rPr lang="en-AU" dirty="0"/>
              <a:t>Experienced military success against Jugurtha under Marius’s command</a:t>
            </a:r>
          </a:p>
          <a:p>
            <a:r>
              <a:rPr lang="en-AU" dirty="0"/>
              <a:t>Involved in ending the Social War of 90 BCE.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>
                <a:highlight>
                  <a:srgbClr val="FFFF00"/>
                </a:highlight>
              </a:rPr>
              <a:t>Task:</a:t>
            </a:r>
            <a:br>
              <a:rPr lang="en-AU" dirty="0"/>
            </a:br>
            <a:r>
              <a:rPr lang="en-AU" dirty="0"/>
              <a:t>Go online and conduct background research about the </a:t>
            </a:r>
            <a:r>
              <a:rPr lang="en-AU" b="1" dirty="0"/>
              <a:t>Social War of 90 BCE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Fill in your Background Research handout to assist in organising your information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B400A6-F42E-4E66-985F-4A9ABA47D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9" y="1027906"/>
            <a:ext cx="4514662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5F90-9E0E-411F-921C-D55B51C4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Let’s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BED55-E1AE-4096-8B5D-0F2AD3D2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The Life of Sulla: Rome’s first Dictator for Life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https://www.youtube.com/watch?v=DqPR9JYYowk</a:t>
            </a:r>
            <a:endParaRPr lang="en-AU" dirty="0"/>
          </a:p>
          <a:p>
            <a:pPr marL="0" indent="0" algn="ctr">
              <a:buNone/>
            </a:pPr>
            <a:r>
              <a:rPr lang="en-AU" dirty="0"/>
              <a:t>Video is on Connect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Is this source reliable evidence? Let’s assess this video after we watch!</a:t>
            </a:r>
          </a:p>
        </p:txBody>
      </p:sp>
      <p:pic>
        <p:nvPicPr>
          <p:cNvPr id="5" name="Picture 4" descr="A picture containing looking, man, building, wearing&#10;&#10;Description automatically generated">
            <a:extLst>
              <a:ext uri="{FF2B5EF4-FFF2-40B4-BE49-F238E27FC236}">
                <a16:creationId xmlns:a16="http://schemas.microsoft.com/office/drawing/2014/main" id="{577AC847-0CD6-4989-9583-AB4DA525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11" y="3105808"/>
            <a:ext cx="412277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A36-8E6E-4AE8-9050-BD33D4EC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Civil Wars: Accession to Power</a:t>
            </a:r>
          </a:p>
        </p:txBody>
      </p:sp>
      <p:pic>
        <p:nvPicPr>
          <p:cNvPr id="5" name="Content Placeholder 4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A6CAE0B3-6A16-4AA5-9B61-0A1974E3F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3" y="2108324"/>
            <a:ext cx="11471531" cy="3192909"/>
          </a:xfrm>
        </p:spPr>
      </p:pic>
    </p:spTree>
    <p:extLst>
      <p:ext uri="{BB962C8B-B14F-4D97-AF65-F5344CB8AC3E}">
        <p14:creationId xmlns:p14="http://schemas.microsoft.com/office/powerpoint/2010/main" val="15804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C038-4B5C-4FFC-A4E9-2E232277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Civil Wars: Accession to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EA9F-1FE8-4EDE-8989-67DC4ED8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707"/>
            <a:ext cx="10515600" cy="6810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94B148F6-0210-41CD-9FC6-15C66CCF9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5" y="1458480"/>
            <a:ext cx="11563570" cy="2556769"/>
          </a:xfrm>
          <a:prstGeom prst="rect">
            <a:avLst/>
          </a:prstGeom>
        </p:spPr>
      </p:pic>
      <p:pic>
        <p:nvPicPr>
          <p:cNvPr id="7" name="Picture 6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500D14D8-A96A-481F-9E7E-52C304532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9" y="4015249"/>
            <a:ext cx="11571028" cy="15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66D-F015-4376-81AD-F59C6B12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Sulla - Dictator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1A68-9285-4EF1-BF0B-CAD45776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19" y="2233997"/>
            <a:ext cx="4053396" cy="3547530"/>
          </a:xfrm>
        </p:spPr>
        <p:txBody>
          <a:bodyPr/>
          <a:lstStyle/>
          <a:p>
            <a:pPr marL="0" indent="0" algn="ctr">
              <a:buNone/>
            </a:pPr>
            <a:r>
              <a:rPr lang="en-AU" sz="4000" dirty="0"/>
              <a:t>Sulla is declared dictator by the Senate, with no set time limit for his term in office (82 BCE)</a:t>
            </a:r>
          </a:p>
          <a:p>
            <a:endParaRPr lang="en-AU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3A7632-BDAE-4630-8D30-5E510819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28" y="1677519"/>
            <a:ext cx="4190746" cy="369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03B48-D2D7-40DA-B1BC-8B912C0CB3FE}"/>
              </a:ext>
            </a:extLst>
          </p:cNvPr>
          <p:cNvSpPr txBox="1"/>
          <p:nvPr/>
        </p:nvSpPr>
        <p:spPr>
          <a:xfrm>
            <a:off x="6276513" y="5373155"/>
            <a:ext cx="3835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 3: Appian, c. 162 CE, </a:t>
            </a:r>
            <a:r>
              <a:rPr lang="en-AU" i="1" dirty="0"/>
              <a:t>The Civil Wars</a:t>
            </a:r>
            <a:r>
              <a:rPr lang="en-AU" dirty="0"/>
              <a:t>, Book 1.99-1.100</a:t>
            </a:r>
          </a:p>
        </p:txBody>
      </p:sp>
    </p:spTree>
    <p:extLst>
      <p:ext uri="{BB962C8B-B14F-4D97-AF65-F5344CB8AC3E}">
        <p14:creationId xmlns:p14="http://schemas.microsoft.com/office/powerpoint/2010/main" val="91722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FB5C-E796-4C75-B216-47813F97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Sulla’s Dictatorship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878D-BCBD-42D4-A9B1-85EC7211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Sulla ruled unopposed for three years, until his retirement</a:t>
            </a:r>
          </a:p>
          <a:p>
            <a:endParaRPr lang="en-AU" dirty="0"/>
          </a:p>
          <a:p>
            <a:r>
              <a:rPr lang="en-AU" dirty="0"/>
              <a:t>Sulla implemented a significant number of reforms to the magistracy</a:t>
            </a:r>
          </a:p>
          <a:p>
            <a:endParaRPr lang="en-AU" dirty="0"/>
          </a:p>
          <a:p>
            <a:r>
              <a:rPr lang="en-AU" dirty="0"/>
              <a:t>Through these reforms, Sulla aimed to restore stability to Rome by </a:t>
            </a:r>
            <a:r>
              <a:rPr lang="en-AU" dirty="0">
                <a:solidFill>
                  <a:srgbClr val="FF0000"/>
                </a:solidFill>
              </a:rPr>
              <a:t>strengthening the Senate</a:t>
            </a:r>
            <a:r>
              <a:rPr lang="en-AU" dirty="0"/>
              <a:t>, </a:t>
            </a:r>
            <a:r>
              <a:rPr lang="en-AU" dirty="0">
                <a:solidFill>
                  <a:srgbClr val="FF0000"/>
                </a:solidFill>
              </a:rPr>
              <a:t>reducing the power of tribunes </a:t>
            </a:r>
            <a:r>
              <a:rPr lang="en-AU" dirty="0"/>
              <a:t>and </a:t>
            </a:r>
            <a:r>
              <a:rPr lang="en-AU" dirty="0">
                <a:solidFill>
                  <a:srgbClr val="FF0000"/>
                </a:solidFill>
              </a:rPr>
              <a:t>reorganising the courts</a:t>
            </a:r>
          </a:p>
        </p:txBody>
      </p:sp>
    </p:spTree>
    <p:extLst>
      <p:ext uri="{BB962C8B-B14F-4D97-AF65-F5344CB8AC3E}">
        <p14:creationId xmlns:p14="http://schemas.microsoft.com/office/powerpoint/2010/main" val="3822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15B0-9C0C-4428-92FB-8F3FEAF6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Changes to the Magistracy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22DD0-1769-4C96-A78A-42BB18C79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9" y="1581150"/>
            <a:ext cx="11173981" cy="4242325"/>
          </a:xfrm>
        </p:spPr>
      </p:pic>
    </p:spTree>
    <p:extLst>
      <p:ext uri="{BB962C8B-B14F-4D97-AF65-F5344CB8AC3E}">
        <p14:creationId xmlns:p14="http://schemas.microsoft.com/office/powerpoint/2010/main" val="320728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794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Topic: Rome, the Late Republic to the Lex Manilia</vt:lpstr>
      <vt:lpstr>Lucius Cornelius Sulla Felix</vt:lpstr>
      <vt:lpstr>Sulla’s Career </vt:lpstr>
      <vt:lpstr>Let’s Watch</vt:lpstr>
      <vt:lpstr>Civil Wars: Accession to Power</vt:lpstr>
      <vt:lpstr>Civil Wars: Accession to Power</vt:lpstr>
      <vt:lpstr>Sulla - Dictator</vt:lpstr>
      <vt:lpstr>Sulla’s Dictatorship</vt:lpstr>
      <vt:lpstr>Changes to the Magistracy</vt:lpstr>
      <vt:lpstr>Summary</vt:lpstr>
      <vt:lpstr>Source Study</vt:lpstr>
      <vt:lpstr>Appian of Alexandria</vt:lpstr>
      <vt:lpstr>Source Analysis</vt:lpstr>
      <vt:lpstr>Source Analysis</vt:lpstr>
      <vt:lpstr>Velleius Paterculus</vt:lpstr>
      <vt:lpstr>Source Analysis</vt:lpstr>
      <vt:lpstr>Source Analysis</vt:lpstr>
      <vt:lpstr>Source Analysis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Rome, the Late Republic to the Lex Manilia</dc:title>
  <dc:creator>G S</dc:creator>
  <cp:lastModifiedBy>G S</cp:lastModifiedBy>
  <cp:revision>21</cp:revision>
  <dcterms:created xsi:type="dcterms:W3CDTF">2020-04-26T05:29:35Z</dcterms:created>
  <dcterms:modified xsi:type="dcterms:W3CDTF">2020-04-26T09:00:11Z</dcterms:modified>
</cp:coreProperties>
</file>