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0"/>
  </p:notesMasterIdLst>
  <p:sldIdLst>
    <p:sldId id="256" r:id="rId2"/>
    <p:sldId id="257" r:id="rId3"/>
    <p:sldId id="258" r:id="rId4"/>
    <p:sldId id="259" r:id="rId5"/>
    <p:sldId id="260" r:id="rId6"/>
    <p:sldId id="266" r:id="rId7"/>
    <p:sldId id="265"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5F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60"/>
    <p:restoredTop sz="92165"/>
  </p:normalViewPr>
  <p:slideViewPr>
    <p:cSldViewPr snapToGrid="0" snapToObjects="1">
      <p:cViewPr varScale="1">
        <p:scale>
          <a:sx n="98" d="100"/>
          <a:sy n="98"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48E6E9-C899-44D1-9BE6-FA678D87D62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4F0F916-558A-49BE-A3CB-217EBFBB6FC5}">
      <dgm:prSet/>
      <dgm:spPr/>
      <dgm:t>
        <a:bodyPr/>
        <a:lstStyle/>
        <a:p>
          <a:pPr algn="ctr"/>
          <a:r>
            <a:rPr lang="en-US" b="1" dirty="0">
              <a:solidFill>
                <a:schemeClr val="tx1"/>
              </a:solidFill>
            </a:rPr>
            <a:t>We will be learning the historical context in which Tiberius and Gaius Gracchus came to power. It is important to understand this context, to understand these key people and the society in which they operated.</a:t>
          </a:r>
        </a:p>
      </dgm:t>
    </dgm:pt>
    <dgm:pt modelId="{020F3BD1-B1EE-4EA6-AA2B-5D9B74595354}" type="parTrans" cxnId="{342EFBDE-25E0-4E48-AA18-4EA9DA7B98AD}">
      <dgm:prSet/>
      <dgm:spPr/>
      <dgm:t>
        <a:bodyPr/>
        <a:lstStyle/>
        <a:p>
          <a:endParaRPr lang="en-US"/>
        </a:p>
      </dgm:t>
    </dgm:pt>
    <dgm:pt modelId="{7FB58F48-4927-4EFD-89E2-9FA10836B522}" type="sibTrans" cxnId="{342EFBDE-25E0-4E48-AA18-4EA9DA7B98AD}">
      <dgm:prSet/>
      <dgm:spPr/>
      <dgm:t>
        <a:bodyPr/>
        <a:lstStyle/>
        <a:p>
          <a:endParaRPr lang="en-US"/>
        </a:p>
      </dgm:t>
    </dgm:pt>
    <dgm:pt modelId="{D46499BD-2329-485F-AE49-3F1408D8C704}">
      <dgm:prSet/>
      <dgm:spPr/>
      <dgm:t>
        <a:bodyPr/>
        <a:lstStyle/>
        <a:p>
          <a:r>
            <a:rPr lang="en-US" b="1" u="sng" dirty="0">
              <a:solidFill>
                <a:schemeClr val="accent6"/>
              </a:solidFill>
            </a:rPr>
            <a:t>Thursday</a:t>
          </a:r>
          <a:r>
            <a:rPr lang="en-US" b="1" dirty="0">
              <a:solidFill>
                <a:schemeClr val="accent6"/>
              </a:solidFill>
            </a:rPr>
            <a:t>: Rome after the Punic Wars AND the Populares/Optimates</a:t>
          </a:r>
        </a:p>
      </dgm:t>
    </dgm:pt>
    <dgm:pt modelId="{D2968F17-EEE9-483C-A82D-F8FC82D256A9}" type="parTrans" cxnId="{C07E961A-F17A-445B-8E99-7825AD19728D}">
      <dgm:prSet/>
      <dgm:spPr/>
      <dgm:t>
        <a:bodyPr/>
        <a:lstStyle/>
        <a:p>
          <a:endParaRPr lang="en-US"/>
        </a:p>
      </dgm:t>
    </dgm:pt>
    <dgm:pt modelId="{94285F9F-236F-48E0-BD56-468E68956E53}" type="sibTrans" cxnId="{C07E961A-F17A-445B-8E99-7825AD19728D}">
      <dgm:prSet/>
      <dgm:spPr/>
      <dgm:t>
        <a:bodyPr/>
        <a:lstStyle/>
        <a:p>
          <a:endParaRPr lang="en-US"/>
        </a:p>
      </dgm:t>
    </dgm:pt>
    <dgm:pt modelId="{779F6DAA-6315-41AE-BB76-4D1EB72305F1}">
      <dgm:prSet/>
      <dgm:spPr/>
      <dgm:t>
        <a:bodyPr/>
        <a:lstStyle/>
        <a:p>
          <a:r>
            <a:rPr lang="en-US" b="1" u="sng" dirty="0">
              <a:solidFill>
                <a:schemeClr val="accent6"/>
              </a:solidFill>
            </a:rPr>
            <a:t>Friday</a:t>
          </a:r>
          <a:r>
            <a:rPr lang="en-US" b="1" dirty="0">
              <a:solidFill>
                <a:schemeClr val="accent6"/>
              </a:solidFill>
            </a:rPr>
            <a:t>: The Land Crisis</a:t>
          </a:r>
        </a:p>
      </dgm:t>
    </dgm:pt>
    <dgm:pt modelId="{D174C851-E619-4051-A095-2A0E89E284DE}" type="parTrans" cxnId="{6E1D96FD-20EC-45D1-BA7D-B65D96CA9208}">
      <dgm:prSet/>
      <dgm:spPr/>
      <dgm:t>
        <a:bodyPr/>
        <a:lstStyle/>
        <a:p>
          <a:endParaRPr lang="en-US"/>
        </a:p>
      </dgm:t>
    </dgm:pt>
    <dgm:pt modelId="{A9D29F29-618E-4DAA-AFC5-11F0296C7921}" type="sibTrans" cxnId="{6E1D96FD-20EC-45D1-BA7D-B65D96CA9208}">
      <dgm:prSet/>
      <dgm:spPr/>
      <dgm:t>
        <a:bodyPr/>
        <a:lstStyle/>
        <a:p>
          <a:endParaRPr lang="en-US"/>
        </a:p>
      </dgm:t>
    </dgm:pt>
    <dgm:pt modelId="{9AB874E3-1878-384A-9B45-50683F526541}" type="pres">
      <dgm:prSet presAssocID="{A148E6E9-C899-44D1-9BE6-FA678D87D626}" presName="linear" presStyleCnt="0">
        <dgm:presLayoutVars>
          <dgm:animLvl val="lvl"/>
          <dgm:resizeHandles val="exact"/>
        </dgm:presLayoutVars>
      </dgm:prSet>
      <dgm:spPr/>
    </dgm:pt>
    <dgm:pt modelId="{DAE1D412-95A4-1546-B18C-B6F6FB61026E}" type="pres">
      <dgm:prSet presAssocID="{54F0F916-558A-49BE-A3CB-217EBFBB6FC5}" presName="parentText" presStyleLbl="node1" presStyleIdx="0" presStyleCnt="3">
        <dgm:presLayoutVars>
          <dgm:chMax val="0"/>
          <dgm:bulletEnabled val="1"/>
        </dgm:presLayoutVars>
      </dgm:prSet>
      <dgm:spPr/>
    </dgm:pt>
    <dgm:pt modelId="{6AA237F5-40ED-8A4E-817F-794015AE03B7}" type="pres">
      <dgm:prSet presAssocID="{7FB58F48-4927-4EFD-89E2-9FA10836B522}" presName="spacer" presStyleCnt="0"/>
      <dgm:spPr/>
    </dgm:pt>
    <dgm:pt modelId="{BE97D83D-CC5F-F547-99DE-62E328A6FE20}" type="pres">
      <dgm:prSet presAssocID="{D46499BD-2329-485F-AE49-3F1408D8C704}" presName="parentText" presStyleLbl="node1" presStyleIdx="1" presStyleCnt="3">
        <dgm:presLayoutVars>
          <dgm:chMax val="0"/>
          <dgm:bulletEnabled val="1"/>
        </dgm:presLayoutVars>
      </dgm:prSet>
      <dgm:spPr/>
    </dgm:pt>
    <dgm:pt modelId="{91CC0AEE-FF62-4F43-A422-44C520CA8108}" type="pres">
      <dgm:prSet presAssocID="{94285F9F-236F-48E0-BD56-468E68956E53}" presName="spacer" presStyleCnt="0"/>
      <dgm:spPr/>
    </dgm:pt>
    <dgm:pt modelId="{A2B2FE7F-401C-084B-8C4F-01C669FA133E}" type="pres">
      <dgm:prSet presAssocID="{779F6DAA-6315-41AE-BB76-4D1EB72305F1}" presName="parentText" presStyleLbl="node1" presStyleIdx="2" presStyleCnt="3">
        <dgm:presLayoutVars>
          <dgm:chMax val="0"/>
          <dgm:bulletEnabled val="1"/>
        </dgm:presLayoutVars>
      </dgm:prSet>
      <dgm:spPr/>
    </dgm:pt>
  </dgm:ptLst>
  <dgm:cxnLst>
    <dgm:cxn modelId="{4DDD4D02-3F37-F047-A673-20030F662A8B}" type="presOf" srcId="{779F6DAA-6315-41AE-BB76-4D1EB72305F1}" destId="{A2B2FE7F-401C-084B-8C4F-01C669FA133E}" srcOrd="0" destOrd="0" presId="urn:microsoft.com/office/officeart/2005/8/layout/vList2"/>
    <dgm:cxn modelId="{28D21F17-3125-B940-9057-2EAD015F7CD6}" type="presOf" srcId="{D46499BD-2329-485F-AE49-3F1408D8C704}" destId="{BE97D83D-CC5F-F547-99DE-62E328A6FE20}" srcOrd="0" destOrd="0" presId="urn:microsoft.com/office/officeart/2005/8/layout/vList2"/>
    <dgm:cxn modelId="{C07E961A-F17A-445B-8E99-7825AD19728D}" srcId="{A148E6E9-C899-44D1-9BE6-FA678D87D626}" destId="{D46499BD-2329-485F-AE49-3F1408D8C704}" srcOrd="1" destOrd="0" parTransId="{D2968F17-EEE9-483C-A82D-F8FC82D256A9}" sibTransId="{94285F9F-236F-48E0-BD56-468E68956E53}"/>
    <dgm:cxn modelId="{E92FA11B-88F3-2640-AE77-E62C63A4E3E0}" type="presOf" srcId="{54F0F916-558A-49BE-A3CB-217EBFBB6FC5}" destId="{DAE1D412-95A4-1546-B18C-B6F6FB61026E}" srcOrd="0" destOrd="0" presId="urn:microsoft.com/office/officeart/2005/8/layout/vList2"/>
    <dgm:cxn modelId="{7DE33F98-F64E-F94B-9D1A-3B39A147FA1D}" type="presOf" srcId="{A148E6E9-C899-44D1-9BE6-FA678D87D626}" destId="{9AB874E3-1878-384A-9B45-50683F526541}" srcOrd="0" destOrd="0" presId="urn:microsoft.com/office/officeart/2005/8/layout/vList2"/>
    <dgm:cxn modelId="{342EFBDE-25E0-4E48-AA18-4EA9DA7B98AD}" srcId="{A148E6E9-C899-44D1-9BE6-FA678D87D626}" destId="{54F0F916-558A-49BE-A3CB-217EBFBB6FC5}" srcOrd="0" destOrd="0" parTransId="{020F3BD1-B1EE-4EA6-AA2B-5D9B74595354}" sibTransId="{7FB58F48-4927-4EFD-89E2-9FA10836B522}"/>
    <dgm:cxn modelId="{6E1D96FD-20EC-45D1-BA7D-B65D96CA9208}" srcId="{A148E6E9-C899-44D1-9BE6-FA678D87D626}" destId="{779F6DAA-6315-41AE-BB76-4D1EB72305F1}" srcOrd="2" destOrd="0" parTransId="{D174C851-E619-4051-A095-2A0E89E284DE}" sibTransId="{A9D29F29-618E-4DAA-AFC5-11F0296C7921}"/>
    <dgm:cxn modelId="{079D79B9-9B83-0C40-B362-FDB6C57DED99}" type="presParOf" srcId="{9AB874E3-1878-384A-9B45-50683F526541}" destId="{DAE1D412-95A4-1546-B18C-B6F6FB61026E}" srcOrd="0" destOrd="0" presId="urn:microsoft.com/office/officeart/2005/8/layout/vList2"/>
    <dgm:cxn modelId="{70D2CDA7-A098-C04E-B033-D3AC4236926D}" type="presParOf" srcId="{9AB874E3-1878-384A-9B45-50683F526541}" destId="{6AA237F5-40ED-8A4E-817F-794015AE03B7}" srcOrd="1" destOrd="0" presId="urn:microsoft.com/office/officeart/2005/8/layout/vList2"/>
    <dgm:cxn modelId="{5723A3D0-8599-0741-A53D-C1BE97D83265}" type="presParOf" srcId="{9AB874E3-1878-384A-9B45-50683F526541}" destId="{BE97D83D-CC5F-F547-99DE-62E328A6FE20}" srcOrd="2" destOrd="0" presId="urn:microsoft.com/office/officeart/2005/8/layout/vList2"/>
    <dgm:cxn modelId="{E3F2780D-7BAA-AF45-819D-2822E886A817}" type="presParOf" srcId="{9AB874E3-1878-384A-9B45-50683F526541}" destId="{91CC0AEE-FF62-4F43-A422-44C520CA8108}" srcOrd="3" destOrd="0" presId="urn:microsoft.com/office/officeart/2005/8/layout/vList2"/>
    <dgm:cxn modelId="{D2A50AFB-B096-E044-8DA1-F752D332678D}" type="presParOf" srcId="{9AB874E3-1878-384A-9B45-50683F526541}" destId="{A2B2FE7F-401C-084B-8C4F-01C669FA133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E1D412-95A4-1546-B18C-B6F6FB61026E}">
      <dsp:nvSpPr>
        <dsp:cNvPr id="0" name=""/>
        <dsp:cNvSpPr/>
      </dsp:nvSpPr>
      <dsp:spPr>
        <a:xfrm>
          <a:off x="0" y="48284"/>
          <a:ext cx="10058399" cy="12647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chemeClr val="tx1"/>
              </a:solidFill>
            </a:rPr>
            <a:t>We will be learning the historical context in which Tiberius and Gaius Gracchus came to power. It is important to understand this context, to understand these key people and the society in which they operated.</a:t>
          </a:r>
        </a:p>
      </dsp:txBody>
      <dsp:txXfrm>
        <a:off x="61741" y="110025"/>
        <a:ext cx="9934917" cy="1141288"/>
      </dsp:txXfrm>
    </dsp:sp>
    <dsp:sp modelId="{BE97D83D-CC5F-F547-99DE-62E328A6FE20}">
      <dsp:nvSpPr>
        <dsp:cNvPr id="0" name=""/>
        <dsp:cNvSpPr/>
      </dsp:nvSpPr>
      <dsp:spPr>
        <a:xfrm>
          <a:off x="0" y="1379295"/>
          <a:ext cx="10058399" cy="12647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u="sng" kern="1200" dirty="0">
              <a:solidFill>
                <a:schemeClr val="accent6"/>
              </a:solidFill>
            </a:rPr>
            <a:t>Thursday</a:t>
          </a:r>
          <a:r>
            <a:rPr lang="en-US" sz="2300" b="1" kern="1200" dirty="0">
              <a:solidFill>
                <a:schemeClr val="accent6"/>
              </a:solidFill>
            </a:rPr>
            <a:t>: Rome after the Punic Wars AND the Populares/Optimates</a:t>
          </a:r>
        </a:p>
      </dsp:txBody>
      <dsp:txXfrm>
        <a:off x="61741" y="1441036"/>
        <a:ext cx="9934917" cy="1141288"/>
      </dsp:txXfrm>
    </dsp:sp>
    <dsp:sp modelId="{A2B2FE7F-401C-084B-8C4F-01C669FA133E}">
      <dsp:nvSpPr>
        <dsp:cNvPr id="0" name=""/>
        <dsp:cNvSpPr/>
      </dsp:nvSpPr>
      <dsp:spPr>
        <a:xfrm>
          <a:off x="0" y="2710305"/>
          <a:ext cx="10058399" cy="12647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u="sng" kern="1200" dirty="0">
              <a:solidFill>
                <a:schemeClr val="accent6"/>
              </a:solidFill>
            </a:rPr>
            <a:t>Friday</a:t>
          </a:r>
          <a:r>
            <a:rPr lang="en-US" sz="2300" b="1" kern="1200" dirty="0">
              <a:solidFill>
                <a:schemeClr val="accent6"/>
              </a:solidFill>
            </a:rPr>
            <a:t>: The Land Crisis</a:t>
          </a:r>
        </a:p>
      </dsp:txBody>
      <dsp:txXfrm>
        <a:off x="61741" y="2772046"/>
        <a:ext cx="9934917" cy="11412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2/15/24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i="0" dirty="0">
                <a:solidFill>
                  <a:srgbClr val="5F6368"/>
                </a:solidFill>
                <a:effectLst/>
                <a:latin typeface="arial" panose="020B0604020202020204" pitchFamily="34" charset="0"/>
              </a:rPr>
              <a:t>Carthage</a:t>
            </a:r>
            <a:r>
              <a:rPr lang="en-AU" b="0" i="0" dirty="0">
                <a:solidFill>
                  <a:srgbClr val="4D5156"/>
                </a:solidFill>
                <a:effectLst/>
                <a:latin typeface="arial" panose="020B0604020202020204" pitchFamily="34" charset="0"/>
              </a:rPr>
              <a:t> (Arabic: </a:t>
            </a:r>
            <a:r>
              <a:rPr lang="ar-AE" b="0" i="0" dirty="0">
                <a:solidFill>
                  <a:srgbClr val="4D5156"/>
                </a:solidFill>
                <a:effectLst/>
                <a:latin typeface="arial" panose="020B0604020202020204" pitchFamily="34" charset="0"/>
              </a:rPr>
              <a:t>قَرْطَاج, </a:t>
            </a:r>
            <a:r>
              <a:rPr lang="en-AU" b="0" i="0" dirty="0" err="1">
                <a:solidFill>
                  <a:srgbClr val="4D5156"/>
                </a:solidFill>
                <a:effectLst/>
                <a:latin typeface="arial" panose="020B0604020202020204" pitchFamily="34" charset="0"/>
              </a:rPr>
              <a:t>romanized</a:t>
            </a:r>
            <a:r>
              <a:rPr lang="en-AU" b="0" i="0" dirty="0">
                <a:solidFill>
                  <a:srgbClr val="4D5156"/>
                </a:solidFill>
                <a:effectLst/>
                <a:latin typeface="arial" panose="020B0604020202020204" pitchFamily="34" charset="0"/>
              </a:rPr>
              <a:t>: </a:t>
            </a:r>
            <a:r>
              <a:rPr lang="en-AU" b="0" i="0" dirty="0" err="1">
                <a:solidFill>
                  <a:srgbClr val="4D5156"/>
                </a:solidFill>
                <a:effectLst/>
                <a:latin typeface="arial" panose="020B0604020202020204" pitchFamily="34" charset="0"/>
              </a:rPr>
              <a:t>Qarṭāj</a:t>
            </a:r>
            <a:r>
              <a:rPr lang="en-AU" b="0" i="0" dirty="0">
                <a:solidFill>
                  <a:srgbClr val="4D5156"/>
                </a:solidFill>
                <a:effectLst/>
                <a:latin typeface="arial" panose="020B0604020202020204" pitchFamily="34" charset="0"/>
              </a:rPr>
              <a:t>) was an ancient city on the eastern side of the Lake of Tunis in what is now Tunisia.</a:t>
            </a:r>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3</a:t>
            </a:fld>
            <a:endParaRPr lang="en-US"/>
          </a:p>
        </p:txBody>
      </p:sp>
    </p:spTree>
    <p:extLst>
      <p:ext uri="{BB962C8B-B14F-4D97-AF65-F5344CB8AC3E}">
        <p14:creationId xmlns:p14="http://schemas.microsoft.com/office/powerpoint/2010/main" val="16600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6</a:t>
            </a:fld>
            <a:endParaRPr lang="en-US"/>
          </a:p>
        </p:txBody>
      </p:sp>
    </p:spTree>
    <p:extLst>
      <p:ext uri="{BB962C8B-B14F-4D97-AF65-F5344CB8AC3E}">
        <p14:creationId xmlns:p14="http://schemas.microsoft.com/office/powerpoint/2010/main" val="2215318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7</a:t>
            </a:fld>
            <a:endParaRPr lang="en-US"/>
          </a:p>
        </p:txBody>
      </p:sp>
    </p:spTree>
    <p:extLst>
      <p:ext uri="{BB962C8B-B14F-4D97-AF65-F5344CB8AC3E}">
        <p14:creationId xmlns:p14="http://schemas.microsoft.com/office/powerpoint/2010/main" val="2941344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2/15/24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2/15/24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2/15/24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2/15/24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2/15/24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2/15/24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2/15/24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2/15/24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2/15/24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2/15/24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2/15/24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6730000" y="639097"/>
            <a:ext cx="4813072" cy="3686015"/>
          </a:xfrm>
        </p:spPr>
        <p:txBody>
          <a:bodyPr vert="horz" lIns="91440" tIns="45720" rIns="91440" bIns="45720" rtlCol="0">
            <a:normAutofit fontScale="90000"/>
          </a:bodyPr>
          <a:lstStyle/>
          <a:p>
            <a:r>
              <a:rPr lang="en-US" sz="7400" dirty="0"/>
              <a:t>The Punic Wars and political factions</a:t>
            </a:r>
          </a:p>
        </p:txBody>
      </p:sp>
      <p:cxnSp>
        <p:nvCxnSpPr>
          <p:cNvPr id="1044" name="Straight Connector 1043">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 name="Rectangle 1047">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BE982397-4434-23FE-9A4C-A71869EC5254}"/>
              </a:ext>
            </a:extLst>
          </p:cNvPr>
          <p:cNvSpPr txBox="1"/>
          <p:nvPr/>
        </p:nvSpPr>
        <p:spPr>
          <a:xfrm>
            <a:off x="6729999" y="4398898"/>
            <a:ext cx="5303379" cy="1646605"/>
          </a:xfrm>
          <a:prstGeom prst="rect">
            <a:avLst/>
          </a:prstGeom>
          <a:noFill/>
        </p:spPr>
        <p:txBody>
          <a:bodyPr wrap="square" rtlCol="0">
            <a:spAutoFit/>
          </a:bodyPr>
          <a:lstStyle/>
          <a:p>
            <a:pPr>
              <a:spcAft>
                <a:spcPts val="600"/>
              </a:spcAft>
            </a:pPr>
            <a:r>
              <a:rPr lang="en-US" sz="2400" dirty="0">
                <a:solidFill>
                  <a:srgbClr val="935FFD"/>
                </a:solidFill>
              </a:rPr>
              <a:t>GOAL/S:  </a:t>
            </a:r>
            <a:br>
              <a:rPr lang="en-US" sz="2400" dirty="0">
                <a:solidFill>
                  <a:srgbClr val="935FFD"/>
                </a:solidFill>
              </a:rPr>
            </a:br>
            <a:r>
              <a:rPr lang="en-US" sz="2400" i="1" dirty="0">
                <a:solidFill>
                  <a:srgbClr val="935FFD"/>
                </a:solidFill>
              </a:rPr>
              <a:t>Outline </a:t>
            </a:r>
            <a:r>
              <a:rPr lang="en-AU" sz="2400" b="0" i="0" dirty="0">
                <a:solidFill>
                  <a:srgbClr val="935FFD"/>
                </a:solidFill>
                <a:effectLst/>
                <a:latin typeface="Söhne"/>
              </a:rPr>
              <a:t>Rome after the Punic Wars</a:t>
            </a:r>
          </a:p>
          <a:p>
            <a:pPr>
              <a:spcAft>
                <a:spcPts val="600"/>
              </a:spcAft>
            </a:pPr>
            <a:r>
              <a:rPr lang="en-AU" sz="2400" b="0" i="1" dirty="0">
                <a:solidFill>
                  <a:srgbClr val="935FFD"/>
                </a:solidFill>
                <a:effectLst/>
                <a:latin typeface="Söhne"/>
              </a:rPr>
              <a:t>Describe</a:t>
            </a:r>
            <a:r>
              <a:rPr lang="en-AU" sz="2400" b="0" i="0" dirty="0">
                <a:solidFill>
                  <a:srgbClr val="935FFD"/>
                </a:solidFill>
                <a:effectLst/>
                <a:latin typeface="Söhne"/>
              </a:rPr>
              <a:t> the political factions of Populares and Optimates</a:t>
            </a:r>
            <a:endParaRPr lang="en-US" sz="2400" u="sng" dirty="0">
              <a:solidFill>
                <a:srgbClr val="935FFD"/>
              </a:solidFill>
            </a:endParaRPr>
          </a:p>
        </p:txBody>
      </p:sp>
      <p:sp>
        <p:nvSpPr>
          <p:cNvPr id="3" name="Subtitle 2"/>
          <p:cNvSpPr>
            <a:spLocks noGrp="1"/>
          </p:cNvSpPr>
          <p:nvPr>
            <p:ph type="subTitle" idx="1"/>
          </p:nvPr>
        </p:nvSpPr>
        <p:spPr>
          <a:xfrm>
            <a:off x="7241627" y="6453741"/>
            <a:ext cx="4829101" cy="373118"/>
          </a:xfrm>
        </p:spPr>
        <p:txBody>
          <a:bodyPr vert="horz" lIns="91440" tIns="45720" rIns="91440" bIns="45720" rtlCol="0">
            <a:normAutofit fontScale="92500" lnSpcReduction="10000"/>
          </a:bodyPr>
          <a:lstStyle/>
          <a:p>
            <a:pPr algn="r"/>
            <a:r>
              <a:rPr lang="en-US" dirty="0">
                <a:solidFill>
                  <a:schemeClr val="bg1"/>
                </a:solidFill>
              </a:rPr>
              <a:t>Week 3, Lesson 3</a:t>
            </a:r>
          </a:p>
        </p:txBody>
      </p:sp>
      <p:pic>
        <p:nvPicPr>
          <p:cNvPr id="1026" name="Picture 2" descr="Violence, rebellion and sexual exploitation: the darker side of Ancient Rome  | HistoryExtra">
            <a:extLst>
              <a:ext uri="{FF2B5EF4-FFF2-40B4-BE49-F238E27FC236}">
                <a16:creationId xmlns:a16="http://schemas.microsoft.com/office/drawing/2014/main" id="{BC7FBFDB-4DAA-D09C-2122-F5322B3951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622" y="1489174"/>
            <a:ext cx="6435118" cy="4294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196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334E-C952-4459-6C46-D10DFCE582EB}"/>
              </a:ext>
            </a:extLst>
          </p:cNvPr>
          <p:cNvSpPr>
            <a:spLocks noGrp="1"/>
          </p:cNvSpPr>
          <p:nvPr>
            <p:ph type="title"/>
          </p:nvPr>
        </p:nvSpPr>
        <p:spPr/>
        <p:txBody>
          <a:bodyPr/>
          <a:lstStyle/>
          <a:p>
            <a:pPr algn="ctr"/>
            <a:r>
              <a:rPr lang="en-US" dirty="0"/>
              <a:t>Upcoming Lessons:</a:t>
            </a:r>
          </a:p>
        </p:txBody>
      </p:sp>
      <p:graphicFrame>
        <p:nvGraphicFramePr>
          <p:cNvPr id="5" name="Content Placeholder 2">
            <a:extLst>
              <a:ext uri="{FF2B5EF4-FFF2-40B4-BE49-F238E27FC236}">
                <a16:creationId xmlns:a16="http://schemas.microsoft.com/office/drawing/2014/main" id="{14B6305D-A309-9472-31DF-8A750229C6B9}"/>
              </a:ext>
            </a:extLst>
          </p:cNvPr>
          <p:cNvGraphicFramePr>
            <a:graphicFrameLocks noGrp="1"/>
          </p:cNvGraphicFramePr>
          <p:nvPr>
            <p:ph idx="1"/>
            <p:extLst>
              <p:ext uri="{D42A27DB-BD31-4B8C-83A1-F6EECF244321}">
                <p14:modId xmlns:p14="http://schemas.microsoft.com/office/powerpoint/2010/main" val="3284616684"/>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2376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47411-7B10-1075-42A6-7E5B08CC7BC4}"/>
              </a:ext>
            </a:extLst>
          </p:cNvPr>
          <p:cNvSpPr>
            <a:spLocks noGrp="1"/>
          </p:cNvSpPr>
          <p:nvPr>
            <p:ph type="title"/>
          </p:nvPr>
        </p:nvSpPr>
        <p:spPr/>
        <p:txBody>
          <a:bodyPr/>
          <a:lstStyle/>
          <a:p>
            <a:pPr algn="ctr"/>
            <a:r>
              <a:rPr lang="en-US" dirty="0"/>
              <a:t>The Punic Wars</a:t>
            </a:r>
          </a:p>
        </p:txBody>
      </p:sp>
      <p:sp>
        <p:nvSpPr>
          <p:cNvPr id="3" name="Content Placeholder 2">
            <a:extLst>
              <a:ext uri="{FF2B5EF4-FFF2-40B4-BE49-F238E27FC236}">
                <a16:creationId xmlns:a16="http://schemas.microsoft.com/office/drawing/2014/main" id="{2A173691-B080-8BCD-0C21-86BB1FBCFFD8}"/>
              </a:ext>
            </a:extLst>
          </p:cNvPr>
          <p:cNvSpPr>
            <a:spLocks noGrp="1"/>
          </p:cNvSpPr>
          <p:nvPr>
            <p:ph idx="1"/>
          </p:nvPr>
        </p:nvSpPr>
        <p:spPr/>
        <p:txBody>
          <a:bodyPr>
            <a:normAutofit fontScale="70000" lnSpcReduction="20000"/>
          </a:bodyPr>
          <a:lstStyle/>
          <a:p>
            <a:pPr>
              <a:buFont typeface="Arial" panose="020B0604020202020204" pitchFamily="34" charset="0"/>
              <a:buChar char="•"/>
            </a:pPr>
            <a:r>
              <a:rPr lang="en-AU" sz="2800" dirty="0">
                <a:solidFill>
                  <a:srgbClr val="374151"/>
                </a:solidFill>
                <a:latin typeface="Arial" panose="020B0604020202020204" pitchFamily="34" charset="0"/>
                <a:cs typeface="Arial" panose="020B0604020202020204" pitchFamily="34" charset="0"/>
              </a:rPr>
              <a:t> A</a:t>
            </a:r>
            <a:r>
              <a:rPr lang="en-AU" sz="2800" b="0" i="0" dirty="0">
                <a:solidFill>
                  <a:srgbClr val="374151"/>
                </a:solidFill>
                <a:effectLst/>
                <a:latin typeface="Arial" panose="020B0604020202020204" pitchFamily="34" charset="0"/>
                <a:cs typeface="Arial" panose="020B0604020202020204" pitchFamily="34" charset="0"/>
              </a:rPr>
              <a:t> series of conflicts between Rome and Carthage</a:t>
            </a:r>
          </a:p>
          <a:p>
            <a:pPr>
              <a:buFont typeface="Arial" panose="020B0604020202020204" pitchFamily="34" charset="0"/>
              <a:buChar char="•"/>
            </a:pPr>
            <a:r>
              <a:rPr lang="en-AU" sz="2800" b="0" i="0" u="sng" dirty="0">
                <a:solidFill>
                  <a:srgbClr val="374151"/>
                </a:solidFill>
                <a:effectLst/>
                <a:latin typeface="Arial" panose="020B0604020202020204" pitchFamily="34" charset="0"/>
                <a:cs typeface="Arial" panose="020B0604020202020204" pitchFamily="34" charset="0"/>
              </a:rPr>
              <a:t> The First Punic War (264–241 BCE) </a:t>
            </a:r>
          </a:p>
          <a:p>
            <a:pPr lvl="1">
              <a:buFont typeface="Courier New" panose="02070309020205020404" pitchFamily="49" charset="0"/>
              <a:buChar char="o"/>
            </a:pPr>
            <a:r>
              <a:rPr lang="en-AU" sz="2600" b="0" i="0" dirty="0">
                <a:solidFill>
                  <a:srgbClr val="374151"/>
                </a:solidFill>
                <a:effectLst/>
                <a:latin typeface="Arial" panose="020B0604020202020204" pitchFamily="34" charset="0"/>
                <a:cs typeface="Arial" panose="020B0604020202020204" pitchFamily="34" charset="0"/>
              </a:rPr>
              <a:t>resulted in Rome gaining control of Sicily, marking its </a:t>
            </a:r>
            <a:r>
              <a:rPr lang="en-AU" sz="2600" b="1" i="1" dirty="0">
                <a:solidFill>
                  <a:schemeClr val="accent6"/>
                </a:solidFill>
                <a:effectLst/>
                <a:latin typeface="Arial" panose="020B0604020202020204" pitchFamily="34" charset="0"/>
                <a:cs typeface="Arial" panose="020B0604020202020204" pitchFamily="34" charset="0"/>
              </a:rPr>
              <a:t>first overseas province</a:t>
            </a:r>
          </a:p>
          <a:p>
            <a:pPr>
              <a:buFont typeface="Arial" panose="020B0604020202020204" pitchFamily="34" charset="0"/>
              <a:buChar char="•"/>
            </a:pPr>
            <a:r>
              <a:rPr lang="en-AU" sz="2800" b="0" i="0" u="sng" dirty="0">
                <a:solidFill>
                  <a:srgbClr val="374151"/>
                </a:solidFill>
                <a:effectLst/>
                <a:latin typeface="Arial" panose="020B0604020202020204" pitchFamily="34" charset="0"/>
                <a:cs typeface="Arial" panose="020B0604020202020204" pitchFamily="34" charset="0"/>
              </a:rPr>
              <a:t>The Second Punic War (218–201 BCE) </a:t>
            </a:r>
          </a:p>
          <a:p>
            <a:pPr lvl="1">
              <a:buFont typeface="Courier New" panose="02070309020205020404" pitchFamily="49" charset="0"/>
              <a:buChar char="o"/>
            </a:pPr>
            <a:r>
              <a:rPr lang="en-AU" sz="2600" b="0" i="0" dirty="0">
                <a:solidFill>
                  <a:srgbClr val="374151"/>
                </a:solidFill>
                <a:effectLst/>
                <a:latin typeface="Arial" panose="020B0604020202020204" pitchFamily="34" charset="0"/>
                <a:cs typeface="Arial" panose="020B0604020202020204" pitchFamily="34" charset="0"/>
              </a:rPr>
              <a:t>saw the famous Carthaginian general </a:t>
            </a:r>
            <a:r>
              <a:rPr lang="en-AU" sz="2600" b="1" i="1" dirty="0">
                <a:solidFill>
                  <a:schemeClr val="accent6"/>
                </a:solidFill>
                <a:effectLst/>
                <a:latin typeface="Arial" panose="020B0604020202020204" pitchFamily="34" charset="0"/>
                <a:cs typeface="Arial" panose="020B0604020202020204" pitchFamily="34" charset="0"/>
              </a:rPr>
              <a:t>Hannibal invading Italy but ultimately ending with Rome's victory</a:t>
            </a:r>
          </a:p>
          <a:p>
            <a:pPr>
              <a:buFont typeface="Arial" panose="020B0604020202020204" pitchFamily="34" charset="0"/>
              <a:buChar char="•"/>
            </a:pPr>
            <a:r>
              <a:rPr lang="en-AU" sz="2800" b="0" i="0" u="sng" dirty="0">
                <a:solidFill>
                  <a:srgbClr val="374151"/>
                </a:solidFill>
                <a:effectLst/>
                <a:latin typeface="Arial" panose="020B0604020202020204" pitchFamily="34" charset="0"/>
                <a:cs typeface="Arial" panose="020B0604020202020204" pitchFamily="34" charset="0"/>
              </a:rPr>
              <a:t>The Third Punic War (149–146 BCE) </a:t>
            </a:r>
          </a:p>
          <a:p>
            <a:pPr lvl="1">
              <a:buFont typeface="Courier New" panose="02070309020205020404" pitchFamily="49" charset="0"/>
              <a:buChar char="o"/>
            </a:pPr>
            <a:r>
              <a:rPr lang="en-AU" sz="2600" b="0" i="0" dirty="0">
                <a:solidFill>
                  <a:srgbClr val="374151"/>
                </a:solidFill>
                <a:effectLst/>
                <a:latin typeface="Arial" panose="020B0604020202020204" pitchFamily="34" charset="0"/>
                <a:cs typeface="Arial" panose="020B0604020202020204" pitchFamily="34" charset="0"/>
              </a:rPr>
              <a:t>led to the </a:t>
            </a:r>
            <a:r>
              <a:rPr lang="en-AU" sz="2600" b="1" i="1" dirty="0">
                <a:solidFill>
                  <a:schemeClr val="accent6"/>
                </a:solidFill>
                <a:effectLst/>
                <a:latin typeface="Arial" panose="020B0604020202020204" pitchFamily="34" charset="0"/>
                <a:cs typeface="Arial" panose="020B0604020202020204" pitchFamily="34" charset="0"/>
              </a:rPr>
              <a:t>destruction of Carthage</a:t>
            </a:r>
            <a:r>
              <a:rPr lang="en-AU" sz="2600" b="0" i="0" dirty="0">
                <a:solidFill>
                  <a:srgbClr val="374151"/>
                </a:solidFill>
                <a:effectLst/>
                <a:latin typeface="Arial" panose="020B0604020202020204" pitchFamily="34" charset="0"/>
                <a:cs typeface="Arial" panose="020B0604020202020204" pitchFamily="34" charset="0"/>
              </a:rPr>
              <a:t>, solidifying </a:t>
            </a:r>
            <a:r>
              <a:rPr lang="en-AU" sz="2600" b="1" i="1" dirty="0">
                <a:solidFill>
                  <a:schemeClr val="accent6"/>
                </a:solidFill>
                <a:effectLst/>
                <a:latin typeface="Arial" panose="020B0604020202020204" pitchFamily="34" charset="0"/>
                <a:cs typeface="Arial" panose="020B0604020202020204" pitchFamily="34" charset="0"/>
              </a:rPr>
              <a:t>Rome's dominance in the Mediterranean</a:t>
            </a:r>
          </a:p>
          <a:p>
            <a:pPr marL="0" indent="0" algn="ctr">
              <a:lnSpc>
                <a:spcPct val="170000"/>
              </a:lnSpc>
              <a:buNone/>
            </a:pPr>
            <a:r>
              <a:rPr lang="en-AU" sz="2300" b="0" i="0" dirty="0">
                <a:solidFill>
                  <a:srgbClr val="374151"/>
                </a:solidFill>
                <a:effectLst/>
                <a:latin typeface="Arial" panose="020B0604020202020204" pitchFamily="34" charset="0"/>
                <a:cs typeface="Arial" panose="020B0604020202020204" pitchFamily="34" charset="0"/>
              </a:rPr>
              <a:t>These wars significantly </a:t>
            </a:r>
            <a:r>
              <a:rPr lang="en-AU" sz="2300" b="1" i="0" u="sng" dirty="0">
                <a:solidFill>
                  <a:srgbClr val="374151"/>
                </a:solidFill>
                <a:effectLst/>
                <a:latin typeface="Arial" panose="020B0604020202020204" pitchFamily="34" charset="0"/>
                <a:cs typeface="Arial" panose="020B0604020202020204" pitchFamily="34" charset="0"/>
              </a:rPr>
              <a:t>expanded Rome's territorial control</a:t>
            </a:r>
            <a:r>
              <a:rPr lang="en-AU" sz="2300" b="0" i="0" dirty="0">
                <a:solidFill>
                  <a:srgbClr val="374151"/>
                </a:solidFill>
                <a:effectLst/>
                <a:latin typeface="Arial" panose="020B0604020202020204" pitchFamily="34" charset="0"/>
                <a:cs typeface="Arial" panose="020B0604020202020204" pitchFamily="34" charset="0"/>
              </a:rPr>
              <a:t>, </a:t>
            </a:r>
            <a:br>
              <a:rPr lang="en-AU" sz="2300" b="0" i="0" dirty="0">
                <a:solidFill>
                  <a:srgbClr val="374151"/>
                </a:solidFill>
                <a:effectLst/>
                <a:latin typeface="Arial" panose="020B0604020202020204" pitchFamily="34" charset="0"/>
                <a:cs typeface="Arial" panose="020B0604020202020204" pitchFamily="34" charset="0"/>
              </a:rPr>
            </a:br>
            <a:r>
              <a:rPr lang="en-AU" sz="2300" b="1" i="0" u="sng" dirty="0">
                <a:solidFill>
                  <a:srgbClr val="374151"/>
                </a:solidFill>
                <a:effectLst/>
                <a:latin typeface="Arial" panose="020B0604020202020204" pitchFamily="34" charset="0"/>
                <a:cs typeface="Arial" panose="020B0604020202020204" pitchFamily="34" charset="0"/>
              </a:rPr>
              <a:t>increased wealth through plunder and tribute</a:t>
            </a:r>
            <a:r>
              <a:rPr lang="en-AU" sz="2300" b="0" i="0" dirty="0">
                <a:solidFill>
                  <a:srgbClr val="374151"/>
                </a:solidFill>
                <a:effectLst/>
                <a:latin typeface="Arial" panose="020B0604020202020204" pitchFamily="34" charset="0"/>
                <a:cs typeface="Arial" panose="020B0604020202020204" pitchFamily="34" charset="0"/>
              </a:rPr>
              <a:t>, </a:t>
            </a:r>
            <a:br>
              <a:rPr lang="en-AU" sz="2300" b="0" i="0" dirty="0">
                <a:solidFill>
                  <a:srgbClr val="374151"/>
                </a:solidFill>
                <a:effectLst/>
                <a:latin typeface="Arial" panose="020B0604020202020204" pitchFamily="34" charset="0"/>
                <a:cs typeface="Arial" panose="020B0604020202020204" pitchFamily="34" charset="0"/>
              </a:rPr>
            </a:br>
            <a:r>
              <a:rPr lang="en-AU" sz="2300" b="0" i="0" dirty="0">
                <a:solidFill>
                  <a:srgbClr val="374151"/>
                </a:solidFill>
                <a:effectLst/>
                <a:latin typeface="Arial" panose="020B0604020202020204" pitchFamily="34" charset="0"/>
                <a:cs typeface="Arial" panose="020B0604020202020204" pitchFamily="34" charset="0"/>
              </a:rPr>
              <a:t>and exposed Rome to </a:t>
            </a:r>
            <a:r>
              <a:rPr lang="en-AU" sz="2300" b="1" i="0" u="sng" dirty="0">
                <a:solidFill>
                  <a:srgbClr val="374151"/>
                </a:solidFill>
                <a:effectLst/>
                <a:latin typeface="Arial" panose="020B0604020202020204" pitchFamily="34" charset="0"/>
                <a:cs typeface="Arial" panose="020B0604020202020204" pitchFamily="34" charset="0"/>
              </a:rPr>
              <a:t>new cultural influences</a:t>
            </a:r>
            <a:endParaRPr lang="en-US" sz="23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2260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unic Wars | Summary, Causes, Battles, &amp; Maps | Britannica">
            <a:extLst>
              <a:ext uri="{FF2B5EF4-FFF2-40B4-BE49-F238E27FC236}">
                <a16:creationId xmlns:a16="http://schemas.microsoft.com/office/drawing/2014/main" id="{6FED77FF-9E21-20EA-B89B-BF9AFD80E1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0"/>
            <a:ext cx="109728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08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9E936-7262-291F-DA39-B64A798A6D3D}"/>
              </a:ext>
            </a:extLst>
          </p:cNvPr>
          <p:cNvSpPr>
            <a:spLocks noGrp="1"/>
          </p:cNvSpPr>
          <p:nvPr>
            <p:ph type="title"/>
          </p:nvPr>
        </p:nvSpPr>
        <p:spPr>
          <a:xfrm>
            <a:off x="990932" y="286603"/>
            <a:ext cx="6750987" cy="1450757"/>
          </a:xfrm>
        </p:spPr>
        <p:txBody>
          <a:bodyPr>
            <a:normAutofit/>
          </a:bodyPr>
          <a:lstStyle/>
          <a:p>
            <a:r>
              <a:rPr lang="en-AU" sz="3400" b="1" i="0">
                <a:solidFill>
                  <a:schemeClr val="accent2"/>
                </a:solidFill>
                <a:effectLst/>
                <a:latin typeface="Arial" panose="020B0604020202020204" pitchFamily="34" charset="0"/>
                <a:cs typeface="Arial" panose="020B0604020202020204" pitchFamily="34" charset="0"/>
              </a:rPr>
              <a:t>Emergence of Political Factions - </a:t>
            </a:r>
            <a:r>
              <a:rPr lang="en-AU" sz="3400" b="1" i="1">
                <a:solidFill>
                  <a:schemeClr val="accent2"/>
                </a:solidFill>
                <a:effectLst/>
                <a:latin typeface="Arial" panose="020B0604020202020204" pitchFamily="34" charset="0"/>
                <a:cs typeface="Arial" panose="020B0604020202020204" pitchFamily="34" charset="0"/>
              </a:rPr>
              <a:t>Populares and Optimates</a:t>
            </a:r>
            <a:endParaRPr lang="en-US" sz="3400" b="1" i="1">
              <a:solidFill>
                <a:schemeClr val="accent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3102490-74AB-3C5C-B17C-5301ACBD6DDD}"/>
              </a:ext>
            </a:extLst>
          </p:cNvPr>
          <p:cNvSpPr>
            <a:spLocks noGrp="1"/>
          </p:cNvSpPr>
          <p:nvPr>
            <p:ph idx="1"/>
          </p:nvPr>
        </p:nvSpPr>
        <p:spPr>
          <a:xfrm>
            <a:off x="1044204" y="2023962"/>
            <a:ext cx="6697715" cy="3845131"/>
          </a:xfrm>
        </p:spPr>
        <p:txBody>
          <a:bodyPr>
            <a:normAutofit lnSpcReduction="10000"/>
          </a:bodyPr>
          <a:lstStyle/>
          <a:p>
            <a:pPr algn="ctr"/>
            <a:r>
              <a:rPr lang="en-AU" sz="3200" b="0" i="0" dirty="0">
                <a:effectLst/>
                <a:latin typeface="Söhne"/>
              </a:rPr>
              <a:t>In the aftermath of the Punic Wars, Rome experienced </a:t>
            </a:r>
            <a:r>
              <a:rPr lang="en-AU" sz="3200" b="1" i="1" dirty="0">
                <a:effectLst/>
                <a:latin typeface="Söhne"/>
              </a:rPr>
              <a:t>internal challenges related to governance</a:t>
            </a:r>
            <a:r>
              <a:rPr lang="en-AU" sz="3200" b="0" i="0" dirty="0">
                <a:effectLst/>
                <a:latin typeface="Söhne"/>
              </a:rPr>
              <a:t>, </a:t>
            </a:r>
            <a:br>
              <a:rPr lang="en-AU" sz="3200" b="0" i="0" dirty="0">
                <a:effectLst/>
                <a:latin typeface="Söhne"/>
              </a:rPr>
            </a:br>
            <a:r>
              <a:rPr lang="en-AU" sz="3200" b="1" i="1" dirty="0">
                <a:effectLst/>
                <a:latin typeface="Söhne"/>
              </a:rPr>
              <a:t>wealth distribution</a:t>
            </a:r>
            <a:r>
              <a:rPr lang="en-AU" sz="3200" b="0" i="0" dirty="0">
                <a:effectLst/>
                <a:latin typeface="Söhne"/>
              </a:rPr>
              <a:t>, </a:t>
            </a:r>
            <a:br>
              <a:rPr lang="en-AU" sz="3200" b="0" i="0" dirty="0">
                <a:effectLst/>
                <a:latin typeface="Söhne"/>
              </a:rPr>
            </a:br>
            <a:r>
              <a:rPr lang="en-AU" sz="3200" b="0" i="0" dirty="0">
                <a:effectLst/>
                <a:latin typeface="Söhne"/>
              </a:rPr>
              <a:t>and the </a:t>
            </a:r>
            <a:r>
              <a:rPr lang="en-AU" sz="3200" b="1" i="1" dirty="0">
                <a:effectLst/>
                <a:latin typeface="Söhne"/>
              </a:rPr>
              <a:t>integration of new territories</a:t>
            </a:r>
            <a:r>
              <a:rPr lang="en-AU" sz="3200" b="0" i="0" dirty="0">
                <a:effectLst/>
                <a:latin typeface="Söhne"/>
              </a:rPr>
              <a:t>. The </a:t>
            </a:r>
            <a:r>
              <a:rPr lang="en-AU" sz="3200" b="0" i="0" u="sng" dirty="0">
                <a:effectLst/>
                <a:latin typeface="Söhne"/>
              </a:rPr>
              <a:t>political</a:t>
            </a:r>
            <a:r>
              <a:rPr lang="en-AU" sz="3200" b="0" i="0" dirty="0">
                <a:effectLst/>
                <a:latin typeface="Söhne"/>
              </a:rPr>
              <a:t> landscape became characterised by the emergence of </a:t>
            </a:r>
            <a:br>
              <a:rPr lang="en-AU" sz="3200" b="0" i="0" dirty="0">
                <a:effectLst/>
                <a:latin typeface="Söhne"/>
              </a:rPr>
            </a:br>
            <a:r>
              <a:rPr lang="en-AU" sz="3200" b="0" i="0" dirty="0">
                <a:effectLst/>
                <a:latin typeface="Söhne"/>
              </a:rPr>
              <a:t>two major factions: </a:t>
            </a:r>
            <a:br>
              <a:rPr lang="en-AU" sz="3200" b="0" i="0" dirty="0">
                <a:effectLst/>
                <a:latin typeface="Söhne"/>
              </a:rPr>
            </a:br>
            <a:r>
              <a:rPr lang="en-AU" sz="3200" b="0" i="0" dirty="0">
                <a:solidFill>
                  <a:schemeClr val="accent6"/>
                </a:solidFill>
                <a:effectLst/>
                <a:latin typeface="Söhne"/>
              </a:rPr>
              <a:t>the Populares and the Optimates</a:t>
            </a:r>
            <a:r>
              <a:rPr lang="en-AU" sz="3200" b="0" i="0" dirty="0">
                <a:effectLst/>
                <a:latin typeface="Söhne"/>
              </a:rPr>
              <a:t>.</a:t>
            </a:r>
            <a:endParaRPr lang="en-US" sz="3200" dirty="0"/>
          </a:p>
        </p:txBody>
      </p:sp>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8785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D63EA-68F5-5794-3F55-1C59211F1B7B}"/>
              </a:ext>
            </a:extLst>
          </p:cNvPr>
          <p:cNvSpPr>
            <a:spLocks noGrp="1"/>
          </p:cNvSpPr>
          <p:nvPr>
            <p:ph type="title"/>
          </p:nvPr>
        </p:nvSpPr>
        <p:spPr/>
        <p:txBody>
          <a:bodyPr/>
          <a:lstStyle/>
          <a:p>
            <a:r>
              <a:rPr lang="en-US" dirty="0"/>
              <a:t>Populares</a:t>
            </a:r>
          </a:p>
        </p:txBody>
      </p:sp>
      <p:sp>
        <p:nvSpPr>
          <p:cNvPr id="3" name="Content Placeholder 2">
            <a:extLst>
              <a:ext uri="{FF2B5EF4-FFF2-40B4-BE49-F238E27FC236}">
                <a16:creationId xmlns:a16="http://schemas.microsoft.com/office/drawing/2014/main" id="{1C2C48C6-A9A8-8A57-E007-AAEE98EED3CE}"/>
              </a:ext>
            </a:extLst>
          </p:cNvPr>
          <p:cNvSpPr>
            <a:spLocks noGrp="1"/>
          </p:cNvSpPr>
          <p:nvPr>
            <p:ph idx="1"/>
          </p:nvPr>
        </p:nvSpPr>
        <p:spPr>
          <a:xfrm>
            <a:off x="415636" y="1943254"/>
            <a:ext cx="5698374" cy="3274907"/>
          </a:xfrm>
        </p:spPr>
        <p:txBody>
          <a:bodyPr>
            <a:normAutofit/>
          </a:bodyPr>
          <a:lstStyle/>
          <a:p>
            <a:pPr algn="ctr"/>
            <a:endParaRPr lang="en-US" sz="2400" dirty="0">
              <a:latin typeface="Calibri" panose="020F0502020204030204" pitchFamily="34" charset="0"/>
              <a:cs typeface="Calibri" panose="020F0502020204030204" pitchFamily="34" charset="0"/>
            </a:endParaRPr>
          </a:p>
          <a:p>
            <a:pPr algn="ctr">
              <a:buFont typeface="Arial" panose="020B0604020202020204" pitchFamily="34" charset="0"/>
              <a:buChar char="•"/>
            </a:pPr>
            <a:r>
              <a:rPr lang="en-AU" sz="2000" b="0" i="0" dirty="0">
                <a:solidFill>
                  <a:srgbClr val="374151"/>
                </a:solidFill>
                <a:effectLst/>
                <a:latin typeface="Söhne"/>
              </a:rPr>
              <a:t>Represented the interests of the </a:t>
            </a:r>
            <a:br>
              <a:rPr lang="en-AU" sz="2000" b="0" i="0" dirty="0">
                <a:solidFill>
                  <a:srgbClr val="374151"/>
                </a:solidFill>
                <a:effectLst/>
                <a:latin typeface="Söhne"/>
              </a:rPr>
            </a:br>
            <a:r>
              <a:rPr lang="en-AU" sz="2000" b="0" i="0" dirty="0">
                <a:solidFill>
                  <a:srgbClr val="374151"/>
                </a:solidFill>
                <a:effectLst/>
                <a:latin typeface="Söhne"/>
              </a:rPr>
              <a:t>common people (plebeians).</a:t>
            </a:r>
          </a:p>
          <a:p>
            <a:pPr algn="ctr">
              <a:buFont typeface="Arial" panose="020B0604020202020204" pitchFamily="34" charset="0"/>
              <a:buChar char="•"/>
            </a:pPr>
            <a:r>
              <a:rPr lang="en-AU" sz="2000" b="0" i="0" dirty="0">
                <a:solidFill>
                  <a:srgbClr val="374151"/>
                </a:solidFill>
                <a:effectLst/>
                <a:latin typeface="Söhne"/>
              </a:rPr>
              <a:t>Supported land reforms, distribution of land to veterans, and policies that appealed to the masses.</a:t>
            </a:r>
          </a:p>
          <a:p>
            <a:pPr algn="ctr">
              <a:buFont typeface="Arial" panose="020B0604020202020204" pitchFamily="34" charset="0"/>
              <a:buChar char="•"/>
            </a:pPr>
            <a:r>
              <a:rPr lang="en-AU" sz="2000" b="0" i="0" dirty="0">
                <a:solidFill>
                  <a:srgbClr val="374151"/>
                </a:solidFill>
                <a:effectLst/>
                <a:latin typeface="Söhne"/>
              </a:rPr>
              <a:t>Leaders associated with the Populares faction included Gaius Marius.</a:t>
            </a:r>
          </a:p>
          <a:p>
            <a:pPr marL="0" indent="0" algn="ctr">
              <a:buNone/>
            </a:pPr>
            <a:endParaRPr lang="en-AU" sz="2400" dirty="0">
              <a:latin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0DD9776E-5171-0A50-50C2-1265D91E44C8}"/>
              </a:ext>
            </a:extLst>
          </p:cNvPr>
          <p:cNvCxnSpPr/>
          <p:nvPr/>
        </p:nvCxnSpPr>
        <p:spPr>
          <a:xfrm>
            <a:off x="6296891" y="1845734"/>
            <a:ext cx="0" cy="3578321"/>
          </a:xfrm>
          <a:prstGeom prst="line">
            <a:avLst/>
          </a:prstGeom>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00FC9ECF-E926-C059-8A0A-2CFDCB80E996}"/>
              </a:ext>
            </a:extLst>
          </p:cNvPr>
          <p:cNvCxnSpPr>
            <a:cxnSpLocks/>
          </p:cNvCxnSpPr>
          <p:nvPr/>
        </p:nvCxnSpPr>
        <p:spPr>
          <a:xfrm flipH="1">
            <a:off x="914400" y="5424055"/>
            <a:ext cx="10723418" cy="0"/>
          </a:xfrm>
          <a:prstGeom prst="line">
            <a:avLst/>
          </a:prstGeom>
        </p:spPr>
        <p:style>
          <a:lnRef idx="1">
            <a:schemeClr val="accent2"/>
          </a:lnRef>
          <a:fillRef idx="0">
            <a:schemeClr val="accent2"/>
          </a:fillRef>
          <a:effectRef idx="0">
            <a:schemeClr val="accent2"/>
          </a:effectRef>
          <a:fontRef idx="minor">
            <a:schemeClr val="tx1"/>
          </a:fontRef>
        </p:style>
      </p:cxnSp>
      <p:sp>
        <p:nvSpPr>
          <p:cNvPr id="10" name="Content Placeholder 2">
            <a:extLst>
              <a:ext uri="{FF2B5EF4-FFF2-40B4-BE49-F238E27FC236}">
                <a16:creationId xmlns:a16="http://schemas.microsoft.com/office/drawing/2014/main" id="{DCBEE533-EDF7-8268-580F-F73906707C04}"/>
              </a:ext>
            </a:extLst>
          </p:cNvPr>
          <p:cNvSpPr txBox="1">
            <a:spLocks/>
          </p:cNvSpPr>
          <p:nvPr/>
        </p:nvSpPr>
        <p:spPr>
          <a:xfrm>
            <a:off x="415636" y="5629949"/>
            <a:ext cx="11623953" cy="48129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AU" sz="2400" b="1" dirty="0">
                <a:solidFill>
                  <a:schemeClr val="accent5"/>
                </a:solidFill>
                <a:effectLst/>
                <a:latin typeface="Calibri" panose="020F0502020204030204" pitchFamily="34" charset="0"/>
                <a:cs typeface="Calibri" panose="020F0502020204030204" pitchFamily="34" charset="0"/>
              </a:rPr>
              <a:t>Po-</a:t>
            </a:r>
            <a:r>
              <a:rPr lang="en-AU" sz="2400" b="1" dirty="0" err="1">
                <a:solidFill>
                  <a:schemeClr val="accent5"/>
                </a:solidFill>
                <a:effectLst/>
                <a:latin typeface="Calibri" panose="020F0502020204030204" pitchFamily="34" charset="0"/>
                <a:cs typeface="Calibri" panose="020F0502020204030204" pitchFamily="34" charset="0"/>
              </a:rPr>
              <a:t>pu</a:t>
            </a:r>
            <a:r>
              <a:rPr lang="en-AU" sz="2400" b="1" dirty="0">
                <a:solidFill>
                  <a:schemeClr val="accent5"/>
                </a:solidFill>
                <a:effectLst/>
                <a:latin typeface="Calibri" panose="020F0502020204030204" pitchFamily="34" charset="0"/>
                <a:cs typeface="Calibri" panose="020F0502020204030204" pitchFamily="34" charset="0"/>
              </a:rPr>
              <a:t>-la-res</a:t>
            </a:r>
          </a:p>
        </p:txBody>
      </p:sp>
      <p:pic>
        <p:nvPicPr>
          <p:cNvPr id="4" name="Picture 2" descr="Comparing Patricians and Plebeians">
            <a:extLst>
              <a:ext uri="{FF2B5EF4-FFF2-40B4-BE49-F238E27FC236}">
                <a16:creationId xmlns:a16="http://schemas.microsoft.com/office/drawing/2014/main" id="{9874EB92-CD1D-4019-CE79-17A82D42AB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5320" y="1943253"/>
            <a:ext cx="4064070" cy="3274908"/>
          </a:xfrm>
          <a:prstGeom prst="rect">
            <a:avLst/>
          </a:prstGeom>
          <a:noFill/>
          <a:extLst>
            <a:ext uri="{909E8E84-426E-40DD-AFC4-6F175D3DCCD1}">
              <a14:hiddenFill xmlns:a14="http://schemas.microsoft.com/office/drawing/2010/main">
                <a:solidFill>
                  <a:srgbClr val="FFFFFF"/>
                </a:solidFill>
              </a14:hiddenFill>
            </a:ext>
          </a:extLst>
        </p:spPr>
      </p:pic>
      <p:sp>
        <p:nvSpPr>
          <p:cNvPr id="7" name="5-point Star 6">
            <a:extLst>
              <a:ext uri="{FF2B5EF4-FFF2-40B4-BE49-F238E27FC236}">
                <a16:creationId xmlns:a16="http://schemas.microsoft.com/office/drawing/2014/main" id="{E50B7BC2-393B-9F9B-F6E1-9754949B27E2}"/>
              </a:ext>
            </a:extLst>
          </p:cNvPr>
          <p:cNvSpPr/>
          <p:nvPr/>
        </p:nvSpPr>
        <p:spPr>
          <a:xfrm>
            <a:off x="8938260" y="2125980"/>
            <a:ext cx="274320" cy="32004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6EB90555-660E-DF84-0833-BF18DA25D966}"/>
              </a:ext>
            </a:extLst>
          </p:cNvPr>
          <p:cNvSpPr/>
          <p:nvPr/>
        </p:nvSpPr>
        <p:spPr>
          <a:xfrm>
            <a:off x="9713848" y="2274570"/>
            <a:ext cx="274320" cy="32004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422FFCD1-BA21-D609-BAD5-980DE1188B88}"/>
              </a:ext>
            </a:extLst>
          </p:cNvPr>
          <p:cNvSpPr/>
          <p:nvPr/>
        </p:nvSpPr>
        <p:spPr>
          <a:xfrm>
            <a:off x="10500866" y="2297430"/>
            <a:ext cx="274320" cy="32004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9F6EE441-2D63-1423-A91E-8B9658CDDD50}"/>
              </a:ext>
            </a:extLst>
          </p:cNvPr>
          <p:cNvSpPr/>
          <p:nvPr/>
        </p:nvSpPr>
        <p:spPr>
          <a:xfrm>
            <a:off x="8967355" y="4080588"/>
            <a:ext cx="274320" cy="32004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B9F63394-E405-5360-8FEE-D900889353F3}"/>
              </a:ext>
            </a:extLst>
          </p:cNvPr>
          <p:cNvSpPr/>
          <p:nvPr/>
        </p:nvSpPr>
        <p:spPr>
          <a:xfrm>
            <a:off x="10635828" y="3931921"/>
            <a:ext cx="274320" cy="32004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8505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D63EA-68F5-5794-3F55-1C59211F1B7B}"/>
              </a:ext>
            </a:extLst>
          </p:cNvPr>
          <p:cNvSpPr>
            <a:spLocks noGrp="1"/>
          </p:cNvSpPr>
          <p:nvPr>
            <p:ph type="title"/>
          </p:nvPr>
        </p:nvSpPr>
        <p:spPr/>
        <p:txBody>
          <a:bodyPr/>
          <a:lstStyle/>
          <a:p>
            <a:r>
              <a:rPr lang="en-US" dirty="0"/>
              <a:t>Optimates</a:t>
            </a:r>
          </a:p>
        </p:txBody>
      </p:sp>
      <p:sp>
        <p:nvSpPr>
          <p:cNvPr id="3" name="Content Placeholder 2">
            <a:extLst>
              <a:ext uri="{FF2B5EF4-FFF2-40B4-BE49-F238E27FC236}">
                <a16:creationId xmlns:a16="http://schemas.microsoft.com/office/drawing/2014/main" id="{1C2C48C6-A9A8-8A57-E007-AAEE98EED3CE}"/>
              </a:ext>
            </a:extLst>
          </p:cNvPr>
          <p:cNvSpPr>
            <a:spLocks noGrp="1"/>
          </p:cNvSpPr>
          <p:nvPr>
            <p:ph idx="1"/>
          </p:nvPr>
        </p:nvSpPr>
        <p:spPr>
          <a:xfrm>
            <a:off x="415636" y="1943254"/>
            <a:ext cx="5698374" cy="3274907"/>
          </a:xfrm>
        </p:spPr>
        <p:txBody>
          <a:bodyPr>
            <a:normAutofit/>
          </a:bodyPr>
          <a:lstStyle/>
          <a:p>
            <a:pPr algn="ctr">
              <a:buFont typeface="Arial" panose="020B0604020202020204" pitchFamily="34" charset="0"/>
              <a:buChar char="•"/>
            </a:pPr>
            <a:r>
              <a:rPr lang="en-AU" sz="2000" b="0" i="0" dirty="0">
                <a:solidFill>
                  <a:srgbClr val="374151"/>
                </a:solidFill>
                <a:effectLst/>
                <a:latin typeface="Söhne"/>
              </a:rPr>
              <a:t>Comprised the conservative aristocracy (patricians and wealthy elites).</a:t>
            </a:r>
          </a:p>
          <a:p>
            <a:pPr algn="ctr">
              <a:buFont typeface="Arial" panose="020B0604020202020204" pitchFamily="34" charset="0"/>
              <a:buChar char="•"/>
            </a:pPr>
            <a:r>
              <a:rPr lang="en-AU" sz="2000" b="0" i="0" dirty="0">
                <a:solidFill>
                  <a:srgbClr val="374151"/>
                </a:solidFill>
                <a:effectLst/>
                <a:latin typeface="Söhne"/>
              </a:rPr>
              <a:t>Favoured maintaining the existing social and political order, preserving the privileges of the aristocracy.</a:t>
            </a:r>
          </a:p>
          <a:p>
            <a:pPr algn="ctr">
              <a:buFont typeface="Arial" panose="020B0604020202020204" pitchFamily="34" charset="0"/>
              <a:buChar char="•"/>
            </a:pPr>
            <a:r>
              <a:rPr lang="en-AU" sz="2000" b="0" i="0" dirty="0">
                <a:solidFill>
                  <a:srgbClr val="374151"/>
                </a:solidFill>
                <a:effectLst/>
                <a:latin typeface="Söhne"/>
              </a:rPr>
              <a:t>Leaders associated with the Optimates faction included Lucius Cornelius Sulla.</a:t>
            </a:r>
          </a:p>
        </p:txBody>
      </p:sp>
      <p:cxnSp>
        <p:nvCxnSpPr>
          <p:cNvPr id="5" name="Straight Connector 4">
            <a:extLst>
              <a:ext uri="{FF2B5EF4-FFF2-40B4-BE49-F238E27FC236}">
                <a16:creationId xmlns:a16="http://schemas.microsoft.com/office/drawing/2014/main" id="{0DD9776E-5171-0A50-50C2-1265D91E44C8}"/>
              </a:ext>
            </a:extLst>
          </p:cNvPr>
          <p:cNvCxnSpPr/>
          <p:nvPr/>
        </p:nvCxnSpPr>
        <p:spPr>
          <a:xfrm>
            <a:off x="6296891" y="1845734"/>
            <a:ext cx="0" cy="3578321"/>
          </a:xfrm>
          <a:prstGeom prst="line">
            <a:avLst/>
          </a:prstGeom>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00FC9ECF-E926-C059-8A0A-2CFDCB80E996}"/>
              </a:ext>
            </a:extLst>
          </p:cNvPr>
          <p:cNvCxnSpPr>
            <a:cxnSpLocks/>
          </p:cNvCxnSpPr>
          <p:nvPr/>
        </p:nvCxnSpPr>
        <p:spPr>
          <a:xfrm flipH="1">
            <a:off x="914400" y="5424055"/>
            <a:ext cx="10723418" cy="0"/>
          </a:xfrm>
          <a:prstGeom prst="line">
            <a:avLst/>
          </a:prstGeom>
        </p:spPr>
        <p:style>
          <a:lnRef idx="1">
            <a:schemeClr val="accent2"/>
          </a:lnRef>
          <a:fillRef idx="0">
            <a:schemeClr val="accent2"/>
          </a:fillRef>
          <a:effectRef idx="0">
            <a:schemeClr val="accent2"/>
          </a:effectRef>
          <a:fontRef idx="minor">
            <a:schemeClr val="tx1"/>
          </a:fontRef>
        </p:style>
      </p:cxnSp>
      <p:sp>
        <p:nvSpPr>
          <p:cNvPr id="10" name="Content Placeholder 2">
            <a:extLst>
              <a:ext uri="{FF2B5EF4-FFF2-40B4-BE49-F238E27FC236}">
                <a16:creationId xmlns:a16="http://schemas.microsoft.com/office/drawing/2014/main" id="{DCBEE533-EDF7-8268-580F-F73906707C04}"/>
              </a:ext>
            </a:extLst>
          </p:cNvPr>
          <p:cNvSpPr txBox="1">
            <a:spLocks/>
          </p:cNvSpPr>
          <p:nvPr/>
        </p:nvSpPr>
        <p:spPr>
          <a:xfrm>
            <a:off x="415636" y="5629949"/>
            <a:ext cx="11623953" cy="48129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AU" sz="2400" b="1" dirty="0">
                <a:solidFill>
                  <a:schemeClr val="accent5"/>
                </a:solidFill>
                <a:effectLst/>
                <a:latin typeface="Calibri" panose="020F0502020204030204" pitchFamily="34" charset="0"/>
                <a:cs typeface="Calibri" panose="020F0502020204030204" pitchFamily="34" charset="0"/>
              </a:rPr>
              <a:t>Op-</a:t>
            </a:r>
            <a:r>
              <a:rPr lang="en-AU" sz="2400" b="1" dirty="0" err="1">
                <a:solidFill>
                  <a:schemeClr val="accent5"/>
                </a:solidFill>
                <a:effectLst/>
                <a:latin typeface="Calibri" panose="020F0502020204030204" pitchFamily="34" charset="0"/>
                <a:cs typeface="Calibri" panose="020F0502020204030204" pitchFamily="34" charset="0"/>
              </a:rPr>
              <a:t>ti</a:t>
            </a:r>
            <a:r>
              <a:rPr lang="en-AU" sz="2400" b="1" dirty="0">
                <a:solidFill>
                  <a:schemeClr val="accent5"/>
                </a:solidFill>
                <a:effectLst/>
                <a:latin typeface="Calibri" panose="020F0502020204030204" pitchFamily="34" charset="0"/>
                <a:cs typeface="Calibri" panose="020F0502020204030204" pitchFamily="34" charset="0"/>
              </a:rPr>
              <a:t>-ma-</a:t>
            </a:r>
            <a:r>
              <a:rPr lang="en-AU" sz="2400" b="1" dirty="0" err="1">
                <a:solidFill>
                  <a:schemeClr val="accent5"/>
                </a:solidFill>
                <a:effectLst/>
                <a:latin typeface="Calibri" panose="020F0502020204030204" pitchFamily="34" charset="0"/>
                <a:cs typeface="Calibri" panose="020F0502020204030204" pitchFamily="34" charset="0"/>
              </a:rPr>
              <a:t>tes</a:t>
            </a:r>
            <a:endParaRPr lang="en-AU" sz="2400" b="1" dirty="0">
              <a:solidFill>
                <a:schemeClr val="accent5"/>
              </a:solidFill>
              <a:effectLst/>
              <a:latin typeface="Calibri" panose="020F0502020204030204" pitchFamily="34" charset="0"/>
              <a:cs typeface="Calibri" panose="020F0502020204030204" pitchFamily="34" charset="0"/>
            </a:endParaRPr>
          </a:p>
        </p:txBody>
      </p:sp>
      <p:pic>
        <p:nvPicPr>
          <p:cNvPr id="8" name="Picture 2" descr="Comparing Patricians and Plebeians">
            <a:extLst>
              <a:ext uri="{FF2B5EF4-FFF2-40B4-BE49-F238E27FC236}">
                <a16:creationId xmlns:a16="http://schemas.microsoft.com/office/drawing/2014/main" id="{1DA0D0C4-1261-34E6-19A1-48D533CCF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5320" y="1943253"/>
            <a:ext cx="4064070" cy="3274908"/>
          </a:xfrm>
          <a:prstGeom prst="rect">
            <a:avLst/>
          </a:prstGeom>
          <a:noFill/>
          <a:extLst>
            <a:ext uri="{909E8E84-426E-40DD-AFC4-6F175D3DCCD1}">
              <a14:hiddenFill xmlns:a14="http://schemas.microsoft.com/office/drawing/2010/main">
                <a:solidFill>
                  <a:srgbClr val="FFFFFF"/>
                </a:solidFill>
              </a14:hiddenFill>
            </a:ext>
          </a:extLst>
        </p:spPr>
      </p:pic>
      <p:sp>
        <p:nvSpPr>
          <p:cNvPr id="9" name="5-point Star 8">
            <a:extLst>
              <a:ext uri="{FF2B5EF4-FFF2-40B4-BE49-F238E27FC236}">
                <a16:creationId xmlns:a16="http://schemas.microsoft.com/office/drawing/2014/main" id="{93F6C51E-C0DC-D4D8-8865-7753537668A3}"/>
              </a:ext>
            </a:extLst>
          </p:cNvPr>
          <p:cNvSpPr/>
          <p:nvPr/>
        </p:nvSpPr>
        <p:spPr>
          <a:xfrm>
            <a:off x="7818120" y="2149148"/>
            <a:ext cx="274320" cy="32004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B00E7193-9147-0D9D-D5A3-C5CE355EE302}"/>
              </a:ext>
            </a:extLst>
          </p:cNvPr>
          <p:cNvSpPr/>
          <p:nvPr/>
        </p:nvSpPr>
        <p:spPr>
          <a:xfrm>
            <a:off x="6935320" y="3100647"/>
            <a:ext cx="274320" cy="32004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2327CD3B-15B5-D351-E5B8-B95E4B12704F}"/>
              </a:ext>
            </a:extLst>
          </p:cNvPr>
          <p:cNvSpPr/>
          <p:nvPr/>
        </p:nvSpPr>
        <p:spPr>
          <a:xfrm>
            <a:off x="8647313" y="3310697"/>
            <a:ext cx="274320" cy="32004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7D44B24A-3C9D-94E2-9397-A0F6EB2BBD47}"/>
              </a:ext>
            </a:extLst>
          </p:cNvPr>
          <p:cNvSpPr/>
          <p:nvPr/>
        </p:nvSpPr>
        <p:spPr>
          <a:xfrm>
            <a:off x="7072480" y="4159404"/>
            <a:ext cx="274320" cy="32004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01D58B2F-83FD-2666-F71A-8412AAE57419}"/>
              </a:ext>
            </a:extLst>
          </p:cNvPr>
          <p:cNvSpPr/>
          <p:nvPr/>
        </p:nvSpPr>
        <p:spPr>
          <a:xfrm>
            <a:off x="8372993" y="4463857"/>
            <a:ext cx="274320" cy="32004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8238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0D068-A73F-2DBD-BC0B-C657C2FDD0A6}"/>
              </a:ext>
            </a:extLst>
          </p:cNvPr>
          <p:cNvSpPr>
            <a:spLocks noGrp="1"/>
          </p:cNvSpPr>
          <p:nvPr>
            <p:ph type="title"/>
          </p:nvPr>
        </p:nvSpPr>
        <p:spPr/>
        <p:txBody>
          <a:bodyPr/>
          <a:lstStyle/>
          <a:p>
            <a:pPr algn="ctr"/>
            <a:r>
              <a:rPr lang="en-US" dirty="0"/>
              <a:t>ACTIVITY – Research Task</a:t>
            </a:r>
          </a:p>
        </p:txBody>
      </p:sp>
      <p:sp>
        <p:nvSpPr>
          <p:cNvPr id="3" name="Content Placeholder 2">
            <a:extLst>
              <a:ext uri="{FF2B5EF4-FFF2-40B4-BE49-F238E27FC236}">
                <a16:creationId xmlns:a16="http://schemas.microsoft.com/office/drawing/2014/main" id="{95101408-0181-4230-6D4D-145EFB4E5608}"/>
              </a:ext>
            </a:extLst>
          </p:cNvPr>
          <p:cNvSpPr>
            <a:spLocks noGrp="1"/>
          </p:cNvSpPr>
          <p:nvPr>
            <p:ph idx="1"/>
          </p:nvPr>
        </p:nvSpPr>
        <p:spPr/>
        <p:txBody>
          <a:bodyPr/>
          <a:lstStyle/>
          <a:p>
            <a:r>
              <a:rPr lang="en-US" dirty="0"/>
              <a:t>Each student will receive a Research Task worksheet.</a:t>
            </a:r>
          </a:p>
          <a:p>
            <a:r>
              <a:rPr lang="en-US" dirty="0"/>
              <a:t>Choose ONE (1) member of the Populares and ONE (1) member of the Optimates from the list provided. </a:t>
            </a:r>
          </a:p>
          <a:p>
            <a:pPr marL="0" indent="0">
              <a:buNone/>
            </a:pPr>
            <a:r>
              <a:rPr lang="en-US" dirty="0"/>
              <a:t>You must research the following for each person:</a:t>
            </a:r>
          </a:p>
          <a:p>
            <a:pPr lvl="1">
              <a:buFont typeface="Arial" panose="020B0604020202020204" pitchFamily="34" charset="0"/>
              <a:buChar char="•"/>
            </a:pPr>
            <a:r>
              <a:rPr lang="en-AU" b="0" i="0" dirty="0">
                <a:solidFill>
                  <a:srgbClr val="374151"/>
                </a:solidFill>
                <a:effectLst/>
                <a:latin typeface="Söhne"/>
              </a:rPr>
              <a:t>Background: Birth, family, early life.</a:t>
            </a:r>
          </a:p>
          <a:p>
            <a:pPr lvl="1">
              <a:buFont typeface="Arial" panose="020B0604020202020204" pitchFamily="34" charset="0"/>
              <a:buChar char="•"/>
            </a:pPr>
            <a:r>
              <a:rPr lang="en-AU" b="0" i="0" dirty="0">
                <a:solidFill>
                  <a:srgbClr val="374151"/>
                </a:solidFill>
                <a:effectLst/>
                <a:latin typeface="Söhne"/>
              </a:rPr>
              <a:t>Political Ideology: Beliefs, policies, and alliances.</a:t>
            </a:r>
          </a:p>
          <a:p>
            <a:pPr lvl="1">
              <a:buFont typeface="Arial" panose="020B0604020202020204" pitchFamily="34" charset="0"/>
              <a:buChar char="•"/>
            </a:pPr>
            <a:r>
              <a:rPr lang="en-AU" b="0" i="0" dirty="0">
                <a:solidFill>
                  <a:srgbClr val="374151"/>
                </a:solidFill>
                <a:effectLst/>
                <a:latin typeface="Söhne"/>
              </a:rPr>
              <a:t>Contributions: Notable actions, reforms, or military achievements.</a:t>
            </a:r>
          </a:p>
          <a:p>
            <a:endParaRPr lang="en-US" dirty="0"/>
          </a:p>
          <a:p>
            <a:pPr algn="ctr"/>
            <a:r>
              <a:rPr lang="en-US" b="1" i="1" dirty="0">
                <a:solidFill>
                  <a:srgbClr val="FF0000"/>
                </a:solidFill>
              </a:rPr>
              <a:t>THIS MUST BE COMPLETED BY THE END OF THE LESSON or it becomes </a:t>
            </a:r>
            <a:r>
              <a:rPr lang="en-US" b="1" i="1" u="sng" dirty="0">
                <a:solidFill>
                  <a:srgbClr val="FF0000"/>
                </a:solidFill>
              </a:rPr>
              <a:t>homework</a:t>
            </a:r>
            <a:r>
              <a:rPr lang="en-US" b="1" i="1" dirty="0">
                <a:solidFill>
                  <a:srgbClr val="FF0000"/>
                </a:solidFill>
              </a:rPr>
              <a:t>.</a:t>
            </a:r>
          </a:p>
        </p:txBody>
      </p:sp>
    </p:spTree>
    <p:extLst>
      <p:ext uri="{BB962C8B-B14F-4D97-AF65-F5344CB8AC3E}">
        <p14:creationId xmlns:p14="http://schemas.microsoft.com/office/powerpoint/2010/main" val="4237123871"/>
      </p:ext>
    </p:extLst>
  </p:cSld>
  <p:clrMapOvr>
    <a:masterClrMapping/>
  </p:clrMapOvr>
</p:sld>
</file>

<file path=ppt/theme/theme1.xml><?xml version="1.0" encoding="utf-8"?>
<a:theme xmlns:a="http://schemas.openxmlformats.org/drawingml/2006/main" name="Retrospect">
  <a:themeElements>
    <a:clrScheme name="Custom 16">
      <a:dk1>
        <a:srgbClr val="000000"/>
      </a:dk1>
      <a:lt1>
        <a:srgbClr val="FFFFFF"/>
      </a:lt1>
      <a:dk2>
        <a:srgbClr val="344068"/>
      </a:dk2>
      <a:lt2>
        <a:srgbClr val="D9E0E6"/>
      </a:lt2>
      <a:accent1>
        <a:srgbClr val="DA97FB"/>
      </a:accent1>
      <a:accent2>
        <a:srgbClr val="925FFD"/>
      </a:accent2>
      <a:accent3>
        <a:srgbClr val="521B92"/>
      </a:accent3>
      <a:accent4>
        <a:srgbClr val="E89CFF"/>
      </a:accent4>
      <a:accent5>
        <a:srgbClr val="A84BE1"/>
      </a:accent5>
      <a:accent6>
        <a:srgbClr val="8838E6"/>
      </a:accent6>
      <a:hlink>
        <a:srgbClr val="300A99"/>
      </a:hlink>
      <a:folHlink>
        <a:srgbClr val="6E5CA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{36CBF037-A368-844E-AAD3-A3BE395EBCEA}tf16401369</Template>
  <TotalTime>596</TotalTime>
  <Words>448</Words>
  <Application>Microsoft Macintosh PowerPoint</Application>
  <PresentationFormat>Widescreen</PresentationFormat>
  <Paragraphs>43</Paragraphs>
  <Slides>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vt:lpstr>
      <vt:lpstr>Calibri</vt:lpstr>
      <vt:lpstr>Calibri Light</vt:lpstr>
      <vt:lpstr>Courier New</vt:lpstr>
      <vt:lpstr>Söhne</vt:lpstr>
      <vt:lpstr>Retrospect</vt:lpstr>
      <vt:lpstr>The Punic Wars and political factions</vt:lpstr>
      <vt:lpstr>Upcoming Lessons:</vt:lpstr>
      <vt:lpstr>The Punic Wars</vt:lpstr>
      <vt:lpstr>PowerPoint Presentation</vt:lpstr>
      <vt:lpstr>Emergence of Political Factions - Populares and Optimates</vt:lpstr>
      <vt:lpstr>Populares</vt:lpstr>
      <vt:lpstr>Optimates</vt:lpstr>
      <vt:lpstr>ACTIVITY – Research 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149</cp:revision>
  <dcterms:created xsi:type="dcterms:W3CDTF">2022-07-13T05:26:46Z</dcterms:created>
  <dcterms:modified xsi:type="dcterms:W3CDTF">2024-02-15T05:52:42Z</dcterms:modified>
</cp:coreProperties>
</file>