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3"/>
  </p:notesMasterIdLst>
  <p:sldIdLst>
    <p:sldId id="256" r:id="rId2"/>
    <p:sldId id="257" r:id="rId3"/>
    <p:sldId id="258" r:id="rId4"/>
    <p:sldId id="262" r:id="rId5"/>
    <p:sldId id="259" r:id="rId6"/>
    <p:sldId id="261"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35F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176"/>
    <p:restoredTop sz="92093"/>
  </p:normalViewPr>
  <p:slideViewPr>
    <p:cSldViewPr snapToGrid="0" snapToObjects="1">
      <p:cViewPr varScale="1">
        <p:scale>
          <a:sx n="80" d="100"/>
          <a:sy n="80" d="100"/>
        </p:scale>
        <p:origin x="224" y="5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48E6E9-C899-44D1-9BE6-FA678D87D62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4F0F916-558A-49BE-A3CB-217EBFBB6FC5}">
      <dgm:prSet/>
      <dgm:spPr/>
      <dgm:t>
        <a:bodyPr/>
        <a:lstStyle/>
        <a:p>
          <a:pPr algn="ctr"/>
          <a:r>
            <a:rPr lang="en-US" b="1" dirty="0">
              <a:solidFill>
                <a:schemeClr val="tx1"/>
              </a:solidFill>
            </a:rPr>
            <a:t>We will be learning the historical context in which Tiberius and Gaius Gracchus came to power. It is important to understand this context, to understand these key people and the society in which they operated.</a:t>
          </a:r>
        </a:p>
      </dgm:t>
    </dgm:pt>
    <dgm:pt modelId="{020F3BD1-B1EE-4EA6-AA2B-5D9B74595354}" type="parTrans" cxnId="{342EFBDE-25E0-4E48-AA18-4EA9DA7B98AD}">
      <dgm:prSet/>
      <dgm:spPr/>
      <dgm:t>
        <a:bodyPr/>
        <a:lstStyle/>
        <a:p>
          <a:endParaRPr lang="en-US"/>
        </a:p>
      </dgm:t>
    </dgm:pt>
    <dgm:pt modelId="{7FB58F48-4927-4EFD-89E2-9FA10836B522}" type="sibTrans" cxnId="{342EFBDE-25E0-4E48-AA18-4EA9DA7B98AD}">
      <dgm:prSet/>
      <dgm:spPr/>
      <dgm:t>
        <a:bodyPr/>
        <a:lstStyle/>
        <a:p>
          <a:endParaRPr lang="en-US"/>
        </a:p>
      </dgm:t>
    </dgm:pt>
    <dgm:pt modelId="{D46499BD-2329-485F-AE49-3F1408D8C704}">
      <dgm:prSet/>
      <dgm:spPr/>
      <dgm:t>
        <a:bodyPr/>
        <a:lstStyle/>
        <a:p>
          <a:r>
            <a:rPr lang="en-US" b="1" u="sng" strike="sngStrike" dirty="0">
              <a:solidFill>
                <a:schemeClr val="accent6"/>
              </a:solidFill>
            </a:rPr>
            <a:t>Thursday</a:t>
          </a:r>
          <a:r>
            <a:rPr lang="en-US" b="1" strike="sngStrike" dirty="0">
              <a:solidFill>
                <a:schemeClr val="accent6"/>
              </a:solidFill>
            </a:rPr>
            <a:t>: Rome after the Punic Wars AND the Populares/Optimates</a:t>
          </a:r>
        </a:p>
      </dgm:t>
    </dgm:pt>
    <dgm:pt modelId="{D2968F17-EEE9-483C-A82D-F8FC82D256A9}" type="parTrans" cxnId="{C07E961A-F17A-445B-8E99-7825AD19728D}">
      <dgm:prSet/>
      <dgm:spPr/>
      <dgm:t>
        <a:bodyPr/>
        <a:lstStyle/>
        <a:p>
          <a:endParaRPr lang="en-US"/>
        </a:p>
      </dgm:t>
    </dgm:pt>
    <dgm:pt modelId="{94285F9F-236F-48E0-BD56-468E68956E53}" type="sibTrans" cxnId="{C07E961A-F17A-445B-8E99-7825AD19728D}">
      <dgm:prSet/>
      <dgm:spPr/>
      <dgm:t>
        <a:bodyPr/>
        <a:lstStyle/>
        <a:p>
          <a:endParaRPr lang="en-US"/>
        </a:p>
      </dgm:t>
    </dgm:pt>
    <dgm:pt modelId="{779F6DAA-6315-41AE-BB76-4D1EB72305F1}">
      <dgm:prSet/>
      <dgm:spPr/>
      <dgm:t>
        <a:bodyPr/>
        <a:lstStyle/>
        <a:p>
          <a:r>
            <a:rPr lang="en-US" b="1" u="sng" dirty="0">
              <a:solidFill>
                <a:schemeClr val="accent6"/>
              </a:solidFill>
            </a:rPr>
            <a:t>Friday</a:t>
          </a:r>
          <a:r>
            <a:rPr lang="en-US" b="1" dirty="0">
              <a:solidFill>
                <a:schemeClr val="accent6"/>
              </a:solidFill>
            </a:rPr>
            <a:t>: The Land Crisis</a:t>
          </a:r>
        </a:p>
      </dgm:t>
    </dgm:pt>
    <dgm:pt modelId="{D174C851-E619-4051-A095-2A0E89E284DE}" type="parTrans" cxnId="{6E1D96FD-20EC-45D1-BA7D-B65D96CA9208}">
      <dgm:prSet/>
      <dgm:spPr/>
      <dgm:t>
        <a:bodyPr/>
        <a:lstStyle/>
        <a:p>
          <a:endParaRPr lang="en-US"/>
        </a:p>
      </dgm:t>
    </dgm:pt>
    <dgm:pt modelId="{A9D29F29-618E-4DAA-AFC5-11F0296C7921}" type="sibTrans" cxnId="{6E1D96FD-20EC-45D1-BA7D-B65D96CA9208}">
      <dgm:prSet/>
      <dgm:spPr/>
      <dgm:t>
        <a:bodyPr/>
        <a:lstStyle/>
        <a:p>
          <a:endParaRPr lang="en-US"/>
        </a:p>
      </dgm:t>
    </dgm:pt>
    <dgm:pt modelId="{9AB874E3-1878-384A-9B45-50683F526541}" type="pres">
      <dgm:prSet presAssocID="{A148E6E9-C899-44D1-9BE6-FA678D87D626}" presName="linear" presStyleCnt="0">
        <dgm:presLayoutVars>
          <dgm:animLvl val="lvl"/>
          <dgm:resizeHandles val="exact"/>
        </dgm:presLayoutVars>
      </dgm:prSet>
      <dgm:spPr/>
    </dgm:pt>
    <dgm:pt modelId="{DAE1D412-95A4-1546-B18C-B6F6FB61026E}" type="pres">
      <dgm:prSet presAssocID="{54F0F916-558A-49BE-A3CB-217EBFBB6FC5}" presName="parentText" presStyleLbl="node1" presStyleIdx="0" presStyleCnt="3">
        <dgm:presLayoutVars>
          <dgm:chMax val="0"/>
          <dgm:bulletEnabled val="1"/>
        </dgm:presLayoutVars>
      </dgm:prSet>
      <dgm:spPr/>
    </dgm:pt>
    <dgm:pt modelId="{6AA237F5-40ED-8A4E-817F-794015AE03B7}" type="pres">
      <dgm:prSet presAssocID="{7FB58F48-4927-4EFD-89E2-9FA10836B522}" presName="spacer" presStyleCnt="0"/>
      <dgm:spPr/>
    </dgm:pt>
    <dgm:pt modelId="{BE97D83D-CC5F-F547-99DE-62E328A6FE20}" type="pres">
      <dgm:prSet presAssocID="{D46499BD-2329-485F-AE49-3F1408D8C704}" presName="parentText" presStyleLbl="node1" presStyleIdx="1" presStyleCnt="3">
        <dgm:presLayoutVars>
          <dgm:chMax val="0"/>
          <dgm:bulletEnabled val="1"/>
        </dgm:presLayoutVars>
      </dgm:prSet>
      <dgm:spPr/>
    </dgm:pt>
    <dgm:pt modelId="{91CC0AEE-FF62-4F43-A422-44C520CA8108}" type="pres">
      <dgm:prSet presAssocID="{94285F9F-236F-48E0-BD56-468E68956E53}" presName="spacer" presStyleCnt="0"/>
      <dgm:spPr/>
    </dgm:pt>
    <dgm:pt modelId="{A2B2FE7F-401C-084B-8C4F-01C669FA133E}" type="pres">
      <dgm:prSet presAssocID="{779F6DAA-6315-41AE-BB76-4D1EB72305F1}" presName="parentText" presStyleLbl="node1" presStyleIdx="2" presStyleCnt="3">
        <dgm:presLayoutVars>
          <dgm:chMax val="0"/>
          <dgm:bulletEnabled val="1"/>
        </dgm:presLayoutVars>
      </dgm:prSet>
      <dgm:spPr/>
    </dgm:pt>
  </dgm:ptLst>
  <dgm:cxnLst>
    <dgm:cxn modelId="{4DDD4D02-3F37-F047-A673-20030F662A8B}" type="presOf" srcId="{779F6DAA-6315-41AE-BB76-4D1EB72305F1}" destId="{A2B2FE7F-401C-084B-8C4F-01C669FA133E}" srcOrd="0" destOrd="0" presId="urn:microsoft.com/office/officeart/2005/8/layout/vList2"/>
    <dgm:cxn modelId="{28D21F17-3125-B940-9057-2EAD015F7CD6}" type="presOf" srcId="{D46499BD-2329-485F-AE49-3F1408D8C704}" destId="{BE97D83D-CC5F-F547-99DE-62E328A6FE20}" srcOrd="0" destOrd="0" presId="urn:microsoft.com/office/officeart/2005/8/layout/vList2"/>
    <dgm:cxn modelId="{C07E961A-F17A-445B-8E99-7825AD19728D}" srcId="{A148E6E9-C899-44D1-9BE6-FA678D87D626}" destId="{D46499BD-2329-485F-AE49-3F1408D8C704}" srcOrd="1" destOrd="0" parTransId="{D2968F17-EEE9-483C-A82D-F8FC82D256A9}" sibTransId="{94285F9F-236F-48E0-BD56-468E68956E53}"/>
    <dgm:cxn modelId="{E92FA11B-88F3-2640-AE77-E62C63A4E3E0}" type="presOf" srcId="{54F0F916-558A-49BE-A3CB-217EBFBB6FC5}" destId="{DAE1D412-95A4-1546-B18C-B6F6FB61026E}" srcOrd="0" destOrd="0" presId="urn:microsoft.com/office/officeart/2005/8/layout/vList2"/>
    <dgm:cxn modelId="{7DE33F98-F64E-F94B-9D1A-3B39A147FA1D}" type="presOf" srcId="{A148E6E9-C899-44D1-9BE6-FA678D87D626}" destId="{9AB874E3-1878-384A-9B45-50683F526541}" srcOrd="0" destOrd="0" presId="urn:microsoft.com/office/officeart/2005/8/layout/vList2"/>
    <dgm:cxn modelId="{342EFBDE-25E0-4E48-AA18-4EA9DA7B98AD}" srcId="{A148E6E9-C899-44D1-9BE6-FA678D87D626}" destId="{54F0F916-558A-49BE-A3CB-217EBFBB6FC5}" srcOrd="0" destOrd="0" parTransId="{020F3BD1-B1EE-4EA6-AA2B-5D9B74595354}" sibTransId="{7FB58F48-4927-4EFD-89E2-9FA10836B522}"/>
    <dgm:cxn modelId="{6E1D96FD-20EC-45D1-BA7D-B65D96CA9208}" srcId="{A148E6E9-C899-44D1-9BE6-FA678D87D626}" destId="{779F6DAA-6315-41AE-BB76-4D1EB72305F1}" srcOrd="2" destOrd="0" parTransId="{D174C851-E619-4051-A095-2A0E89E284DE}" sibTransId="{A9D29F29-618E-4DAA-AFC5-11F0296C7921}"/>
    <dgm:cxn modelId="{079D79B9-9B83-0C40-B362-FDB6C57DED99}" type="presParOf" srcId="{9AB874E3-1878-384A-9B45-50683F526541}" destId="{DAE1D412-95A4-1546-B18C-B6F6FB61026E}" srcOrd="0" destOrd="0" presId="urn:microsoft.com/office/officeart/2005/8/layout/vList2"/>
    <dgm:cxn modelId="{70D2CDA7-A098-C04E-B033-D3AC4236926D}" type="presParOf" srcId="{9AB874E3-1878-384A-9B45-50683F526541}" destId="{6AA237F5-40ED-8A4E-817F-794015AE03B7}" srcOrd="1" destOrd="0" presId="urn:microsoft.com/office/officeart/2005/8/layout/vList2"/>
    <dgm:cxn modelId="{5723A3D0-8599-0741-A53D-C1BE97D83265}" type="presParOf" srcId="{9AB874E3-1878-384A-9B45-50683F526541}" destId="{BE97D83D-CC5F-F547-99DE-62E328A6FE20}" srcOrd="2" destOrd="0" presId="urn:microsoft.com/office/officeart/2005/8/layout/vList2"/>
    <dgm:cxn modelId="{E3F2780D-7BAA-AF45-819D-2822E886A817}" type="presParOf" srcId="{9AB874E3-1878-384A-9B45-50683F526541}" destId="{91CC0AEE-FF62-4F43-A422-44C520CA8108}" srcOrd="3" destOrd="0" presId="urn:microsoft.com/office/officeart/2005/8/layout/vList2"/>
    <dgm:cxn modelId="{D2A50AFB-B096-E044-8DA1-F752D332678D}" type="presParOf" srcId="{9AB874E3-1878-384A-9B45-50683F526541}" destId="{A2B2FE7F-401C-084B-8C4F-01C669FA133E}"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B51F0B8-6DA2-4399-B5CD-9732C220A1A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E9F8946-306D-4F5D-87D9-48AFD660FEF1}">
      <dgm:prSet/>
      <dgm:spPr/>
      <dgm:t>
        <a:bodyPr/>
        <a:lstStyle/>
        <a:p>
          <a:r>
            <a:rPr lang="en-US"/>
            <a:t>Using the worksheet provided, analyse 3 written sources about the Land Crisis.</a:t>
          </a:r>
        </a:p>
      </dgm:t>
    </dgm:pt>
    <dgm:pt modelId="{9E247C88-4346-40D6-ADC5-A8D41BD7F671}" type="parTrans" cxnId="{5AD16B00-01FD-4FBA-8B8A-75AD4B0ED0CF}">
      <dgm:prSet/>
      <dgm:spPr/>
      <dgm:t>
        <a:bodyPr/>
        <a:lstStyle/>
        <a:p>
          <a:endParaRPr lang="en-US"/>
        </a:p>
      </dgm:t>
    </dgm:pt>
    <dgm:pt modelId="{3053A306-810F-4C9A-B028-FA8705B4946C}" type="sibTrans" cxnId="{5AD16B00-01FD-4FBA-8B8A-75AD4B0ED0CF}">
      <dgm:prSet/>
      <dgm:spPr/>
      <dgm:t>
        <a:bodyPr/>
        <a:lstStyle/>
        <a:p>
          <a:endParaRPr lang="en-US"/>
        </a:p>
      </dgm:t>
    </dgm:pt>
    <dgm:pt modelId="{12A3D02E-77E6-4F2D-B384-FBEFA804868C}">
      <dgm:prSet/>
      <dgm:spPr/>
      <dgm:t>
        <a:bodyPr/>
        <a:lstStyle/>
        <a:p>
          <a:r>
            <a:rPr lang="en-US"/>
            <a:t>This must be completed by the end of the lesson.</a:t>
          </a:r>
        </a:p>
      </dgm:t>
    </dgm:pt>
    <dgm:pt modelId="{92958B60-D2B4-470E-B74D-E8CE7027744A}" type="parTrans" cxnId="{B9E00E35-2C32-4187-B77F-7939ABC74C64}">
      <dgm:prSet/>
      <dgm:spPr/>
      <dgm:t>
        <a:bodyPr/>
        <a:lstStyle/>
        <a:p>
          <a:endParaRPr lang="en-US"/>
        </a:p>
      </dgm:t>
    </dgm:pt>
    <dgm:pt modelId="{01412776-7ADB-42A8-904F-2ABBB9010825}" type="sibTrans" cxnId="{B9E00E35-2C32-4187-B77F-7939ABC74C64}">
      <dgm:prSet/>
      <dgm:spPr/>
      <dgm:t>
        <a:bodyPr/>
        <a:lstStyle/>
        <a:p>
          <a:endParaRPr lang="en-US"/>
        </a:p>
      </dgm:t>
    </dgm:pt>
    <dgm:pt modelId="{F073EE91-97EE-43BA-B13A-C494C7B97624}" type="pres">
      <dgm:prSet presAssocID="{CB51F0B8-6DA2-4399-B5CD-9732C220A1AC}" presName="root" presStyleCnt="0">
        <dgm:presLayoutVars>
          <dgm:dir/>
          <dgm:resizeHandles val="exact"/>
        </dgm:presLayoutVars>
      </dgm:prSet>
      <dgm:spPr/>
    </dgm:pt>
    <dgm:pt modelId="{24FAAE14-72EC-454C-9588-66DA15B49E62}" type="pres">
      <dgm:prSet presAssocID="{1E9F8946-306D-4F5D-87D9-48AFD660FEF1}" presName="compNode" presStyleCnt="0"/>
      <dgm:spPr/>
    </dgm:pt>
    <dgm:pt modelId="{DD4647B2-2931-4FF7-A7C8-BE28755BBD0A}" type="pres">
      <dgm:prSet presAssocID="{1E9F8946-306D-4F5D-87D9-48AFD660FEF1}" presName="bgRect" presStyleLbl="bgShp" presStyleIdx="0" presStyleCnt="2"/>
      <dgm:spPr/>
    </dgm:pt>
    <dgm:pt modelId="{31B4E248-4EC9-43F4-B318-65C38AE70CC5}" type="pres">
      <dgm:prSet presAssocID="{1E9F8946-306D-4F5D-87D9-48AFD660FEF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BD220966-93A5-47C1-9EE3-87D4FE893A31}" type="pres">
      <dgm:prSet presAssocID="{1E9F8946-306D-4F5D-87D9-48AFD660FEF1}" presName="spaceRect" presStyleCnt="0"/>
      <dgm:spPr/>
    </dgm:pt>
    <dgm:pt modelId="{31FC2C05-8DB3-4578-A91D-8BAFB5D1C7AB}" type="pres">
      <dgm:prSet presAssocID="{1E9F8946-306D-4F5D-87D9-48AFD660FEF1}" presName="parTx" presStyleLbl="revTx" presStyleIdx="0" presStyleCnt="2">
        <dgm:presLayoutVars>
          <dgm:chMax val="0"/>
          <dgm:chPref val="0"/>
        </dgm:presLayoutVars>
      </dgm:prSet>
      <dgm:spPr/>
    </dgm:pt>
    <dgm:pt modelId="{F4267132-ED08-45FC-B220-5C1FA0AE6317}" type="pres">
      <dgm:prSet presAssocID="{3053A306-810F-4C9A-B028-FA8705B4946C}" presName="sibTrans" presStyleCnt="0"/>
      <dgm:spPr/>
    </dgm:pt>
    <dgm:pt modelId="{6EBC439A-1A1A-436D-B2F7-F3040D0598B6}" type="pres">
      <dgm:prSet presAssocID="{12A3D02E-77E6-4F2D-B384-FBEFA804868C}" presName="compNode" presStyleCnt="0"/>
      <dgm:spPr/>
    </dgm:pt>
    <dgm:pt modelId="{8FA7515A-2E20-437B-8F9E-E254598C3EBD}" type="pres">
      <dgm:prSet presAssocID="{12A3D02E-77E6-4F2D-B384-FBEFA804868C}" presName="bgRect" presStyleLbl="bgShp" presStyleIdx="1" presStyleCnt="2"/>
      <dgm:spPr/>
    </dgm:pt>
    <dgm:pt modelId="{D2AC5F98-C5C0-4829-89CA-73F9C79D4428}" type="pres">
      <dgm:prSet presAssocID="{12A3D02E-77E6-4F2D-B384-FBEFA804868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assroom"/>
        </a:ext>
      </dgm:extLst>
    </dgm:pt>
    <dgm:pt modelId="{0EB74C2E-B695-4D81-99F9-14B724929905}" type="pres">
      <dgm:prSet presAssocID="{12A3D02E-77E6-4F2D-B384-FBEFA804868C}" presName="spaceRect" presStyleCnt="0"/>
      <dgm:spPr/>
    </dgm:pt>
    <dgm:pt modelId="{BCC0891F-4AD5-45AE-8B1B-9D7C7A173BAA}" type="pres">
      <dgm:prSet presAssocID="{12A3D02E-77E6-4F2D-B384-FBEFA804868C}" presName="parTx" presStyleLbl="revTx" presStyleIdx="1" presStyleCnt="2">
        <dgm:presLayoutVars>
          <dgm:chMax val="0"/>
          <dgm:chPref val="0"/>
        </dgm:presLayoutVars>
      </dgm:prSet>
      <dgm:spPr/>
    </dgm:pt>
  </dgm:ptLst>
  <dgm:cxnLst>
    <dgm:cxn modelId="{5AD16B00-01FD-4FBA-8B8A-75AD4B0ED0CF}" srcId="{CB51F0B8-6DA2-4399-B5CD-9732C220A1AC}" destId="{1E9F8946-306D-4F5D-87D9-48AFD660FEF1}" srcOrd="0" destOrd="0" parTransId="{9E247C88-4346-40D6-ADC5-A8D41BD7F671}" sibTransId="{3053A306-810F-4C9A-B028-FA8705B4946C}"/>
    <dgm:cxn modelId="{C5610C23-E9D3-4EDB-975D-D6F0A32CB078}" type="presOf" srcId="{12A3D02E-77E6-4F2D-B384-FBEFA804868C}" destId="{BCC0891F-4AD5-45AE-8B1B-9D7C7A173BAA}" srcOrd="0" destOrd="0" presId="urn:microsoft.com/office/officeart/2018/2/layout/IconVerticalSolidList"/>
    <dgm:cxn modelId="{B9E00E35-2C32-4187-B77F-7939ABC74C64}" srcId="{CB51F0B8-6DA2-4399-B5CD-9732C220A1AC}" destId="{12A3D02E-77E6-4F2D-B384-FBEFA804868C}" srcOrd="1" destOrd="0" parTransId="{92958B60-D2B4-470E-B74D-E8CE7027744A}" sibTransId="{01412776-7ADB-42A8-904F-2ABBB9010825}"/>
    <dgm:cxn modelId="{AB395F73-D236-4193-A743-B8569CAF2515}" type="presOf" srcId="{CB51F0B8-6DA2-4399-B5CD-9732C220A1AC}" destId="{F073EE91-97EE-43BA-B13A-C494C7B97624}" srcOrd="0" destOrd="0" presId="urn:microsoft.com/office/officeart/2018/2/layout/IconVerticalSolidList"/>
    <dgm:cxn modelId="{818FD1A7-8129-4A40-BACA-1366CF00BD7E}" type="presOf" srcId="{1E9F8946-306D-4F5D-87D9-48AFD660FEF1}" destId="{31FC2C05-8DB3-4578-A91D-8BAFB5D1C7AB}" srcOrd="0" destOrd="0" presId="urn:microsoft.com/office/officeart/2018/2/layout/IconVerticalSolidList"/>
    <dgm:cxn modelId="{8A24DA26-6160-43F3-BE2A-D54E5A53E616}" type="presParOf" srcId="{F073EE91-97EE-43BA-B13A-C494C7B97624}" destId="{24FAAE14-72EC-454C-9588-66DA15B49E62}" srcOrd="0" destOrd="0" presId="urn:microsoft.com/office/officeart/2018/2/layout/IconVerticalSolidList"/>
    <dgm:cxn modelId="{70F3CA3C-7EF6-417A-90C1-BF3E7EC29E4D}" type="presParOf" srcId="{24FAAE14-72EC-454C-9588-66DA15B49E62}" destId="{DD4647B2-2931-4FF7-A7C8-BE28755BBD0A}" srcOrd="0" destOrd="0" presId="urn:microsoft.com/office/officeart/2018/2/layout/IconVerticalSolidList"/>
    <dgm:cxn modelId="{A3797901-B3C4-407A-97DF-E3F19031A8E2}" type="presParOf" srcId="{24FAAE14-72EC-454C-9588-66DA15B49E62}" destId="{31B4E248-4EC9-43F4-B318-65C38AE70CC5}" srcOrd="1" destOrd="0" presId="urn:microsoft.com/office/officeart/2018/2/layout/IconVerticalSolidList"/>
    <dgm:cxn modelId="{2F96D150-CEB2-411E-966C-A16654761BD3}" type="presParOf" srcId="{24FAAE14-72EC-454C-9588-66DA15B49E62}" destId="{BD220966-93A5-47C1-9EE3-87D4FE893A31}" srcOrd="2" destOrd="0" presId="urn:microsoft.com/office/officeart/2018/2/layout/IconVerticalSolidList"/>
    <dgm:cxn modelId="{0BC6B2EF-A118-4202-8037-7DDFA8C22552}" type="presParOf" srcId="{24FAAE14-72EC-454C-9588-66DA15B49E62}" destId="{31FC2C05-8DB3-4578-A91D-8BAFB5D1C7AB}" srcOrd="3" destOrd="0" presId="urn:microsoft.com/office/officeart/2018/2/layout/IconVerticalSolidList"/>
    <dgm:cxn modelId="{F7EDE2FC-0C01-452F-AED3-869F0D48A156}" type="presParOf" srcId="{F073EE91-97EE-43BA-B13A-C494C7B97624}" destId="{F4267132-ED08-45FC-B220-5C1FA0AE6317}" srcOrd="1" destOrd="0" presId="urn:microsoft.com/office/officeart/2018/2/layout/IconVerticalSolidList"/>
    <dgm:cxn modelId="{C937F974-2135-4FEA-8D82-BCD20DC5F51E}" type="presParOf" srcId="{F073EE91-97EE-43BA-B13A-C494C7B97624}" destId="{6EBC439A-1A1A-436D-B2F7-F3040D0598B6}" srcOrd="2" destOrd="0" presId="urn:microsoft.com/office/officeart/2018/2/layout/IconVerticalSolidList"/>
    <dgm:cxn modelId="{7648F6C3-719B-474E-8F1A-A539455E2640}" type="presParOf" srcId="{6EBC439A-1A1A-436D-B2F7-F3040D0598B6}" destId="{8FA7515A-2E20-437B-8F9E-E254598C3EBD}" srcOrd="0" destOrd="0" presId="urn:microsoft.com/office/officeart/2018/2/layout/IconVerticalSolidList"/>
    <dgm:cxn modelId="{832E094F-AE53-4DC7-B94D-1A912B227EDB}" type="presParOf" srcId="{6EBC439A-1A1A-436D-B2F7-F3040D0598B6}" destId="{D2AC5F98-C5C0-4829-89CA-73F9C79D4428}" srcOrd="1" destOrd="0" presId="urn:microsoft.com/office/officeart/2018/2/layout/IconVerticalSolidList"/>
    <dgm:cxn modelId="{B8412737-5367-41B4-A762-91F2C65C7892}" type="presParOf" srcId="{6EBC439A-1A1A-436D-B2F7-F3040D0598B6}" destId="{0EB74C2E-B695-4D81-99F9-14B724929905}" srcOrd="2" destOrd="0" presId="urn:microsoft.com/office/officeart/2018/2/layout/IconVerticalSolidList"/>
    <dgm:cxn modelId="{77A354F0-7A7B-4291-AF3E-8CE9E397BF5E}" type="presParOf" srcId="{6EBC439A-1A1A-436D-B2F7-F3040D0598B6}" destId="{BCC0891F-4AD5-45AE-8B1B-9D7C7A173BA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E1D412-95A4-1546-B18C-B6F6FB61026E}">
      <dsp:nvSpPr>
        <dsp:cNvPr id="0" name=""/>
        <dsp:cNvSpPr/>
      </dsp:nvSpPr>
      <dsp:spPr>
        <a:xfrm>
          <a:off x="0" y="48284"/>
          <a:ext cx="10058399" cy="12647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dirty="0">
              <a:solidFill>
                <a:schemeClr val="tx1"/>
              </a:solidFill>
            </a:rPr>
            <a:t>We will be learning the historical context in which Tiberius and Gaius Gracchus came to power. It is important to understand this context, to understand these key people and the society in which they operated.</a:t>
          </a:r>
        </a:p>
      </dsp:txBody>
      <dsp:txXfrm>
        <a:off x="61741" y="110025"/>
        <a:ext cx="9934917" cy="1141288"/>
      </dsp:txXfrm>
    </dsp:sp>
    <dsp:sp modelId="{BE97D83D-CC5F-F547-99DE-62E328A6FE20}">
      <dsp:nvSpPr>
        <dsp:cNvPr id="0" name=""/>
        <dsp:cNvSpPr/>
      </dsp:nvSpPr>
      <dsp:spPr>
        <a:xfrm>
          <a:off x="0" y="1379295"/>
          <a:ext cx="10058399" cy="12647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u="sng" strike="sngStrike" kern="1200" dirty="0">
              <a:solidFill>
                <a:schemeClr val="accent6"/>
              </a:solidFill>
            </a:rPr>
            <a:t>Thursday</a:t>
          </a:r>
          <a:r>
            <a:rPr lang="en-US" sz="2300" b="1" strike="sngStrike" kern="1200" dirty="0">
              <a:solidFill>
                <a:schemeClr val="accent6"/>
              </a:solidFill>
            </a:rPr>
            <a:t>: Rome after the Punic Wars AND the Populares/Optimates</a:t>
          </a:r>
        </a:p>
      </dsp:txBody>
      <dsp:txXfrm>
        <a:off x="61741" y="1441036"/>
        <a:ext cx="9934917" cy="1141288"/>
      </dsp:txXfrm>
    </dsp:sp>
    <dsp:sp modelId="{A2B2FE7F-401C-084B-8C4F-01C669FA133E}">
      <dsp:nvSpPr>
        <dsp:cNvPr id="0" name=""/>
        <dsp:cNvSpPr/>
      </dsp:nvSpPr>
      <dsp:spPr>
        <a:xfrm>
          <a:off x="0" y="2710305"/>
          <a:ext cx="10058399" cy="12647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u="sng" kern="1200" dirty="0">
              <a:solidFill>
                <a:schemeClr val="accent6"/>
              </a:solidFill>
            </a:rPr>
            <a:t>Friday</a:t>
          </a:r>
          <a:r>
            <a:rPr lang="en-US" sz="2300" b="1" kern="1200" dirty="0">
              <a:solidFill>
                <a:schemeClr val="accent6"/>
              </a:solidFill>
            </a:rPr>
            <a:t>: The Land Crisis</a:t>
          </a:r>
        </a:p>
      </dsp:txBody>
      <dsp:txXfrm>
        <a:off x="61741" y="2772046"/>
        <a:ext cx="9934917" cy="11412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4647B2-2931-4FF7-A7C8-BE28755BBD0A}">
      <dsp:nvSpPr>
        <dsp:cNvPr id="0" name=""/>
        <dsp:cNvSpPr/>
      </dsp:nvSpPr>
      <dsp:spPr>
        <a:xfrm>
          <a:off x="0" y="615237"/>
          <a:ext cx="10058399" cy="11358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B4E248-4EC9-43F4-B318-65C38AE70CC5}">
      <dsp:nvSpPr>
        <dsp:cNvPr id="0" name=""/>
        <dsp:cNvSpPr/>
      </dsp:nvSpPr>
      <dsp:spPr>
        <a:xfrm>
          <a:off x="343586" y="870798"/>
          <a:ext cx="624703" cy="6247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1FC2C05-8DB3-4578-A91D-8BAFB5D1C7AB}">
      <dsp:nvSpPr>
        <dsp:cNvPr id="0" name=""/>
        <dsp:cNvSpPr/>
      </dsp:nvSpPr>
      <dsp:spPr>
        <a:xfrm>
          <a:off x="1311876" y="615237"/>
          <a:ext cx="8746523" cy="1135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208" tIns="120208" rIns="120208" bIns="120208" numCol="1" spcCol="1270" anchor="ctr" anchorCtr="0">
          <a:noAutofit/>
        </a:bodyPr>
        <a:lstStyle/>
        <a:p>
          <a:pPr marL="0" lvl="0" indent="0" algn="l" defTabSz="1111250">
            <a:lnSpc>
              <a:spcPct val="90000"/>
            </a:lnSpc>
            <a:spcBef>
              <a:spcPct val="0"/>
            </a:spcBef>
            <a:spcAft>
              <a:spcPct val="35000"/>
            </a:spcAft>
            <a:buNone/>
          </a:pPr>
          <a:r>
            <a:rPr lang="en-US" sz="2500" kern="1200"/>
            <a:t>Using the worksheet provided, analyse 3 written sources about the Land Crisis.</a:t>
          </a:r>
        </a:p>
      </dsp:txBody>
      <dsp:txXfrm>
        <a:off x="1311876" y="615237"/>
        <a:ext cx="8746523" cy="1135824"/>
      </dsp:txXfrm>
    </dsp:sp>
    <dsp:sp modelId="{8FA7515A-2E20-437B-8F9E-E254598C3EBD}">
      <dsp:nvSpPr>
        <dsp:cNvPr id="0" name=""/>
        <dsp:cNvSpPr/>
      </dsp:nvSpPr>
      <dsp:spPr>
        <a:xfrm>
          <a:off x="0" y="2035018"/>
          <a:ext cx="10058399" cy="11358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AC5F98-C5C0-4829-89CA-73F9C79D4428}">
      <dsp:nvSpPr>
        <dsp:cNvPr id="0" name=""/>
        <dsp:cNvSpPr/>
      </dsp:nvSpPr>
      <dsp:spPr>
        <a:xfrm>
          <a:off x="343586" y="2290578"/>
          <a:ext cx="624703" cy="6247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CC0891F-4AD5-45AE-8B1B-9D7C7A173BAA}">
      <dsp:nvSpPr>
        <dsp:cNvPr id="0" name=""/>
        <dsp:cNvSpPr/>
      </dsp:nvSpPr>
      <dsp:spPr>
        <a:xfrm>
          <a:off x="1311876" y="2035018"/>
          <a:ext cx="8746523" cy="1135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208" tIns="120208" rIns="120208" bIns="120208" numCol="1" spcCol="1270" anchor="ctr" anchorCtr="0">
          <a:noAutofit/>
        </a:bodyPr>
        <a:lstStyle/>
        <a:p>
          <a:pPr marL="0" lvl="0" indent="0" algn="l" defTabSz="1111250">
            <a:lnSpc>
              <a:spcPct val="90000"/>
            </a:lnSpc>
            <a:spcBef>
              <a:spcPct val="0"/>
            </a:spcBef>
            <a:spcAft>
              <a:spcPct val="35000"/>
            </a:spcAft>
            <a:buNone/>
          </a:pPr>
          <a:r>
            <a:rPr lang="en-US" sz="2500" kern="1200"/>
            <a:t>This must be completed by the end of the lesson.</a:t>
          </a:r>
        </a:p>
      </dsp:txBody>
      <dsp:txXfrm>
        <a:off x="1311876" y="2035018"/>
        <a:ext cx="8746523" cy="113582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4AADA8-1C22-1342-B0A2-1277E07A1132}" type="datetimeFigureOut">
              <a:rPr lang="en-US" smtClean="0"/>
              <a:t>1/15/24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8E9CBE-103D-614D-933D-6F8E197DB034}" type="slidenum">
              <a:rPr lang="en-US" smtClean="0"/>
              <a:t>‹#›</a:t>
            </a:fld>
            <a:endParaRPr lang="en-US"/>
          </a:p>
        </p:txBody>
      </p:sp>
    </p:spTree>
    <p:extLst>
      <p:ext uri="{BB962C8B-B14F-4D97-AF65-F5344CB8AC3E}">
        <p14:creationId xmlns:p14="http://schemas.microsoft.com/office/powerpoint/2010/main" val="1197434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1/15/24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1/15/24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1/15/24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2692C-9F3F-6047-A805-C164951700F5}" type="datetimeFigureOut">
              <a:rPr lang="en-US" smtClean="0"/>
              <a:t>1/15/24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62692C-9F3F-6047-A805-C164951700F5}" type="datetimeFigureOut">
              <a:rPr lang="en-US" smtClean="0"/>
              <a:t>1/15/24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62692C-9F3F-6047-A805-C164951700F5}" type="datetimeFigureOut">
              <a:rPr lang="en-US" smtClean="0"/>
              <a:t>1/15/24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62692C-9F3F-6047-A805-C164951700F5}" type="datetimeFigureOut">
              <a:rPr lang="en-US" smtClean="0"/>
              <a:t>1/15/24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062692C-9F3F-6047-A805-C164951700F5}" type="datetimeFigureOut">
              <a:rPr lang="en-US" smtClean="0"/>
              <a:t>1/15/24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062692C-9F3F-6047-A805-C164951700F5}" type="datetimeFigureOut">
              <a:rPr lang="en-US" smtClean="0"/>
              <a:t>1/15/24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69BE41D-52AC-C54C-8E3B-C7953162F28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62692C-9F3F-6047-A805-C164951700F5}" type="datetimeFigureOut">
              <a:rPr lang="en-US" smtClean="0"/>
              <a:t>1/15/24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062692C-9F3F-6047-A805-C164951700F5}" type="datetimeFigureOut">
              <a:rPr lang="en-US" smtClean="0"/>
              <a:t>1/15/24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69BE41D-52AC-C54C-8E3B-C7953162F28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013675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2" name="Rectangle 1041">
            <a:extLst>
              <a:ext uri="{FF2B5EF4-FFF2-40B4-BE49-F238E27FC236}">
                <a16:creationId xmlns:a16="http://schemas.microsoft.com/office/drawing/2014/main" id="{E75F8FC7-2268-462F-AFF6-A4A975C34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ctrTitle"/>
          </p:nvPr>
        </p:nvSpPr>
        <p:spPr>
          <a:xfrm>
            <a:off x="6730000" y="639097"/>
            <a:ext cx="4813072" cy="3686015"/>
          </a:xfrm>
        </p:spPr>
        <p:txBody>
          <a:bodyPr vert="horz" lIns="91440" tIns="45720" rIns="91440" bIns="45720" rtlCol="0">
            <a:normAutofit/>
          </a:bodyPr>
          <a:lstStyle/>
          <a:p>
            <a:r>
              <a:rPr lang="en-US" sz="7400" dirty="0"/>
              <a:t>The Land Crisis</a:t>
            </a:r>
          </a:p>
        </p:txBody>
      </p:sp>
      <p:cxnSp>
        <p:nvCxnSpPr>
          <p:cNvPr id="1044" name="Straight Connector 1043">
            <a:extLst>
              <a:ext uri="{FF2B5EF4-FFF2-40B4-BE49-F238E27FC236}">
                <a16:creationId xmlns:a16="http://schemas.microsoft.com/office/drawing/2014/main" id="{BEF45B32-FB97-49CC-B778-CA7CF87BEF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046" name="Rectangle 1045">
            <a:extLst>
              <a:ext uri="{FF2B5EF4-FFF2-40B4-BE49-F238E27FC236}">
                <a16:creationId xmlns:a16="http://schemas.microsoft.com/office/drawing/2014/main" id="{9D1C364C-8702-4ED9-9D23-41CDB2982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 name="Rectangle 1047">
            <a:extLst>
              <a:ext uri="{FF2B5EF4-FFF2-40B4-BE49-F238E27FC236}">
                <a16:creationId xmlns:a16="http://schemas.microsoft.com/office/drawing/2014/main" id="{7EE051E9-6C07-4FBB-B4F7-EDF8DDEAA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extBox 5">
            <a:extLst>
              <a:ext uri="{FF2B5EF4-FFF2-40B4-BE49-F238E27FC236}">
                <a16:creationId xmlns:a16="http://schemas.microsoft.com/office/drawing/2014/main" id="{BE982397-4434-23FE-9A4C-A71869EC5254}"/>
              </a:ext>
            </a:extLst>
          </p:cNvPr>
          <p:cNvSpPr txBox="1"/>
          <p:nvPr/>
        </p:nvSpPr>
        <p:spPr>
          <a:xfrm>
            <a:off x="6729999" y="4398898"/>
            <a:ext cx="5303379" cy="830997"/>
          </a:xfrm>
          <a:prstGeom prst="rect">
            <a:avLst/>
          </a:prstGeom>
          <a:noFill/>
        </p:spPr>
        <p:txBody>
          <a:bodyPr wrap="square" rtlCol="0">
            <a:spAutoFit/>
          </a:bodyPr>
          <a:lstStyle/>
          <a:p>
            <a:pPr>
              <a:spcAft>
                <a:spcPts val="600"/>
              </a:spcAft>
            </a:pPr>
            <a:r>
              <a:rPr lang="en-US" sz="2400" dirty="0">
                <a:solidFill>
                  <a:srgbClr val="935FFD"/>
                </a:solidFill>
              </a:rPr>
              <a:t>GOAL/S:  </a:t>
            </a:r>
            <a:r>
              <a:rPr lang="en-US" sz="2400" i="1" dirty="0">
                <a:solidFill>
                  <a:srgbClr val="935FFD"/>
                </a:solidFill>
              </a:rPr>
              <a:t>Identify</a:t>
            </a:r>
            <a:r>
              <a:rPr lang="en-US" sz="2400" dirty="0">
                <a:solidFill>
                  <a:srgbClr val="935FFD"/>
                </a:solidFill>
              </a:rPr>
              <a:t> and </a:t>
            </a:r>
            <a:r>
              <a:rPr lang="en-US" sz="2400" i="1" dirty="0">
                <a:solidFill>
                  <a:srgbClr val="935FFD"/>
                </a:solidFill>
              </a:rPr>
              <a:t>describe</a:t>
            </a:r>
            <a:r>
              <a:rPr lang="en-US" sz="2400" dirty="0">
                <a:solidFill>
                  <a:srgbClr val="935FFD"/>
                </a:solidFill>
              </a:rPr>
              <a:t> the </a:t>
            </a:r>
            <a:br>
              <a:rPr lang="en-US" sz="2400" dirty="0">
                <a:solidFill>
                  <a:srgbClr val="935FFD"/>
                </a:solidFill>
              </a:rPr>
            </a:br>
            <a:r>
              <a:rPr lang="en-US" sz="2400" u="sng" dirty="0">
                <a:solidFill>
                  <a:srgbClr val="935FFD"/>
                </a:solidFill>
              </a:rPr>
              <a:t>causes and effects </a:t>
            </a:r>
            <a:r>
              <a:rPr lang="en-US" sz="2400" dirty="0">
                <a:solidFill>
                  <a:srgbClr val="935FFD"/>
                </a:solidFill>
              </a:rPr>
              <a:t>of</a:t>
            </a:r>
            <a:r>
              <a:rPr lang="en-US" sz="2400" i="1" dirty="0">
                <a:solidFill>
                  <a:srgbClr val="935FFD"/>
                </a:solidFill>
              </a:rPr>
              <a:t> </a:t>
            </a:r>
            <a:r>
              <a:rPr lang="en-AU" sz="2400" b="0" i="0" dirty="0">
                <a:solidFill>
                  <a:srgbClr val="935FFD"/>
                </a:solidFill>
                <a:effectLst/>
                <a:latin typeface="Söhne"/>
              </a:rPr>
              <a:t>the ‘Land Crisis’</a:t>
            </a:r>
            <a:endParaRPr lang="en-US" sz="2400" u="sng" dirty="0">
              <a:solidFill>
                <a:srgbClr val="935FFD"/>
              </a:solidFill>
            </a:endParaRPr>
          </a:p>
        </p:txBody>
      </p:sp>
      <p:sp>
        <p:nvSpPr>
          <p:cNvPr id="3" name="Subtitle 2"/>
          <p:cNvSpPr>
            <a:spLocks noGrp="1"/>
          </p:cNvSpPr>
          <p:nvPr>
            <p:ph type="subTitle" idx="1"/>
          </p:nvPr>
        </p:nvSpPr>
        <p:spPr>
          <a:xfrm>
            <a:off x="7241627" y="6453741"/>
            <a:ext cx="4829101" cy="373118"/>
          </a:xfrm>
        </p:spPr>
        <p:txBody>
          <a:bodyPr vert="horz" lIns="91440" tIns="45720" rIns="91440" bIns="45720" rtlCol="0">
            <a:normAutofit fontScale="92500" lnSpcReduction="10000"/>
          </a:bodyPr>
          <a:lstStyle/>
          <a:p>
            <a:pPr algn="r"/>
            <a:r>
              <a:rPr lang="en-US" dirty="0">
                <a:solidFill>
                  <a:schemeClr val="bg1"/>
                </a:solidFill>
              </a:rPr>
              <a:t>Week 3, Lesson 4</a:t>
            </a:r>
          </a:p>
        </p:txBody>
      </p:sp>
      <p:pic>
        <p:nvPicPr>
          <p:cNvPr id="1026" name="Picture 2" descr="Violence, rebellion and sexual exploitation: the darker side of Ancient Rome  | HistoryExtra">
            <a:extLst>
              <a:ext uri="{FF2B5EF4-FFF2-40B4-BE49-F238E27FC236}">
                <a16:creationId xmlns:a16="http://schemas.microsoft.com/office/drawing/2014/main" id="{BC7FBFDB-4DAA-D09C-2122-F5322B3951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622" y="1489174"/>
            <a:ext cx="6435118" cy="4294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9196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D40FA-58C8-89B2-77C0-3F3BF110541E}"/>
              </a:ext>
            </a:extLst>
          </p:cNvPr>
          <p:cNvSpPr>
            <a:spLocks noGrp="1"/>
          </p:cNvSpPr>
          <p:nvPr>
            <p:ph type="title"/>
          </p:nvPr>
        </p:nvSpPr>
        <p:spPr/>
        <p:txBody>
          <a:bodyPr>
            <a:normAutofit/>
          </a:bodyPr>
          <a:lstStyle/>
          <a:p>
            <a:pPr algn="ctr"/>
            <a:r>
              <a:rPr lang="en-US" sz="4400" dirty="0"/>
              <a:t>TEACHER ONLY – EFFECTS of the Land Crisis</a:t>
            </a:r>
          </a:p>
        </p:txBody>
      </p:sp>
      <p:sp>
        <p:nvSpPr>
          <p:cNvPr id="3" name="Content Placeholder 2">
            <a:extLst>
              <a:ext uri="{FF2B5EF4-FFF2-40B4-BE49-F238E27FC236}">
                <a16:creationId xmlns:a16="http://schemas.microsoft.com/office/drawing/2014/main" id="{627FD456-E7EE-5F8F-91C1-B8CD72CD814E}"/>
              </a:ext>
            </a:extLst>
          </p:cNvPr>
          <p:cNvSpPr>
            <a:spLocks noGrp="1"/>
          </p:cNvSpPr>
          <p:nvPr>
            <p:ph idx="1"/>
          </p:nvPr>
        </p:nvSpPr>
        <p:spPr>
          <a:xfrm>
            <a:off x="321972" y="1845734"/>
            <a:ext cx="11590986" cy="4400520"/>
          </a:xfrm>
        </p:spPr>
        <p:txBody>
          <a:bodyPr>
            <a:normAutofit fontScale="85000" lnSpcReduction="20000"/>
          </a:bodyPr>
          <a:lstStyle/>
          <a:p>
            <a:pPr algn="l">
              <a:buFont typeface="+mj-lt"/>
              <a:buAutoNum type="arabicPeriod"/>
            </a:pPr>
            <a:r>
              <a:rPr lang="en-AU" b="1" i="0" dirty="0">
                <a:solidFill>
                  <a:srgbClr val="374151"/>
                </a:solidFill>
                <a:effectLst/>
                <a:latin typeface="Söhne"/>
              </a:rPr>
              <a:t>Economic Disparities:</a:t>
            </a:r>
            <a:endParaRPr lang="en-AU" b="0" i="0" dirty="0">
              <a:solidFill>
                <a:srgbClr val="374151"/>
              </a:solidFill>
              <a:effectLst/>
              <a:latin typeface="Söhne"/>
            </a:endParaRPr>
          </a:p>
          <a:p>
            <a:pPr marL="742950" lvl="1" indent="-285750"/>
            <a:r>
              <a:rPr lang="en-AU" b="0" i="0" dirty="0">
                <a:solidFill>
                  <a:srgbClr val="374151"/>
                </a:solidFill>
                <a:effectLst/>
                <a:latin typeface="Söhne"/>
              </a:rPr>
              <a:t>The concentration of land in the hands of a wealthy elite widened economic disparities.</a:t>
            </a:r>
          </a:p>
          <a:p>
            <a:pPr marL="742950" lvl="1" indent="-285750"/>
            <a:r>
              <a:rPr lang="en-AU" b="0" i="0" dirty="0">
                <a:solidFill>
                  <a:srgbClr val="374151"/>
                </a:solidFill>
                <a:effectLst/>
                <a:latin typeface="Söhne"/>
              </a:rPr>
              <a:t>The wealthy class accumulated immense wealth while the landless population struggled to secure stable livelihoods.</a:t>
            </a:r>
          </a:p>
          <a:p>
            <a:pPr algn="l">
              <a:buFont typeface="+mj-lt"/>
              <a:buAutoNum type="arabicPeriod"/>
            </a:pPr>
            <a:r>
              <a:rPr lang="en-AU" b="1" i="0" dirty="0">
                <a:solidFill>
                  <a:srgbClr val="374151"/>
                </a:solidFill>
                <a:effectLst/>
                <a:latin typeface="Söhne"/>
              </a:rPr>
              <a:t>Social Unrest and Discontent:</a:t>
            </a:r>
            <a:endParaRPr lang="en-AU" b="0" i="0" dirty="0">
              <a:solidFill>
                <a:srgbClr val="374151"/>
              </a:solidFill>
              <a:effectLst/>
              <a:latin typeface="Söhne"/>
            </a:endParaRPr>
          </a:p>
          <a:p>
            <a:pPr marL="742950" lvl="1" indent="-285750"/>
            <a:r>
              <a:rPr lang="en-AU" b="0" i="0" dirty="0">
                <a:solidFill>
                  <a:srgbClr val="374151"/>
                </a:solidFill>
                <a:effectLst/>
                <a:latin typeface="Söhne"/>
              </a:rPr>
              <a:t>The displacement of small farmers </a:t>
            </a:r>
            <a:r>
              <a:rPr lang="en-AU" b="0" i="0" dirty="0" err="1">
                <a:solidFill>
                  <a:srgbClr val="374151"/>
                </a:solidFill>
                <a:effectLst/>
                <a:latin typeface="Söhne"/>
              </a:rPr>
              <a:t>fueled</a:t>
            </a:r>
            <a:r>
              <a:rPr lang="en-AU" b="0" i="0" dirty="0">
                <a:solidFill>
                  <a:srgbClr val="374151"/>
                </a:solidFill>
                <a:effectLst/>
                <a:latin typeface="Söhne"/>
              </a:rPr>
              <a:t> social unrest and created a discontented class of landless citizens.</a:t>
            </a:r>
          </a:p>
          <a:p>
            <a:pPr marL="742950" lvl="1" indent="-285750"/>
            <a:r>
              <a:rPr lang="en-AU" b="0" i="0" dirty="0">
                <a:solidFill>
                  <a:srgbClr val="374151"/>
                </a:solidFill>
                <a:effectLst/>
                <a:latin typeface="Söhne"/>
              </a:rPr>
              <a:t>This discontent became a potent force in Roman politics, giving rise to populist leaders advocating for land reforms.</a:t>
            </a:r>
          </a:p>
          <a:p>
            <a:pPr algn="l">
              <a:buFont typeface="+mj-lt"/>
              <a:buAutoNum type="arabicPeriod"/>
            </a:pPr>
            <a:r>
              <a:rPr lang="en-AU" b="1" i="0" dirty="0">
                <a:solidFill>
                  <a:srgbClr val="374151"/>
                </a:solidFill>
                <a:effectLst/>
                <a:latin typeface="Söhne"/>
              </a:rPr>
              <a:t>Military Implications:</a:t>
            </a:r>
            <a:endParaRPr lang="en-AU" b="0" i="0" dirty="0">
              <a:solidFill>
                <a:srgbClr val="374151"/>
              </a:solidFill>
              <a:effectLst/>
              <a:latin typeface="Söhne"/>
            </a:endParaRPr>
          </a:p>
          <a:p>
            <a:pPr marL="742950" lvl="1" indent="-285750"/>
            <a:r>
              <a:rPr lang="en-AU" b="0" i="0" dirty="0">
                <a:solidFill>
                  <a:srgbClr val="374151"/>
                </a:solidFill>
                <a:effectLst/>
                <a:latin typeface="Söhne"/>
              </a:rPr>
              <a:t>Discontented veterans, unable to secure land upon their return, posed a potential threat to social stability.</a:t>
            </a:r>
          </a:p>
          <a:p>
            <a:pPr marL="742950" lvl="1" indent="-285750"/>
            <a:r>
              <a:rPr lang="en-AU" b="0" i="0" dirty="0">
                <a:solidFill>
                  <a:srgbClr val="374151"/>
                </a:solidFill>
                <a:effectLst/>
                <a:latin typeface="Söhne"/>
              </a:rPr>
              <a:t>The military implications of the Land Crisis were evident in the formation of armies led by populist leaders, seeking to address the grievances of the landless.</a:t>
            </a:r>
          </a:p>
          <a:p>
            <a:pPr algn="l">
              <a:buFont typeface="+mj-lt"/>
              <a:buAutoNum type="arabicPeriod"/>
            </a:pPr>
            <a:r>
              <a:rPr lang="en-AU" b="1" i="0" dirty="0">
                <a:solidFill>
                  <a:srgbClr val="374151"/>
                </a:solidFill>
                <a:effectLst/>
                <a:latin typeface="Söhne"/>
              </a:rPr>
              <a:t>Political Reforms:</a:t>
            </a:r>
            <a:endParaRPr lang="en-AU" b="0" i="0" dirty="0">
              <a:solidFill>
                <a:srgbClr val="374151"/>
              </a:solidFill>
              <a:effectLst/>
              <a:latin typeface="Söhne"/>
            </a:endParaRPr>
          </a:p>
          <a:p>
            <a:pPr marL="742950" lvl="1" indent="-285750"/>
            <a:r>
              <a:rPr lang="en-AU" b="0" i="0" dirty="0">
                <a:solidFill>
                  <a:srgbClr val="374151"/>
                </a:solidFill>
                <a:effectLst/>
                <a:latin typeface="Söhne"/>
              </a:rPr>
              <a:t>The Land Crisis played a pivotal role in shaping political agendas, leading to proposed reforms aimed at redistributing land and addressing the economic grievances of the dispossessed.</a:t>
            </a:r>
          </a:p>
          <a:p>
            <a:pPr algn="l">
              <a:buFont typeface="+mj-lt"/>
              <a:buAutoNum type="arabicPeriod"/>
            </a:pPr>
            <a:r>
              <a:rPr lang="en-AU" b="1" i="0" dirty="0">
                <a:solidFill>
                  <a:srgbClr val="374151"/>
                </a:solidFill>
                <a:effectLst/>
                <a:latin typeface="Söhne"/>
              </a:rPr>
              <a:t>The Rise of the Gracchus Brothers:</a:t>
            </a:r>
            <a:endParaRPr lang="en-AU" b="0" i="0" dirty="0">
              <a:solidFill>
                <a:srgbClr val="374151"/>
              </a:solidFill>
              <a:effectLst/>
              <a:latin typeface="Söhne"/>
            </a:endParaRPr>
          </a:p>
          <a:p>
            <a:pPr marL="742950" lvl="1" indent="-285750"/>
            <a:r>
              <a:rPr lang="en-AU" b="0" i="0" dirty="0">
                <a:solidFill>
                  <a:srgbClr val="374151"/>
                </a:solidFill>
                <a:effectLst/>
                <a:latin typeface="Söhne"/>
              </a:rPr>
              <a:t>Tiberius and Gaius Gracchus, influenced by the Land Crisis, emerged as advocates for land reforms and champions of the dispossessed.</a:t>
            </a:r>
          </a:p>
          <a:p>
            <a:pPr marL="742950" lvl="1" indent="-285750"/>
            <a:r>
              <a:rPr lang="en-AU" b="0" i="0" dirty="0">
                <a:solidFill>
                  <a:srgbClr val="374151"/>
                </a:solidFill>
                <a:effectLst/>
                <a:latin typeface="Söhne"/>
              </a:rPr>
              <a:t>Their proposed reforms aimed to limit landownership, distribute public land to the landless, and address the root causes of the crisis.</a:t>
            </a:r>
          </a:p>
        </p:txBody>
      </p:sp>
    </p:spTree>
    <p:extLst>
      <p:ext uri="{BB962C8B-B14F-4D97-AF65-F5344CB8AC3E}">
        <p14:creationId xmlns:p14="http://schemas.microsoft.com/office/powerpoint/2010/main" val="152125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AFE94-2C28-82B4-E736-E0DDD99A5E0C}"/>
              </a:ext>
            </a:extLst>
          </p:cNvPr>
          <p:cNvSpPr>
            <a:spLocks noGrp="1"/>
          </p:cNvSpPr>
          <p:nvPr>
            <p:ph type="title"/>
          </p:nvPr>
        </p:nvSpPr>
        <p:spPr>
          <a:xfrm>
            <a:off x="1097280" y="286603"/>
            <a:ext cx="10058400" cy="1450757"/>
          </a:xfrm>
        </p:spPr>
        <p:txBody>
          <a:bodyPr>
            <a:normAutofit/>
          </a:bodyPr>
          <a:lstStyle/>
          <a:p>
            <a:r>
              <a:rPr lang="en-US" dirty="0"/>
              <a:t>ACTIVITY – Source Analysis</a:t>
            </a:r>
            <a:endParaRPr lang="en-US"/>
          </a:p>
        </p:txBody>
      </p:sp>
      <p:graphicFrame>
        <p:nvGraphicFramePr>
          <p:cNvPr id="5" name="Content Placeholder 2">
            <a:extLst>
              <a:ext uri="{FF2B5EF4-FFF2-40B4-BE49-F238E27FC236}">
                <a16:creationId xmlns:a16="http://schemas.microsoft.com/office/drawing/2014/main" id="{59E45A01-E55D-F197-44E7-077CBBBCBEB2}"/>
              </a:ext>
            </a:extLst>
          </p:cNvPr>
          <p:cNvGraphicFramePr>
            <a:graphicFrameLocks noGrp="1"/>
          </p:cNvGraphicFramePr>
          <p:nvPr>
            <p:ph idx="1"/>
            <p:extLst>
              <p:ext uri="{D42A27DB-BD31-4B8C-83A1-F6EECF244321}">
                <p14:modId xmlns:p14="http://schemas.microsoft.com/office/powerpoint/2010/main" val="1770929197"/>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6765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4334E-C952-4459-6C46-D10DFCE582EB}"/>
              </a:ext>
            </a:extLst>
          </p:cNvPr>
          <p:cNvSpPr>
            <a:spLocks noGrp="1"/>
          </p:cNvSpPr>
          <p:nvPr>
            <p:ph type="title"/>
          </p:nvPr>
        </p:nvSpPr>
        <p:spPr/>
        <p:txBody>
          <a:bodyPr/>
          <a:lstStyle/>
          <a:p>
            <a:pPr algn="ctr"/>
            <a:r>
              <a:rPr lang="en-US" dirty="0"/>
              <a:t>Upcoming Lessons:</a:t>
            </a:r>
          </a:p>
        </p:txBody>
      </p:sp>
      <p:graphicFrame>
        <p:nvGraphicFramePr>
          <p:cNvPr id="5" name="Content Placeholder 2">
            <a:extLst>
              <a:ext uri="{FF2B5EF4-FFF2-40B4-BE49-F238E27FC236}">
                <a16:creationId xmlns:a16="http://schemas.microsoft.com/office/drawing/2014/main" id="{14B6305D-A309-9472-31DF-8A750229C6B9}"/>
              </a:ext>
            </a:extLst>
          </p:cNvPr>
          <p:cNvGraphicFramePr>
            <a:graphicFrameLocks noGrp="1"/>
          </p:cNvGraphicFramePr>
          <p:nvPr>
            <p:ph idx="1"/>
            <p:extLst>
              <p:ext uri="{D42A27DB-BD31-4B8C-83A1-F6EECF244321}">
                <p14:modId xmlns:p14="http://schemas.microsoft.com/office/powerpoint/2010/main" val="3002427431"/>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2376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42F57B-C83F-AAD7-E176-D741CD40899C}"/>
              </a:ext>
            </a:extLst>
          </p:cNvPr>
          <p:cNvSpPr>
            <a:spLocks noGrp="1"/>
          </p:cNvSpPr>
          <p:nvPr>
            <p:ph type="title"/>
          </p:nvPr>
        </p:nvSpPr>
        <p:spPr>
          <a:xfrm>
            <a:off x="399245" y="334464"/>
            <a:ext cx="10756435" cy="4316656"/>
          </a:xfrm>
        </p:spPr>
        <p:txBody>
          <a:bodyPr vert="horz" lIns="91440" tIns="45720" rIns="91440" bIns="45720" rtlCol="0" anchor="b">
            <a:normAutofit/>
          </a:bodyPr>
          <a:lstStyle/>
          <a:p>
            <a:pPr algn="ctr"/>
            <a:br>
              <a:rPr lang="en-US" sz="4000" dirty="0">
                <a:solidFill>
                  <a:schemeClr val="tx1">
                    <a:lumMod val="85000"/>
                    <a:lumOff val="15000"/>
                  </a:schemeClr>
                </a:solidFill>
              </a:rPr>
            </a:br>
            <a:r>
              <a:rPr lang="en-US" sz="4000" b="0" i="0" dirty="0">
                <a:solidFill>
                  <a:schemeClr val="tx1">
                    <a:lumMod val="85000"/>
                    <a:lumOff val="15000"/>
                  </a:schemeClr>
                </a:solidFill>
                <a:effectLst/>
              </a:rPr>
              <a:t>The Ancient Rome 'Land Crisis' refers to a period of </a:t>
            </a:r>
            <a:r>
              <a:rPr lang="en-US" sz="4000" b="1" i="1" dirty="0">
                <a:solidFill>
                  <a:schemeClr val="accent6"/>
                </a:solidFill>
                <a:effectLst/>
              </a:rPr>
              <a:t>social and economic turmoil </a:t>
            </a:r>
            <a:r>
              <a:rPr lang="en-US" sz="4000" b="0" i="0" dirty="0">
                <a:solidFill>
                  <a:schemeClr val="tx1">
                    <a:lumMod val="85000"/>
                    <a:lumOff val="15000"/>
                  </a:schemeClr>
                </a:solidFill>
                <a:effectLst/>
              </a:rPr>
              <a:t>in the Roman Republic, particularly during the 2nd century BCE. It was characterized by the </a:t>
            </a:r>
            <a:r>
              <a:rPr lang="en-US" sz="4000" b="1" i="1" dirty="0">
                <a:solidFill>
                  <a:schemeClr val="accent6"/>
                </a:solidFill>
                <a:effectLst/>
              </a:rPr>
              <a:t>concentration of land in the hands of a wealthy elite</a:t>
            </a:r>
            <a:r>
              <a:rPr lang="en-US" sz="4000" b="0" i="0" dirty="0">
                <a:solidFill>
                  <a:schemeClr val="tx1">
                    <a:lumMod val="85000"/>
                    <a:lumOff val="15000"/>
                  </a:schemeClr>
                </a:solidFill>
                <a:effectLst/>
              </a:rPr>
              <a:t>, leading to the displacement of small landholders and </a:t>
            </a:r>
            <a:r>
              <a:rPr lang="en-US" sz="4000" b="1" i="1" dirty="0">
                <a:solidFill>
                  <a:schemeClr val="accent6"/>
                </a:solidFill>
                <a:effectLst/>
              </a:rPr>
              <a:t>contributing to widespread economic and social inequality</a:t>
            </a:r>
            <a:r>
              <a:rPr lang="en-US" sz="4000" b="0" i="0" dirty="0">
                <a:solidFill>
                  <a:schemeClr val="tx1">
                    <a:lumMod val="85000"/>
                    <a:lumOff val="15000"/>
                  </a:schemeClr>
                </a:solidFill>
                <a:effectLst/>
              </a:rPr>
              <a:t>.</a:t>
            </a:r>
            <a:endParaRPr lang="en-US" sz="4000" dirty="0">
              <a:solidFill>
                <a:schemeClr val="tx1">
                  <a:lumMod val="85000"/>
                  <a:lumOff val="15000"/>
                </a:schemeClr>
              </a:solidFill>
            </a:endParaRPr>
          </a:p>
        </p:txBody>
      </p:sp>
      <p:sp>
        <p:nvSpPr>
          <p:cNvPr id="15" name="Rectangle 14">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87301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B863B-C1C1-B46F-4A52-8343FE94550F}"/>
              </a:ext>
            </a:extLst>
          </p:cNvPr>
          <p:cNvSpPr>
            <a:spLocks noGrp="1"/>
          </p:cNvSpPr>
          <p:nvPr>
            <p:ph type="ctrTitle"/>
          </p:nvPr>
        </p:nvSpPr>
        <p:spPr/>
        <p:txBody>
          <a:bodyPr/>
          <a:lstStyle/>
          <a:p>
            <a:r>
              <a:rPr lang="en-US" dirty="0"/>
              <a:t>ACTIVITY</a:t>
            </a:r>
          </a:p>
        </p:txBody>
      </p:sp>
      <p:sp>
        <p:nvSpPr>
          <p:cNvPr id="3" name="Subtitle 2">
            <a:extLst>
              <a:ext uri="{FF2B5EF4-FFF2-40B4-BE49-F238E27FC236}">
                <a16:creationId xmlns:a16="http://schemas.microsoft.com/office/drawing/2014/main" id="{EC23A050-7AC4-9A41-3A40-56CB61B7F52B}"/>
              </a:ext>
            </a:extLst>
          </p:cNvPr>
          <p:cNvSpPr>
            <a:spLocks noGrp="1"/>
          </p:cNvSpPr>
          <p:nvPr>
            <p:ph type="subTitle" idx="1"/>
          </p:nvPr>
        </p:nvSpPr>
        <p:spPr/>
        <p:txBody>
          <a:bodyPr/>
          <a:lstStyle/>
          <a:p>
            <a:r>
              <a:rPr lang="en-US" dirty="0"/>
              <a:t>Read through the following information</a:t>
            </a:r>
          </a:p>
          <a:p>
            <a:r>
              <a:rPr lang="en-US" dirty="0"/>
              <a:t>Take down key points about the land crisis</a:t>
            </a:r>
          </a:p>
        </p:txBody>
      </p:sp>
    </p:spTree>
    <p:extLst>
      <p:ext uri="{BB962C8B-B14F-4D97-AF65-F5344CB8AC3E}">
        <p14:creationId xmlns:p14="http://schemas.microsoft.com/office/powerpoint/2010/main" val="2964799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A20E2446-623C-5F80-D88D-75AF182C7A7D}"/>
              </a:ext>
            </a:extLst>
          </p:cNvPr>
          <p:cNvSpPr>
            <a:spLocks noGrp="1"/>
          </p:cNvSpPr>
          <p:nvPr>
            <p:ph idx="1"/>
          </p:nvPr>
        </p:nvSpPr>
        <p:spPr>
          <a:xfrm>
            <a:off x="4299284" y="256674"/>
            <a:ext cx="7887031" cy="6464968"/>
          </a:xfrm>
        </p:spPr>
        <p:txBody>
          <a:bodyPr anchor="ctr">
            <a:normAutofit fontScale="92500" lnSpcReduction="20000"/>
          </a:bodyPr>
          <a:lstStyle/>
          <a:p>
            <a:pPr marL="0" indent="0" algn="ctr">
              <a:buNone/>
            </a:pPr>
            <a:r>
              <a:rPr lang="en-AU" sz="2400" b="0" i="0" dirty="0">
                <a:effectLst/>
                <a:latin typeface="Arial" panose="020B0604020202020204" pitchFamily="34" charset="0"/>
                <a:cs typeface="Arial" panose="020B0604020202020204" pitchFamily="34" charset="0"/>
              </a:rPr>
              <a:t>A particular problem had arisen at this time caused by how the traditional </a:t>
            </a:r>
            <a:r>
              <a:rPr lang="en-AU" sz="2400" b="1" i="1" dirty="0">
                <a:solidFill>
                  <a:schemeClr val="accent6"/>
                </a:solidFill>
                <a:effectLst/>
                <a:latin typeface="Arial" panose="020B0604020202020204" pitchFamily="34" charset="0"/>
                <a:cs typeface="Arial" panose="020B0604020202020204" pitchFamily="34" charset="0"/>
              </a:rPr>
              <a:t>Roman military recruitment system </a:t>
            </a:r>
            <a:r>
              <a:rPr lang="en-AU" sz="2400" b="0" i="0" dirty="0">
                <a:effectLst/>
                <a:latin typeface="Arial" panose="020B0604020202020204" pitchFamily="34" charset="0"/>
                <a:cs typeface="Arial" panose="020B0604020202020204" pitchFamily="34" charset="0"/>
              </a:rPr>
              <a:t>worked. Since the birth of the Roman republic nearly 400 years before, the soldiers of Rome’s armies were made up of Roman citizens. Each citizen was </a:t>
            </a:r>
            <a:r>
              <a:rPr lang="en-AU" sz="2400" b="1" i="1" dirty="0">
                <a:solidFill>
                  <a:schemeClr val="accent6"/>
                </a:solidFill>
                <a:effectLst/>
                <a:latin typeface="Arial" panose="020B0604020202020204" pitchFamily="34" charset="0"/>
                <a:cs typeface="Arial" panose="020B0604020202020204" pitchFamily="34" charset="0"/>
              </a:rPr>
              <a:t>responsible for paying for their own weapons and armour</a:t>
            </a:r>
            <a:r>
              <a:rPr lang="en-AU" sz="2400" b="0" i="0" dirty="0">
                <a:effectLst/>
                <a:latin typeface="Arial" panose="020B0604020202020204" pitchFamily="34" charset="0"/>
                <a:cs typeface="Arial" panose="020B0604020202020204" pitchFamily="34" charset="0"/>
              </a:rPr>
              <a:t>. </a:t>
            </a:r>
          </a:p>
          <a:p>
            <a:pPr marL="0" indent="0" algn="ctr">
              <a:buNone/>
            </a:pPr>
            <a:r>
              <a:rPr lang="en-AU" sz="2400" b="0" i="0" u="sng" dirty="0">
                <a:effectLst/>
                <a:latin typeface="Arial" panose="020B0604020202020204" pitchFamily="34" charset="0"/>
                <a:cs typeface="Arial" panose="020B0604020202020204" pitchFamily="34" charset="0"/>
              </a:rPr>
              <a:t>This was only possible if they owned land, on which they could farm and earn money.</a:t>
            </a:r>
          </a:p>
          <a:p>
            <a:pPr marL="0" indent="0" algn="ctr">
              <a:buNone/>
            </a:pPr>
            <a:r>
              <a:rPr lang="en-AU" sz="2400" b="0" i="0" dirty="0">
                <a:effectLst/>
                <a:latin typeface="Arial" panose="020B0604020202020204" pitchFamily="34" charset="0"/>
                <a:cs typeface="Arial" panose="020B0604020202020204" pitchFamily="34" charset="0"/>
              </a:rPr>
              <a:t>These citizen soldiers were then expected to be on military campaign during the year and then only return to their farms and families once a particular war had finished. This meant that such men could be </a:t>
            </a:r>
            <a:r>
              <a:rPr lang="en-AU" sz="2400" b="1" i="1" dirty="0">
                <a:solidFill>
                  <a:schemeClr val="accent6"/>
                </a:solidFill>
                <a:effectLst/>
                <a:latin typeface="Arial" panose="020B0604020202020204" pitchFamily="34" charset="0"/>
                <a:cs typeface="Arial" panose="020B0604020202020204" pitchFamily="34" charset="0"/>
              </a:rPr>
              <a:t>away for years at a time</a:t>
            </a:r>
            <a:r>
              <a:rPr lang="en-AU" sz="2400" b="0" i="0" dirty="0">
                <a:effectLst/>
                <a:latin typeface="Arial" panose="020B0604020202020204" pitchFamily="34" charset="0"/>
                <a:cs typeface="Arial" panose="020B0604020202020204" pitchFamily="34" charset="0"/>
              </a:rPr>
              <a:t>.</a:t>
            </a:r>
          </a:p>
          <a:p>
            <a:pPr marL="0" indent="0" algn="ctr">
              <a:buNone/>
            </a:pPr>
            <a:r>
              <a:rPr lang="en-AU" sz="2400" b="0" i="0" dirty="0">
                <a:effectLst/>
                <a:latin typeface="Arial" panose="020B0604020202020204" pitchFamily="34" charset="0"/>
                <a:cs typeface="Arial" panose="020B0604020202020204" pitchFamily="34" charset="0"/>
              </a:rPr>
              <a:t>Unfortunately, the absence of these men from their farms often meant that the </a:t>
            </a:r>
            <a:r>
              <a:rPr lang="en-AU" sz="2400" b="1" i="1" dirty="0">
                <a:solidFill>
                  <a:schemeClr val="accent6"/>
                </a:solidFill>
                <a:effectLst/>
                <a:latin typeface="Arial" panose="020B0604020202020204" pitchFamily="34" charset="0"/>
                <a:cs typeface="Arial" panose="020B0604020202020204" pitchFamily="34" charset="0"/>
              </a:rPr>
              <a:t>families left behind struggled to supply the manual labour required to grow enough crops to pay their debts</a:t>
            </a:r>
            <a:r>
              <a:rPr lang="en-AU" sz="2400" b="0" i="0" dirty="0">
                <a:effectLst/>
                <a:latin typeface="Arial" panose="020B0604020202020204" pitchFamily="34" charset="0"/>
                <a:cs typeface="Arial" panose="020B0604020202020204" pitchFamily="34" charset="0"/>
              </a:rPr>
              <a:t>.  Over time, many families were </a:t>
            </a:r>
            <a:r>
              <a:rPr lang="en-AU" sz="2400" b="1" i="1" dirty="0">
                <a:solidFill>
                  <a:schemeClr val="accent6"/>
                </a:solidFill>
                <a:effectLst/>
                <a:latin typeface="Arial" panose="020B0604020202020204" pitchFamily="34" charset="0"/>
                <a:cs typeface="Arial" panose="020B0604020202020204" pitchFamily="34" charset="0"/>
              </a:rPr>
              <a:t>forced to sell their farms</a:t>
            </a:r>
            <a:r>
              <a:rPr lang="en-AU" sz="2400" b="0" i="0" dirty="0">
                <a:effectLst/>
                <a:latin typeface="Arial" panose="020B0604020202020204" pitchFamily="34" charset="0"/>
                <a:cs typeface="Arial" panose="020B0604020202020204" pitchFamily="34" charset="0"/>
              </a:rPr>
              <a:t>, which were often bought up by wealthier nobles who had not gone to war.</a:t>
            </a:r>
          </a:p>
          <a:p>
            <a:pPr marL="0" indent="0" algn="ctr">
              <a:buNone/>
            </a:pPr>
            <a:r>
              <a:rPr lang="en-AU" sz="2400" b="0" i="0" dirty="0">
                <a:effectLst/>
                <a:latin typeface="Arial" panose="020B0604020202020204" pitchFamily="34" charset="0"/>
                <a:cs typeface="Arial" panose="020B0604020202020204" pitchFamily="34" charset="0"/>
              </a:rPr>
              <a:t>Then, when the soldiers returned home from war, </a:t>
            </a:r>
            <a:br>
              <a:rPr lang="en-AU" sz="2400" b="0" i="0" dirty="0">
                <a:effectLst/>
                <a:latin typeface="Arial" panose="020B0604020202020204" pitchFamily="34" charset="0"/>
                <a:cs typeface="Arial" panose="020B0604020202020204" pitchFamily="34" charset="0"/>
              </a:rPr>
            </a:br>
            <a:r>
              <a:rPr lang="en-AU" sz="2400" b="1" i="1" dirty="0">
                <a:solidFill>
                  <a:schemeClr val="accent6"/>
                </a:solidFill>
                <a:effectLst/>
                <a:latin typeface="Arial" panose="020B0604020202020204" pitchFamily="34" charset="0"/>
                <a:cs typeface="Arial" panose="020B0604020202020204" pitchFamily="34" charset="0"/>
              </a:rPr>
              <a:t>they neither had their farms nor an income to feed themselves or their families</a:t>
            </a:r>
            <a:r>
              <a:rPr lang="en-AU" sz="2400" b="0" i="0" dirty="0">
                <a:effectLst/>
                <a:latin typeface="Arial" panose="020B0604020202020204" pitchFamily="34" charset="0"/>
                <a:cs typeface="Arial" panose="020B0604020202020204" pitchFamily="34" charset="0"/>
              </a:rPr>
              <a:t>. Many of these poorer people were forced to move to the city of Rome, where they hoped to find work.</a:t>
            </a:r>
          </a:p>
          <a:p>
            <a:pPr algn="ct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15134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A20E2446-623C-5F80-D88D-75AF182C7A7D}"/>
              </a:ext>
            </a:extLst>
          </p:cNvPr>
          <p:cNvSpPr>
            <a:spLocks noGrp="1"/>
          </p:cNvSpPr>
          <p:nvPr>
            <p:ph idx="1"/>
          </p:nvPr>
        </p:nvSpPr>
        <p:spPr>
          <a:xfrm>
            <a:off x="4299284" y="256674"/>
            <a:ext cx="7887031" cy="6464968"/>
          </a:xfrm>
        </p:spPr>
        <p:txBody>
          <a:bodyPr anchor="ctr">
            <a:normAutofit fontScale="92500" lnSpcReduction="20000"/>
          </a:bodyPr>
          <a:lstStyle/>
          <a:p>
            <a:pPr marL="0" indent="0" algn="ctr">
              <a:buNone/>
            </a:pPr>
            <a:r>
              <a:rPr lang="en-AU" sz="2400" b="0" i="0" dirty="0">
                <a:solidFill>
                  <a:srgbClr val="000000"/>
                </a:solidFill>
                <a:effectLst/>
                <a:latin typeface="Arial" panose="020B0604020202020204" pitchFamily="34" charset="0"/>
                <a:cs typeface="Arial" panose="020B0604020202020204" pitchFamily="34" charset="0"/>
              </a:rPr>
              <a:t>Over time, the </a:t>
            </a:r>
            <a:r>
              <a:rPr lang="en-AU" sz="2400" b="1" i="1" dirty="0">
                <a:solidFill>
                  <a:schemeClr val="accent6"/>
                </a:solidFill>
                <a:effectLst/>
                <a:latin typeface="Arial" panose="020B0604020202020204" pitchFamily="34" charset="0"/>
                <a:cs typeface="Arial" panose="020B0604020202020204" pitchFamily="34" charset="0"/>
              </a:rPr>
              <a:t>number of unemployed poor families had grown</a:t>
            </a:r>
            <a:r>
              <a:rPr lang="en-AU" sz="2400" b="0" i="0" dirty="0">
                <a:solidFill>
                  <a:srgbClr val="000000"/>
                </a:solidFill>
                <a:effectLst/>
                <a:latin typeface="Arial" panose="020B0604020202020204" pitchFamily="34" charset="0"/>
                <a:cs typeface="Arial" panose="020B0604020202020204" pitchFamily="34" charset="0"/>
              </a:rPr>
              <a:t>, and they had started approaching senators to </a:t>
            </a:r>
            <a:br>
              <a:rPr lang="en-AU" sz="2400" b="0" i="0" dirty="0">
                <a:solidFill>
                  <a:srgbClr val="000000"/>
                </a:solidFill>
                <a:effectLst/>
                <a:latin typeface="Arial" panose="020B0604020202020204" pitchFamily="34" charset="0"/>
                <a:cs typeface="Arial" panose="020B0604020202020204" pitchFamily="34" charset="0"/>
              </a:rPr>
            </a:br>
            <a:r>
              <a:rPr lang="en-AU" sz="2400" b="1" i="1" dirty="0">
                <a:solidFill>
                  <a:schemeClr val="accent6"/>
                </a:solidFill>
                <a:effectLst/>
                <a:latin typeface="Arial" panose="020B0604020202020204" pitchFamily="34" charset="0"/>
                <a:cs typeface="Arial" panose="020B0604020202020204" pitchFamily="34" charset="0"/>
              </a:rPr>
              <a:t>create laws</a:t>
            </a:r>
            <a:r>
              <a:rPr lang="en-AU" sz="2400" b="0" i="0" dirty="0">
                <a:solidFill>
                  <a:srgbClr val="000000"/>
                </a:solidFill>
                <a:effectLst/>
                <a:latin typeface="Arial" panose="020B0604020202020204" pitchFamily="34" charset="0"/>
                <a:cs typeface="Arial" panose="020B0604020202020204" pitchFamily="34" charset="0"/>
              </a:rPr>
              <a:t> to help them get back on their feet again. </a:t>
            </a:r>
            <a:br>
              <a:rPr lang="en-AU" sz="2400" b="0" i="0" dirty="0">
                <a:solidFill>
                  <a:srgbClr val="000000"/>
                </a:solidFill>
                <a:effectLst/>
                <a:latin typeface="Arial" panose="020B0604020202020204" pitchFamily="34" charset="0"/>
                <a:cs typeface="Arial" panose="020B0604020202020204" pitchFamily="34" charset="0"/>
              </a:rPr>
            </a:br>
            <a:r>
              <a:rPr lang="en-AU" sz="2400" b="0" i="0" u="sng" dirty="0">
                <a:solidFill>
                  <a:srgbClr val="000000"/>
                </a:solidFill>
                <a:effectLst/>
                <a:latin typeface="Arial" panose="020B0604020202020204" pitchFamily="34" charset="0"/>
                <a:cs typeface="Arial" panose="020B0604020202020204" pitchFamily="34" charset="0"/>
              </a:rPr>
              <a:t>Mostly, these people wanted their farms back</a:t>
            </a:r>
            <a:r>
              <a:rPr lang="en-AU" sz="2400" b="0" i="0" dirty="0">
                <a:solidFill>
                  <a:srgbClr val="000000"/>
                </a:solidFill>
                <a:effectLst/>
                <a:latin typeface="Arial" panose="020B0604020202020204" pitchFamily="34" charset="0"/>
                <a:cs typeface="Arial" panose="020B0604020202020204" pitchFamily="34" charset="0"/>
              </a:rPr>
              <a:t>. </a:t>
            </a:r>
          </a:p>
          <a:p>
            <a:pPr marL="0" indent="0" algn="ctr">
              <a:buNone/>
            </a:pPr>
            <a:r>
              <a:rPr lang="en-AU" sz="2400" b="0" i="0" dirty="0">
                <a:solidFill>
                  <a:srgbClr val="000000"/>
                </a:solidFill>
                <a:effectLst/>
                <a:latin typeface="Arial" panose="020B0604020202020204" pitchFamily="34" charset="0"/>
                <a:cs typeface="Arial" panose="020B0604020202020204" pitchFamily="34" charset="0"/>
              </a:rPr>
              <a:t>Many believed that the </a:t>
            </a:r>
            <a:r>
              <a:rPr lang="en-AU" sz="2400" b="1" i="1" dirty="0">
                <a:solidFill>
                  <a:schemeClr val="accent6"/>
                </a:solidFill>
                <a:effectLst/>
                <a:latin typeface="Arial" panose="020B0604020202020204" pitchFamily="34" charset="0"/>
                <a:cs typeface="Arial" panose="020B0604020202020204" pitchFamily="34" charset="0"/>
              </a:rPr>
              <a:t>Roman government owed them </a:t>
            </a:r>
            <a:r>
              <a:rPr lang="en-AU" sz="2400" b="0" i="0" dirty="0">
                <a:solidFill>
                  <a:srgbClr val="000000"/>
                </a:solidFill>
                <a:effectLst/>
                <a:latin typeface="Arial" panose="020B0604020202020204" pitchFamily="34" charset="0"/>
                <a:cs typeface="Arial" panose="020B0604020202020204" pitchFamily="34" charset="0"/>
              </a:rPr>
              <a:t>this much since these men had been fighting and dying for Rome during the brutal Punic Wars.</a:t>
            </a:r>
          </a:p>
          <a:p>
            <a:pPr marL="0" indent="0" algn="ctr">
              <a:buNone/>
            </a:pPr>
            <a:r>
              <a:rPr lang="en-AU" sz="2400" b="0" i="0" dirty="0">
                <a:solidFill>
                  <a:srgbClr val="000000"/>
                </a:solidFill>
                <a:effectLst/>
                <a:latin typeface="Arial" panose="020B0604020202020204" pitchFamily="34" charset="0"/>
                <a:cs typeface="Arial" panose="020B0604020202020204" pitchFamily="34" charset="0"/>
              </a:rPr>
              <a:t>However, the Senate was </a:t>
            </a:r>
            <a:r>
              <a:rPr lang="en-AU" sz="2400" b="1" i="1" dirty="0">
                <a:solidFill>
                  <a:schemeClr val="accent6"/>
                </a:solidFill>
                <a:effectLst/>
                <a:latin typeface="Arial" panose="020B0604020202020204" pitchFamily="34" charset="0"/>
                <a:cs typeface="Arial" panose="020B0604020202020204" pitchFamily="34" charset="0"/>
              </a:rPr>
              <a:t>reluctant to change the situation </a:t>
            </a:r>
            <a:r>
              <a:rPr lang="en-AU" sz="2400" b="0" i="0" dirty="0">
                <a:solidFill>
                  <a:srgbClr val="000000"/>
                </a:solidFill>
                <a:effectLst/>
                <a:latin typeface="Arial" panose="020B0604020202020204" pitchFamily="34" charset="0"/>
                <a:cs typeface="Arial" panose="020B0604020202020204" pitchFamily="34" charset="0"/>
              </a:rPr>
              <a:t>because many of the senators were the same nobles who had purchased the farms from the poorer families in the first place.  </a:t>
            </a:r>
          </a:p>
          <a:p>
            <a:pPr marL="0" indent="0" algn="ctr">
              <a:buNone/>
            </a:pPr>
            <a:r>
              <a:rPr lang="en-AU" sz="2400" b="0" i="0" dirty="0">
                <a:solidFill>
                  <a:srgbClr val="000000"/>
                </a:solidFill>
                <a:effectLst/>
                <a:latin typeface="Arial" panose="020B0604020202020204" pitchFamily="34" charset="0"/>
                <a:cs typeface="Arial" panose="020B0604020202020204" pitchFamily="34" charset="0"/>
              </a:rPr>
              <a:t>These wealthy elites, who were often part of the </a:t>
            </a:r>
            <a:r>
              <a:rPr lang="en-AU" sz="2400" b="0" i="1" dirty="0">
                <a:solidFill>
                  <a:srgbClr val="000000"/>
                </a:solidFill>
                <a:effectLst/>
                <a:latin typeface="Arial" panose="020B0604020202020204" pitchFamily="34" charset="0"/>
                <a:cs typeface="Arial" panose="020B0604020202020204" pitchFamily="34" charset="0"/>
              </a:rPr>
              <a:t>equites</a:t>
            </a:r>
            <a:r>
              <a:rPr lang="en-AU" sz="2400" b="0" i="0" dirty="0">
                <a:solidFill>
                  <a:srgbClr val="000000"/>
                </a:solidFill>
                <a:effectLst/>
                <a:latin typeface="Arial" panose="020B0604020202020204" pitchFamily="34" charset="0"/>
                <a:cs typeface="Arial" panose="020B0604020202020204" pitchFamily="34" charset="0"/>
              </a:rPr>
              <a:t> social group, were </a:t>
            </a:r>
            <a:r>
              <a:rPr lang="en-AU" sz="2400" b="1" i="1" dirty="0">
                <a:solidFill>
                  <a:schemeClr val="accent6"/>
                </a:solidFill>
                <a:effectLst/>
                <a:latin typeface="Arial" panose="020B0604020202020204" pitchFamily="34" charset="0"/>
                <a:cs typeface="Arial" panose="020B0604020202020204" pitchFamily="34" charset="0"/>
              </a:rPr>
              <a:t>earning huge profits from these lands</a:t>
            </a:r>
            <a:r>
              <a:rPr lang="en-AU" sz="2400" b="0" i="0" dirty="0">
                <a:solidFill>
                  <a:srgbClr val="000000"/>
                </a:solidFill>
                <a:effectLst/>
                <a:latin typeface="Arial" panose="020B0604020202020204" pitchFamily="34" charset="0"/>
                <a:cs typeface="Arial" panose="020B0604020202020204" pitchFamily="34" charset="0"/>
              </a:rPr>
              <a:t>, as they had combined them into huge agricultural plantations called </a:t>
            </a:r>
            <a:r>
              <a:rPr lang="en-AU" sz="2400" b="0" i="1" dirty="0">
                <a:solidFill>
                  <a:srgbClr val="000000"/>
                </a:solidFill>
                <a:effectLst/>
                <a:latin typeface="Arial" panose="020B0604020202020204" pitchFamily="34" charset="0"/>
                <a:cs typeface="Arial" panose="020B0604020202020204" pitchFamily="34" charset="0"/>
              </a:rPr>
              <a:t>latifundia</a:t>
            </a:r>
            <a:r>
              <a:rPr lang="en-AU" sz="2400" b="0" i="0" dirty="0">
                <a:solidFill>
                  <a:srgbClr val="000000"/>
                </a:solidFill>
                <a:effectLst/>
                <a:latin typeface="Arial" panose="020B0604020202020204" pitchFamily="34" charset="0"/>
                <a:cs typeface="Arial" panose="020B0604020202020204" pitchFamily="34" charset="0"/>
              </a:rPr>
              <a:t>.</a:t>
            </a:r>
          </a:p>
          <a:p>
            <a:pPr marL="0" indent="0" algn="ctr">
              <a:buNone/>
            </a:pPr>
            <a:r>
              <a:rPr lang="en-AU" sz="2400" b="0" i="0" dirty="0">
                <a:solidFill>
                  <a:srgbClr val="000000"/>
                </a:solidFill>
                <a:effectLst/>
                <a:latin typeface="Arial" panose="020B0604020202020204" pitchFamily="34" charset="0"/>
                <a:cs typeface="Arial" panose="020B0604020202020204" pitchFamily="34" charset="0"/>
              </a:rPr>
              <a:t>Furthermore, these nobles had </a:t>
            </a:r>
            <a:r>
              <a:rPr lang="en-AU" sz="2400" b="1" i="1" dirty="0">
                <a:solidFill>
                  <a:schemeClr val="accent6"/>
                </a:solidFill>
                <a:effectLst/>
                <a:latin typeface="Arial" panose="020B0604020202020204" pitchFamily="34" charset="0"/>
                <a:cs typeface="Arial" panose="020B0604020202020204" pitchFamily="34" charset="0"/>
              </a:rPr>
              <a:t>no interest in offering the poorest Roman citizens paid work on these farms</a:t>
            </a:r>
            <a:r>
              <a:rPr lang="en-AU" sz="2400" b="0" i="0" dirty="0">
                <a:solidFill>
                  <a:srgbClr val="000000"/>
                </a:solidFill>
                <a:effectLst/>
                <a:latin typeface="Arial" panose="020B0604020202020204" pitchFamily="34" charset="0"/>
                <a:cs typeface="Arial" panose="020B0604020202020204" pitchFamily="34" charset="0"/>
              </a:rPr>
              <a:t>, as that would require the nobles to pay them wages, which would have been expensive.</a:t>
            </a:r>
          </a:p>
          <a:p>
            <a:pPr marL="0" indent="0" algn="ctr">
              <a:buNone/>
            </a:pPr>
            <a:r>
              <a:rPr lang="en-AU" sz="2400" b="0" i="0" dirty="0">
                <a:solidFill>
                  <a:srgbClr val="000000"/>
                </a:solidFill>
                <a:effectLst/>
                <a:latin typeface="Arial" panose="020B0604020202020204" pitchFamily="34" charset="0"/>
                <a:cs typeface="Arial" panose="020B0604020202020204" pitchFamily="34" charset="0"/>
              </a:rPr>
              <a:t>Instead, the </a:t>
            </a:r>
            <a:r>
              <a:rPr lang="en-AU" sz="2400" b="0" i="1" dirty="0">
                <a:solidFill>
                  <a:srgbClr val="000000"/>
                </a:solidFill>
                <a:effectLst/>
                <a:latin typeface="Arial" panose="020B0604020202020204" pitchFamily="34" charset="0"/>
                <a:cs typeface="Arial" panose="020B0604020202020204" pitchFamily="34" charset="0"/>
              </a:rPr>
              <a:t>equites</a:t>
            </a:r>
            <a:r>
              <a:rPr lang="en-AU" sz="2400" b="0" i="0" dirty="0">
                <a:solidFill>
                  <a:srgbClr val="000000"/>
                </a:solidFill>
                <a:effectLst/>
                <a:latin typeface="Arial" panose="020B0604020202020204" pitchFamily="34" charset="0"/>
                <a:cs typeface="Arial" panose="020B0604020202020204" pitchFamily="34" charset="0"/>
              </a:rPr>
              <a:t> had purchased thousands of foreign slaves to do all of the necessary manual labour, which was far cheaper than hiring Romans as employees.</a:t>
            </a:r>
          </a:p>
        </p:txBody>
      </p:sp>
    </p:spTree>
    <p:extLst>
      <p:ext uri="{BB962C8B-B14F-4D97-AF65-F5344CB8AC3E}">
        <p14:creationId xmlns:p14="http://schemas.microsoft.com/office/powerpoint/2010/main" val="3542611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240A2FC-E2C3-458D-96B4-5DF9028D93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5F097929-F3D6-4D1F-8AFC-CF348171A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43074C91-9045-414B-B5F9-567DAE3EE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EE362070-691D-44DB-98D4-BC61774B0E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5A7EFE9C-DAE7-4ECA-BDB2-34E2534B8A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44603" y="4325112"/>
            <a:ext cx="71323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DE32835-24C1-E226-078E-3D59154357E1}"/>
              </a:ext>
            </a:extLst>
          </p:cNvPr>
          <p:cNvSpPr>
            <a:spLocks noGrp="1"/>
          </p:cNvSpPr>
          <p:nvPr>
            <p:ph type="title"/>
          </p:nvPr>
        </p:nvSpPr>
        <p:spPr>
          <a:xfrm>
            <a:off x="3836504" y="758952"/>
            <a:ext cx="7319175" cy="3566160"/>
          </a:xfrm>
        </p:spPr>
        <p:txBody>
          <a:bodyPr vert="horz" lIns="91440" tIns="45720" rIns="91440" bIns="45720" rtlCol="0" anchor="b">
            <a:normAutofit/>
          </a:bodyPr>
          <a:lstStyle/>
          <a:p>
            <a:r>
              <a:rPr lang="en-US" sz="8000">
                <a:solidFill>
                  <a:schemeClr val="tx1">
                    <a:lumMod val="85000"/>
                    <a:lumOff val="15000"/>
                  </a:schemeClr>
                </a:solidFill>
              </a:rPr>
              <a:t>ACTIVITY – Causes of the Land Crisis</a:t>
            </a:r>
          </a:p>
        </p:txBody>
      </p:sp>
      <p:sp>
        <p:nvSpPr>
          <p:cNvPr id="3" name="Content Placeholder 2">
            <a:extLst>
              <a:ext uri="{FF2B5EF4-FFF2-40B4-BE49-F238E27FC236}">
                <a16:creationId xmlns:a16="http://schemas.microsoft.com/office/drawing/2014/main" id="{34B468FE-4B25-C194-3671-F6A098B6F932}"/>
              </a:ext>
            </a:extLst>
          </p:cNvPr>
          <p:cNvSpPr>
            <a:spLocks noGrp="1"/>
          </p:cNvSpPr>
          <p:nvPr>
            <p:ph idx="1"/>
          </p:nvPr>
        </p:nvSpPr>
        <p:spPr>
          <a:xfrm>
            <a:off x="3836504" y="4455620"/>
            <a:ext cx="7321946" cy="1143000"/>
          </a:xfrm>
        </p:spPr>
        <p:txBody>
          <a:bodyPr vert="horz" lIns="91440" tIns="45720" rIns="91440" bIns="45720" rtlCol="0">
            <a:normAutofit/>
          </a:bodyPr>
          <a:lstStyle/>
          <a:p>
            <a:pPr marL="0" indent="0">
              <a:buNone/>
            </a:pPr>
            <a:r>
              <a:rPr lang="en-US" sz="2400" cap="all" spc="200" dirty="0">
                <a:solidFill>
                  <a:schemeClr val="tx2"/>
                </a:solidFill>
                <a:latin typeface="+mj-lt"/>
              </a:rPr>
              <a:t>Create a </a:t>
            </a:r>
            <a:r>
              <a:rPr lang="en-US" sz="2400" cap="all" spc="200" dirty="0" err="1">
                <a:solidFill>
                  <a:schemeClr val="tx2"/>
                </a:solidFill>
                <a:latin typeface="+mj-lt"/>
              </a:rPr>
              <a:t>mindmap</a:t>
            </a:r>
            <a:r>
              <a:rPr lang="en-US" sz="2400" cap="all" spc="200" dirty="0">
                <a:solidFill>
                  <a:schemeClr val="tx2"/>
                </a:solidFill>
                <a:latin typeface="+mj-lt"/>
              </a:rPr>
              <a:t> or diagram of the following 4 causes and 5 effects of the Land Crisis</a:t>
            </a:r>
          </a:p>
        </p:txBody>
      </p:sp>
      <p:pic>
        <p:nvPicPr>
          <p:cNvPr id="7" name="Graphic 6" descr="Rainy scene">
            <a:extLst>
              <a:ext uri="{FF2B5EF4-FFF2-40B4-BE49-F238E27FC236}">
                <a16:creationId xmlns:a16="http://schemas.microsoft.com/office/drawing/2014/main" id="{2E42B7DF-BA2C-C9CA-0A6E-2EE2B73F1EC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2829" y="1944906"/>
            <a:ext cx="3156475" cy="3156475"/>
          </a:xfrm>
          <a:prstGeom prst="rect">
            <a:avLst/>
          </a:prstGeom>
        </p:spPr>
      </p:pic>
      <p:sp>
        <p:nvSpPr>
          <p:cNvPr id="20" name="Rectangle 19">
            <a:extLst>
              <a:ext uri="{FF2B5EF4-FFF2-40B4-BE49-F238E27FC236}">
                <a16:creationId xmlns:a16="http://schemas.microsoft.com/office/drawing/2014/main" id="{3F0CE275-BAEC-48E9-B00C-1B635C68F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A22C524A-01E1-4209-AE20-DA64F7CB1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29697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7AD14B06-B880-A362-329F-D76C15926C32}"/>
              </a:ext>
            </a:extLst>
          </p:cNvPr>
          <p:cNvSpPr/>
          <p:nvPr/>
        </p:nvSpPr>
        <p:spPr>
          <a:xfrm>
            <a:off x="4475747" y="2374232"/>
            <a:ext cx="2807369" cy="186088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The Land Crisis</a:t>
            </a:r>
          </a:p>
        </p:txBody>
      </p:sp>
    </p:spTree>
    <p:extLst>
      <p:ext uri="{BB962C8B-B14F-4D97-AF65-F5344CB8AC3E}">
        <p14:creationId xmlns:p14="http://schemas.microsoft.com/office/powerpoint/2010/main" val="907360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D40FA-58C8-89B2-77C0-3F3BF110541E}"/>
              </a:ext>
            </a:extLst>
          </p:cNvPr>
          <p:cNvSpPr>
            <a:spLocks noGrp="1"/>
          </p:cNvSpPr>
          <p:nvPr>
            <p:ph type="title"/>
          </p:nvPr>
        </p:nvSpPr>
        <p:spPr/>
        <p:txBody>
          <a:bodyPr>
            <a:normAutofit/>
          </a:bodyPr>
          <a:lstStyle/>
          <a:p>
            <a:pPr algn="ctr"/>
            <a:r>
              <a:rPr lang="en-US" sz="4400" dirty="0"/>
              <a:t>TEACHER ONLY – Causes of the Land Crisis</a:t>
            </a:r>
          </a:p>
        </p:txBody>
      </p:sp>
      <p:sp>
        <p:nvSpPr>
          <p:cNvPr id="3" name="Content Placeholder 2">
            <a:extLst>
              <a:ext uri="{FF2B5EF4-FFF2-40B4-BE49-F238E27FC236}">
                <a16:creationId xmlns:a16="http://schemas.microsoft.com/office/drawing/2014/main" id="{627FD456-E7EE-5F8F-91C1-B8CD72CD814E}"/>
              </a:ext>
            </a:extLst>
          </p:cNvPr>
          <p:cNvSpPr>
            <a:spLocks noGrp="1"/>
          </p:cNvSpPr>
          <p:nvPr>
            <p:ph idx="1"/>
          </p:nvPr>
        </p:nvSpPr>
        <p:spPr>
          <a:xfrm>
            <a:off x="321972" y="1845734"/>
            <a:ext cx="11590986" cy="4400520"/>
          </a:xfrm>
        </p:spPr>
        <p:txBody>
          <a:bodyPr>
            <a:normAutofit fontScale="92500" lnSpcReduction="10000"/>
          </a:bodyPr>
          <a:lstStyle/>
          <a:p>
            <a:pPr algn="l">
              <a:buFont typeface="+mj-lt"/>
              <a:buAutoNum type="arabicPeriod"/>
            </a:pPr>
            <a:r>
              <a:rPr lang="en-AU" sz="1800" b="1" i="0" dirty="0">
                <a:solidFill>
                  <a:srgbClr val="374151"/>
                </a:solidFill>
                <a:effectLst/>
                <a:latin typeface="Arial" panose="020B0604020202020204" pitchFamily="34" charset="0"/>
                <a:cs typeface="Arial" panose="020B0604020202020204" pitchFamily="34" charset="0"/>
              </a:rPr>
              <a:t>Agrarian Concentration:</a:t>
            </a:r>
            <a:endParaRPr lang="en-AU" sz="1800" b="0" i="0" dirty="0">
              <a:solidFill>
                <a:srgbClr val="374151"/>
              </a:solidFill>
              <a:effectLst/>
              <a:latin typeface="Arial" panose="020B0604020202020204" pitchFamily="34" charset="0"/>
              <a:cs typeface="Arial" panose="020B0604020202020204" pitchFamily="34" charset="0"/>
            </a:endParaRPr>
          </a:p>
          <a:p>
            <a:pPr marL="742950" lvl="1" indent="-285750" algn="l">
              <a:buFont typeface="Arial" panose="020B0604020202020204" pitchFamily="34" charset="0"/>
              <a:buChar char="•"/>
            </a:pPr>
            <a:r>
              <a:rPr lang="en-AU" sz="1600" b="0" i="0" dirty="0">
                <a:solidFill>
                  <a:srgbClr val="374151"/>
                </a:solidFill>
                <a:effectLst/>
                <a:latin typeface="Arial" panose="020B0604020202020204" pitchFamily="34" charset="0"/>
                <a:cs typeface="Arial" panose="020B0604020202020204" pitchFamily="34" charset="0"/>
              </a:rPr>
              <a:t>Wealthy landowners, particularly members of the senatorial class, amassed large estates through conquests and land acquisitions.</a:t>
            </a:r>
          </a:p>
          <a:p>
            <a:pPr marL="742950" lvl="1" indent="-285750" algn="l">
              <a:buFont typeface="Arial" panose="020B0604020202020204" pitchFamily="34" charset="0"/>
              <a:buChar char="•"/>
            </a:pPr>
            <a:r>
              <a:rPr lang="en-AU" sz="1600" b="0" i="0" dirty="0">
                <a:solidFill>
                  <a:srgbClr val="374151"/>
                </a:solidFill>
                <a:effectLst/>
                <a:latin typeface="Arial" panose="020B0604020202020204" pitchFamily="34" charset="0"/>
                <a:cs typeface="Arial" panose="020B0604020202020204" pitchFamily="34" charset="0"/>
              </a:rPr>
              <a:t>This led to the consolidation of agricultural land into the hands of a few, contributing to the marginalization of small landholders.</a:t>
            </a:r>
          </a:p>
          <a:p>
            <a:pPr algn="l">
              <a:buFont typeface="+mj-lt"/>
              <a:buAutoNum type="arabicPeriod"/>
            </a:pPr>
            <a:r>
              <a:rPr lang="en-AU" sz="1800" b="1" i="0" dirty="0">
                <a:solidFill>
                  <a:srgbClr val="374151"/>
                </a:solidFill>
                <a:effectLst/>
                <a:latin typeface="Arial" panose="020B0604020202020204" pitchFamily="34" charset="0"/>
                <a:cs typeface="Arial" panose="020B0604020202020204" pitchFamily="34" charset="0"/>
              </a:rPr>
              <a:t>Slave </a:t>
            </a:r>
            <a:r>
              <a:rPr lang="en-AU" sz="1800" b="1" i="0" dirty="0" err="1">
                <a:solidFill>
                  <a:srgbClr val="374151"/>
                </a:solidFill>
                <a:effectLst/>
                <a:latin typeface="Arial" panose="020B0604020202020204" pitchFamily="34" charset="0"/>
                <a:cs typeface="Arial" panose="020B0604020202020204" pitchFamily="34" charset="0"/>
              </a:rPr>
              <a:t>Labor</a:t>
            </a:r>
            <a:r>
              <a:rPr lang="en-AU" sz="1800" b="1" i="0" dirty="0">
                <a:solidFill>
                  <a:srgbClr val="374151"/>
                </a:solidFill>
                <a:effectLst/>
                <a:latin typeface="Arial" panose="020B0604020202020204" pitchFamily="34" charset="0"/>
                <a:cs typeface="Arial" panose="020B0604020202020204" pitchFamily="34" charset="0"/>
              </a:rPr>
              <a:t> and Latifundia:</a:t>
            </a:r>
            <a:endParaRPr lang="en-AU" sz="1800" b="0" i="0" dirty="0">
              <a:solidFill>
                <a:srgbClr val="374151"/>
              </a:solidFill>
              <a:effectLst/>
              <a:latin typeface="Arial" panose="020B0604020202020204" pitchFamily="34" charset="0"/>
              <a:cs typeface="Arial" panose="020B0604020202020204" pitchFamily="34" charset="0"/>
            </a:endParaRPr>
          </a:p>
          <a:p>
            <a:pPr marL="742950" lvl="1" indent="-285750"/>
            <a:r>
              <a:rPr lang="en-AU" sz="1600" b="0" i="0" dirty="0">
                <a:solidFill>
                  <a:srgbClr val="374151"/>
                </a:solidFill>
                <a:effectLst/>
                <a:latin typeface="Arial" panose="020B0604020202020204" pitchFamily="34" charset="0"/>
                <a:cs typeface="Arial" panose="020B0604020202020204" pitchFamily="34" charset="0"/>
              </a:rPr>
              <a:t>The widespread use of slave </a:t>
            </a:r>
            <a:r>
              <a:rPr lang="en-AU" sz="1600" b="0" i="0" dirty="0" err="1">
                <a:solidFill>
                  <a:srgbClr val="374151"/>
                </a:solidFill>
                <a:effectLst/>
                <a:latin typeface="Arial" panose="020B0604020202020204" pitchFamily="34" charset="0"/>
                <a:cs typeface="Arial" panose="020B0604020202020204" pitchFamily="34" charset="0"/>
              </a:rPr>
              <a:t>labor</a:t>
            </a:r>
            <a:r>
              <a:rPr lang="en-AU" sz="1600" b="0" i="0" dirty="0">
                <a:solidFill>
                  <a:srgbClr val="374151"/>
                </a:solidFill>
                <a:effectLst/>
                <a:latin typeface="Arial" panose="020B0604020202020204" pitchFamily="34" charset="0"/>
                <a:cs typeface="Arial" panose="020B0604020202020204" pitchFamily="34" charset="0"/>
              </a:rPr>
              <a:t> on large estates (latifundia) made it economically challenging for small landholders to compete.</a:t>
            </a:r>
          </a:p>
          <a:p>
            <a:pPr marL="742950" lvl="1" indent="-285750"/>
            <a:r>
              <a:rPr lang="en-AU" sz="1600" b="0" i="0" dirty="0">
                <a:solidFill>
                  <a:srgbClr val="374151"/>
                </a:solidFill>
                <a:effectLst/>
                <a:latin typeface="Arial" panose="020B0604020202020204" pitchFamily="34" charset="0"/>
                <a:cs typeface="Arial" panose="020B0604020202020204" pitchFamily="34" charset="0"/>
              </a:rPr>
              <a:t>Wealthy landowners could produce goods more efficiently, leading to the decline of small farms.</a:t>
            </a:r>
          </a:p>
          <a:p>
            <a:pPr algn="l">
              <a:buFont typeface="+mj-lt"/>
              <a:buAutoNum type="arabicPeriod"/>
            </a:pPr>
            <a:r>
              <a:rPr lang="en-AU" sz="1800" b="1" i="0" dirty="0">
                <a:solidFill>
                  <a:srgbClr val="374151"/>
                </a:solidFill>
                <a:effectLst/>
                <a:latin typeface="Arial" panose="020B0604020202020204" pitchFamily="34" charset="0"/>
                <a:cs typeface="Arial" panose="020B0604020202020204" pitchFamily="34" charset="0"/>
              </a:rPr>
              <a:t>Military Service and Economic Hardships:</a:t>
            </a:r>
            <a:endParaRPr lang="en-AU" sz="1800" b="0" i="0" dirty="0">
              <a:solidFill>
                <a:srgbClr val="374151"/>
              </a:solidFill>
              <a:effectLst/>
              <a:latin typeface="Arial" panose="020B0604020202020204" pitchFamily="34" charset="0"/>
              <a:cs typeface="Arial" panose="020B0604020202020204" pitchFamily="34" charset="0"/>
            </a:endParaRPr>
          </a:p>
          <a:p>
            <a:pPr marL="742950" lvl="1" indent="-285750"/>
            <a:r>
              <a:rPr lang="en-AU" sz="1600" b="0" i="0" dirty="0">
                <a:solidFill>
                  <a:srgbClr val="374151"/>
                </a:solidFill>
                <a:effectLst/>
                <a:latin typeface="Arial" panose="020B0604020202020204" pitchFamily="34" charset="0"/>
                <a:cs typeface="Arial" panose="020B0604020202020204" pitchFamily="34" charset="0"/>
              </a:rPr>
              <a:t>Roman citizens who served in the military often faced economic hardships upon returning home.</a:t>
            </a:r>
          </a:p>
          <a:p>
            <a:pPr marL="742950" lvl="1" indent="-285750"/>
            <a:r>
              <a:rPr lang="en-AU" sz="1600" b="0" i="0" dirty="0">
                <a:solidFill>
                  <a:srgbClr val="374151"/>
                </a:solidFill>
                <a:effectLst/>
                <a:latin typeface="Arial" panose="020B0604020202020204" pitchFamily="34" charset="0"/>
                <a:cs typeface="Arial" panose="020B0604020202020204" pitchFamily="34" charset="0"/>
              </a:rPr>
              <a:t>Many small landowners, burdened by debt and unable to compete with larger estates, were forced to sell their land.</a:t>
            </a:r>
          </a:p>
          <a:p>
            <a:pPr algn="l">
              <a:buFont typeface="+mj-lt"/>
              <a:buAutoNum type="arabicPeriod"/>
            </a:pPr>
            <a:r>
              <a:rPr lang="en-AU" sz="1800" b="1" i="0" dirty="0">
                <a:solidFill>
                  <a:srgbClr val="374151"/>
                </a:solidFill>
                <a:effectLst/>
                <a:latin typeface="Arial" panose="020B0604020202020204" pitchFamily="34" charset="0"/>
                <a:cs typeface="Arial" panose="020B0604020202020204" pitchFamily="34" charset="0"/>
              </a:rPr>
              <a:t>Lack of Legal Protections:</a:t>
            </a:r>
            <a:endParaRPr lang="en-AU" sz="1800" b="0" i="0" dirty="0">
              <a:solidFill>
                <a:srgbClr val="374151"/>
              </a:solidFill>
              <a:effectLst/>
              <a:latin typeface="Arial" panose="020B0604020202020204" pitchFamily="34" charset="0"/>
              <a:cs typeface="Arial" panose="020B0604020202020204" pitchFamily="34" charset="0"/>
            </a:endParaRPr>
          </a:p>
          <a:p>
            <a:pPr marL="742950" lvl="1" indent="-285750"/>
            <a:r>
              <a:rPr lang="en-AU" sz="1600" b="0" i="0" dirty="0">
                <a:solidFill>
                  <a:srgbClr val="374151"/>
                </a:solidFill>
                <a:effectLst/>
                <a:latin typeface="Arial" panose="020B0604020202020204" pitchFamily="34" charset="0"/>
                <a:cs typeface="Arial" panose="020B0604020202020204" pitchFamily="34" charset="0"/>
              </a:rPr>
              <a:t>The absence of effective legal safeguards for small landholders allowed powerful creditors to exploit their financial vulnerabilities.</a:t>
            </a:r>
          </a:p>
          <a:p>
            <a:pPr marL="742950" lvl="1" indent="-285750"/>
            <a:r>
              <a:rPr lang="en-AU" sz="1600" b="0" i="0" dirty="0">
                <a:solidFill>
                  <a:srgbClr val="374151"/>
                </a:solidFill>
                <a:effectLst/>
                <a:latin typeface="Arial" panose="020B0604020202020204" pitchFamily="34" charset="0"/>
                <a:cs typeface="Arial" panose="020B0604020202020204" pitchFamily="34" charset="0"/>
              </a:rPr>
              <a:t>This lack of protection contributed to the displacement of many citizens from their land.</a:t>
            </a:r>
          </a:p>
          <a:p>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73815658"/>
      </p:ext>
    </p:extLst>
  </p:cSld>
  <p:clrMapOvr>
    <a:masterClrMapping/>
  </p:clrMapOvr>
</p:sld>
</file>

<file path=ppt/theme/theme1.xml><?xml version="1.0" encoding="utf-8"?>
<a:theme xmlns:a="http://schemas.openxmlformats.org/drawingml/2006/main" name="Retrospect">
  <a:themeElements>
    <a:clrScheme name="Custom 16">
      <a:dk1>
        <a:srgbClr val="000000"/>
      </a:dk1>
      <a:lt1>
        <a:srgbClr val="FFFFFF"/>
      </a:lt1>
      <a:dk2>
        <a:srgbClr val="344068"/>
      </a:dk2>
      <a:lt2>
        <a:srgbClr val="D9E0E6"/>
      </a:lt2>
      <a:accent1>
        <a:srgbClr val="DA97FB"/>
      </a:accent1>
      <a:accent2>
        <a:srgbClr val="925FFD"/>
      </a:accent2>
      <a:accent3>
        <a:srgbClr val="521B92"/>
      </a:accent3>
      <a:accent4>
        <a:srgbClr val="E89CFF"/>
      </a:accent4>
      <a:accent5>
        <a:srgbClr val="A84BE1"/>
      </a:accent5>
      <a:accent6>
        <a:srgbClr val="8838E6"/>
      </a:accent6>
      <a:hlink>
        <a:srgbClr val="300A99"/>
      </a:hlink>
      <a:folHlink>
        <a:srgbClr val="6E5CAD"/>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{36CBF037-A368-844E-AAD3-A3BE395EBCEA}tf16401369</Template>
  <TotalTime>451</TotalTime>
  <Words>1037</Words>
  <Application>Microsoft Macintosh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Söhne</vt:lpstr>
      <vt:lpstr>Retrospect</vt:lpstr>
      <vt:lpstr>The Land Crisis</vt:lpstr>
      <vt:lpstr>Upcoming Lessons:</vt:lpstr>
      <vt:lpstr> The Ancient Rome 'Land Crisis' refers to a period of social and economic turmoil in the Roman Republic, particularly during the 2nd century BCE. It was characterized by the concentration of land in the hands of a wealthy elite, leading to the displacement of small landholders and contributing to widespread economic and social inequality.</vt:lpstr>
      <vt:lpstr>ACTIVITY</vt:lpstr>
      <vt:lpstr>PowerPoint Presentation</vt:lpstr>
      <vt:lpstr>PowerPoint Presentation</vt:lpstr>
      <vt:lpstr>ACTIVITY – Causes of the Land Crisis</vt:lpstr>
      <vt:lpstr>PowerPoint Presentation</vt:lpstr>
      <vt:lpstr>TEACHER ONLY – Causes of the Land Crisis</vt:lpstr>
      <vt:lpstr>TEACHER ONLY – EFFECTS of the Land Crisis</vt:lpstr>
      <vt:lpstr>ACTIVITY – Source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BARRIE Lauren [Ridge View Secondary College]</dc:creator>
  <cp:lastModifiedBy>BARRIE Lauren [Ridge View Secondary College]</cp:lastModifiedBy>
  <cp:revision>166</cp:revision>
  <dcterms:created xsi:type="dcterms:W3CDTF">2022-07-13T05:26:46Z</dcterms:created>
  <dcterms:modified xsi:type="dcterms:W3CDTF">2024-01-15T07:23:39Z</dcterms:modified>
</cp:coreProperties>
</file>