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4"/>
    <p:restoredTop sz="92135"/>
  </p:normalViewPr>
  <p:slideViewPr>
    <p:cSldViewPr snapToGrid="0" snapToObjects="1">
      <p:cViewPr varScale="1">
        <p:scale>
          <a:sx n="98" d="100"/>
          <a:sy n="98" d="100"/>
        </p:scale>
        <p:origin x="5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AAE6D-2C25-4830-A3B6-246C0B678F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2F62565-DD33-429E-94D3-8EFB091E2641}">
      <dgm:prSet/>
      <dgm:spPr/>
      <dgm:t>
        <a:bodyPr/>
        <a:lstStyle/>
        <a:p>
          <a:pPr>
            <a:lnSpc>
              <a:spcPct val="100000"/>
            </a:lnSpc>
          </a:pPr>
          <a:r>
            <a:rPr lang="en-AU" b="0" i="0"/>
            <a:t>Marius' Reforms  and their implications</a:t>
          </a:r>
          <a:endParaRPr lang="en-US"/>
        </a:p>
      </dgm:t>
    </dgm:pt>
    <dgm:pt modelId="{F75158CF-D98A-4DFD-A6DB-43A5058CF67F}" type="parTrans" cxnId="{92D66284-659B-464D-B72A-D5BBFDE5F1A0}">
      <dgm:prSet/>
      <dgm:spPr/>
      <dgm:t>
        <a:bodyPr/>
        <a:lstStyle/>
        <a:p>
          <a:endParaRPr lang="en-US"/>
        </a:p>
      </dgm:t>
    </dgm:pt>
    <dgm:pt modelId="{6BD6CFB4-08E7-45A5-AEEB-9999DBA08606}" type="sibTrans" cxnId="{92D66284-659B-464D-B72A-D5BBFDE5F1A0}">
      <dgm:prSet/>
      <dgm:spPr/>
      <dgm:t>
        <a:bodyPr/>
        <a:lstStyle/>
        <a:p>
          <a:endParaRPr lang="en-US"/>
        </a:p>
      </dgm:t>
    </dgm:pt>
    <dgm:pt modelId="{28A628A3-B589-41B0-826E-310B7F29E177}">
      <dgm:prSet/>
      <dgm:spPr/>
      <dgm:t>
        <a:bodyPr/>
        <a:lstStyle/>
        <a:p>
          <a:pPr>
            <a:lnSpc>
              <a:spcPct val="100000"/>
            </a:lnSpc>
          </a:pPr>
          <a:r>
            <a:rPr lang="en-AU" b="0" i="0"/>
            <a:t>Analyze how these reforms changed the dynamics of Roman military power</a:t>
          </a:r>
          <a:endParaRPr lang="en-US"/>
        </a:p>
      </dgm:t>
    </dgm:pt>
    <dgm:pt modelId="{E2778FBF-6CB0-49C3-81E5-267FE8057220}" type="parTrans" cxnId="{8B1FE0D0-2CC0-4431-9150-C69F3DF64D8A}">
      <dgm:prSet/>
      <dgm:spPr/>
      <dgm:t>
        <a:bodyPr/>
        <a:lstStyle/>
        <a:p>
          <a:endParaRPr lang="en-US"/>
        </a:p>
      </dgm:t>
    </dgm:pt>
    <dgm:pt modelId="{24F9CC1C-C1F5-4614-96FE-4BB513231D1C}" type="sibTrans" cxnId="{8B1FE0D0-2CC0-4431-9150-C69F3DF64D8A}">
      <dgm:prSet/>
      <dgm:spPr/>
      <dgm:t>
        <a:bodyPr/>
        <a:lstStyle/>
        <a:p>
          <a:endParaRPr lang="en-US"/>
        </a:p>
      </dgm:t>
    </dgm:pt>
    <dgm:pt modelId="{6A43D5D9-51EA-4408-A443-BA5390C3CF9A}" type="pres">
      <dgm:prSet presAssocID="{0D7AAE6D-2C25-4830-A3B6-246C0B678F5E}" presName="root" presStyleCnt="0">
        <dgm:presLayoutVars>
          <dgm:dir/>
          <dgm:resizeHandles val="exact"/>
        </dgm:presLayoutVars>
      </dgm:prSet>
      <dgm:spPr/>
    </dgm:pt>
    <dgm:pt modelId="{0F418ED2-579B-4459-8614-0F7F35D91B4C}" type="pres">
      <dgm:prSet presAssocID="{12F62565-DD33-429E-94D3-8EFB091E2641}" presName="compNode" presStyleCnt="0"/>
      <dgm:spPr/>
    </dgm:pt>
    <dgm:pt modelId="{1DAA5669-EEB1-411A-87FF-0FBEF8D861B0}" type="pres">
      <dgm:prSet presAssocID="{12F62565-DD33-429E-94D3-8EFB091E26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58BDEC5D-216F-4623-89BD-E0F84D82DBA5}" type="pres">
      <dgm:prSet presAssocID="{12F62565-DD33-429E-94D3-8EFB091E2641}" presName="spaceRect" presStyleCnt="0"/>
      <dgm:spPr/>
    </dgm:pt>
    <dgm:pt modelId="{A8EF5DEF-204F-4B9D-9AB1-5F10CD8CE55E}" type="pres">
      <dgm:prSet presAssocID="{12F62565-DD33-429E-94D3-8EFB091E2641}" presName="textRect" presStyleLbl="revTx" presStyleIdx="0" presStyleCnt="2">
        <dgm:presLayoutVars>
          <dgm:chMax val="1"/>
          <dgm:chPref val="1"/>
        </dgm:presLayoutVars>
      </dgm:prSet>
      <dgm:spPr/>
    </dgm:pt>
    <dgm:pt modelId="{486E0D18-9CA5-43D7-A18D-4CA5C08B2837}" type="pres">
      <dgm:prSet presAssocID="{6BD6CFB4-08E7-45A5-AEEB-9999DBA08606}" presName="sibTrans" presStyleCnt="0"/>
      <dgm:spPr/>
    </dgm:pt>
    <dgm:pt modelId="{6B322032-D6A0-42FF-8F60-4D4E4EE3F6C8}" type="pres">
      <dgm:prSet presAssocID="{28A628A3-B589-41B0-826E-310B7F29E177}" presName="compNode" presStyleCnt="0"/>
      <dgm:spPr/>
    </dgm:pt>
    <dgm:pt modelId="{A5DE9DA6-6FBA-4B03-9229-71D1F26AFD9D}" type="pres">
      <dgm:prSet presAssocID="{28A628A3-B589-41B0-826E-310B7F29E1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ick"/>
        </a:ext>
      </dgm:extLst>
    </dgm:pt>
    <dgm:pt modelId="{E7764B50-F3F3-4316-8B9C-E4F8DA2DC6B0}" type="pres">
      <dgm:prSet presAssocID="{28A628A3-B589-41B0-826E-310B7F29E177}" presName="spaceRect" presStyleCnt="0"/>
      <dgm:spPr/>
    </dgm:pt>
    <dgm:pt modelId="{A87CAA89-C975-46FE-AFBF-5D5A30BD327F}" type="pres">
      <dgm:prSet presAssocID="{28A628A3-B589-41B0-826E-310B7F29E177}" presName="textRect" presStyleLbl="revTx" presStyleIdx="1" presStyleCnt="2">
        <dgm:presLayoutVars>
          <dgm:chMax val="1"/>
          <dgm:chPref val="1"/>
        </dgm:presLayoutVars>
      </dgm:prSet>
      <dgm:spPr/>
    </dgm:pt>
  </dgm:ptLst>
  <dgm:cxnLst>
    <dgm:cxn modelId="{47468F5F-2FEB-48E6-AAC1-A762282D652A}" type="presOf" srcId="{28A628A3-B589-41B0-826E-310B7F29E177}" destId="{A87CAA89-C975-46FE-AFBF-5D5A30BD327F}" srcOrd="0" destOrd="0" presId="urn:microsoft.com/office/officeart/2018/2/layout/IconLabelList"/>
    <dgm:cxn modelId="{E07FB86B-3ED0-43F8-9C56-708E16B66F76}" type="presOf" srcId="{0D7AAE6D-2C25-4830-A3B6-246C0B678F5E}" destId="{6A43D5D9-51EA-4408-A443-BA5390C3CF9A}" srcOrd="0" destOrd="0" presId="urn:microsoft.com/office/officeart/2018/2/layout/IconLabelList"/>
    <dgm:cxn modelId="{92D66284-659B-464D-B72A-D5BBFDE5F1A0}" srcId="{0D7AAE6D-2C25-4830-A3B6-246C0B678F5E}" destId="{12F62565-DD33-429E-94D3-8EFB091E2641}" srcOrd="0" destOrd="0" parTransId="{F75158CF-D98A-4DFD-A6DB-43A5058CF67F}" sibTransId="{6BD6CFB4-08E7-45A5-AEEB-9999DBA08606}"/>
    <dgm:cxn modelId="{8B1FE0D0-2CC0-4431-9150-C69F3DF64D8A}" srcId="{0D7AAE6D-2C25-4830-A3B6-246C0B678F5E}" destId="{28A628A3-B589-41B0-826E-310B7F29E177}" srcOrd="1" destOrd="0" parTransId="{E2778FBF-6CB0-49C3-81E5-267FE8057220}" sibTransId="{24F9CC1C-C1F5-4614-96FE-4BB513231D1C}"/>
    <dgm:cxn modelId="{0E8360EC-911A-445A-8E9A-E22EBF658696}" type="presOf" srcId="{12F62565-DD33-429E-94D3-8EFB091E2641}" destId="{A8EF5DEF-204F-4B9D-9AB1-5F10CD8CE55E}" srcOrd="0" destOrd="0" presId="urn:microsoft.com/office/officeart/2018/2/layout/IconLabelList"/>
    <dgm:cxn modelId="{921EADF0-FE64-46F1-B68D-2CC79A1E01F2}" type="presParOf" srcId="{6A43D5D9-51EA-4408-A443-BA5390C3CF9A}" destId="{0F418ED2-579B-4459-8614-0F7F35D91B4C}" srcOrd="0" destOrd="0" presId="urn:microsoft.com/office/officeart/2018/2/layout/IconLabelList"/>
    <dgm:cxn modelId="{76C08B48-9091-498E-B63B-93EB74838055}" type="presParOf" srcId="{0F418ED2-579B-4459-8614-0F7F35D91B4C}" destId="{1DAA5669-EEB1-411A-87FF-0FBEF8D861B0}" srcOrd="0" destOrd="0" presId="urn:microsoft.com/office/officeart/2018/2/layout/IconLabelList"/>
    <dgm:cxn modelId="{397D6C34-05AB-483B-9266-4B11AEB4FD0F}" type="presParOf" srcId="{0F418ED2-579B-4459-8614-0F7F35D91B4C}" destId="{58BDEC5D-216F-4623-89BD-E0F84D82DBA5}" srcOrd="1" destOrd="0" presId="urn:microsoft.com/office/officeart/2018/2/layout/IconLabelList"/>
    <dgm:cxn modelId="{D8F0B573-A7ED-478E-A6BA-BD564D762042}" type="presParOf" srcId="{0F418ED2-579B-4459-8614-0F7F35D91B4C}" destId="{A8EF5DEF-204F-4B9D-9AB1-5F10CD8CE55E}" srcOrd="2" destOrd="0" presId="urn:microsoft.com/office/officeart/2018/2/layout/IconLabelList"/>
    <dgm:cxn modelId="{65268D33-176B-4C13-AA8F-480EFC03F467}" type="presParOf" srcId="{6A43D5D9-51EA-4408-A443-BA5390C3CF9A}" destId="{486E0D18-9CA5-43D7-A18D-4CA5C08B2837}" srcOrd="1" destOrd="0" presId="urn:microsoft.com/office/officeart/2018/2/layout/IconLabelList"/>
    <dgm:cxn modelId="{67E4E524-C443-4E80-98DC-FA78247105C2}" type="presParOf" srcId="{6A43D5D9-51EA-4408-A443-BA5390C3CF9A}" destId="{6B322032-D6A0-42FF-8F60-4D4E4EE3F6C8}" srcOrd="2" destOrd="0" presId="urn:microsoft.com/office/officeart/2018/2/layout/IconLabelList"/>
    <dgm:cxn modelId="{BCB481B8-4ECF-4827-9E63-A90A2146CD7F}" type="presParOf" srcId="{6B322032-D6A0-42FF-8F60-4D4E4EE3F6C8}" destId="{A5DE9DA6-6FBA-4B03-9229-71D1F26AFD9D}" srcOrd="0" destOrd="0" presId="urn:microsoft.com/office/officeart/2018/2/layout/IconLabelList"/>
    <dgm:cxn modelId="{09A13C90-A224-4A3D-8353-A5F3D8D6FAEC}" type="presParOf" srcId="{6B322032-D6A0-42FF-8F60-4D4E4EE3F6C8}" destId="{E7764B50-F3F3-4316-8B9C-E4F8DA2DC6B0}" srcOrd="1" destOrd="0" presId="urn:microsoft.com/office/officeart/2018/2/layout/IconLabelList"/>
    <dgm:cxn modelId="{827AEB35-0BB4-4422-8B81-8FD0EBA80BB2}" type="presParOf" srcId="{6B322032-D6A0-42FF-8F60-4D4E4EE3F6C8}" destId="{A87CAA89-C975-46FE-AFBF-5D5A30BD32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E999EC-3AA0-4D40-B26B-015B779703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80CCAB-7621-4C94-B899-7E1E4C54C995}">
      <dgm:prSet/>
      <dgm:spPr/>
      <dgm:t>
        <a:bodyPr/>
        <a:lstStyle/>
        <a:p>
          <a:pPr>
            <a:lnSpc>
              <a:spcPct val="100000"/>
            </a:lnSpc>
          </a:pPr>
          <a:r>
            <a:rPr lang="en-US" dirty="0"/>
            <a:t>Create a Y Chart in your books</a:t>
          </a:r>
        </a:p>
      </dgm:t>
    </dgm:pt>
    <dgm:pt modelId="{0DCD4D21-7B53-4FFC-806D-A368DA1BA48C}" type="parTrans" cxnId="{41A8238B-2B5D-4181-8852-AF67C8EA794E}">
      <dgm:prSet/>
      <dgm:spPr/>
      <dgm:t>
        <a:bodyPr/>
        <a:lstStyle/>
        <a:p>
          <a:endParaRPr lang="en-US"/>
        </a:p>
      </dgm:t>
    </dgm:pt>
    <dgm:pt modelId="{94911C4A-44F2-46DA-8B15-9A0ACC51DF6A}" type="sibTrans" cxnId="{41A8238B-2B5D-4181-8852-AF67C8EA794E}">
      <dgm:prSet/>
      <dgm:spPr/>
      <dgm:t>
        <a:bodyPr/>
        <a:lstStyle/>
        <a:p>
          <a:endParaRPr lang="en-US"/>
        </a:p>
      </dgm:t>
    </dgm:pt>
    <dgm:pt modelId="{A8AC822C-F19C-4473-9BED-A695014EE08B}">
      <dgm:prSet/>
      <dgm:spPr/>
      <dgm:t>
        <a:bodyPr/>
        <a:lstStyle/>
        <a:p>
          <a:pPr>
            <a:lnSpc>
              <a:spcPct val="100000"/>
            </a:lnSpc>
          </a:pPr>
          <a:r>
            <a:rPr lang="en-US"/>
            <a:t>In each section, write key words describing each of the MARIAN REFORMS</a:t>
          </a:r>
        </a:p>
      </dgm:t>
    </dgm:pt>
    <dgm:pt modelId="{7A8A1F50-7A99-4E4D-825B-1E32B4FB9E4C}" type="parTrans" cxnId="{FCF7CD90-D721-43BD-B032-6D2F50C6B921}">
      <dgm:prSet/>
      <dgm:spPr/>
      <dgm:t>
        <a:bodyPr/>
        <a:lstStyle/>
        <a:p>
          <a:endParaRPr lang="en-US"/>
        </a:p>
      </dgm:t>
    </dgm:pt>
    <dgm:pt modelId="{104B5F61-3C29-445D-8A47-A5901FD07D0A}" type="sibTrans" cxnId="{FCF7CD90-D721-43BD-B032-6D2F50C6B921}">
      <dgm:prSet/>
      <dgm:spPr/>
      <dgm:t>
        <a:bodyPr/>
        <a:lstStyle/>
        <a:p>
          <a:endParaRPr lang="en-US"/>
        </a:p>
      </dgm:t>
    </dgm:pt>
    <dgm:pt modelId="{7029FC0F-5DAA-469E-9F44-C4364773A4FD}" type="pres">
      <dgm:prSet presAssocID="{B3E999EC-3AA0-4D40-B26B-015B779703C0}" presName="root" presStyleCnt="0">
        <dgm:presLayoutVars>
          <dgm:dir/>
          <dgm:resizeHandles val="exact"/>
        </dgm:presLayoutVars>
      </dgm:prSet>
      <dgm:spPr/>
    </dgm:pt>
    <dgm:pt modelId="{B98C7CC9-59F8-4095-A561-98AC62061994}" type="pres">
      <dgm:prSet presAssocID="{FF80CCAB-7621-4C94-B899-7E1E4C54C995}" presName="compNode" presStyleCnt="0"/>
      <dgm:spPr/>
    </dgm:pt>
    <dgm:pt modelId="{07201CE7-3434-43DF-8702-809FBA9D163C}" type="pres">
      <dgm:prSet presAssocID="{FF80CCAB-7621-4C94-B899-7E1E4C54C995}" presName="bgRect" presStyleLbl="bgShp" presStyleIdx="0" presStyleCnt="2"/>
      <dgm:spPr/>
    </dgm:pt>
    <dgm:pt modelId="{5FA1F1F1-8D97-4FE8-8625-04053B90DDD6}" type="pres">
      <dgm:prSet presAssocID="{FF80CCAB-7621-4C94-B899-7E1E4C54C9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58031F0E-9BA7-4C25-A5FF-41D4ADB0775B}" type="pres">
      <dgm:prSet presAssocID="{FF80CCAB-7621-4C94-B899-7E1E4C54C995}" presName="spaceRect" presStyleCnt="0"/>
      <dgm:spPr/>
    </dgm:pt>
    <dgm:pt modelId="{591B1AE8-1B4D-4A99-9785-3ECC6F83656C}" type="pres">
      <dgm:prSet presAssocID="{FF80CCAB-7621-4C94-B899-7E1E4C54C995}" presName="parTx" presStyleLbl="revTx" presStyleIdx="0" presStyleCnt="2">
        <dgm:presLayoutVars>
          <dgm:chMax val="0"/>
          <dgm:chPref val="0"/>
        </dgm:presLayoutVars>
      </dgm:prSet>
      <dgm:spPr/>
    </dgm:pt>
    <dgm:pt modelId="{4B8B147A-3A60-4B1C-B9B0-A70728B0A603}" type="pres">
      <dgm:prSet presAssocID="{94911C4A-44F2-46DA-8B15-9A0ACC51DF6A}" presName="sibTrans" presStyleCnt="0"/>
      <dgm:spPr/>
    </dgm:pt>
    <dgm:pt modelId="{96F7147D-92F8-43D0-9584-BDC66CE61B27}" type="pres">
      <dgm:prSet presAssocID="{A8AC822C-F19C-4473-9BED-A695014EE08B}" presName="compNode" presStyleCnt="0"/>
      <dgm:spPr/>
    </dgm:pt>
    <dgm:pt modelId="{4E083C12-7BCE-4C73-AEEE-F7DD3D4BFDF7}" type="pres">
      <dgm:prSet presAssocID="{A8AC822C-F19C-4473-9BED-A695014EE08B}" presName="bgRect" presStyleLbl="bgShp" presStyleIdx="1" presStyleCnt="2"/>
      <dgm:spPr/>
    </dgm:pt>
    <dgm:pt modelId="{B99BB96A-3CD5-48D7-8243-1B7E254D94BF}" type="pres">
      <dgm:prSet presAssocID="{A8AC822C-F19C-4473-9BED-A695014EE0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43736B63-1289-4F77-A0FE-1C988EE69CC8}" type="pres">
      <dgm:prSet presAssocID="{A8AC822C-F19C-4473-9BED-A695014EE08B}" presName="spaceRect" presStyleCnt="0"/>
      <dgm:spPr/>
    </dgm:pt>
    <dgm:pt modelId="{AF780431-ED34-4EDE-B1B7-DB3CB6998437}" type="pres">
      <dgm:prSet presAssocID="{A8AC822C-F19C-4473-9BED-A695014EE08B}" presName="parTx" presStyleLbl="revTx" presStyleIdx="1" presStyleCnt="2">
        <dgm:presLayoutVars>
          <dgm:chMax val="0"/>
          <dgm:chPref val="0"/>
        </dgm:presLayoutVars>
      </dgm:prSet>
      <dgm:spPr/>
    </dgm:pt>
  </dgm:ptLst>
  <dgm:cxnLst>
    <dgm:cxn modelId="{1B6F801B-9584-423D-B58B-2C4B81A86D7B}" type="presOf" srcId="{FF80CCAB-7621-4C94-B899-7E1E4C54C995}" destId="{591B1AE8-1B4D-4A99-9785-3ECC6F83656C}" srcOrd="0" destOrd="0" presId="urn:microsoft.com/office/officeart/2018/2/layout/IconVerticalSolidList"/>
    <dgm:cxn modelId="{ABC42425-B61F-48D5-A6BD-DEF5231AE3AB}" type="presOf" srcId="{B3E999EC-3AA0-4D40-B26B-015B779703C0}" destId="{7029FC0F-5DAA-469E-9F44-C4364773A4FD}" srcOrd="0" destOrd="0" presId="urn:microsoft.com/office/officeart/2018/2/layout/IconVerticalSolidList"/>
    <dgm:cxn modelId="{41A8238B-2B5D-4181-8852-AF67C8EA794E}" srcId="{B3E999EC-3AA0-4D40-B26B-015B779703C0}" destId="{FF80CCAB-7621-4C94-B899-7E1E4C54C995}" srcOrd="0" destOrd="0" parTransId="{0DCD4D21-7B53-4FFC-806D-A368DA1BA48C}" sibTransId="{94911C4A-44F2-46DA-8B15-9A0ACC51DF6A}"/>
    <dgm:cxn modelId="{FCF7CD90-D721-43BD-B032-6D2F50C6B921}" srcId="{B3E999EC-3AA0-4D40-B26B-015B779703C0}" destId="{A8AC822C-F19C-4473-9BED-A695014EE08B}" srcOrd="1" destOrd="0" parTransId="{7A8A1F50-7A99-4E4D-825B-1E32B4FB9E4C}" sibTransId="{104B5F61-3C29-445D-8A47-A5901FD07D0A}"/>
    <dgm:cxn modelId="{F8D2379B-4877-48AC-8B52-7EF74EC32F87}" type="presOf" srcId="{A8AC822C-F19C-4473-9BED-A695014EE08B}" destId="{AF780431-ED34-4EDE-B1B7-DB3CB6998437}" srcOrd="0" destOrd="0" presId="urn:microsoft.com/office/officeart/2018/2/layout/IconVerticalSolidList"/>
    <dgm:cxn modelId="{382BD1D5-2D9B-45AE-B30B-C29C32F987DD}" type="presParOf" srcId="{7029FC0F-5DAA-469E-9F44-C4364773A4FD}" destId="{B98C7CC9-59F8-4095-A561-98AC62061994}" srcOrd="0" destOrd="0" presId="urn:microsoft.com/office/officeart/2018/2/layout/IconVerticalSolidList"/>
    <dgm:cxn modelId="{08394D42-AEB6-4870-B51B-4CD3E22B21FB}" type="presParOf" srcId="{B98C7CC9-59F8-4095-A561-98AC62061994}" destId="{07201CE7-3434-43DF-8702-809FBA9D163C}" srcOrd="0" destOrd="0" presId="urn:microsoft.com/office/officeart/2018/2/layout/IconVerticalSolidList"/>
    <dgm:cxn modelId="{8774BFB0-3A94-4E12-B4B1-B08F412D87E7}" type="presParOf" srcId="{B98C7CC9-59F8-4095-A561-98AC62061994}" destId="{5FA1F1F1-8D97-4FE8-8625-04053B90DDD6}" srcOrd="1" destOrd="0" presId="urn:microsoft.com/office/officeart/2018/2/layout/IconVerticalSolidList"/>
    <dgm:cxn modelId="{7AA12112-B22C-47DF-891E-42E6ACD4FB34}" type="presParOf" srcId="{B98C7CC9-59F8-4095-A561-98AC62061994}" destId="{58031F0E-9BA7-4C25-A5FF-41D4ADB0775B}" srcOrd="2" destOrd="0" presId="urn:microsoft.com/office/officeart/2018/2/layout/IconVerticalSolidList"/>
    <dgm:cxn modelId="{0D5246D7-449E-4683-A05F-7F358D4C98F9}" type="presParOf" srcId="{B98C7CC9-59F8-4095-A561-98AC62061994}" destId="{591B1AE8-1B4D-4A99-9785-3ECC6F83656C}" srcOrd="3" destOrd="0" presId="urn:microsoft.com/office/officeart/2018/2/layout/IconVerticalSolidList"/>
    <dgm:cxn modelId="{EF356380-A678-4FC4-9196-9677B6DF71B5}" type="presParOf" srcId="{7029FC0F-5DAA-469E-9F44-C4364773A4FD}" destId="{4B8B147A-3A60-4B1C-B9B0-A70728B0A603}" srcOrd="1" destOrd="0" presId="urn:microsoft.com/office/officeart/2018/2/layout/IconVerticalSolidList"/>
    <dgm:cxn modelId="{79D0E072-B9AE-43E4-B0DD-F42FCEE67B60}" type="presParOf" srcId="{7029FC0F-5DAA-469E-9F44-C4364773A4FD}" destId="{96F7147D-92F8-43D0-9584-BDC66CE61B27}" srcOrd="2" destOrd="0" presId="urn:microsoft.com/office/officeart/2018/2/layout/IconVerticalSolidList"/>
    <dgm:cxn modelId="{8066277C-DF87-4451-B600-36C50C9B3392}" type="presParOf" srcId="{96F7147D-92F8-43D0-9584-BDC66CE61B27}" destId="{4E083C12-7BCE-4C73-AEEE-F7DD3D4BFDF7}" srcOrd="0" destOrd="0" presId="urn:microsoft.com/office/officeart/2018/2/layout/IconVerticalSolidList"/>
    <dgm:cxn modelId="{B3596822-A7B7-4E71-979C-9653C2E55AE5}" type="presParOf" srcId="{96F7147D-92F8-43D0-9584-BDC66CE61B27}" destId="{B99BB96A-3CD5-48D7-8243-1B7E254D94BF}" srcOrd="1" destOrd="0" presId="urn:microsoft.com/office/officeart/2018/2/layout/IconVerticalSolidList"/>
    <dgm:cxn modelId="{921CC14D-811E-47CA-BC93-8F020880AF55}" type="presParOf" srcId="{96F7147D-92F8-43D0-9584-BDC66CE61B27}" destId="{43736B63-1289-4F77-A0FE-1C988EE69CC8}" srcOrd="2" destOrd="0" presId="urn:microsoft.com/office/officeart/2018/2/layout/IconVerticalSolidList"/>
    <dgm:cxn modelId="{AE0834CC-E5AA-4232-8FB7-3E1D07B207CE}" type="presParOf" srcId="{96F7147D-92F8-43D0-9584-BDC66CE61B27}" destId="{AF780431-ED34-4EDE-B1B7-DB3CB69984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8E854F-BD94-4A60-A56A-684CBEB617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3F99A6-6052-4784-A664-62CF10AF0D0E}">
      <dgm:prSet/>
      <dgm:spPr/>
      <dgm:t>
        <a:bodyPr/>
        <a:lstStyle/>
        <a:p>
          <a:r>
            <a:rPr lang="en-US"/>
            <a:t>Read through the text ‘War and Conflict’</a:t>
          </a:r>
        </a:p>
      </dgm:t>
    </dgm:pt>
    <dgm:pt modelId="{F89F720F-63A8-4309-83E8-6372598FCDE5}" type="parTrans" cxnId="{643C949D-9CE9-4199-B343-3ADE898BDCC2}">
      <dgm:prSet/>
      <dgm:spPr/>
      <dgm:t>
        <a:bodyPr/>
        <a:lstStyle/>
        <a:p>
          <a:endParaRPr lang="en-US"/>
        </a:p>
      </dgm:t>
    </dgm:pt>
    <dgm:pt modelId="{C69E387C-3FFB-4F88-925E-61CE5D3BD10C}" type="sibTrans" cxnId="{643C949D-9CE9-4199-B343-3ADE898BDCC2}">
      <dgm:prSet/>
      <dgm:spPr/>
      <dgm:t>
        <a:bodyPr/>
        <a:lstStyle/>
        <a:p>
          <a:endParaRPr lang="en-US"/>
        </a:p>
      </dgm:t>
    </dgm:pt>
    <dgm:pt modelId="{04808721-A875-4287-827A-CBF3886896ED}">
      <dgm:prSet/>
      <dgm:spPr/>
      <dgm:t>
        <a:bodyPr/>
        <a:lstStyle/>
        <a:p>
          <a:r>
            <a:rPr lang="en-US"/>
            <a:t>Answer the following questions in your book:</a:t>
          </a:r>
        </a:p>
      </dgm:t>
    </dgm:pt>
    <dgm:pt modelId="{224677A7-40B3-42C6-9A0F-D45CBA1606C8}" type="parTrans" cxnId="{301D7123-AEFA-4B36-86E0-A42E00D900B9}">
      <dgm:prSet/>
      <dgm:spPr/>
      <dgm:t>
        <a:bodyPr/>
        <a:lstStyle/>
        <a:p>
          <a:endParaRPr lang="en-US"/>
        </a:p>
      </dgm:t>
    </dgm:pt>
    <dgm:pt modelId="{BF9C05D8-8007-4915-B0AC-36CA0C557153}" type="sibTrans" cxnId="{301D7123-AEFA-4B36-86E0-A42E00D900B9}">
      <dgm:prSet/>
      <dgm:spPr/>
      <dgm:t>
        <a:bodyPr/>
        <a:lstStyle/>
        <a:p>
          <a:endParaRPr lang="en-US"/>
        </a:p>
      </dgm:t>
    </dgm:pt>
    <dgm:pt modelId="{7F91A684-CE71-40EA-AEC7-208598876303}">
      <dgm:prSet/>
      <dgm:spPr/>
      <dgm:t>
        <a:bodyPr/>
        <a:lstStyle/>
        <a:p>
          <a:pPr>
            <a:buFont typeface="+mj-lt"/>
            <a:buAutoNum type="arabicPeriod"/>
          </a:pPr>
          <a:r>
            <a:rPr lang="en-US" dirty="0"/>
            <a:t> Explain how Marius won the Jugurthine War</a:t>
          </a:r>
        </a:p>
      </dgm:t>
    </dgm:pt>
    <dgm:pt modelId="{F3B220BC-CA42-4EDC-B3BF-EB28FF2D409F}" type="parTrans" cxnId="{546BE122-8643-4173-81D7-594F8DFFFF83}">
      <dgm:prSet/>
      <dgm:spPr/>
      <dgm:t>
        <a:bodyPr/>
        <a:lstStyle/>
        <a:p>
          <a:endParaRPr lang="en-US"/>
        </a:p>
      </dgm:t>
    </dgm:pt>
    <dgm:pt modelId="{23DE3F9F-79C9-490D-AA08-0C15B2E19C9C}" type="sibTrans" cxnId="{546BE122-8643-4173-81D7-594F8DFFFF83}">
      <dgm:prSet/>
      <dgm:spPr/>
      <dgm:t>
        <a:bodyPr/>
        <a:lstStyle/>
        <a:p>
          <a:endParaRPr lang="en-US"/>
        </a:p>
      </dgm:t>
    </dgm:pt>
    <dgm:pt modelId="{45A9C202-E95A-4E9E-9C84-B99ADF4239C8}">
      <dgm:prSet/>
      <dgm:spPr/>
      <dgm:t>
        <a:bodyPr/>
        <a:lstStyle/>
        <a:p>
          <a:pPr>
            <a:buFont typeface="+mj-lt"/>
            <a:buAutoNum type="arabicPeriod"/>
          </a:pPr>
          <a:r>
            <a:rPr lang="en-US" dirty="0"/>
            <a:t> Identify the key people, events, and ideas of the ‘War Against the </a:t>
          </a:r>
          <a:r>
            <a:rPr lang="en-US" dirty="0" err="1"/>
            <a:t>Cimbri</a:t>
          </a:r>
          <a:r>
            <a:rPr lang="en-US" dirty="0"/>
            <a:t> and </a:t>
          </a:r>
          <a:r>
            <a:rPr lang="en-US" dirty="0" err="1"/>
            <a:t>Teutones</a:t>
          </a:r>
          <a:r>
            <a:rPr lang="en-US" dirty="0"/>
            <a:t>’</a:t>
          </a:r>
        </a:p>
      </dgm:t>
    </dgm:pt>
    <dgm:pt modelId="{8042E823-478F-48A0-8CCF-C14EB3333D9A}" type="parTrans" cxnId="{AA735A61-2935-4D50-ADCF-EDBCC30C4462}">
      <dgm:prSet/>
      <dgm:spPr/>
      <dgm:t>
        <a:bodyPr/>
        <a:lstStyle/>
        <a:p>
          <a:endParaRPr lang="en-US"/>
        </a:p>
      </dgm:t>
    </dgm:pt>
    <dgm:pt modelId="{FD3B357F-3EE8-4BEF-BCE9-9FD92B45A1BE}" type="sibTrans" cxnId="{AA735A61-2935-4D50-ADCF-EDBCC30C4462}">
      <dgm:prSet/>
      <dgm:spPr/>
      <dgm:t>
        <a:bodyPr/>
        <a:lstStyle/>
        <a:p>
          <a:endParaRPr lang="en-US"/>
        </a:p>
      </dgm:t>
    </dgm:pt>
    <dgm:pt modelId="{C7EF07A2-270C-4675-874E-8E71467989A0}">
      <dgm:prSet/>
      <dgm:spPr/>
      <dgm:t>
        <a:bodyPr/>
        <a:lstStyle/>
        <a:p>
          <a:pPr>
            <a:buFont typeface="+mj-lt"/>
            <a:buAutoNum type="arabicPeriod"/>
          </a:pPr>
          <a:r>
            <a:rPr lang="en-US" dirty="0"/>
            <a:t> When was Marius elected Consul, and why was this so shocking?</a:t>
          </a:r>
        </a:p>
      </dgm:t>
    </dgm:pt>
    <dgm:pt modelId="{1BA3D8AA-09FA-4CF2-8E49-F5970EDC75F9}" type="parTrans" cxnId="{9B674FA9-C622-4F79-8E88-1BD9F4302396}">
      <dgm:prSet/>
      <dgm:spPr/>
      <dgm:t>
        <a:bodyPr/>
        <a:lstStyle/>
        <a:p>
          <a:endParaRPr lang="en-US"/>
        </a:p>
      </dgm:t>
    </dgm:pt>
    <dgm:pt modelId="{14A4BC64-AE01-4222-90AE-6AC4271362AF}" type="sibTrans" cxnId="{9B674FA9-C622-4F79-8E88-1BD9F4302396}">
      <dgm:prSet/>
      <dgm:spPr/>
      <dgm:t>
        <a:bodyPr/>
        <a:lstStyle/>
        <a:p>
          <a:endParaRPr lang="en-US"/>
        </a:p>
      </dgm:t>
    </dgm:pt>
    <dgm:pt modelId="{F0B5CF4D-D174-4E8F-84A4-F37D8F207E9D}">
      <dgm:prSet/>
      <dgm:spPr/>
      <dgm:t>
        <a:bodyPr/>
        <a:lstStyle/>
        <a:p>
          <a:pPr>
            <a:buFont typeface="+mj-lt"/>
            <a:buAutoNum type="arabicPeriod"/>
          </a:pPr>
          <a:r>
            <a:rPr lang="en-US" dirty="0"/>
            <a:t> Who is Sulla? Describe his feelings towards/relationship with Marius.</a:t>
          </a:r>
        </a:p>
      </dgm:t>
    </dgm:pt>
    <dgm:pt modelId="{D88A80CD-1F6A-4FA6-8CF0-5BC2F2C317A6}" type="parTrans" cxnId="{A9CEB295-0E29-4662-B59D-FF5341D81FBE}">
      <dgm:prSet/>
      <dgm:spPr/>
      <dgm:t>
        <a:bodyPr/>
        <a:lstStyle/>
        <a:p>
          <a:endParaRPr lang="en-US"/>
        </a:p>
      </dgm:t>
    </dgm:pt>
    <dgm:pt modelId="{FAD5B600-11DE-4D0F-BF68-735BC317A91B}" type="sibTrans" cxnId="{A9CEB295-0E29-4662-B59D-FF5341D81FBE}">
      <dgm:prSet/>
      <dgm:spPr/>
      <dgm:t>
        <a:bodyPr/>
        <a:lstStyle/>
        <a:p>
          <a:endParaRPr lang="en-US"/>
        </a:p>
      </dgm:t>
    </dgm:pt>
    <dgm:pt modelId="{F39B738B-3E6B-5C40-B7BF-965188175C6B}" type="pres">
      <dgm:prSet presAssocID="{6C8E854F-BD94-4A60-A56A-684CBEB617F8}" presName="linear" presStyleCnt="0">
        <dgm:presLayoutVars>
          <dgm:dir/>
          <dgm:animLvl val="lvl"/>
          <dgm:resizeHandles val="exact"/>
        </dgm:presLayoutVars>
      </dgm:prSet>
      <dgm:spPr/>
    </dgm:pt>
    <dgm:pt modelId="{E507FE37-0BD7-5741-98A3-2B2878E1D0F3}" type="pres">
      <dgm:prSet presAssocID="{AB3F99A6-6052-4784-A664-62CF10AF0D0E}" presName="parentLin" presStyleCnt="0"/>
      <dgm:spPr/>
    </dgm:pt>
    <dgm:pt modelId="{8EE33C92-CCBD-EE4D-AF4F-180DE17FE44C}" type="pres">
      <dgm:prSet presAssocID="{AB3F99A6-6052-4784-A664-62CF10AF0D0E}" presName="parentLeftMargin" presStyleLbl="node1" presStyleIdx="0" presStyleCnt="2"/>
      <dgm:spPr/>
    </dgm:pt>
    <dgm:pt modelId="{874A7228-4B21-4A4E-814B-00B0C8561240}" type="pres">
      <dgm:prSet presAssocID="{AB3F99A6-6052-4784-A664-62CF10AF0D0E}" presName="parentText" presStyleLbl="node1" presStyleIdx="0" presStyleCnt="2">
        <dgm:presLayoutVars>
          <dgm:chMax val="0"/>
          <dgm:bulletEnabled val="1"/>
        </dgm:presLayoutVars>
      </dgm:prSet>
      <dgm:spPr/>
    </dgm:pt>
    <dgm:pt modelId="{D56B1860-0C1D-2643-B8C7-037DBC013E69}" type="pres">
      <dgm:prSet presAssocID="{AB3F99A6-6052-4784-A664-62CF10AF0D0E}" presName="negativeSpace" presStyleCnt="0"/>
      <dgm:spPr/>
    </dgm:pt>
    <dgm:pt modelId="{B329FB2B-77C0-0948-91B5-6BE637F692C3}" type="pres">
      <dgm:prSet presAssocID="{AB3F99A6-6052-4784-A664-62CF10AF0D0E}" presName="childText" presStyleLbl="conFgAcc1" presStyleIdx="0" presStyleCnt="2">
        <dgm:presLayoutVars>
          <dgm:bulletEnabled val="1"/>
        </dgm:presLayoutVars>
      </dgm:prSet>
      <dgm:spPr/>
    </dgm:pt>
    <dgm:pt modelId="{6B6FCA31-8437-CB4A-8AE8-F5B5949EBEB4}" type="pres">
      <dgm:prSet presAssocID="{C69E387C-3FFB-4F88-925E-61CE5D3BD10C}" presName="spaceBetweenRectangles" presStyleCnt="0"/>
      <dgm:spPr/>
    </dgm:pt>
    <dgm:pt modelId="{5B831947-C0BA-A744-8578-C4F3BFE56046}" type="pres">
      <dgm:prSet presAssocID="{04808721-A875-4287-827A-CBF3886896ED}" presName="parentLin" presStyleCnt="0"/>
      <dgm:spPr/>
    </dgm:pt>
    <dgm:pt modelId="{5AA3EB41-8C91-1245-B66F-847EF9C1CD55}" type="pres">
      <dgm:prSet presAssocID="{04808721-A875-4287-827A-CBF3886896ED}" presName="parentLeftMargin" presStyleLbl="node1" presStyleIdx="0" presStyleCnt="2"/>
      <dgm:spPr/>
    </dgm:pt>
    <dgm:pt modelId="{F0DF89B1-CA2A-BD47-8AEA-2227A336F1DD}" type="pres">
      <dgm:prSet presAssocID="{04808721-A875-4287-827A-CBF3886896ED}" presName="parentText" presStyleLbl="node1" presStyleIdx="1" presStyleCnt="2">
        <dgm:presLayoutVars>
          <dgm:chMax val="0"/>
          <dgm:bulletEnabled val="1"/>
        </dgm:presLayoutVars>
      </dgm:prSet>
      <dgm:spPr/>
    </dgm:pt>
    <dgm:pt modelId="{524D8631-69B7-5740-87A9-2651EC33FA71}" type="pres">
      <dgm:prSet presAssocID="{04808721-A875-4287-827A-CBF3886896ED}" presName="negativeSpace" presStyleCnt="0"/>
      <dgm:spPr/>
    </dgm:pt>
    <dgm:pt modelId="{F4FA2FC7-B81F-1241-AE35-D59A61C1831C}" type="pres">
      <dgm:prSet presAssocID="{04808721-A875-4287-827A-CBF3886896ED}" presName="childText" presStyleLbl="conFgAcc1" presStyleIdx="1" presStyleCnt="2">
        <dgm:presLayoutVars>
          <dgm:bulletEnabled val="1"/>
        </dgm:presLayoutVars>
      </dgm:prSet>
      <dgm:spPr/>
    </dgm:pt>
  </dgm:ptLst>
  <dgm:cxnLst>
    <dgm:cxn modelId="{B748BC02-926A-4443-B899-8C77A692B10B}" type="presOf" srcId="{04808721-A875-4287-827A-CBF3886896ED}" destId="{5AA3EB41-8C91-1245-B66F-847EF9C1CD55}" srcOrd="0" destOrd="0" presId="urn:microsoft.com/office/officeart/2005/8/layout/list1"/>
    <dgm:cxn modelId="{CE680B0E-A57C-4B48-884C-3E4F3C1C1E97}" type="presOf" srcId="{AB3F99A6-6052-4784-A664-62CF10AF0D0E}" destId="{8EE33C92-CCBD-EE4D-AF4F-180DE17FE44C}" srcOrd="0" destOrd="0" presId="urn:microsoft.com/office/officeart/2005/8/layout/list1"/>
    <dgm:cxn modelId="{FF9DD211-31EF-4548-8858-E51DCD53D9F6}" type="presOf" srcId="{7F91A684-CE71-40EA-AEC7-208598876303}" destId="{F4FA2FC7-B81F-1241-AE35-D59A61C1831C}" srcOrd="0" destOrd="0" presId="urn:microsoft.com/office/officeart/2005/8/layout/list1"/>
    <dgm:cxn modelId="{546BE122-8643-4173-81D7-594F8DFFFF83}" srcId="{04808721-A875-4287-827A-CBF3886896ED}" destId="{7F91A684-CE71-40EA-AEC7-208598876303}" srcOrd="0" destOrd="0" parTransId="{F3B220BC-CA42-4EDC-B3BF-EB28FF2D409F}" sibTransId="{23DE3F9F-79C9-490D-AA08-0C15B2E19C9C}"/>
    <dgm:cxn modelId="{301D7123-AEFA-4B36-86E0-A42E00D900B9}" srcId="{6C8E854F-BD94-4A60-A56A-684CBEB617F8}" destId="{04808721-A875-4287-827A-CBF3886896ED}" srcOrd="1" destOrd="0" parTransId="{224677A7-40B3-42C6-9A0F-D45CBA1606C8}" sibTransId="{BF9C05D8-8007-4915-B0AC-36CA0C557153}"/>
    <dgm:cxn modelId="{16112A27-E020-2742-AE98-8C36E09931FB}" type="presOf" srcId="{45A9C202-E95A-4E9E-9C84-B99ADF4239C8}" destId="{F4FA2FC7-B81F-1241-AE35-D59A61C1831C}" srcOrd="0" destOrd="1" presId="urn:microsoft.com/office/officeart/2005/8/layout/list1"/>
    <dgm:cxn modelId="{6E26FC39-2CA7-F846-8AC0-5ACB2A594382}" type="presOf" srcId="{6C8E854F-BD94-4A60-A56A-684CBEB617F8}" destId="{F39B738B-3E6B-5C40-B7BF-965188175C6B}" srcOrd="0" destOrd="0" presId="urn:microsoft.com/office/officeart/2005/8/layout/list1"/>
    <dgm:cxn modelId="{E14D8760-1E05-1D49-9755-146CB5464C82}" type="presOf" srcId="{F0B5CF4D-D174-4E8F-84A4-F37D8F207E9D}" destId="{F4FA2FC7-B81F-1241-AE35-D59A61C1831C}" srcOrd="0" destOrd="3" presId="urn:microsoft.com/office/officeart/2005/8/layout/list1"/>
    <dgm:cxn modelId="{AA735A61-2935-4D50-ADCF-EDBCC30C4462}" srcId="{04808721-A875-4287-827A-CBF3886896ED}" destId="{45A9C202-E95A-4E9E-9C84-B99ADF4239C8}" srcOrd="1" destOrd="0" parTransId="{8042E823-478F-48A0-8CCF-C14EB3333D9A}" sibTransId="{FD3B357F-3EE8-4BEF-BCE9-9FD92B45A1BE}"/>
    <dgm:cxn modelId="{092A547A-DC21-FD4D-A449-86C27C6A6F0F}" type="presOf" srcId="{04808721-A875-4287-827A-CBF3886896ED}" destId="{F0DF89B1-CA2A-BD47-8AEA-2227A336F1DD}" srcOrd="1" destOrd="0" presId="urn:microsoft.com/office/officeart/2005/8/layout/list1"/>
    <dgm:cxn modelId="{C8C11481-7FF0-174F-B3F2-55688116CA87}" type="presOf" srcId="{AB3F99A6-6052-4784-A664-62CF10AF0D0E}" destId="{874A7228-4B21-4A4E-814B-00B0C8561240}" srcOrd="1" destOrd="0" presId="urn:microsoft.com/office/officeart/2005/8/layout/list1"/>
    <dgm:cxn modelId="{F7307C8D-BCFB-A241-B207-96FE13FA5D2A}" type="presOf" srcId="{C7EF07A2-270C-4675-874E-8E71467989A0}" destId="{F4FA2FC7-B81F-1241-AE35-D59A61C1831C}" srcOrd="0" destOrd="2" presId="urn:microsoft.com/office/officeart/2005/8/layout/list1"/>
    <dgm:cxn modelId="{A9CEB295-0E29-4662-B59D-FF5341D81FBE}" srcId="{04808721-A875-4287-827A-CBF3886896ED}" destId="{F0B5CF4D-D174-4E8F-84A4-F37D8F207E9D}" srcOrd="3" destOrd="0" parTransId="{D88A80CD-1F6A-4FA6-8CF0-5BC2F2C317A6}" sibTransId="{FAD5B600-11DE-4D0F-BF68-735BC317A91B}"/>
    <dgm:cxn modelId="{643C949D-9CE9-4199-B343-3ADE898BDCC2}" srcId="{6C8E854F-BD94-4A60-A56A-684CBEB617F8}" destId="{AB3F99A6-6052-4784-A664-62CF10AF0D0E}" srcOrd="0" destOrd="0" parTransId="{F89F720F-63A8-4309-83E8-6372598FCDE5}" sibTransId="{C69E387C-3FFB-4F88-925E-61CE5D3BD10C}"/>
    <dgm:cxn modelId="{9B674FA9-C622-4F79-8E88-1BD9F4302396}" srcId="{04808721-A875-4287-827A-CBF3886896ED}" destId="{C7EF07A2-270C-4675-874E-8E71467989A0}" srcOrd="2" destOrd="0" parTransId="{1BA3D8AA-09FA-4CF2-8E49-F5970EDC75F9}" sibTransId="{14A4BC64-AE01-4222-90AE-6AC4271362AF}"/>
    <dgm:cxn modelId="{8654AEA8-7F89-D94F-A30D-DA6720748115}" type="presParOf" srcId="{F39B738B-3E6B-5C40-B7BF-965188175C6B}" destId="{E507FE37-0BD7-5741-98A3-2B2878E1D0F3}" srcOrd="0" destOrd="0" presId="urn:microsoft.com/office/officeart/2005/8/layout/list1"/>
    <dgm:cxn modelId="{A1D8AB0A-B806-B147-943E-DBF8D86464E9}" type="presParOf" srcId="{E507FE37-0BD7-5741-98A3-2B2878E1D0F3}" destId="{8EE33C92-CCBD-EE4D-AF4F-180DE17FE44C}" srcOrd="0" destOrd="0" presId="urn:microsoft.com/office/officeart/2005/8/layout/list1"/>
    <dgm:cxn modelId="{D20E9780-FD35-3146-AA73-46E544F53746}" type="presParOf" srcId="{E507FE37-0BD7-5741-98A3-2B2878E1D0F3}" destId="{874A7228-4B21-4A4E-814B-00B0C8561240}" srcOrd="1" destOrd="0" presId="urn:microsoft.com/office/officeart/2005/8/layout/list1"/>
    <dgm:cxn modelId="{D3C09729-23FE-3648-8EF8-FE164458561C}" type="presParOf" srcId="{F39B738B-3E6B-5C40-B7BF-965188175C6B}" destId="{D56B1860-0C1D-2643-B8C7-037DBC013E69}" srcOrd="1" destOrd="0" presId="urn:microsoft.com/office/officeart/2005/8/layout/list1"/>
    <dgm:cxn modelId="{4B46E561-8544-CA41-BD03-9A63EC33739E}" type="presParOf" srcId="{F39B738B-3E6B-5C40-B7BF-965188175C6B}" destId="{B329FB2B-77C0-0948-91B5-6BE637F692C3}" srcOrd="2" destOrd="0" presId="urn:microsoft.com/office/officeart/2005/8/layout/list1"/>
    <dgm:cxn modelId="{85C92E63-0791-4144-9D1F-124CE693C321}" type="presParOf" srcId="{F39B738B-3E6B-5C40-B7BF-965188175C6B}" destId="{6B6FCA31-8437-CB4A-8AE8-F5B5949EBEB4}" srcOrd="3" destOrd="0" presId="urn:microsoft.com/office/officeart/2005/8/layout/list1"/>
    <dgm:cxn modelId="{FC09E4A5-7F15-294A-8EED-7E6884E82601}" type="presParOf" srcId="{F39B738B-3E6B-5C40-B7BF-965188175C6B}" destId="{5B831947-C0BA-A744-8578-C4F3BFE56046}" srcOrd="4" destOrd="0" presId="urn:microsoft.com/office/officeart/2005/8/layout/list1"/>
    <dgm:cxn modelId="{83A8734B-CB3A-9340-96A6-9F17DC91AFE8}" type="presParOf" srcId="{5B831947-C0BA-A744-8578-C4F3BFE56046}" destId="{5AA3EB41-8C91-1245-B66F-847EF9C1CD55}" srcOrd="0" destOrd="0" presId="urn:microsoft.com/office/officeart/2005/8/layout/list1"/>
    <dgm:cxn modelId="{79FD29A7-6E1F-9D49-96A4-52B48C45C068}" type="presParOf" srcId="{5B831947-C0BA-A744-8578-C4F3BFE56046}" destId="{F0DF89B1-CA2A-BD47-8AEA-2227A336F1DD}" srcOrd="1" destOrd="0" presId="urn:microsoft.com/office/officeart/2005/8/layout/list1"/>
    <dgm:cxn modelId="{B36A8788-66E0-1D4A-AC8E-7976A1D68CF0}" type="presParOf" srcId="{F39B738B-3E6B-5C40-B7BF-965188175C6B}" destId="{524D8631-69B7-5740-87A9-2651EC33FA71}" srcOrd="5" destOrd="0" presId="urn:microsoft.com/office/officeart/2005/8/layout/list1"/>
    <dgm:cxn modelId="{3D4A1676-6F62-D742-B1FB-5B58D3409BF0}" type="presParOf" srcId="{F39B738B-3E6B-5C40-B7BF-965188175C6B}" destId="{F4FA2FC7-B81F-1241-AE35-D59A61C1831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A5669-EEB1-411A-87FF-0FBEF8D861B0}">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F5DEF-204F-4B9D-9AB1-5F10CD8CE55E}">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AU" sz="2100" b="0" i="0" kern="1200"/>
            <a:t>Marius' Reforms  and their implications</a:t>
          </a:r>
          <a:endParaRPr lang="en-US" sz="2100" kern="1200"/>
        </a:p>
      </dsp:txBody>
      <dsp:txXfrm>
        <a:off x="331199" y="2858834"/>
        <a:ext cx="4320000" cy="720000"/>
      </dsp:txXfrm>
    </dsp:sp>
    <dsp:sp modelId="{A5DE9DA6-6FBA-4B03-9229-71D1F26AFD9D}">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CAA89-C975-46FE-AFBF-5D5A30BD327F}">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AU" sz="2100" b="0" i="0" kern="1200"/>
            <a:t>Analyze how these reforms changed the dynamics of Roman military power</a:t>
          </a:r>
          <a:endParaRPr lang="en-US" sz="2100" kern="1200"/>
        </a:p>
      </dsp:txBody>
      <dsp:txXfrm>
        <a:off x="5407199" y="2858834"/>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01CE7-3434-43DF-8702-809FBA9D163C}">
      <dsp:nvSpPr>
        <dsp:cNvPr id="0" name=""/>
        <dsp:cNvSpPr/>
      </dsp:nvSpPr>
      <dsp:spPr>
        <a:xfrm>
          <a:off x="0" y="653795"/>
          <a:ext cx="5559014"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1F1F1-8D97-4FE8-8625-04053B90DDD6}">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B1AE8-1B4D-4A99-9785-3ECC6F83656C}">
      <dsp:nvSpPr>
        <dsp:cNvPr id="0" name=""/>
        <dsp:cNvSpPr/>
      </dsp:nvSpPr>
      <dsp:spPr>
        <a:xfrm>
          <a:off x="1394094" y="653795"/>
          <a:ext cx="4164919"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889000">
            <a:lnSpc>
              <a:spcPct val="100000"/>
            </a:lnSpc>
            <a:spcBef>
              <a:spcPct val="0"/>
            </a:spcBef>
            <a:spcAft>
              <a:spcPct val="35000"/>
            </a:spcAft>
            <a:buNone/>
          </a:pPr>
          <a:r>
            <a:rPr lang="en-US" sz="2000" kern="1200" dirty="0"/>
            <a:t>Create a Y Chart in your books</a:t>
          </a:r>
        </a:p>
      </dsp:txBody>
      <dsp:txXfrm>
        <a:off x="1394094" y="653795"/>
        <a:ext cx="4164919" cy="1207008"/>
      </dsp:txXfrm>
    </dsp:sp>
    <dsp:sp modelId="{4E083C12-7BCE-4C73-AEEE-F7DD3D4BFDF7}">
      <dsp:nvSpPr>
        <dsp:cNvPr id="0" name=""/>
        <dsp:cNvSpPr/>
      </dsp:nvSpPr>
      <dsp:spPr>
        <a:xfrm>
          <a:off x="0" y="2162556"/>
          <a:ext cx="5559014"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BB96A-3CD5-48D7-8243-1B7E254D94BF}">
      <dsp:nvSpPr>
        <dsp:cNvPr id="0" name=""/>
        <dsp:cNvSpPr/>
      </dsp:nvSpPr>
      <dsp:spPr>
        <a:xfrm>
          <a:off x="365119" y="2434132"/>
          <a:ext cx="663854" cy="663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80431-ED34-4EDE-B1B7-DB3CB6998437}">
      <dsp:nvSpPr>
        <dsp:cNvPr id="0" name=""/>
        <dsp:cNvSpPr/>
      </dsp:nvSpPr>
      <dsp:spPr>
        <a:xfrm>
          <a:off x="1394094" y="2162556"/>
          <a:ext cx="4164919"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889000">
            <a:lnSpc>
              <a:spcPct val="100000"/>
            </a:lnSpc>
            <a:spcBef>
              <a:spcPct val="0"/>
            </a:spcBef>
            <a:spcAft>
              <a:spcPct val="35000"/>
            </a:spcAft>
            <a:buNone/>
          </a:pPr>
          <a:r>
            <a:rPr lang="en-US" sz="2000" kern="1200"/>
            <a:t>In each section, write key words describing each of the MARIAN REFORMS</a:t>
          </a:r>
        </a:p>
      </dsp:txBody>
      <dsp:txXfrm>
        <a:off x="1394094" y="2162556"/>
        <a:ext cx="4164919" cy="1207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FB2B-77C0-0948-91B5-6BE637F692C3}">
      <dsp:nvSpPr>
        <dsp:cNvPr id="0" name=""/>
        <dsp:cNvSpPr/>
      </dsp:nvSpPr>
      <dsp:spPr>
        <a:xfrm>
          <a:off x="0" y="378340"/>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4A7228-4B21-4A4E-814B-00B0C8561240}">
      <dsp:nvSpPr>
        <dsp:cNvPr id="0" name=""/>
        <dsp:cNvSpPr/>
      </dsp:nvSpPr>
      <dsp:spPr>
        <a:xfrm>
          <a:off x="502920" y="53620"/>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kern="1200"/>
            <a:t>Read through the text ‘War and Conflict’</a:t>
          </a:r>
        </a:p>
      </dsp:txBody>
      <dsp:txXfrm>
        <a:off x="534623" y="85323"/>
        <a:ext cx="6977474" cy="586034"/>
      </dsp:txXfrm>
    </dsp:sp>
    <dsp:sp modelId="{F4FA2FC7-B81F-1241-AE35-D59A61C1831C}">
      <dsp:nvSpPr>
        <dsp:cNvPr id="0" name=""/>
        <dsp:cNvSpPr/>
      </dsp:nvSpPr>
      <dsp:spPr>
        <a:xfrm>
          <a:off x="0" y="1376260"/>
          <a:ext cx="10058399" cy="2356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58216" rIns="780644" bIns="156464" numCol="1" spcCol="1270" anchor="t" anchorCtr="0">
          <a:noAutofit/>
        </a:bodyPr>
        <a:lstStyle/>
        <a:p>
          <a:pPr marL="228600" lvl="1" indent="-228600" algn="l" defTabSz="977900">
            <a:lnSpc>
              <a:spcPct val="90000"/>
            </a:lnSpc>
            <a:spcBef>
              <a:spcPct val="0"/>
            </a:spcBef>
            <a:spcAft>
              <a:spcPct val="15000"/>
            </a:spcAft>
            <a:buFont typeface="+mj-lt"/>
            <a:buAutoNum type="arabicPeriod"/>
          </a:pPr>
          <a:r>
            <a:rPr lang="en-US" sz="2200" kern="1200" dirty="0"/>
            <a:t> Explain how Marius won the Jugurthine War</a:t>
          </a:r>
        </a:p>
        <a:p>
          <a:pPr marL="228600" lvl="1" indent="-228600" algn="l" defTabSz="977900">
            <a:lnSpc>
              <a:spcPct val="90000"/>
            </a:lnSpc>
            <a:spcBef>
              <a:spcPct val="0"/>
            </a:spcBef>
            <a:spcAft>
              <a:spcPct val="15000"/>
            </a:spcAft>
            <a:buFont typeface="+mj-lt"/>
            <a:buAutoNum type="arabicPeriod"/>
          </a:pPr>
          <a:r>
            <a:rPr lang="en-US" sz="2200" kern="1200" dirty="0"/>
            <a:t> Identify the key people, events, and ideas of the ‘War Against the </a:t>
          </a:r>
          <a:r>
            <a:rPr lang="en-US" sz="2200" kern="1200" dirty="0" err="1"/>
            <a:t>Cimbri</a:t>
          </a:r>
          <a:r>
            <a:rPr lang="en-US" sz="2200" kern="1200" dirty="0"/>
            <a:t> and </a:t>
          </a:r>
          <a:r>
            <a:rPr lang="en-US" sz="2200" kern="1200" dirty="0" err="1"/>
            <a:t>Teutones</a:t>
          </a:r>
          <a:r>
            <a:rPr lang="en-US" sz="2200" kern="1200" dirty="0"/>
            <a:t>’</a:t>
          </a:r>
        </a:p>
        <a:p>
          <a:pPr marL="228600" lvl="1" indent="-228600" algn="l" defTabSz="977900">
            <a:lnSpc>
              <a:spcPct val="90000"/>
            </a:lnSpc>
            <a:spcBef>
              <a:spcPct val="0"/>
            </a:spcBef>
            <a:spcAft>
              <a:spcPct val="15000"/>
            </a:spcAft>
            <a:buFont typeface="+mj-lt"/>
            <a:buAutoNum type="arabicPeriod"/>
          </a:pPr>
          <a:r>
            <a:rPr lang="en-US" sz="2200" kern="1200" dirty="0"/>
            <a:t> When was Marius elected Consul, and why was this so shocking?</a:t>
          </a:r>
        </a:p>
        <a:p>
          <a:pPr marL="228600" lvl="1" indent="-228600" algn="l" defTabSz="977900">
            <a:lnSpc>
              <a:spcPct val="90000"/>
            </a:lnSpc>
            <a:spcBef>
              <a:spcPct val="0"/>
            </a:spcBef>
            <a:spcAft>
              <a:spcPct val="15000"/>
            </a:spcAft>
            <a:buFont typeface="+mj-lt"/>
            <a:buAutoNum type="arabicPeriod"/>
          </a:pPr>
          <a:r>
            <a:rPr lang="en-US" sz="2200" kern="1200" dirty="0"/>
            <a:t> Who is Sulla? Describe his feelings towards/relationship with Marius.</a:t>
          </a:r>
        </a:p>
      </dsp:txBody>
      <dsp:txXfrm>
        <a:off x="0" y="1376260"/>
        <a:ext cx="10058399" cy="2356200"/>
      </dsp:txXfrm>
    </dsp:sp>
    <dsp:sp modelId="{F0DF89B1-CA2A-BD47-8AEA-2227A336F1DD}">
      <dsp:nvSpPr>
        <dsp:cNvPr id="0" name=""/>
        <dsp:cNvSpPr/>
      </dsp:nvSpPr>
      <dsp:spPr>
        <a:xfrm>
          <a:off x="502920" y="1051540"/>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kern="1200"/>
            <a:t>Answer the following questions in your book:</a:t>
          </a:r>
        </a:p>
      </dsp:txBody>
      <dsp:txXfrm>
        <a:off x="534623" y="1083243"/>
        <a:ext cx="6977474" cy="5860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3/13/24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157 BCE </a:t>
            </a:r>
            <a:r>
              <a:rPr lang="en-US" dirty="0" err="1"/>
              <a:t>Arpinum</a:t>
            </a:r>
            <a:r>
              <a:rPr lang="en-US" dirty="0"/>
              <a:t>, Latium</a:t>
            </a:r>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77575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16</a:t>
            </a:fld>
            <a:endParaRPr lang="en-US"/>
          </a:p>
        </p:txBody>
      </p:sp>
    </p:spTree>
    <p:extLst>
      <p:ext uri="{BB962C8B-B14F-4D97-AF65-F5344CB8AC3E}">
        <p14:creationId xmlns:p14="http://schemas.microsoft.com/office/powerpoint/2010/main" val="376685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Equestrian</a:t>
            </a: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258209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New Man</a:t>
            </a:r>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350507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military officer</a:t>
            </a:r>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89676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119BCE</a:t>
            </a:r>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320986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t>
            </a:r>
            <a:r>
              <a:rPr lang="en-AU" sz="1800" dirty="0">
                <a:solidFill>
                  <a:srgbClr val="000000"/>
                </a:solidFill>
                <a:effectLst/>
                <a:latin typeface="Chalkboard" panose="03050602040202020205" pitchFamily="66" charset="77"/>
                <a:ea typeface="Times New Roman" panose="02020603050405020304" pitchFamily="18" charset="0"/>
                <a:cs typeface="Times New Roman" panose="02020603050405020304" pitchFamily="18" charset="0"/>
              </a:rPr>
              <a:t>the Senate finally declared war on Jugurtha in 111 BC.</a:t>
            </a:r>
            <a:r>
              <a:rPr lang="en-AU" dirty="0">
                <a:effectLst/>
              </a:rPr>
              <a:t> </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8</a:t>
            </a:fld>
            <a:endParaRPr lang="en-US"/>
          </a:p>
        </p:txBody>
      </p:sp>
    </p:spTree>
    <p:extLst>
      <p:ext uri="{BB962C8B-B14F-4D97-AF65-F5344CB8AC3E}">
        <p14:creationId xmlns:p14="http://schemas.microsoft.com/office/powerpoint/2010/main" val="3378669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t>
            </a:r>
            <a:r>
              <a:rPr lang="en-AU" sz="1800" dirty="0" err="1">
                <a:solidFill>
                  <a:srgbClr val="000000"/>
                </a:solidFill>
                <a:effectLst/>
                <a:latin typeface="Chalkboard" panose="03050602040202020205" pitchFamily="66" charset="77"/>
                <a:ea typeface="Times New Roman" panose="02020603050405020304" pitchFamily="18" charset="0"/>
                <a:cs typeface="Times New Roman" panose="02020603050405020304" pitchFamily="18" charset="0"/>
              </a:rPr>
              <a:t>Metellus</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9</a:t>
            </a:fld>
            <a:endParaRPr lang="en-US"/>
          </a:p>
        </p:txBody>
      </p:sp>
    </p:spTree>
    <p:extLst>
      <p:ext uri="{BB962C8B-B14F-4D97-AF65-F5344CB8AC3E}">
        <p14:creationId xmlns:p14="http://schemas.microsoft.com/office/powerpoint/2010/main" val="725207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t>
            </a:r>
            <a:r>
              <a:rPr lang="en-AU" sz="1800" dirty="0" err="1">
                <a:solidFill>
                  <a:srgbClr val="000000"/>
                </a:solidFill>
                <a:effectLst/>
                <a:latin typeface="Chalkboard" panose="03050602040202020205" pitchFamily="66" charset="77"/>
                <a:ea typeface="Times New Roman" panose="02020603050405020304" pitchFamily="18" charset="0"/>
                <a:cs typeface="Times New Roman" panose="02020603050405020304" pitchFamily="18" charset="0"/>
              </a:rPr>
              <a:t>Metellus</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10</a:t>
            </a:fld>
            <a:endParaRPr lang="en-US"/>
          </a:p>
        </p:txBody>
      </p:sp>
    </p:spTree>
    <p:extLst>
      <p:ext uri="{BB962C8B-B14F-4D97-AF65-F5344CB8AC3E}">
        <p14:creationId xmlns:p14="http://schemas.microsoft.com/office/powerpoint/2010/main" val="17463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t>
            </a:r>
            <a:r>
              <a:rPr lang="en-AU" sz="1800" dirty="0">
                <a:solidFill>
                  <a:srgbClr val="000000"/>
                </a:solidFill>
                <a:effectLst/>
                <a:latin typeface="Chalkboard" panose="03050602040202020205" pitchFamily="66" charset="77"/>
                <a:ea typeface="Times New Roman" panose="02020603050405020304" pitchFamily="18" charset="0"/>
                <a:cs typeface="Times New Roman" panose="02020603050405020304" pitchFamily="18" charset="0"/>
              </a:rPr>
              <a:t>107BCE</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11</a:t>
            </a:fld>
            <a:endParaRPr lang="en-US"/>
          </a:p>
        </p:txBody>
      </p:sp>
    </p:spTree>
    <p:extLst>
      <p:ext uri="{BB962C8B-B14F-4D97-AF65-F5344CB8AC3E}">
        <p14:creationId xmlns:p14="http://schemas.microsoft.com/office/powerpoint/2010/main" val="379508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3/13/24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3/13/24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3/13/24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3/13/24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3/13/24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3/13/24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3/13/24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600" dirty="0"/>
              <a:t>Marius’ Reforms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384995"/>
          </a:xfrm>
          <a:prstGeom prst="rect">
            <a:avLst/>
          </a:prstGeom>
          <a:noFill/>
        </p:spPr>
        <p:txBody>
          <a:bodyPr wrap="square" rtlCol="0">
            <a:spAutoFit/>
          </a:bodyPr>
          <a:lstStyle/>
          <a:p>
            <a:pPr>
              <a:spcAft>
                <a:spcPts val="600"/>
              </a:spcAft>
            </a:pPr>
            <a:r>
              <a:rPr lang="en-US" sz="2800" dirty="0">
                <a:solidFill>
                  <a:schemeClr val="accent5"/>
                </a:solidFill>
              </a:rPr>
              <a:t>GOAL/S:  </a:t>
            </a:r>
            <a:br>
              <a:rPr lang="en-US" sz="2800" dirty="0">
                <a:solidFill>
                  <a:schemeClr val="accent5"/>
                </a:solidFill>
              </a:rPr>
            </a:br>
            <a:r>
              <a:rPr lang="en-AU" sz="2800" b="0" i="1" dirty="0">
                <a:solidFill>
                  <a:schemeClr val="accent5"/>
                </a:solidFill>
                <a:effectLst/>
                <a:latin typeface="Söhne"/>
              </a:rPr>
              <a:t>Examine</a:t>
            </a:r>
            <a:r>
              <a:rPr lang="en-AU" sz="2800" b="0" i="0" dirty="0">
                <a:solidFill>
                  <a:schemeClr val="accent5"/>
                </a:solidFill>
                <a:effectLst/>
                <a:latin typeface="Söhne"/>
              </a:rPr>
              <a:t> Marius' reforms to the Roman army and their implications.</a:t>
            </a:r>
            <a:endParaRPr lang="en-US" sz="2800" i="1" u="sng" dirty="0">
              <a:solidFill>
                <a:schemeClr val="accent5"/>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7, Lesson 1</a:t>
            </a:r>
          </a:p>
        </p:txBody>
      </p:sp>
      <p:pic>
        <p:nvPicPr>
          <p:cNvPr id="1026" name="Picture 2" descr="Gaius Marius - Wikidata">
            <a:extLst>
              <a:ext uri="{FF2B5EF4-FFF2-40B4-BE49-F238E27FC236}">
                <a16:creationId xmlns:a16="http://schemas.microsoft.com/office/drawing/2014/main" id="{2DFED12C-EE70-7D8A-55B2-891FB2FE3F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143"/>
          <a:stretch/>
        </p:blipFill>
        <p:spPr bwMode="auto">
          <a:xfrm>
            <a:off x="875211" y="309207"/>
            <a:ext cx="5733515" cy="574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noAutofit/>
          </a:bodyPr>
          <a:lstStyle/>
          <a:p>
            <a:r>
              <a:rPr lang="en-AU" sz="5400" i="0" dirty="0">
                <a:latin typeface="Calibri" panose="020F0502020204030204" pitchFamily="34" charset="0"/>
                <a:cs typeface="Calibri" panose="020F0502020204030204" pitchFamily="34" charset="0"/>
              </a:rPr>
              <a:t>7. </a:t>
            </a:r>
            <a:r>
              <a:rPr lang="en-AU"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109 BCE, one of the </a:t>
            </a:r>
            <a:r>
              <a:rPr lang="en-AU" sz="5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Metelli</a:t>
            </a:r>
            <a:r>
              <a:rPr lang="en-AU"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family, Quintus </a:t>
            </a:r>
            <a:r>
              <a:rPr lang="en-AU" sz="5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Caecilius</a:t>
            </a:r>
            <a:r>
              <a:rPr lang="en-AU"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____________, was elected as consul and was sent to Numidia to take control of the campaign.</a:t>
            </a:r>
            <a:endParaRPr lang="en-US"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5744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noAutofit/>
          </a:bodyPr>
          <a:lstStyle/>
          <a:p>
            <a:r>
              <a:rPr lang="en-AU" sz="5400" i="0" dirty="0">
                <a:latin typeface="Calibri" panose="020F0502020204030204" pitchFamily="34" charset="0"/>
                <a:cs typeface="Calibri" panose="020F0502020204030204" pitchFamily="34" charset="0"/>
              </a:rPr>
              <a:t>8. In what year was Marius successfully elected CONSUL?</a:t>
            </a:r>
            <a:endParaRPr lang="en-US"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185802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93E-C9F9-A7CB-F61D-FA81E09B607A}"/>
              </a:ext>
            </a:extLst>
          </p:cNvPr>
          <p:cNvSpPr>
            <a:spLocks noGrp="1"/>
          </p:cNvSpPr>
          <p:nvPr>
            <p:ph type="ctrTitle"/>
          </p:nvPr>
        </p:nvSpPr>
        <p:spPr/>
        <p:txBody>
          <a:bodyPr/>
          <a:lstStyle/>
          <a:p>
            <a:r>
              <a:rPr lang="en-US" dirty="0"/>
              <a:t>PACK UP WHITEBOARDS</a:t>
            </a:r>
          </a:p>
        </p:txBody>
      </p:sp>
      <p:sp>
        <p:nvSpPr>
          <p:cNvPr id="3" name="Subtitle 2">
            <a:extLst>
              <a:ext uri="{FF2B5EF4-FFF2-40B4-BE49-F238E27FC236}">
                <a16:creationId xmlns:a16="http://schemas.microsoft.com/office/drawing/2014/main" id="{2C0EEC1B-6413-E293-685A-98A89F81093C}"/>
              </a:ext>
            </a:extLst>
          </p:cNvPr>
          <p:cNvSpPr>
            <a:spLocks noGrp="1"/>
          </p:cNvSpPr>
          <p:nvPr>
            <p:ph type="subTitle" idx="1"/>
          </p:nvPr>
        </p:nvSpPr>
        <p:spPr/>
        <p:txBody>
          <a:bodyPr/>
          <a:lstStyle/>
          <a:p>
            <a:r>
              <a:rPr lang="en-US" dirty="0"/>
              <a:t>Book out!</a:t>
            </a:r>
          </a:p>
        </p:txBody>
      </p:sp>
    </p:spTree>
    <p:extLst>
      <p:ext uri="{BB962C8B-B14F-4D97-AF65-F5344CB8AC3E}">
        <p14:creationId xmlns:p14="http://schemas.microsoft.com/office/powerpoint/2010/main" val="378685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149E-DCC0-92D9-C115-CD7739F464B8}"/>
              </a:ext>
            </a:extLst>
          </p:cNvPr>
          <p:cNvSpPr>
            <a:spLocks noGrp="1"/>
          </p:cNvSpPr>
          <p:nvPr>
            <p:ph type="title"/>
          </p:nvPr>
        </p:nvSpPr>
        <p:spPr/>
        <p:txBody>
          <a:bodyPr/>
          <a:lstStyle/>
          <a:p>
            <a:pPr algn="ctr"/>
            <a:r>
              <a:rPr lang="en-US" dirty="0"/>
              <a:t>Today’s Lesson:</a:t>
            </a:r>
          </a:p>
        </p:txBody>
      </p:sp>
      <p:graphicFrame>
        <p:nvGraphicFramePr>
          <p:cNvPr id="5" name="Content Placeholder 2">
            <a:extLst>
              <a:ext uri="{FF2B5EF4-FFF2-40B4-BE49-F238E27FC236}">
                <a16:creationId xmlns:a16="http://schemas.microsoft.com/office/drawing/2014/main" id="{8A9F2BBB-F231-BF32-5FAB-1D4EDABF68E0}"/>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71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79C8A-790C-86C1-C199-CABEE3DF9FE6}"/>
              </a:ext>
            </a:extLst>
          </p:cNvPr>
          <p:cNvSpPr>
            <a:spLocks noGrp="1"/>
          </p:cNvSpPr>
          <p:nvPr>
            <p:ph type="title"/>
          </p:nvPr>
        </p:nvSpPr>
        <p:spPr>
          <a:xfrm>
            <a:off x="121024" y="0"/>
            <a:ext cx="11861613" cy="4749293"/>
          </a:xfrm>
        </p:spPr>
        <p:txBody>
          <a:bodyPr vert="horz" lIns="91440" tIns="45720" rIns="91440" bIns="45720" rtlCol="0" anchor="b">
            <a:normAutofit/>
          </a:bodyPr>
          <a:lstStyle/>
          <a:p>
            <a:pPr algn="ct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 </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By 107 BCE , Marius was popular with the people, and </a:t>
            </a:r>
            <a:r>
              <a:rPr lang="en-US" sz="2400" b="1" i="1" u="sng" dirty="0">
                <a:solidFill>
                  <a:schemeClr val="accent5"/>
                </a:solidFill>
                <a:effectLst/>
                <a:latin typeface="Calibri" panose="020F0502020204030204" pitchFamily="34" charset="0"/>
                <a:cs typeface="Calibri" panose="020F0502020204030204" pitchFamily="34" charset="0"/>
              </a:rPr>
              <a:t>the Assembly voted for Marius to take command of the Jugurthine War instead of </a:t>
            </a:r>
            <a:r>
              <a:rPr lang="en-US" sz="2400" b="1" i="1" u="sng" dirty="0" err="1">
                <a:solidFill>
                  <a:schemeClr val="accent5"/>
                </a:solidFill>
                <a:effectLst/>
                <a:latin typeface="Calibri" panose="020F0502020204030204" pitchFamily="34" charset="0"/>
                <a:cs typeface="Calibri" panose="020F0502020204030204" pitchFamily="34" charset="0"/>
              </a:rPr>
              <a:t>Metellus</a:t>
            </a: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 </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Marius had encouraged them in this decision by </a:t>
            </a:r>
            <a:r>
              <a:rPr lang="en-US" sz="2400" b="1" i="1" u="sng" dirty="0">
                <a:solidFill>
                  <a:schemeClr val="accent5"/>
                </a:solidFill>
                <a:effectLst/>
                <a:latin typeface="Calibri" panose="020F0502020204030204" pitchFamily="34" charset="0"/>
                <a:cs typeface="Calibri" panose="020F0502020204030204" pitchFamily="34" charset="0"/>
              </a:rPr>
              <a:t>boasting that his experience in North Africa </a:t>
            </a: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had given him an insight into how the war could finally be won.</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 </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Before he sailed to Numidia to take charge, </a:t>
            </a:r>
            <a:r>
              <a:rPr lang="en-US" sz="2400" b="1" i="1" u="sng" dirty="0">
                <a:solidFill>
                  <a:schemeClr val="accent5"/>
                </a:solidFill>
                <a:effectLst/>
                <a:latin typeface="Calibri" panose="020F0502020204030204" pitchFamily="34" charset="0"/>
                <a:cs typeface="Calibri" panose="020F0502020204030204" pitchFamily="34" charset="0"/>
              </a:rPr>
              <a:t>Marius needed to raise an army</a:t>
            </a: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 </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However, the </a:t>
            </a:r>
            <a:r>
              <a:rPr lang="en-US" sz="2400" b="1" i="1" u="sng" dirty="0">
                <a:solidFill>
                  <a:schemeClr val="accent5"/>
                </a:solidFill>
                <a:effectLst/>
                <a:latin typeface="Calibri" panose="020F0502020204030204" pitchFamily="34" charset="0"/>
                <a:cs typeface="Calibri" panose="020F0502020204030204" pitchFamily="34" charset="0"/>
              </a:rPr>
              <a:t>issue of landless citizens</a:t>
            </a: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 which Tiberius and Gaius Gracchus had tried to fix remained an ongoing </a:t>
            </a:r>
            <a:r>
              <a:rPr lang="en-US" sz="2400" b="1" i="1" u="sng" dirty="0">
                <a:solidFill>
                  <a:schemeClr val="accent5"/>
                </a:solidFill>
                <a:effectLst/>
                <a:latin typeface="Calibri" panose="020F0502020204030204" pitchFamily="34" charset="0"/>
                <a:cs typeface="Calibri" panose="020F0502020204030204" pitchFamily="34" charset="0"/>
              </a:rPr>
              <a:t>problem in the recruitment process</a:t>
            </a: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t> </a:t>
            </a:r>
            <a:br>
              <a:rPr lang="en-US" sz="2400" b="0" i="0" dirty="0">
                <a:solidFill>
                  <a:schemeClr val="tx1">
                    <a:lumMod val="85000"/>
                    <a:lumOff val="15000"/>
                  </a:schemeClr>
                </a:solidFill>
                <a:effectLst/>
                <a:latin typeface="Calibri" panose="020F0502020204030204" pitchFamily="34" charset="0"/>
                <a:cs typeface="Calibri" panose="020F0502020204030204" pitchFamily="34" charset="0"/>
              </a:rPr>
            </a:br>
            <a:r>
              <a:rPr lang="en-US" sz="2400" b="1" i="0" dirty="0">
                <a:solidFill>
                  <a:schemeClr val="tx1">
                    <a:lumMod val="85000"/>
                    <a:lumOff val="15000"/>
                  </a:schemeClr>
                </a:solidFill>
                <a:effectLst/>
                <a:latin typeface="Calibri" panose="020F0502020204030204" pitchFamily="34" charset="0"/>
                <a:cs typeface="Calibri" panose="020F0502020204030204" pitchFamily="34" charset="0"/>
              </a:rPr>
              <a:t>Marius could not find enough soldiers to create the forces he needed.</a:t>
            </a:r>
            <a:br>
              <a:rPr lang="en-US" sz="2400" b="1" i="0" dirty="0">
                <a:solidFill>
                  <a:schemeClr val="tx1">
                    <a:lumMod val="85000"/>
                    <a:lumOff val="15000"/>
                  </a:schemeClr>
                </a:solidFill>
                <a:effectLst/>
                <a:latin typeface="Calibri" panose="020F0502020204030204" pitchFamily="34" charset="0"/>
                <a:cs typeface="Calibri" panose="020F0502020204030204" pitchFamily="34" charset="0"/>
              </a:rPr>
            </a:br>
            <a:endParaRPr lang="en-US" sz="24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red circle with a cross&#10;&#10;Description automatically generated">
            <a:extLst>
              <a:ext uri="{FF2B5EF4-FFF2-40B4-BE49-F238E27FC236}">
                <a16:creationId xmlns:a16="http://schemas.microsoft.com/office/drawing/2014/main" id="{B0C5DB74-5A00-31E9-AEAA-CA65051674EC}"/>
              </a:ext>
            </a:extLst>
          </p:cNvPr>
          <p:cNvPicPr>
            <a:picLocks noChangeAspect="1"/>
          </p:cNvPicPr>
          <p:nvPr/>
        </p:nvPicPr>
        <p:blipFill>
          <a:blip r:embed="rId2"/>
          <a:stretch>
            <a:fillRect/>
          </a:stretch>
        </p:blipFill>
        <p:spPr>
          <a:xfrm>
            <a:off x="11083178" y="5705048"/>
            <a:ext cx="899459" cy="899459"/>
          </a:xfrm>
          <a:prstGeom prst="rect">
            <a:avLst/>
          </a:prstGeom>
        </p:spPr>
      </p:pic>
    </p:spTree>
    <p:extLst>
      <p:ext uri="{BB962C8B-B14F-4D97-AF65-F5344CB8AC3E}">
        <p14:creationId xmlns:p14="http://schemas.microsoft.com/office/powerpoint/2010/main" val="14335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2A66F-CD7B-90F0-76B0-9E53049DBCB4}"/>
              </a:ext>
            </a:extLst>
          </p:cNvPr>
          <p:cNvSpPr>
            <a:spLocks noGrp="1"/>
          </p:cNvSpPr>
          <p:nvPr>
            <p:ph type="title"/>
          </p:nvPr>
        </p:nvSpPr>
        <p:spPr>
          <a:xfrm>
            <a:off x="4648741" y="0"/>
            <a:ext cx="7546433" cy="6857999"/>
          </a:xfrm>
        </p:spPr>
        <p:txBody>
          <a:bodyPr vert="horz" lIns="91440" tIns="45720" rIns="91440" bIns="45720" rtlCol="0" anchor="ctr">
            <a:normAutofit/>
          </a:bodyPr>
          <a:lstStyle/>
          <a:p>
            <a:pPr algn="ctr"/>
            <a:r>
              <a:rPr lang="en-US" sz="2400" b="0" i="0" dirty="0">
                <a:solidFill>
                  <a:schemeClr val="tx1"/>
                </a:solidFill>
                <a:effectLst/>
                <a:latin typeface="Calibri" panose="020F0502020204030204" pitchFamily="34" charset="0"/>
                <a:cs typeface="Calibri" panose="020F0502020204030204" pitchFamily="34" charset="0"/>
              </a:rPr>
              <a:t>So, Marius devised with a practical solution. </a:t>
            </a:r>
            <a:br>
              <a:rPr lang="en-US" sz="2400" b="0" i="0" dirty="0">
                <a:solidFill>
                  <a:schemeClr val="tx1"/>
                </a:solidFill>
                <a:effectLst/>
                <a:latin typeface="Calibri" panose="020F0502020204030204" pitchFamily="34" charset="0"/>
                <a:cs typeface="Calibri" panose="020F0502020204030204" pitchFamily="34" charset="0"/>
              </a:rPr>
            </a:br>
            <a:br>
              <a:rPr lang="en-US" sz="2400" b="0" i="0" dirty="0">
                <a:solidFill>
                  <a:schemeClr val="tx1"/>
                </a:solidFill>
                <a:effectLst/>
                <a:latin typeface="Calibri" panose="020F0502020204030204" pitchFamily="34" charset="0"/>
                <a:cs typeface="Calibri" panose="020F0502020204030204" pitchFamily="34" charset="0"/>
              </a:rPr>
            </a:br>
            <a:r>
              <a:rPr lang="en-US" sz="2400" b="1" i="0" u="sng" dirty="0">
                <a:solidFill>
                  <a:schemeClr val="tx1"/>
                </a:solidFill>
                <a:effectLst/>
                <a:latin typeface="Calibri" panose="020F0502020204030204" pitchFamily="34" charset="0"/>
                <a:cs typeface="Calibri" panose="020F0502020204030204" pitchFamily="34" charset="0"/>
              </a:rPr>
              <a:t>Rather than requiring soldiers to own their own land, Marius asked for volunteers, regardless of their level of wealth.</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 </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He offered to </a:t>
            </a:r>
            <a:r>
              <a:rPr lang="en-US" sz="2400" b="1" i="1" u="sng" dirty="0">
                <a:solidFill>
                  <a:schemeClr val="accent6"/>
                </a:solidFill>
                <a:effectLst/>
                <a:latin typeface="Calibri" panose="020F0502020204030204" pitchFamily="34" charset="0"/>
                <a:cs typeface="Calibri" panose="020F0502020204030204" pitchFamily="34" charset="0"/>
              </a:rPr>
              <a:t>pay these volunteers while they were on campaign</a:t>
            </a:r>
            <a:r>
              <a:rPr lang="en-US" sz="2400" b="0" i="0" dirty="0">
                <a:solidFill>
                  <a:schemeClr val="tx1"/>
                </a:solidFill>
                <a:effectLst/>
                <a:latin typeface="Calibri" panose="020F0502020204030204" pitchFamily="34" charset="0"/>
                <a:cs typeface="Calibri" panose="020F0502020204030204" pitchFamily="34" charset="0"/>
              </a:rPr>
              <a:t>. This had never been done before. Prior to this, soldiers were responsible for their own upkeep.</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 </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The brilliance of Marius' change to recruitment is that </a:t>
            </a:r>
            <a:br>
              <a:rPr lang="en-US" sz="2400" b="0" i="0" dirty="0">
                <a:solidFill>
                  <a:schemeClr val="tx1"/>
                </a:solidFill>
                <a:effectLst/>
                <a:latin typeface="Calibri" panose="020F0502020204030204" pitchFamily="34" charset="0"/>
                <a:cs typeface="Calibri" panose="020F0502020204030204" pitchFamily="34" charset="0"/>
              </a:rPr>
            </a:br>
            <a:r>
              <a:rPr lang="en-US" sz="2400" b="1" i="1" u="sng" dirty="0">
                <a:solidFill>
                  <a:schemeClr val="accent6"/>
                </a:solidFill>
                <a:effectLst/>
                <a:latin typeface="Calibri" panose="020F0502020204030204" pitchFamily="34" charset="0"/>
                <a:cs typeface="Calibri" panose="020F0502020204030204" pitchFamily="34" charset="0"/>
              </a:rPr>
              <a:t>many more people came forward to serve in his army</a:t>
            </a:r>
            <a:r>
              <a:rPr lang="en-US" sz="2400" b="0" i="0" dirty="0">
                <a:solidFill>
                  <a:schemeClr val="tx1"/>
                </a:solidFill>
                <a:effectLst/>
                <a:latin typeface="Calibri" panose="020F0502020204030204" pitchFamily="34" charset="0"/>
                <a:cs typeface="Calibri" panose="020F0502020204030204" pitchFamily="34" charset="0"/>
              </a:rPr>
              <a:t>.</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 </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The attraction of </a:t>
            </a:r>
            <a:r>
              <a:rPr lang="en-US" sz="2400" b="1" i="1" u="sng" dirty="0">
                <a:solidFill>
                  <a:schemeClr val="accent6"/>
                </a:solidFill>
                <a:effectLst/>
                <a:latin typeface="Calibri" panose="020F0502020204030204" pitchFamily="34" charset="0"/>
                <a:cs typeface="Calibri" panose="020F0502020204030204" pitchFamily="34" charset="0"/>
              </a:rPr>
              <a:t>receiving regular pay </a:t>
            </a:r>
            <a:r>
              <a:rPr lang="en-US" sz="2400" b="0" i="0" dirty="0">
                <a:solidFill>
                  <a:schemeClr val="tx1"/>
                </a:solidFill>
                <a:effectLst/>
                <a:latin typeface="Calibri" panose="020F0502020204030204" pitchFamily="34" charset="0"/>
                <a:cs typeface="Calibri" panose="020F0502020204030204" pitchFamily="34" charset="0"/>
              </a:rPr>
              <a:t>was made more enticing by the fact that Marius also promised to give each soldier </a:t>
            </a:r>
            <a:r>
              <a:rPr lang="en-US" sz="2400" b="1" i="1" u="sng" dirty="0">
                <a:solidFill>
                  <a:schemeClr val="accent6"/>
                </a:solidFill>
                <a:effectLst/>
                <a:latin typeface="Calibri" panose="020F0502020204030204" pitchFamily="34" charset="0"/>
                <a:cs typeface="Calibri" panose="020F0502020204030204" pitchFamily="34" charset="0"/>
              </a:rPr>
              <a:t>their own land when they completed their military service</a:t>
            </a:r>
            <a:r>
              <a:rPr lang="en-US" sz="2400" b="0" i="0" dirty="0">
                <a:solidFill>
                  <a:schemeClr val="tx1"/>
                </a:solidFill>
                <a:effectLst/>
                <a:latin typeface="Calibri" panose="020F0502020204030204" pitchFamily="34" charset="0"/>
                <a:cs typeface="Calibri" panose="020F0502020204030204" pitchFamily="34" charset="0"/>
              </a:rPr>
              <a:t>.</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 </a:t>
            </a:r>
            <a:br>
              <a:rPr lang="en-US" sz="2400" b="0" i="0" dirty="0">
                <a:solidFill>
                  <a:schemeClr val="tx1"/>
                </a:solidFill>
                <a:effectLst/>
                <a:latin typeface="Calibri" panose="020F0502020204030204" pitchFamily="34" charset="0"/>
                <a:cs typeface="Calibri" panose="020F0502020204030204" pitchFamily="34" charset="0"/>
              </a:rPr>
            </a:br>
            <a:r>
              <a:rPr lang="en-US" sz="2400" b="0" i="0" dirty="0">
                <a:solidFill>
                  <a:schemeClr val="tx1"/>
                </a:solidFill>
                <a:effectLst/>
                <a:latin typeface="Calibri" panose="020F0502020204030204" pitchFamily="34" charset="0"/>
                <a:cs typeface="Calibri" panose="020F0502020204030204" pitchFamily="34" charset="0"/>
              </a:rPr>
              <a:t>This new scheme was very </a:t>
            </a:r>
            <a:r>
              <a:rPr lang="en-US" sz="2400" b="1" i="0" u="sng" dirty="0">
                <a:solidFill>
                  <a:schemeClr val="tx1"/>
                </a:solidFill>
                <a:effectLst/>
                <a:latin typeface="Calibri" panose="020F0502020204030204" pitchFamily="34" charset="0"/>
                <a:cs typeface="Calibri" panose="020F0502020204030204" pitchFamily="34" charset="0"/>
              </a:rPr>
              <a:t>successful</a:t>
            </a:r>
            <a:r>
              <a:rPr lang="en-US" sz="2400" b="0" i="0" dirty="0">
                <a:solidFill>
                  <a:schemeClr val="tx1"/>
                </a:solidFill>
                <a:effectLst/>
                <a:latin typeface="Calibri" panose="020F0502020204030204" pitchFamily="34" charset="0"/>
                <a:cs typeface="Calibri" panose="020F0502020204030204" pitchFamily="34" charset="0"/>
              </a:rPr>
              <a:t>. Marius quickly raised an army and headed to north Africa to begin his campaign against Jugurtha.</a:t>
            </a:r>
            <a:br>
              <a:rPr lang="en-US" sz="2400" b="0" i="0" dirty="0">
                <a:solidFill>
                  <a:schemeClr val="tx1"/>
                </a:solidFill>
                <a:effectLst/>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red circle with a cross&#10;&#10;Description automatically generated">
            <a:extLst>
              <a:ext uri="{FF2B5EF4-FFF2-40B4-BE49-F238E27FC236}">
                <a16:creationId xmlns:a16="http://schemas.microsoft.com/office/drawing/2014/main" id="{C82C12EF-049F-C63F-A45D-D6BC817CC49D}"/>
              </a:ext>
            </a:extLst>
          </p:cNvPr>
          <p:cNvPicPr>
            <a:picLocks noChangeAspect="1"/>
          </p:cNvPicPr>
          <p:nvPr/>
        </p:nvPicPr>
        <p:blipFill>
          <a:blip r:embed="rId2"/>
          <a:stretch>
            <a:fillRect/>
          </a:stretch>
        </p:blipFill>
        <p:spPr>
          <a:xfrm>
            <a:off x="308199" y="5729941"/>
            <a:ext cx="899459" cy="899459"/>
          </a:xfrm>
          <a:prstGeom prst="rect">
            <a:avLst/>
          </a:prstGeom>
        </p:spPr>
      </p:pic>
    </p:spTree>
    <p:extLst>
      <p:ext uri="{BB962C8B-B14F-4D97-AF65-F5344CB8AC3E}">
        <p14:creationId xmlns:p14="http://schemas.microsoft.com/office/powerpoint/2010/main" val="289173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Metal armor suit">
            <a:extLst>
              <a:ext uri="{FF2B5EF4-FFF2-40B4-BE49-F238E27FC236}">
                <a16:creationId xmlns:a16="http://schemas.microsoft.com/office/drawing/2014/main" id="{A853125B-A5F9-EA3B-127B-3642F93F82B7}"/>
              </a:ext>
            </a:extLst>
          </p:cNvPr>
          <p:cNvPicPr>
            <a:picLocks noChangeAspect="1"/>
          </p:cNvPicPr>
          <p:nvPr/>
        </p:nvPicPr>
        <p:blipFill rotWithShape="1">
          <a:blip r:embed="rId3">
            <a:alphaModFix amt="35000"/>
          </a:blip>
          <a:srcRect b="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B47FC781-7C55-72C7-2517-E831441ECD00}"/>
              </a:ext>
            </a:extLst>
          </p:cNvPr>
          <p:cNvSpPr>
            <a:spLocks noGrp="1"/>
          </p:cNvSpPr>
          <p:nvPr>
            <p:ph type="ctrTitle"/>
          </p:nvPr>
        </p:nvSpPr>
        <p:spPr>
          <a:xfrm>
            <a:off x="1097280" y="758952"/>
            <a:ext cx="10058400" cy="3566160"/>
          </a:xfrm>
        </p:spPr>
        <p:txBody>
          <a:bodyPr>
            <a:normAutofit/>
          </a:bodyPr>
          <a:lstStyle/>
          <a:p>
            <a:r>
              <a:rPr lang="en-AU" sz="7400" b="0" i="0">
                <a:solidFill>
                  <a:schemeClr val="tx1"/>
                </a:solidFill>
                <a:effectLst/>
                <a:latin typeface="proximanova"/>
              </a:rPr>
              <a:t>The Marian Reforms were a turning point in ancient Roman military history. </a:t>
            </a:r>
            <a:endParaRPr lang="en-US" sz="7400">
              <a:solidFill>
                <a:schemeClr val="tx1"/>
              </a:solidFill>
            </a:endParaRPr>
          </a:p>
        </p:txBody>
      </p:sp>
      <p:sp>
        <p:nvSpPr>
          <p:cNvPr id="3" name="Subtitle 2">
            <a:extLst>
              <a:ext uri="{FF2B5EF4-FFF2-40B4-BE49-F238E27FC236}">
                <a16:creationId xmlns:a16="http://schemas.microsoft.com/office/drawing/2014/main" id="{8C97372A-019B-CBF0-42BC-4A0B5720E5F4}"/>
              </a:ext>
            </a:extLst>
          </p:cNvPr>
          <p:cNvSpPr>
            <a:spLocks noGrp="1"/>
          </p:cNvSpPr>
          <p:nvPr>
            <p:ph type="subTitle" idx="1"/>
          </p:nvPr>
        </p:nvSpPr>
        <p:spPr>
          <a:xfrm>
            <a:off x="1100051" y="4455621"/>
            <a:ext cx="10058400" cy="1143000"/>
          </a:xfrm>
        </p:spPr>
        <p:txBody>
          <a:bodyPr>
            <a:normAutofit/>
          </a:bodyPr>
          <a:lstStyle/>
          <a:p>
            <a:r>
              <a:rPr lang="en-AU" b="0" i="0" dirty="0">
                <a:solidFill>
                  <a:schemeClr val="tx1"/>
                </a:solidFill>
                <a:effectLst/>
                <a:latin typeface="proximanova"/>
              </a:rPr>
              <a:t>They were instituted by Gaius Marius in 107 BC and can be broken down into three major reforms:</a:t>
            </a:r>
            <a:endParaRPr lang="en-US" dirty="0">
              <a:solidFill>
                <a:schemeClr val="tx1"/>
              </a:solidFill>
            </a:endParaRPr>
          </a:p>
        </p:txBody>
      </p:sp>
      <p:cxnSp>
        <p:nvCxnSpPr>
          <p:cNvPr id="9" name="Straight Connector 8">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021674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85FB-A7F6-4FAD-2C61-3724E6755787}"/>
              </a:ext>
            </a:extLst>
          </p:cNvPr>
          <p:cNvSpPr>
            <a:spLocks noGrp="1"/>
          </p:cNvSpPr>
          <p:nvPr>
            <p:ph type="title"/>
          </p:nvPr>
        </p:nvSpPr>
        <p:spPr/>
        <p:txBody>
          <a:bodyPr/>
          <a:lstStyle/>
          <a:p>
            <a:pPr algn="ctr"/>
            <a:r>
              <a:rPr lang="en-US" dirty="0"/>
              <a:t>ACTIVITY – Y CHART</a:t>
            </a:r>
          </a:p>
        </p:txBody>
      </p:sp>
      <p:graphicFrame>
        <p:nvGraphicFramePr>
          <p:cNvPr id="6" name="Content Placeholder 2">
            <a:extLst>
              <a:ext uri="{FF2B5EF4-FFF2-40B4-BE49-F238E27FC236}">
                <a16:creationId xmlns:a16="http://schemas.microsoft.com/office/drawing/2014/main" id="{3B0714F3-5586-967A-37F7-B25B68D4666C}"/>
              </a:ext>
            </a:extLst>
          </p:cNvPr>
          <p:cNvGraphicFramePr>
            <a:graphicFrameLocks noGrp="1"/>
          </p:cNvGraphicFramePr>
          <p:nvPr>
            <p:ph idx="1"/>
            <p:extLst>
              <p:ext uri="{D42A27DB-BD31-4B8C-83A1-F6EECF244321}">
                <p14:modId xmlns:p14="http://schemas.microsoft.com/office/powerpoint/2010/main" val="3956597528"/>
              </p:ext>
            </p:extLst>
          </p:nvPr>
        </p:nvGraphicFramePr>
        <p:xfrm>
          <a:off x="1097280" y="1845734"/>
          <a:ext cx="5559014"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8817BE7A-2C98-0373-B7B2-8F20FBFA5D5A}"/>
              </a:ext>
            </a:extLst>
          </p:cNvPr>
          <p:cNvSpPr/>
          <p:nvPr/>
        </p:nvSpPr>
        <p:spPr>
          <a:xfrm>
            <a:off x="7005918" y="1845734"/>
            <a:ext cx="3523129" cy="4299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FBAC447-2B17-8351-AE87-A2F79A7A5937}"/>
              </a:ext>
            </a:extLst>
          </p:cNvPr>
          <p:cNvCxnSpPr>
            <a:cxnSpLocks/>
          </p:cNvCxnSpPr>
          <p:nvPr/>
        </p:nvCxnSpPr>
        <p:spPr>
          <a:xfrm>
            <a:off x="7005918" y="1845734"/>
            <a:ext cx="1761564" cy="226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5DF174-0425-6821-DA5E-8B5B3F0BD025}"/>
              </a:ext>
            </a:extLst>
          </p:cNvPr>
          <p:cNvCxnSpPr>
            <a:cxnSpLocks/>
          </p:cNvCxnSpPr>
          <p:nvPr/>
        </p:nvCxnSpPr>
        <p:spPr>
          <a:xfrm flipH="1">
            <a:off x="8767482" y="1845734"/>
            <a:ext cx="1761565" cy="226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370496-CEF8-0251-1C25-52DA27B4C050}"/>
              </a:ext>
            </a:extLst>
          </p:cNvPr>
          <p:cNvCxnSpPr>
            <a:cxnSpLocks/>
            <a:endCxn id="4" idx="2"/>
          </p:cNvCxnSpPr>
          <p:nvPr/>
        </p:nvCxnSpPr>
        <p:spPr>
          <a:xfrm>
            <a:off x="8767482" y="4114800"/>
            <a:ext cx="1" cy="20305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89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889F-AB6E-D6B4-0B53-E5F15E582369}"/>
              </a:ext>
            </a:extLst>
          </p:cNvPr>
          <p:cNvSpPr>
            <a:spLocks noGrp="1"/>
          </p:cNvSpPr>
          <p:nvPr>
            <p:ph type="title"/>
          </p:nvPr>
        </p:nvSpPr>
        <p:spPr>
          <a:xfrm>
            <a:off x="1097280" y="286603"/>
            <a:ext cx="10058400" cy="1450757"/>
          </a:xfrm>
        </p:spPr>
        <p:txBody>
          <a:bodyPr>
            <a:normAutofit/>
          </a:bodyPr>
          <a:lstStyle/>
          <a:p>
            <a:r>
              <a:rPr lang="en-US" dirty="0"/>
              <a:t>1. First Ever Standing army</a:t>
            </a:r>
          </a:p>
        </p:txBody>
      </p:sp>
      <p:sp>
        <p:nvSpPr>
          <p:cNvPr id="3" name="Content Placeholder 2">
            <a:extLst>
              <a:ext uri="{FF2B5EF4-FFF2-40B4-BE49-F238E27FC236}">
                <a16:creationId xmlns:a16="http://schemas.microsoft.com/office/drawing/2014/main" id="{AEAF154B-4DF2-2FE9-AC05-204AA6589A32}"/>
              </a:ext>
            </a:extLst>
          </p:cNvPr>
          <p:cNvSpPr>
            <a:spLocks noGrp="1"/>
          </p:cNvSpPr>
          <p:nvPr>
            <p:ph idx="1"/>
          </p:nvPr>
        </p:nvSpPr>
        <p:spPr>
          <a:xfrm>
            <a:off x="1097279" y="1845734"/>
            <a:ext cx="6454987" cy="4023360"/>
          </a:xfrm>
        </p:spPr>
        <p:txBody>
          <a:bodyPr>
            <a:normAutofit/>
          </a:bodyPr>
          <a:lstStyle/>
          <a:p>
            <a:pPr>
              <a:buFont typeface="Wingdings" pitchFamily="2" charset="2"/>
              <a:buChar char="ü"/>
            </a:pPr>
            <a:r>
              <a:rPr lang="en-AU" sz="3200" b="0" i="0" dirty="0">
                <a:effectLst/>
                <a:latin typeface="proximanova"/>
              </a:rPr>
              <a:t> previously enlisted its soldiers on a season-by-season basis </a:t>
            </a:r>
          </a:p>
          <a:p>
            <a:pPr lvl="3">
              <a:buFont typeface="Wingdings" pitchFamily="2" charset="2"/>
              <a:buChar char="§"/>
            </a:pPr>
            <a:r>
              <a:rPr lang="en-AU" sz="2400" b="0" i="0" dirty="0">
                <a:effectLst/>
                <a:latin typeface="proximanova"/>
              </a:rPr>
              <a:t>dissolved its army after every campaign  </a:t>
            </a:r>
          </a:p>
          <a:p>
            <a:pPr>
              <a:buFont typeface="Wingdings" pitchFamily="2" charset="2"/>
              <a:buChar char="ü"/>
            </a:pPr>
            <a:r>
              <a:rPr lang="en-AU" sz="3200" dirty="0">
                <a:latin typeface="proximanova"/>
              </a:rPr>
              <a:t> e</a:t>
            </a:r>
            <a:r>
              <a:rPr lang="en-AU" sz="3200" b="0" i="0" dirty="0">
                <a:effectLst/>
                <a:latin typeface="proximanova"/>
              </a:rPr>
              <a:t>stablishing Rome’s army from scratch</a:t>
            </a:r>
          </a:p>
          <a:p>
            <a:pPr lvl="3">
              <a:buFont typeface="Wingdings" pitchFamily="2" charset="2"/>
              <a:buChar char="§"/>
            </a:pPr>
            <a:r>
              <a:rPr lang="en-AU" sz="2400" b="0" i="0" dirty="0">
                <a:effectLst/>
                <a:latin typeface="proximanova"/>
              </a:rPr>
              <a:t>able to change organisation </a:t>
            </a:r>
          </a:p>
          <a:p>
            <a:pPr lvl="3">
              <a:buFont typeface="Wingdings" pitchFamily="2" charset="2"/>
              <a:buChar char="§"/>
            </a:pPr>
            <a:r>
              <a:rPr lang="en-AU" sz="2400" b="0" i="0" dirty="0">
                <a:effectLst/>
                <a:latin typeface="proximanova"/>
              </a:rPr>
              <a:t>choosing to make the century (a group of 100 soldiers) the basic unit from which his legions were built.</a:t>
            </a:r>
            <a:endParaRPr lang="en-US" sz="2400" dirty="0"/>
          </a:p>
        </p:txBody>
      </p:sp>
      <p:pic>
        <p:nvPicPr>
          <p:cNvPr id="1026" name="Picture 2">
            <a:extLst>
              <a:ext uri="{FF2B5EF4-FFF2-40B4-BE49-F238E27FC236}">
                <a16:creationId xmlns:a16="http://schemas.microsoft.com/office/drawing/2014/main" id="{6564245C-37BB-55A2-B0D3-6B71CEC61D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77" r="32542" b="2"/>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7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889F-AB6E-D6B4-0B53-E5F15E582369}"/>
              </a:ext>
            </a:extLst>
          </p:cNvPr>
          <p:cNvSpPr>
            <a:spLocks noGrp="1"/>
          </p:cNvSpPr>
          <p:nvPr>
            <p:ph type="title"/>
          </p:nvPr>
        </p:nvSpPr>
        <p:spPr>
          <a:xfrm>
            <a:off x="1097280" y="286603"/>
            <a:ext cx="10058400" cy="1450757"/>
          </a:xfrm>
        </p:spPr>
        <p:txBody>
          <a:bodyPr>
            <a:normAutofit/>
          </a:bodyPr>
          <a:lstStyle/>
          <a:p>
            <a:r>
              <a:rPr lang="en-US" dirty="0"/>
              <a:t>2. Enlistment and Equipment</a:t>
            </a:r>
          </a:p>
        </p:txBody>
      </p:sp>
      <p:sp>
        <p:nvSpPr>
          <p:cNvPr id="3" name="Content Placeholder 2">
            <a:extLst>
              <a:ext uri="{FF2B5EF4-FFF2-40B4-BE49-F238E27FC236}">
                <a16:creationId xmlns:a16="http://schemas.microsoft.com/office/drawing/2014/main" id="{AEAF154B-4DF2-2FE9-AC05-204AA6589A32}"/>
              </a:ext>
            </a:extLst>
          </p:cNvPr>
          <p:cNvSpPr>
            <a:spLocks noGrp="1"/>
          </p:cNvSpPr>
          <p:nvPr>
            <p:ph idx="1"/>
          </p:nvPr>
        </p:nvSpPr>
        <p:spPr>
          <a:xfrm>
            <a:off x="1097279" y="1845734"/>
            <a:ext cx="6454987" cy="4023360"/>
          </a:xfrm>
        </p:spPr>
        <p:txBody>
          <a:bodyPr>
            <a:normAutofit/>
          </a:bodyPr>
          <a:lstStyle/>
          <a:p>
            <a:pPr>
              <a:buFont typeface="Wingdings" pitchFamily="2" charset="2"/>
              <a:buChar char="ü"/>
            </a:pPr>
            <a:r>
              <a:rPr lang="en-AU" sz="3200" b="0" i="0" dirty="0">
                <a:solidFill>
                  <a:srgbClr val="373333"/>
                </a:solidFill>
                <a:effectLst/>
                <a:latin typeface="proximanova"/>
              </a:rPr>
              <a:t> secured the rights of the poor to enlist in the Roman army</a:t>
            </a:r>
          </a:p>
          <a:p>
            <a:pPr lvl="2">
              <a:buFont typeface="Wingdings" pitchFamily="2" charset="2"/>
              <a:buChar char="§"/>
            </a:pPr>
            <a:r>
              <a:rPr lang="en-AU" sz="2600" b="0" i="0" dirty="0">
                <a:solidFill>
                  <a:srgbClr val="373333"/>
                </a:solidFill>
                <a:effectLst/>
                <a:latin typeface="proximanova"/>
              </a:rPr>
              <a:t>hadn’t previously been allowed </a:t>
            </a:r>
          </a:p>
          <a:p>
            <a:pPr lvl="2">
              <a:buFont typeface="Wingdings" pitchFamily="2" charset="2"/>
              <a:buChar char="§"/>
            </a:pPr>
            <a:r>
              <a:rPr lang="en-AU" sz="2600" b="0" i="0" dirty="0">
                <a:solidFill>
                  <a:srgbClr val="373333"/>
                </a:solidFill>
                <a:effectLst/>
                <a:latin typeface="proximanova"/>
              </a:rPr>
              <a:t> previously been required to provide their own arms and armour</a:t>
            </a:r>
          </a:p>
          <a:p>
            <a:pPr lvl="2">
              <a:buFont typeface="Wingdings" pitchFamily="2" charset="2"/>
              <a:buChar char="§"/>
            </a:pPr>
            <a:r>
              <a:rPr lang="en-AU" sz="2600" b="0" i="0" dirty="0">
                <a:solidFill>
                  <a:srgbClr val="373333"/>
                </a:solidFill>
                <a:effectLst/>
                <a:latin typeface="proximanova"/>
              </a:rPr>
              <a:t>common people couldn’t purchase</a:t>
            </a:r>
          </a:p>
          <a:p>
            <a:pPr>
              <a:buFont typeface="Wingdings" pitchFamily="2" charset="2"/>
              <a:buChar char="ü"/>
            </a:pPr>
            <a:r>
              <a:rPr lang="en-AU" sz="3200" dirty="0">
                <a:solidFill>
                  <a:srgbClr val="373333"/>
                </a:solidFill>
                <a:latin typeface="proximanova"/>
              </a:rPr>
              <a:t> S</a:t>
            </a:r>
            <a:r>
              <a:rPr lang="en-AU" sz="3200" b="0" i="0" dirty="0">
                <a:solidFill>
                  <a:srgbClr val="373333"/>
                </a:solidFill>
                <a:effectLst/>
                <a:latin typeface="proximanova"/>
              </a:rPr>
              <a:t>tandardized the </a:t>
            </a:r>
          </a:p>
          <a:p>
            <a:pPr lvl="2">
              <a:buFont typeface="Wingdings" pitchFamily="2" charset="2"/>
              <a:buChar char="§"/>
            </a:pPr>
            <a:r>
              <a:rPr lang="en-AU" sz="2600" b="0" i="0" dirty="0">
                <a:solidFill>
                  <a:srgbClr val="373333"/>
                </a:solidFill>
                <a:effectLst/>
                <a:latin typeface="proximanova"/>
              </a:rPr>
              <a:t>ensured that his new army would provide each of its soldiers with said equipment</a:t>
            </a:r>
            <a:endParaRPr lang="en-US" sz="1800" dirty="0"/>
          </a:p>
        </p:txBody>
      </p:sp>
      <p:pic>
        <p:nvPicPr>
          <p:cNvPr id="3074" name="Picture 2">
            <a:extLst>
              <a:ext uri="{FF2B5EF4-FFF2-40B4-BE49-F238E27FC236}">
                <a16:creationId xmlns:a16="http://schemas.microsoft.com/office/drawing/2014/main" id="{933917EF-FA7A-FA6A-38D1-18DECEC7C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258" y="2607982"/>
            <a:ext cx="38100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4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9063B6-9476-1E5D-F599-AE1F9C3053EE}"/>
              </a:ext>
            </a:extLst>
          </p:cNvPr>
          <p:cNvSpPr>
            <a:spLocks noGrp="1"/>
          </p:cNvSpPr>
          <p:nvPr>
            <p:ph type="title"/>
          </p:nvPr>
        </p:nvSpPr>
        <p:spPr>
          <a:xfrm>
            <a:off x="492370" y="605896"/>
            <a:ext cx="3084844" cy="5646208"/>
          </a:xfrm>
        </p:spPr>
        <p:txBody>
          <a:bodyPr anchor="ctr">
            <a:normAutofit/>
          </a:bodyPr>
          <a:lstStyle/>
          <a:p>
            <a:pPr algn="ctr"/>
            <a:r>
              <a:rPr lang="en-US" sz="4400" dirty="0">
                <a:solidFill>
                  <a:srgbClr val="FFFFFF"/>
                </a:solidFill>
              </a:rPr>
              <a:t>REVIEW – Gaius Marius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18CF9B8-2088-4CD7-57D0-E97765EC45FA}"/>
              </a:ext>
            </a:extLst>
          </p:cNvPr>
          <p:cNvSpPr>
            <a:spLocks noGrp="1"/>
          </p:cNvSpPr>
          <p:nvPr>
            <p:ph idx="1"/>
          </p:nvPr>
        </p:nvSpPr>
        <p:spPr>
          <a:xfrm>
            <a:off x="4742016" y="605896"/>
            <a:ext cx="6413663" cy="5646208"/>
          </a:xfrm>
        </p:spPr>
        <p:txBody>
          <a:bodyPr anchor="ctr">
            <a:normAutofit/>
          </a:bodyPr>
          <a:lstStyle/>
          <a:p>
            <a:pPr marL="457200" indent="-457200">
              <a:buFont typeface="+mj-lt"/>
              <a:buAutoNum type="arabicPeriod"/>
            </a:pPr>
            <a:r>
              <a:rPr lang="en-US" sz="3200" dirty="0"/>
              <a:t>Get ONE (1) mini whiteboard, </a:t>
            </a:r>
            <a:r>
              <a:rPr lang="en-US" sz="3200" dirty="0" err="1"/>
              <a:t>texta</a:t>
            </a:r>
            <a:r>
              <a:rPr lang="en-US" sz="3200" dirty="0"/>
              <a:t>, and cloth between two.</a:t>
            </a:r>
          </a:p>
          <a:p>
            <a:pPr marL="457200" indent="-457200">
              <a:buFont typeface="+mj-lt"/>
              <a:buAutoNum type="arabicPeriod"/>
            </a:pPr>
            <a:r>
              <a:rPr lang="en-US" sz="3200" dirty="0"/>
              <a:t>Put your book under your desk and close it</a:t>
            </a:r>
          </a:p>
          <a:p>
            <a:pPr marL="457200" indent="-457200">
              <a:buFont typeface="+mj-lt"/>
              <a:buAutoNum type="arabicPeriod"/>
            </a:pPr>
            <a:r>
              <a:rPr lang="en-US" sz="3200" dirty="0"/>
              <a:t>In pairs, answer the following questions on your whiteboard</a:t>
            </a:r>
          </a:p>
          <a:p>
            <a:pPr marL="457200" indent="-457200">
              <a:buFont typeface="+mj-lt"/>
              <a:buAutoNum type="arabicPeriod"/>
            </a:pPr>
            <a:r>
              <a:rPr lang="en-US" sz="3200" dirty="0"/>
              <a:t>Keep tally of your score on the corner of your whiteboard</a:t>
            </a:r>
          </a:p>
          <a:p>
            <a:pPr marL="0" indent="0">
              <a:buNone/>
            </a:pPr>
            <a:endParaRPr lang="en-US" sz="3200" dirty="0"/>
          </a:p>
          <a:p>
            <a:pPr algn="ctr"/>
            <a:r>
              <a:rPr lang="en-US" sz="3200" b="1" i="1" u="sng" dirty="0">
                <a:solidFill>
                  <a:schemeClr val="accent5"/>
                </a:solidFill>
              </a:rPr>
              <a:t>HOVER IT - CHIN IT – PARK IT</a:t>
            </a:r>
          </a:p>
        </p:txBody>
      </p:sp>
    </p:spTree>
    <p:extLst>
      <p:ext uri="{BB962C8B-B14F-4D97-AF65-F5344CB8AC3E}">
        <p14:creationId xmlns:p14="http://schemas.microsoft.com/office/powerpoint/2010/main" val="77493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889F-AB6E-D6B4-0B53-E5F15E582369}"/>
              </a:ext>
            </a:extLst>
          </p:cNvPr>
          <p:cNvSpPr>
            <a:spLocks noGrp="1"/>
          </p:cNvSpPr>
          <p:nvPr>
            <p:ph type="title"/>
          </p:nvPr>
        </p:nvSpPr>
        <p:spPr>
          <a:xfrm>
            <a:off x="1097280" y="286603"/>
            <a:ext cx="10058400" cy="1450757"/>
          </a:xfrm>
        </p:spPr>
        <p:txBody>
          <a:bodyPr>
            <a:normAutofit/>
          </a:bodyPr>
          <a:lstStyle/>
          <a:p>
            <a:r>
              <a:rPr lang="en-US" dirty="0"/>
              <a:t>3. Land Compensation</a:t>
            </a:r>
          </a:p>
        </p:txBody>
      </p:sp>
      <p:sp>
        <p:nvSpPr>
          <p:cNvPr id="3" name="Content Placeholder 2">
            <a:extLst>
              <a:ext uri="{FF2B5EF4-FFF2-40B4-BE49-F238E27FC236}">
                <a16:creationId xmlns:a16="http://schemas.microsoft.com/office/drawing/2014/main" id="{AEAF154B-4DF2-2FE9-AC05-204AA6589A32}"/>
              </a:ext>
            </a:extLst>
          </p:cNvPr>
          <p:cNvSpPr>
            <a:spLocks noGrp="1"/>
          </p:cNvSpPr>
          <p:nvPr>
            <p:ph idx="1"/>
          </p:nvPr>
        </p:nvSpPr>
        <p:spPr>
          <a:xfrm>
            <a:off x="492161" y="1832287"/>
            <a:ext cx="6454987" cy="4023360"/>
          </a:xfrm>
        </p:spPr>
        <p:txBody>
          <a:bodyPr>
            <a:normAutofit/>
          </a:bodyPr>
          <a:lstStyle/>
          <a:p>
            <a:pPr>
              <a:buFont typeface="Wingdings" pitchFamily="2" charset="2"/>
              <a:buChar char="ü"/>
            </a:pPr>
            <a:r>
              <a:rPr lang="en-AU" sz="2800" b="0" i="0" dirty="0">
                <a:solidFill>
                  <a:srgbClr val="373333"/>
                </a:solidFill>
                <a:effectLst/>
                <a:latin typeface="proximanova"/>
              </a:rPr>
              <a:t> soldiers served enough time -  compensated with a plot of farmland for them to retire to</a:t>
            </a:r>
          </a:p>
          <a:p>
            <a:pPr lvl="2">
              <a:buFont typeface="Wingdings" pitchFamily="2" charset="2"/>
              <a:buChar char="§"/>
            </a:pPr>
            <a:r>
              <a:rPr lang="en-AU" sz="2200" b="0" i="0" dirty="0">
                <a:solidFill>
                  <a:srgbClr val="373333"/>
                </a:solidFill>
                <a:effectLst/>
                <a:latin typeface="proximanova"/>
              </a:rPr>
              <a:t> primary incentive for the common people </a:t>
            </a:r>
          </a:p>
          <a:p>
            <a:pPr lvl="2">
              <a:buFont typeface="Wingdings" pitchFamily="2" charset="2"/>
              <a:buChar char="§"/>
            </a:pPr>
            <a:r>
              <a:rPr lang="en-AU" sz="2200" dirty="0">
                <a:solidFill>
                  <a:srgbClr val="373333"/>
                </a:solidFill>
                <a:latin typeface="proximanova"/>
              </a:rPr>
              <a:t> </a:t>
            </a:r>
            <a:r>
              <a:rPr lang="en-AU" sz="2200" b="0" i="0" dirty="0">
                <a:solidFill>
                  <a:srgbClr val="373333"/>
                </a:solidFill>
                <a:effectLst/>
                <a:latin typeface="proximanova"/>
              </a:rPr>
              <a:t>land ownership was the best way for them to lift their way out of poverty and improve the quality of their lives.</a:t>
            </a:r>
            <a:endParaRPr lang="en-US" sz="1200" dirty="0"/>
          </a:p>
        </p:txBody>
      </p:sp>
      <p:pic>
        <p:nvPicPr>
          <p:cNvPr id="4098" name="Picture 2" descr="Roman agriculture « IMPERIUM ROMANUM">
            <a:extLst>
              <a:ext uri="{FF2B5EF4-FFF2-40B4-BE49-F238E27FC236}">
                <a16:creationId xmlns:a16="http://schemas.microsoft.com/office/drawing/2014/main" id="{915BEAFB-DFA3-DD9F-9F60-001064402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436" y="1984189"/>
            <a:ext cx="3984812" cy="398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53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2F19-602A-9FF4-32E2-19E70C5D6F14}"/>
              </a:ext>
            </a:extLst>
          </p:cNvPr>
          <p:cNvSpPr>
            <a:spLocks noGrp="1"/>
          </p:cNvSpPr>
          <p:nvPr>
            <p:ph type="title"/>
          </p:nvPr>
        </p:nvSpPr>
        <p:spPr>
          <a:xfrm>
            <a:off x="1097280" y="286603"/>
            <a:ext cx="10058400" cy="1450757"/>
          </a:xfrm>
        </p:spPr>
        <p:txBody>
          <a:bodyPr>
            <a:normAutofit/>
          </a:bodyPr>
          <a:lstStyle/>
          <a:p>
            <a:r>
              <a:rPr lang="en-US" dirty="0"/>
              <a:t>ACTIVITY – War and Conflict</a:t>
            </a:r>
            <a:endParaRPr lang="en-US"/>
          </a:p>
        </p:txBody>
      </p:sp>
      <p:graphicFrame>
        <p:nvGraphicFramePr>
          <p:cNvPr id="5" name="Content Placeholder 2">
            <a:extLst>
              <a:ext uri="{FF2B5EF4-FFF2-40B4-BE49-F238E27FC236}">
                <a16:creationId xmlns:a16="http://schemas.microsoft.com/office/drawing/2014/main" id="{D43B0B5D-14C4-0371-AC3C-9E5C15AD03B5}"/>
              </a:ext>
            </a:extLst>
          </p:cNvPr>
          <p:cNvGraphicFramePr>
            <a:graphicFrameLocks noGrp="1"/>
          </p:cNvGraphicFramePr>
          <p:nvPr>
            <p:ph idx="1"/>
            <p:extLst>
              <p:ext uri="{D42A27DB-BD31-4B8C-83A1-F6EECF244321}">
                <p14:modId xmlns:p14="http://schemas.microsoft.com/office/powerpoint/2010/main" val="252783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9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lstStyle/>
          <a:p>
            <a:r>
              <a:rPr lang="en-US" dirty="0"/>
              <a:t>1. When and Where was Gaius Marius born?</a:t>
            </a: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21741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lstStyle/>
          <a:p>
            <a:r>
              <a:rPr lang="en-US" dirty="0"/>
              <a:t>2. What social class were his family a part of?</a:t>
            </a: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82762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lstStyle/>
          <a:p>
            <a:r>
              <a:rPr lang="en-US" dirty="0"/>
              <a:t>3. Novus Homo means…</a:t>
            </a: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357880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noAutofit/>
          </a:bodyPr>
          <a:lstStyle/>
          <a:p>
            <a:r>
              <a:rPr lang="en-US" sz="5400" dirty="0">
                <a:latin typeface="Calibri" panose="020F0502020204030204" pitchFamily="34" charset="0"/>
                <a:cs typeface="Calibri" panose="020F0502020204030204" pitchFamily="34" charset="0"/>
              </a:rPr>
              <a:t>4. </a:t>
            </a:r>
            <a:r>
              <a:rPr lang="en-AU" sz="5400" b="1" i="0" u="sng" dirty="0">
                <a:latin typeface="Calibri" panose="020F0502020204030204" pitchFamily="34" charset="0"/>
                <a:cs typeface="Calibri" panose="020F0502020204030204" pitchFamily="34" charset="0"/>
              </a:rPr>
              <a:t>134 BCE: </a:t>
            </a:r>
            <a:r>
              <a:rPr lang="en-AU" sz="5400" b="0" i="0" dirty="0">
                <a:latin typeface="Calibri" panose="020F0502020204030204" pitchFamily="34" charset="0"/>
                <a:cs typeface="Calibri" panose="020F0502020204030204" pitchFamily="34" charset="0"/>
              </a:rPr>
              <a:t>served as a </a:t>
            </a:r>
            <a:br>
              <a:rPr lang="en-AU" sz="5400" b="0" i="0" dirty="0">
                <a:latin typeface="Calibri" panose="020F0502020204030204" pitchFamily="34" charset="0"/>
                <a:cs typeface="Calibri" panose="020F0502020204030204" pitchFamily="34" charset="0"/>
              </a:rPr>
            </a:br>
            <a:r>
              <a:rPr lang="en-AU" sz="5400" b="0" i="0" dirty="0">
                <a:latin typeface="Calibri" panose="020F0502020204030204" pitchFamily="34" charset="0"/>
                <a:cs typeface="Calibri" panose="020F0502020204030204" pitchFamily="34" charset="0"/>
              </a:rPr>
              <a:t>__________________________ at </a:t>
            </a:r>
            <a:r>
              <a:rPr lang="en-AU" sz="5400" b="0" i="0" dirty="0" err="1">
                <a:latin typeface="Calibri" panose="020F0502020204030204" pitchFamily="34" charset="0"/>
                <a:cs typeface="Calibri" panose="020F0502020204030204" pitchFamily="34" charset="0"/>
              </a:rPr>
              <a:t>Numantia</a:t>
            </a:r>
            <a:r>
              <a:rPr lang="en-AU" sz="5400" b="0" i="0" dirty="0">
                <a:latin typeface="Calibri" panose="020F0502020204030204" pitchFamily="34" charset="0"/>
                <a:cs typeface="Calibri" panose="020F0502020204030204" pitchFamily="34" charset="0"/>
              </a:rPr>
              <a:t> in Spain under the famous general Scipio Aemilianus.</a:t>
            </a:r>
            <a:endParaRPr lang="en-US"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336587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noAutofit/>
          </a:bodyPr>
          <a:lstStyle/>
          <a:p>
            <a:r>
              <a:rPr lang="en-US" sz="5400" i="0" dirty="0">
                <a:latin typeface="Calibri" panose="020F0502020204030204" pitchFamily="34" charset="0"/>
                <a:cs typeface="Calibri" panose="020F0502020204030204" pitchFamily="34" charset="0"/>
              </a:rPr>
              <a:t>5. </a:t>
            </a:r>
            <a:r>
              <a:rPr lang="en-AU" sz="5400" dirty="0">
                <a:latin typeface="Calibri" panose="020F0502020204030204" pitchFamily="34" charset="0"/>
                <a:cs typeface="Calibri" panose="020F0502020204030204" pitchFamily="34" charset="0"/>
              </a:rPr>
              <a:t>________</a:t>
            </a:r>
            <a:r>
              <a:rPr lang="en-AU" sz="5400" i="0" dirty="0">
                <a:latin typeface="Calibri" panose="020F0502020204030204" pitchFamily="34" charset="0"/>
                <a:cs typeface="Calibri" panose="020F0502020204030204" pitchFamily="34" charset="0"/>
              </a:rPr>
              <a:t>BCE: </a:t>
            </a:r>
            <a:r>
              <a:rPr lang="en-AU" sz="5400" b="0" i="0" dirty="0">
                <a:latin typeface="Calibri" panose="020F0502020204030204" pitchFamily="34" charset="0"/>
                <a:cs typeface="Calibri" panose="020F0502020204030204" pitchFamily="34" charset="0"/>
              </a:rPr>
              <a:t>elected to the position of Tribune of the Plebs </a:t>
            </a:r>
            <a:br>
              <a:rPr lang="en-US" sz="5400" dirty="0">
                <a:latin typeface="Calibri" panose="020F0502020204030204" pitchFamily="34" charset="0"/>
                <a:cs typeface="Calibri" panose="020F0502020204030204" pitchFamily="34" charset="0"/>
              </a:rPr>
            </a:br>
            <a:endParaRPr lang="en-US"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278752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noAutofit/>
          </a:bodyPr>
          <a:lstStyle/>
          <a:p>
            <a:r>
              <a:rPr lang="en-AU" sz="5400" i="0" dirty="0">
                <a:latin typeface="Calibri" panose="020F0502020204030204" pitchFamily="34" charset="0"/>
                <a:cs typeface="Calibri" panose="020F0502020204030204" pitchFamily="34" charset="0"/>
              </a:rPr>
              <a:t>6. In what YEAR did the Roman senate declare war on </a:t>
            </a:r>
            <a:r>
              <a:rPr lang="en-AU" sz="5400" i="0" dirty="0" err="1">
                <a:latin typeface="Calibri" panose="020F0502020204030204" pitchFamily="34" charset="0"/>
                <a:cs typeface="Calibri" panose="020F0502020204030204" pitchFamily="34" charset="0"/>
              </a:rPr>
              <a:t>Jugartha</a:t>
            </a:r>
            <a:r>
              <a:rPr lang="en-AU" sz="5400" i="0" dirty="0">
                <a:latin typeface="Calibri" panose="020F0502020204030204" pitchFamily="34" charset="0"/>
                <a:cs typeface="Calibri" panose="020F0502020204030204" pitchFamily="34" charset="0"/>
              </a:rPr>
              <a:t>?</a:t>
            </a:r>
            <a:endParaRPr lang="en-US"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386908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61D-99C1-7ECE-9387-8B903B34F9C3}"/>
              </a:ext>
            </a:extLst>
          </p:cNvPr>
          <p:cNvSpPr>
            <a:spLocks noGrp="1"/>
          </p:cNvSpPr>
          <p:nvPr>
            <p:ph type="ctrTitle"/>
          </p:nvPr>
        </p:nvSpPr>
        <p:spPr/>
        <p:txBody>
          <a:bodyPr>
            <a:noAutofit/>
          </a:bodyPr>
          <a:lstStyle/>
          <a:p>
            <a:r>
              <a:rPr lang="en-AU" sz="5400" i="0" dirty="0">
                <a:latin typeface="Calibri" panose="020F0502020204030204" pitchFamily="34" charset="0"/>
                <a:cs typeface="Calibri" panose="020F0502020204030204" pitchFamily="34" charset="0"/>
              </a:rPr>
              <a:t>7. </a:t>
            </a:r>
            <a:r>
              <a:rPr lang="en-AU"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109 BCE, one of the </a:t>
            </a:r>
            <a:r>
              <a:rPr lang="en-AU" sz="5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Metelli</a:t>
            </a:r>
            <a:r>
              <a:rPr lang="en-AU"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family, Quintus </a:t>
            </a:r>
            <a:r>
              <a:rPr lang="en-AU" sz="5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Caecilius</a:t>
            </a:r>
            <a:r>
              <a:rPr lang="en-AU" sz="5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____________, was elected as consul and was sent to Numidia to take control of the campaign.</a:t>
            </a:r>
            <a:endParaRPr lang="en-US"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C700959-E7C2-1526-6C9C-E5C7204917B4}"/>
              </a:ext>
            </a:extLst>
          </p:cNvPr>
          <p:cNvSpPr>
            <a:spLocks noGrp="1"/>
          </p:cNvSpPr>
          <p:nvPr>
            <p:ph type="subTitle" idx="1"/>
          </p:nvPr>
        </p:nvSpPr>
        <p:spPr/>
        <p:txBody>
          <a:bodyPr/>
          <a:lstStyle/>
          <a:p>
            <a:r>
              <a:rPr lang="en-US" dirty="0"/>
              <a:t>HOVER IT</a:t>
            </a:r>
          </a:p>
        </p:txBody>
      </p:sp>
    </p:spTree>
    <p:extLst>
      <p:ext uri="{BB962C8B-B14F-4D97-AF65-F5344CB8AC3E}">
        <p14:creationId xmlns:p14="http://schemas.microsoft.com/office/powerpoint/2010/main" val="3649114580"/>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525</TotalTime>
  <Words>903</Words>
  <Application>Microsoft Macintosh PowerPoint</Application>
  <PresentationFormat>Widescreen</PresentationFormat>
  <Paragraphs>83</Paragraphs>
  <Slides>21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Calibri Light</vt:lpstr>
      <vt:lpstr>Chalkboard</vt:lpstr>
      <vt:lpstr>proximanova</vt:lpstr>
      <vt:lpstr>Söhne</vt:lpstr>
      <vt:lpstr>Wingdings</vt:lpstr>
      <vt:lpstr>Retrospect</vt:lpstr>
      <vt:lpstr>Marius’ Reforms</vt:lpstr>
      <vt:lpstr>REVIEW – Gaius Marius</vt:lpstr>
      <vt:lpstr>1. When and Where was Gaius Marius born?</vt:lpstr>
      <vt:lpstr>2. What social class were his family a part of?</vt:lpstr>
      <vt:lpstr>3. Novus Homo means…</vt:lpstr>
      <vt:lpstr>4. 134 BCE: served as a  __________________________ at Numantia in Spain under the famous general Scipio Aemilianus.</vt:lpstr>
      <vt:lpstr>5. ________BCE: elected to the position of Tribune of the Plebs  </vt:lpstr>
      <vt:lpstr>6. In what YEAR did the Roman senate declare war on Jugartha?</vt:lpstr>
      <vt:lpstr>7. In 109 BCE, one of the Metelli family, Quintus Caecilius ____________, was elected as consul and was sent to Numidia to take control of the campaign.</vt:lpstr>
      <vt:lpstr>7. In 109 BCE, one of the Metelli family, Quintus Caecilius ____________, was elected as consul and was sent to Numidia to take control of the campaign.</vt:lpstr>
      <vt:lpstr>8. In what year was Marius successfully elected CONSUL?</vt:lpstr>
      <vt:lpstr>PACK UP WHITEBOARDS</vt:lpstr>
      <vt:lpstr>Today’s Lesson:</vt:lpstr>
      <vt:lpstr>  By 107 BCE , Marius was popular with the people, and the Assembly voted for Marius to take command of the Jugurthine War instead of Metellus.   Marius had encouraged them in this decision by boasting that his experience in North Africa had given him an insight into how the war could finally be won.   Before he sailed to Numidia to take charge, Marius needed to raise an army.   However, the issue of landless citizens, which Tiberius and Gaius Gracchus had tried to fix remained an ongoing problem in the recruitment process.   Marius could not find enough soldiers to create the forces he needed. </vt:lpstr>
      <vt:lpstr>So, Marius devised with a practical solution.   Rather than requiring soldiers to own their own land, Marius asked for volunteers, regardless of their level of wealth.   He offered to pay these volunteers while they were on campaign. This had never been done before. Prior to this, soldiers were responsible for their own upkeep.   The brilliance of Marius' change to recruitment is that  many more people came forward to serve in his army.   The attraction of receiving regular pay was made more enticing by the fact that Marius also promised to give each soldier their own land when they completed their military service.   This new scheme was very successful. Marius quickly raised an army and headed to north Africa to begin his campaign against Jugurtha. </vt:lpstr>
      <vt:lpstr>The Marian Reforms were a turning point in ancient Roman military history. </vt:lpstr>
      <vt:lpstr>ACTIVITY – Y CHART</vt:lpstr>
      <vt:lpstr>1. First Ever Standing army</vt:lpstr>
      <vt:lpstr>2. Enlistment and Equipment</vt:lpstr>
      <vt:lpstr>3. Land Compensation</vt:lpstr>
      <vt:lpstr>ACTIVITY – War and Conflict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229</cp:revision>
  <dcterms:created xsi:type="dcterms:W3CDTF">2022-07-13T05:26:46Z</dcterms:created>
  <dcterms:modified xsi:type="dcterms:W3CDTF">2024-03-13T01:29:40Z</dcterms:modified>
</cp:coreProperties>
</file>