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2" r:id="rId3"/>
    <p:sldId id="270" r:id="rId4"/>
    <p:sldId id="271" r:id="rId5"/>
    <p:sldId id="273" r:id="rId6"/>
    <p:sldId id="274" r:id="rId7"/>
    <p:sldId id="275" r:id="rId8"/>
    <p:sldId id="281" r:id="rId9"/>
    <p:sldId id="276" r:id="rId10"/>
    <p:sldId id="277" r:id="rId11"/>
    <p:sldId id="282" r:id="rId12"/>
    <p:sldId id="278" r:id="rId13"/>
    <p:sldId id="279" r:id="rId14"/>
    <p:sldId id="28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6BE8-4AE4-4CF1-9138-75D91F1B2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2EB6-3F48-4D2A-A01D-F0747D6D8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B79E-09E3-4DE1-9053-57FDF5B8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9025-8D65-4E7A-9CA0-7D3864A6427A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E226-1EDA-411B-A507-22A07856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9912-C107-4B37-B19B-1CD1F61A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5E1D-B30B-40A8-B7F5-BEE8A627E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03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03F4-75BD-466A-847D-F5551D15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647BC-E578-4AB3-8879-7D75DF5B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B3721-A2B5-470D-84C1-16645E1F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9025-8D65-4E7A-9CA0-7D3864A6427A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9258-8895-4653-B99F-61D030A7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9414C-65B6-4593-BCD4-F0F1DA64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5E1D-B30B-40A8-B7F5-BEE8A627E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09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34B90-3418-4130-9E0F-D45116F0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D5BDE-B3FC-4455-8E88-4FE8DAA12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8F49-64AE-4039-B275-4E21D7FE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9025-8D65-4E7A-9CA0-7D3864A6427A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9DE5-1FB4-4774-B561-3ABD1459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BA07E-461B-41F5-BDF4-33D20350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5E1D-B30B-40A8-B7F5-BEE8A627E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00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4F80-C81D-4529-BA29-14470171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9C79-5995-4AFF-A227-DB5EF49A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EA5B-E12F-49FC-91F6-FD936F53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9025-8D65-4E7A-9CA0-7D3864A6427A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D3689-39E4-405B-BFC7-978C4FED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703FA-966D-41F4-96C8-AD544C8C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5E1D-B30B-40A8-B7F5-BEE8A627E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1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5688-84FF-4EE9-B836-44488656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D3E5-68ED-4559-B0AE-60CD00EB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2173-840C-461F-BCD0-774946D0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9025-8D65-4E7A-9CA0-7D3864A6427A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32200-36A4-46AC-99C6-ABAB7B5A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4095-E20E-41C0-9EA6-EC7ED375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5E1D-B30B-40A8-B7F5-BEE8A627E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3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1D69-74DC-451D-96C4-738C87D7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245A-650C-43B5-8819-51B768B53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FA415-D69C-402A-A962-94C576F9A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23AC3-BBC4-4125-AC26-1C6D5F90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9025-8D65-4E7A-9CA0-7D3864A6427A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7D7CF-DC37-4E19-BC69-22A23543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6978C-3D47-4FB8-BEC7-0C7AFF9C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5E1D-B30B-40A8-B7F5-BEE8A627E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66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AF46-E3F6-4927-816E-0B719FC0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85C8-1FC3-4816-B041-6EEDC137A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91FD2-F038-4DE7-A60B-03703DAF8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D9F83-A5CA-4A5D-9CB5-7C0BB85C2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45CFC-58A9-45C1-ACB7-B7F2DB62C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C5C2F-7066-433B-81EA-B49E7A9F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9025-8D65-4E7A-9CA0-7D3864A6427A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EE456-B315-4B18-90A3-0E140BAC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0216E-C23A-46B5-BE77-CD6DF742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5E1D-B30B-40A8-B7F5-BEE8A627E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489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F522-286B-491A-A460-EF725AE1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2F172-D21B-4439-89B9-0EB91AAC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9025-8D65-4E7A-9CA0-7D3864A6427A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4549E-591C-426E-AA19-16C5AA8F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6B1B6-A48B-4092-8A8A-0D9E002B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5E1D-B30B-40A8-B7F5-BEE8A627E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66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13684-2441-41A3-9B9C-8D60C9E4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9025-8D65-4E7A-9CA0-7D3864A6427A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23387-7F98-4064-B688-7CB43A83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CF180-B7AD-44A6-A239-C70E0695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5E1D-B30B-40A8-B7F5-BEE8A627E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39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1796-8665-4640-903D-4A22B910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2E92-9F7E-4906-90F5-8446553A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6ECC1-5B4D-43C3-9831-0513DE2A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BC1D5-D190-48CD-835F-FF1126C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9025-8D65-4E7A-9CA0-7D3864A6427A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E37C2-82BE-48FF-9363-40662A78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88094-B204-4DED-924F-D1EDF960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5E1D-B30B-40A8-B7F5-BEE8A627E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7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8E05-6E72-48DA-9736-0292D617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7ABAD-1494-42DB-9869-43ECCAAC7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8A05A-892D-4068-A823-4235E576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5CF67-463D-48B0-976C-2388F195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9025-8D65-4E7A-9CA0-7D3864A6427A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6BFFE-4B89-46FE-A9CC-4DF49B70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DAB14-4C12-451C-A9D0-ED7F3D10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5E1D-B30B-40A8-B7F5-BEE8A627E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43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3EB73-4097-407E-A0E0-196826A1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EC00B-CE09-4798-AB7F-0083B51C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BB66-5824-4358-8CB9-14328C67F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89025-8D65-4E7A-9CA0-7D3864A6427A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596-016C-4B3D-8210-EFC45DFDA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9420-374B-4D22-8669-46CC3B699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F5E1D-B30B-40A8-B7F5-BEE8A627E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44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UIRS_PMeVV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0B50-CCA2-4447-96A3-033C1DFA6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608" y="541492"/>
            <a:ext cx="10202779" cy="10419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Rome, the Late Republic to the Lex </a:t>
            </a:r>
            <a:r>
              <a:rPr lang="en-US" dirty="0" err="1"/>
              <a:t>Manilia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098E0-29DA-4B3D-8ED9-50D4F15EB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1583463"/>
            <a:ext cx="9144000" cy="3693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c. 133-66 BC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14FA3-EFFF-411D-9A54-80074EC1ECF6}"/>
              </a:ext>
            </a:extLst>
          </p:cNvPr>
          <p:cNvSpPr txBox="1"/>
          <p:nvPr/>
        </p:nvSpPr>
        <p:spPr>
          <a:xfrm>
            <a:off x="4296690" y="1953791"/>
            <a:ext cx="359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 12 Unit 3: Societies and 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BBDA1-712C-4F6E-A2DF-500594805546}"/>
              </a:ext>
            </a:extLst>
          </p:cNvPr>
          <p:cNvSpPr txBox="1"/>
          <p:nvPr/>
        </p:nvSpPr>
        <p:spPr>
          <a:xfrm>
            <a:off x="4912019" y="6273225"/>
            <a:ext cx="2367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Gaius Marius</a:t>
            </a:r>
          </a:p>
        </p:txBody>
      </p:sp>
      <p:pic>
        <p:nvPicPr>
          <p:cNvPr id="8" name="Picture 7" descr="A person standing in front of a tree&#10;&#10;Description automatically generated">
            <a:extLst>
              <a:ext uri="{FF2B5EF4-FFF2-40B4-BE49-F238E27FC236}">
                <a16:creationId xmlns:a16="http://schemas.microsoft.com/office/drawing/2014/main" id="{E90FC7E5-0F6A-4790-AB20-84E1684CB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528" y="2915797"/>
            <a:ext cx="5716938" cy="29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4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0EB2-4741-4985-A141-B5BFFA9F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Military Reforms: Marius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A179E5-5515-4836-A4C2-59905ECF6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" y="2051619"/>
            <a:ext cx="11309887" cy="38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4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9C2B-C074-438B-AB6B-115C8900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1867-88B0-45CC-8D91-785066D0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4000" dirty="0"/>
              <a:t>Through his military reforms, Gaius Marius enabled later generals to capitalise on the loyalty their legions had for them personally, rather than to the Republic.</a:t>
            </a:r>
          </a:p>
        </p:txBody>
      </p:sp>
    </p:spTree>
    <p:extLst>
      <p:ext uri="{BB962C8B-B14F-4D97-AF65-F5344CB8AC3E}">
        <p14:creationId xmlns:p14="http://schemas.microsoft.com/office/powerpoint/2010/main" val="58394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E2E1-F92D-44FE-BF70-C5BA2E09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Marius’s 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076A-7A22-4406-A341-B43F7906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Marius was a </a:t>
            </a:r>
            <a:r>
              <a:rPr lang="en-AU" dirty="0" err="1">
                <a:solidFill>
                  <a:srgbClr val="FF0000"/>
                </a:solidFill>
              </a:rPr>
              <a:t>novus</a:t>
            </a:r>
            <a:r>
              <a:rPr lang="en-AU" dirty="0">
                <a:solidFill>
                  <a:srgbClr val="FF0000"/>
                </a:solidFill>
              </a:rPr>
              <a:t> homo </a:t>
            </a:r>
            <a:r>
              <a:rPr lang="en-AU" dirty="0"/>
              <a:t>and his political career was a lot harder to establish than his military career.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Novus Homo:</a:t>
            </a:r>
          </a:p>
          <a:p>
            <a:pPr marL="0" indent="0">
              <a:buNone/>
            </a:pPr>
            <a:r>
              <a:rPr lang="en-AU" dirty="0"/>
              <a:t>Latin for ‘new man’; applied to men who were the first in their family to serve as </a:t>
            </a:r>
            <a:r>
              <a:rPr lang="en-AU" dirty="0">
                <a:solidFill>
                  <a:srgbClr val="FF0000"/>
                </a:solidFill>
              </a:rPr>
              <a:t>consul</a:t>
            </a:r>
          </a:p>
          <a:p>
            <a:pPr marL="0" indent="0">
              <a:buNone/>
            </a:pPr>
            <a:r>
              <a:rPr lang="en-AU" dirty="0"/>
              <a:t>The definition later widened to include the first men in a family to serve the </a:t>
            </a:r>
            <a:r>
              <a:rPr lang="en-AU" dirty="0">
                <a:solidFill>
                  <a:srgbClr val="FF0000"/>
                </a:solidFill>
              </a:rPr>
              <a:t>Senate</a:t>
            </a:r>
          </a:p>
          <a:p>
            <a:endParaRPr lang="en-AU" dirty="0"/>
          </a:p>
          <a:p>
            <a:r>
              <a:rPr lang="en-AU" dirty="0"/>
              <a:t>Won the </a:t>
            </a:r>
            <a:r>
              <a:rPr lang="en-AU" dirty="0">
                <a:solidFill>
                  <a:srgbClr val="FF0000"/>
                </a:solidFill>
              </a:rPr>
              <a:t>magistracy </a:t>
            </a:r>
            <a:r>
              <a:rPr lang="en-AU" dirty="0"/>
              <a:t>roll as </a:t>
            </a:r>
            <a:r>
              <a:rPr lang="en-AU" dirty="0">
                <a:solidFill>
                  <a:srgbClr val="FF0000"/>
                </a:solidFill>
              </a:rPr>
              <a:t>Tribune of the Plebs </a:t>
            </a:r>
            <a:r>
              <a:rPr lang="en-AU" dirty="0"/>
              <a:t>in 119 BCE followed b the governorship of Hispania Ulterior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353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04C7-4F36-4244-B551-A1321DFA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Marius’s Career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0894-B364-450E-AEEB-5FEAAAE8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" y="1690688"/>
            <a:ext cx="11878322" cy="4486275"/>
          </a:xfrm>
        </p:spPr>
        <p:txBody>
          <a:bodyPr>
            <a:normAutofit lnSpcReduction="10000"/>
          </a:bodyPr>
          <a:lstStyle/>
          <a:p>
            <a:r>
              <a:rPr lang="en-AU" dirty="0"/>
              <a:t>Political prospects improved when in married Julia Maria, a </a:t>
            </a:r>
            <a:r>
              <a:rPr lang="en-AU" dirty="0">
                <a:solidFill>
                  <a:srgbClr val="FF0000"/>
                </a:solidFill>
              </a:rPr>
              <a:t>patrician</a:t>
            </a:r>
            <a:r>
              <a:rPr lang="en-AU" dirty="0"/>
              <a:t> woman.</a:t>
            </a:r>
          </a:p>
          <a:p>
            <a:r>
              <a:rPr lang="en-AU" dirty="0"/>
              <a:t>Elected consul in </a:t>
            </a:r>
            <a:r>
              <a:rPr lang="en-AU" dirty="0">
                <a:solidFill>
                  <a:srgbClr val="FF0000"/>
                </a:solidFill>
              </a:rPr>
              <a:t>107 BCE </a:t>
            </a:r>
            <a:r>
              <a:rPr lang="en-AU" dirty="0"/>
              <a:t>and convinced the </a:t>
            </a:r>
            <a:r>
              <a:rPr lang="en-AU" dirty="0">
                <a:solidFill>
                  <a:srgbClr val="FF0000"/>
                </a:solidFill>
              </a:rPr>
              <a:t>Senate</a:t>
            </a:r>
            <a:r>
              <a:rPr lang="en-AU" dirty="0"/>
              <a:t> to grant him the command against Jugurtha, King of Numidia</a:t>
            </a:r>
          </a:p>
          <a:p>
            <a:r>
              <a:rPr lang="en-AU" dirty="0"/>
              <a:t>Marius swiftly brought a war that dragged on against Jugurtha to an end</a:t>
            </a:r>
          </a:p>
          <a:p>
            <a:r>
              <a:rPr lang="en-AU" dirty="0"/>
              <a:t>Marius led additional military victories over the Germanic </a:t>
            </a:r>
            <a:r>
              <a:rPr lang="en-AU" dirty="0" err="1"/>
              <a:t>Cimbri</a:t>
            </a:r>
            <a:r>
              <a:rPr lang="en-AU" dirty="0"/>
              <a:t> and </a:t>
            </a:r>
            <a:r>
              <a:rPr lang="en-AU" dirty="0" err="1"/>
              <a:t>Teutones</a:t>
            </a:r>
            <a:endParaRPr lang="en-AU" dirty="0"/>
          </a:p>
          <a:p>
            <a:r>
              <a:rPr lang="en-AU" dirty="0"/>
              <a:t>These successes led to Marius being </a:t>
            </a:r>
            <a:r>
              <a:rPr lang="en-AU" dirty="0">
                <a:solidFill>
                  <a:srgbClr val="FF0000"/>
                </a:solidFill>
              </a:rPr>
              <a:t>consul</a:t>
            </a:r>
            <a:r>
              <a:rPr lang="en-AU" dirty="0"/>
              <a:t> for five consecutive years between </a:t>
            </a:r>
            <a:r>
              <a:rPr lang="en-AU" dirty="0">
                <a:solidFill>
                  <a:srgbClr val="FF0000"/>
                </a:solidFill>
              </a:rPr>
              <a:t>104 and 100 BCE</a:t>
            </a:r>
            <a:r>
              <a:rPr lang="en-AU" dirty="0"/>
              <a:t>. </a:t>
            </a:r>
          </a:p>
          <a:p>
            <a:r>
              <a:rPr lang="en-AU" dirty="0"/>
              <a:t>Due to </a:t>
            </a:r>
            <a:r>
              <a:rPr lang="en-AU" dirty="0">
                <a:solidFill>
                  <a:srgbClr val="FF0000"/>
                </a:solidFill>
              </a:rPr>
              <a:t>consuls</a:t>
            </a:r>
            <a:r>
              <a:rPr lang="en-AU" dirty="0"/>
              <a:t> not usually serving successive terms and Marius being give the rule demonstrates the power and authority he held over both the </a:t>
            </a:r>
            <a:r>
              <a:rPr lang="en-AU" dirty="0">
                <a:solidFill>
                  <a:srgbClr val="FF0000"/>
                </a:solidFill>
              </a:rPr>
              <a:t>Senate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People of Rome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61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C6AF-9AAC-4FA1-A87B-3EF3B962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Marius’s Downfall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D114-2C6A-4241-9FB5-9C77AEDF1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>
                <a:highlight>
                  <a:srgbClr val="FFFF00"/>
                </a:highlight>
              </a:rPr>
              <a:t>Task:</a:t>
            </a:r>
          </a:p>
          <a:p>
            <a:pPr marL="0" indent="0">
              <a:buNone/>
            </a:pPr>
            <a:r>
              <a:rPr lang="en-GB" dirty="0"/>
              <a:t>Answer the below questions using the Ancient History Encyclopaedia article on Connect and one other source of your choice.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Identify </a:t>
            </a:r>
            <a:r>
              <a:rPr lang="en-GB" dirty="0"/>
              <a:t>and</a:t>
            </a:r>
            <a:r>
              <a:rPr lang="en-GB" b="1" dirty="0"/>
              <a:t> explain </a:t>
            </a:r>
            <a:r>
              <a:rPr lang="en-GB" dirty="0"/>
              <a:t>the impact of two major changes that took place during the career of Gaius Marius (133–87 BC).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Identify</a:t>
            </a:r>
            <a:r>
              <a:rPr lang="en-GB" dirty="0"/>
              <a:t> and </a:t>
            </a:r>
            <a:r>
              <a:rPr lang="en-GB" b="1" dirty="0"/>
              <a:t>explain</a:t>
            </a:r>
            <a:r>
              <a:rPr lang="en-GB" dirty="0"/>
              <a:t> Marius’s downfall as a leader.</a:t>
            </a:r>
            <a:endParaRPr lang="en-AU" dirty="0"/>
          </a:p>
        </p:txBody>
      </p:sp>
      <p:pic>
        <p:nvPicPr>
          <p:cNvPr id="5" name="Picture 4" descr="A picture containing object, mirror, microscope&#10;&#10;Description automatically generated">
            <a:extLst>
              <a:ext uri="{FF2B5EF4-FFF2-40B4-BE49-F238E27FC236}">
                <a16:creationId xmlns:a16="http://schemas.microsoft.com/office/drawing/2014/main" id="{264927A6-9D10-4853-8A4F-9C10C3104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3" y="157502"/>
            <a:ext cx="1055427" cy="10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9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F847-35D6-4952-911E-D2FD2B5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7E17-8B96-408B-9853-FE9B1374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Barrie, Alan., Cocks, M., et al. (2019). </a:t>
            </a:r>
            <a:r>
              <a:rPr lang="en-AU" i="1" dirty="0"/>
              <a:t>Senior Ancient History for Queensland</a:t>
            </a:r>
            <a:r>
              <a:rPr lang="en-AU" dirty="0"/>
              <a:t>. Cambridge University Press.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Conti, Leo., Easton, M., et al. (2016). </a:t>
            </a:r>
            <a:r>
              <a:rPr lang="en-AU" i="1" dirty="0"/>
              <a:t>Oxford Big Ideas Humanities and Social Sciences Western Australian Curriculum 7</a:t>
            </a:r>
            <a:r>
              <a:rPr lang="en-AU" dirty="0"/>
              <a:t>. Oxford University Press.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850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26C7-01F0-48EE-9E6D-A7E625A1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Tiberius’s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92D7-1319-406E-BFED-9B9DE7EC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the decades following Tiberius’s death, political factions began to emerge among the aristocrats</a:t>
            </a:r>
          </a:p>
          <a:p>
            <a:endParaRPr lang="en-AU" dirty="0"/>
          </a:p>
          <a:p>
            <a:r>
              <a:rPr lang="en-AU" dirty="0"/>
              <a:t>The key factions concerned with keeping political power were the </a:t>
            </a:r>
            <a:r>
              <a:rPr lang="en-AU" dirty="0" err="1"/>
              <a:t>populares</a:t>
            </a:r>
            <a:r>
              <a:rPr lang="en-AU" dirty="0"/>
              <a:t> and optimates</a:t>
            </a:r>
          </a:p>
          <a:p>
            <a:endParaRPr lang="en-AU" dirty="0"/>
          </a:p>
          <a:p>
            <a:r>
              <a:rPr lang="en-AU" dirty="0"/>
              <a:t>Both factions were different in their preferred methods of gaining this power</a:t>
            </a:r>
          </a:p>
        </p:txBody>
      </p:sp>
    </p:spTree>
    <p:extLst>
      <p:ext uri="{BB962C8B-B14F-4D97-AF65-F5344CB8AC3E}">
        <p14:creationId xmlns:p14="http://schemas.microsoft.com/office/powerpoint/2010/main" val="197811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8933-2A1D-49F4-8EAB-C956187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F47A-97DD-4641-BF40-3C2141A2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Populares:</a:t>
            </a:r>
          </a:p>
          <a:p>
            <a:pPr marL="0" indent="0">
              <a:buNone/>
            </a:pPr>
            <a:r>
              <a:rPr lang="en-AU" dirty="0"/>
              <a:t>Political faction that believed success could be achieved by working with people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Optimates:</a:t>
            </a:r>
          </a:p>
          <a:p>
            <a:pPr marL="0" indent="0">
              <a:buNone/>
            </a:pPr>
            <a:r>
              <a:rPr lang="en-AU" dirty="0"/>
              <a:t>Latin for ‘best men’; a political faction that included most of the aristocracy. </a:t>
            </a:r>
          </a:p>
          <a:p>
            <a:pPr marL="0" indent="0">
              <a:buNone/>
            </a:pPr>
            <a:r>
              <a:rPr lang="en-AU" dirty="0"/>
              <a:t>They wanted to maintain traditional Roman values and the power of the Senate</a:t>
            </a:r>
          </a:p>
        </p:txBody>
      </p:sp>
    </p:spTree>
    <p:extLst>
      <p:ext uri="{BB962C8B-B14F-4D97-AF65-F5344CB8AC3E}">
        <p14:creationId xmlns:p14="http://schemas.microsoft.com/office/powerpoint/2010/main" val="33701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BC1E-0860-4F95-909C-4F51207E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3600" b="1" dirty="0"/>
              <a:t>Comparing Approaches to Maintaining Power in Rome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377269-8F7D-4C90-BC80-A3FD3D4A7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1" y="1976352"/>
            <a:ext cx="11172613" cy="38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1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1D8C-36B4-459E-8352-5456DDEE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Timeline of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14AD-534D-490E-8B3D-09A4694B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1514905"/>
            <a:ext cx="11789546" cy="508120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100 BCE: a slave uprising involving 30,000 slaves in Italy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112 – 106 BCE: Jugurthine War in Numidia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113 – 101 BCE: Wars against the </a:t>
            </a:r>
            <a:r>
              <a:rPr lang="en-AU" dirty="0" err="1"/>
              <a:t>Cimbri</a:t>
            </a:r>
            <a:r>
              <a:rPr lang="en-AU" dirty="0"/>
              <a:t> and </a:t>
            </a:r>
            <a:r>
              <a:rPr lang="en-AU" dirty="0" err="1"/>
              <a:t>Teutones</a:t>
            </a:r>
            <a:r>
              <a:rPr lang="en-AU" dirty="0"/>
              <a:t> in Cisalpine Gaul and Gallia </a:t>
            </a:r>
            <a:r>
              <a:rPr lang="en-AU" dirty="0" err="1"/>
              <a:t>Narbonensis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91 – 88 BCE: The Social Wars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24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B095-0567-488A-B3FD-CE03B3D1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9208-8E9A-4712-9D81-D211EE0B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1388" cy="4351338"/>
          </a:xfrm>
        </p:spPr>
        <p:txBody>
          <a:bodyPr/>
          <a:lstStyle/>
          <a:p>
            <a:r>
              <a:rPr lang="en-AU" dirty="0"/>
              <a:t>These conflicts placed continual pressure on the Republic and made heavy demands on resources, both people and finances</a:t>
            </a:r>
          </a:p>
          <a:p>
            <a:endParaRPr lang="en-AU" dirty="0"/>
          </a:p>
          <a:p>
            <a:r>
              <a:rPr lang="en-AU" dirty="0"/>
              <a:t>Emergence of powerful generals who could build a strong army became the backbone of the Roman Empire</a:t>
            </a:r>
          </a:p>
          <a:p>
            <a:endParaRPr lang="en-AU" dirty="0"/>
          </a:p>
        </p:txBody>
      </p:sp>
      <p:pic>
        <p:nvPicPr>
          <p:cNvPr id="5" name="Picture 4" descr="A picture containing person, holding, man, woman&#10;&#10;Description automatically generated">
            <a:extLst>
              <a:ext uri="{FF2B5EF4-FFF2-40B4-BE49-F238E27FC236}">
                <a16:creationId xmlns:a16="http://schemas.microsoft.com/office/drawing/2014/main" id="{F485FD7F-C529-48E1-ACBD-185D17A0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588" y="2003032"/>
            <a:ext cx="4279119" cy="3074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E77AF7-7868-4FC4-AE5C-126DD5185A3C}"/>
              </a:ext>
            </a:extLst>
          </p:cNvPr>
          <p:cNvSpPr txBox="1"/>
          <p:nvPr/>
        </p:nvSpPr>
        <p:spPr>
          <a:xfrm>
            <a:off x="7258050" y="5015568"/>
            <a:ext cx="325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Re-enactment of Roman Soldiers</a:t>
            </a:r>
          </a:p>
        </p:txBody>
      </p:sp>
    </p:spTree>
    <p:extLst>
      <p:ext uri="{BB962C8B-B14F-4D97-AF65-F5344CB8AC3E}">
        <p14:creationId xmlns:p14="http://schemas.microsoft.com/office/powerpoint/2010/main" val="255275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B2A3-7880-4083-83AB-98A84604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Gaius Marius</a:t>
            </a:r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AF54695D-A360-4714-9C0D-00CF46611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29" y="1578287"/>
            <a:ext cx="8160927" cy="2261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EF608-BC1F-433B-8D1A-D23673038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37" y="4149069"/>
            <a:ext cx="9454055" cy="1084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E61DE2-55D1-4B3F-9734-62673C9F2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41" y="5515004"/>
            <a:ext cx="8730944" cy="873095"/>
          </a:xfrm>
          <a:prstGeom prst="rect">
            <a:avLst/>
          </a:prstGeom>
        </p:spPr>
      </p:pic>
      <p:pic>
        <p:nvPicPr>
          <p:cNvPr id="13" name="Picture 12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D5A4D11-FFEB-4029-803A-75A76EC4A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9759"/>
            <a:ext cx="2133785" cy="22861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69616B-D15F-4A19-AA27-98FF86FF3694}"/>
              </a:ext>
            </a:extLst>
          </p:cNvPr>
          <p:cNvSpPr txBox="1"/>
          <p:nvPr/>
        </p:nvSpPr>
        <p:spPr>
          <a:xfrm>
            <a:off x="456837" y="5198421"/>
            <a:ext cx="3893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Source 1: Plutarch, 75 BCE, </a:t>
            </a:r>
            <a:r>
              <a:rPr lang="en-AU" sz="1400" i="1" dirty="0"/>
              <a:t>Life of Marius</a:t>
            </a:r>
            <a:r>
              <a:rPr lang="en-AU" sz="1400" dirty="0"/>
              <a:t>, Book 2.1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38D8C-E9CF-4EB3-A027-26A589147985}"/>
              </a:ext>
            </a:extLst>
          </p:cNvPr>
          <p:cNvSpPr txBox="1"/>
          <p:nvPr/>
        </p:nvSpPr>
        <p:spPr>
          <a:xfrm>
            <a:off x="2971985" y="6297955"/>
            <a:ext cx="4890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Source 2: Sallust, c. 41-40 BCE, </a:t>
            </a:r>
            <a:r>
              <a:rPr lang="en-AU" sz="1400" i="1" dirty="0"/>
              <a:t>The Jugurthine War</a:t>
            </a:r>
            <a:r>
              <a:rPr lang="en-AU" sz="1400" dirty="0"/>
              <a:t>, Chapter 63.6</a:t>
            </a:r>
          </a:p>
        </p:txBody>
      </p:sp>
    </p:spTree>
    <p:extLst>
      <p:ext uri="{BB962C8B-B14F-4D97-AF65-F5344CB8AC3E}">
        <p14:creationId xmlns:p14="http://schemas.microsoft.com/office/powerpoint/2010/main" val="113938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4F05-A7F0-4927-920A-9DF22E39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Let’s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2D7D-0D08-4D91-A724-BCE35782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603"/>
            <a:ext cx="10515600" cy="4770360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Video available on Connect</a:t>
            </a:r>
          </a:p>
          <a:p>
            <a:pPr marL="0" indent="0" algn="ctr">
              <a:buNone/>
            </a:pPr>
            <a:r>
              <a:rPr lang="en-AU" dirty="0">
                <a:hlinkClick r:id="rId2"/>
              </a:rPr>
              <a:t>https://www.youtube.com/watch?v=UIRS_PMeVVY</a:t>
            </a:r>
            <a:r>
              <a:rPr lang="en-AU" dirty="0"/>
              <a:t> </a:t>
            </a:r>
          </a:p>
        </p:txBody>
      </p:sp>
      <p:pic>
        <p:nvPicPr>
          <p:cNvPr id="5" name="Picture 4" descr="A picture containing man, group, people, display&#10;&#10;Description automatically generated">
            <a:extLst>
              <a:ext uri="{FF2B5EF4-FFF2-40B4-BE49-F238E27FC236}">
                <a16:creationId xmlns:a16="http://schemas.microsoft.com/office/drawing/2014/main" id="{26C70176-A166-4459-9DF8-C39F95A14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67" y="1187927"/>
            <a:ext cx="5246457" cy="29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4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9053-E2E7-4314-A7DD-E0D5D725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Roman Military – Before Marius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9EE2-55F2-4050-B487-E491B6FB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Part-time citizen army</a:t>
            </a:r>
          </a:p>
          <a:p>
            <a:r>
              <a:rPr lang="en-AU" dirty="0"/>
              <a:t>Soldiers were conscripts from small farms who were called up to fight when necessary</a:t>
            </a:r>
          </a:p>
          <a:p>
            <a:r>
              <a:rPr lang="en-AU" dirty="0" err="1"/>
              <a:t>Soliders</a:t>
            </a:r>
            <a:r>
              <a:rPr lang="en-AU" dirty="0"/>
              <a:t> provided their own armour</a:t>
            </a:r>
          </a:p>
          <a:p>
            <a:r>
              <a:rPr lang="en-AU" dirty="0"/>
              <a:t>Those soldiers with little or no property were only called up in crisis. The state paid for their armour in this case.</a:t>
            </a:r>
          </a:p>
          <a:p>
            <a:endParaRPr lang="en-AU" dirty="0"/>
          </a:p>
          <a:p>
            <a:pPr marL="0" indent="0" algn="ctr">
              <a:buNone/>
            </a:pPr>
            <a:r>
              <a:rPr lang="en-AU" b="1" dirty="0">
                <a:solidFill>
                  <a:srgbClr val="FF0000"/>
                </a:solidFill>
              </a:rPr>
              <a:t>With conflicts on the rise around all Roman territories, this system was proving inadequate</a:t>
            </a:r>
          </a:p>
        </p:txBody>
      </p:sp>
    </p:spTree>
    <p:extLst>
      <p:ext uri="{BB962C8B-B14F-4D97-AF65-F5344CB8AC3E}">
        <p14:creationId xmlns:p14="http://schemas.microsoft.com/office/powerpoint/2010/main" val="402202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659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Topic: Rome, the Late Republic to the Lex Manilia</vt:lpstr>
      <vt:lpstr>Tiberius’s Death</vt:lpstr>
      <vt:lpstr>Key Terms</vt:lpstr>
      <vt:lpstr>Comparing Approaches to Maintaining Power in Rome</vt:lpstr>
      <vt:lpstr>Timeline of Conflicts</vt:lpstr>
      <vt:lpstr>Conflicts</vt:lpstr>
      <vt:lpstr>Gaius Marius</vt:lpstr>
      <vt:lpstr>Let’s Watch</vt:lpstr>
      <vt:lpstr>Roman Military – Before Marius </vt:lpstr>
      <vt:lpstr>Military Reforms: Marius</vt:lpstr>
      <vt:lpstr>Summary</vt:lpstr>
      <vt:lpstr>Marius’s Career</vt:lpstr>
      <vt:lpstr>Marius’s Career</vt:lpstr>
      <vt:lpstr>Marius’s Downfall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Rome, the Late Republic to the Lex Manilia</dc:title>
  <dc:creator>G S</dc:creator>
  <cp:lastModifiedBy>G S</cp:lastModifiedBy>
  <cp:revision>16</cp:revision>
  <dcterms:created xsi:type="dcterms:W3CDTF">2020-04-25T23:39:59Z</dcterms:created>
  <dcterms:modified xsi:type="dcterms:W3CDTF">2020-04-26T08:46:07Z</dcterms:modified>
</cp:coreProperties>
</file>