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6"/>
  </p:notesMasterIdLst>
  <p:sldIdLst>
    <p:sldId id="256" r:id="rId2"/>
    <p:sldId id="292" r:id="rId3"/>
    <p:sldId id="291" r:id="rId4"/>
    <p:sldId id="281" r:id="rId5"/>
    <p:sldId id="293" r:id="rId6"/>
    <p:sldId id="294" r:id="rId7"/>
    <p:sldId id="295" r:id="rId8"/>
    <p:sldId id="296" r:id="rId9"/>
    <p:sldId id="297" r:id="rId10"/>
    <p:sldId id="298" r:id="rId11"/>
    <p:sldId id="299" r:id="rId12"/>
    <p:sldId id="301" r:id="rId13"/>
    <p:sldId id="265" r:id="rId14"/>
    <p:sldId id="3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6"/>
    <p:restoredTop sz="92013"/>
  </p:normalViewPr>
  <p:slideViewPr>
    <p:cSldViewPr snapToGrid="0" snapToObjects="1">
      <p:cViewPr varScale="1">
        <p:scale>
          <a:sx n="99" d="100"/>
          <a:sy n="99"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13</a:t>
            </a:fld>
            <a:endParaRPr lang="en-US"/>
          </a:p>
        </p:txBody>
      </p:sp>
    </p:spTree>
    <p:extLst>
      <p:ext uri="{BB962C8B-B14F-4D97-AF65-F5344CB8AC3E}">
        <p14:creationId xmlns:p14="http://schemas.microsoft.com/office/powerpoint/2010/main" val="2941344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1/23/24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1/23/24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1/23/24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Gaius Gracchus</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5340729" cy="1461939"/>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br>
              <a:rPr lang="en-US" sz="2800" dirty="0">
                <a:solidFill>
                  <a:schemeClr val="accent5">
                    <a:lumMod val="75000"/>
                  </a:schemeClr>
                </a:solidFill>
              </a:rPr>
            </a:br>
            <a:r>
              <a:rPr lang="en-US" sz="2800" i="1" dirty="0">
                <a:solidFill>
                  <a:schemeClr val="accent5">
                    <a:lumMod val="75000"/>
                  </a:schemeClr>
                </a:solidFill>
              </a:rPr>
              <a:t>Describe </a:t>
            </a:r>
            <a:r>
              <a:rPr lang="en-US" sz="2800" dirty="0">
                <a:solidFill>
                  <a:schemeClr val="accent5">
                    <a:lumMod val="75000"/>
                  </a:schemeClr>
                </a:solidFill>
              </a:rPr>
              <a:t>the life of Gaius Gracchus</a:t>
            </a:r>
          </a:p>
          <a:p>
            <a:pPr>
              <a:spcAft>
                <a:spcPts val="600"/>
              </a:spcAft>
            </a:pPr>
            <a:r>
              <a:rPr lang="en-US" sz="2800" i="1" dirty="0">
                <a:solidFill>
                  <a:schemeClr val="accent5">
                    <a:lumMod val="75000"/>
                  </a:schemeClr>
                </a:solidFill>
              </a:rPr>
              <a:t>Explain</a:t>
            </a:r>
            <a:r>
              <a:rPr lang="en-US" sz="2800" dirty="0">
                <a:solidFill>
                  <a:schemeClr val="accent5">
                    <a:lumMod val="75000"/>
                  </a:schemeClr>
                </a:solidFill>
              </a:rPr>
              <a:t> his reforms</a:t>
            </a:r>
            <a:endParaRPr lang="en-US" sz="2800" i="1" u="sng"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4, Lesson 3</a:t>
            </a:r>
          </a:p>
        </p:txBody>
      </p:sp>
      <p:pic>
        <p:nvPicPr>
          <p:cNvPr id="1028" name="Picture 4" descr="Gracchi brothers - Wikipedia">
            <a:extLst>
              <a:ext uri="{FF2B5EF4-FFF2-40B4-BE49-F238E27FC236}">
                <a16:creationId xmlns:a16="http://schemas.microsoft.com/office/drawing/2014/main" id="{5B36DE21-5CFC-8A79-A6BB-33B7A14CBB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909" r="7259"/>
          <a:stretch/>
        </p:blipFill>
        <p:spPr bwMode="auto">
          <a:xfrm>
            <a:off x="283335" y="834037"/>
            <a:ext cx="6325391" cy="530781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262BD6B5-8DA1-92C1-5123-08484002C66D}"/>
              </a:ext>
            </a:extLst>
          </p:cNvPr>
          <p:cNvSpPr/>
          <p:nvPr/>
        </p:nvSpPr>
        <p:spPr>
          <a:xfrm>
            <a:off x="3449340" y="781096"/>
            <a:ext cx="2171700" cy="2264763"/>
          </a:xfrm>
          <a:prstGeom prst="ellipse">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22F5-72C5-270D-7A9D-74388330A9F6}"/>
              </a:ext>
            </a:extLst>
          </p:cNvPr>
          <p:cNvSpPr>
            <a:spLocks noGrp="1"/>
          </p:cNvSpPr>
          <p:nvPr>
            <p:ph type="title"/>
          </p:nvPr>
        </p:nvSpPr>
        <p:spPr/>
        <p:txBody>
          <a:bodyPr/>
          <a:lstStyle/>
          <a:p>
            <a:r>
              <a:rPr lang="en-US" dirty="0"/>
              <a:t>Motivations for Reforms</a:t>
            </a:r>
          </a:p>
        </p:txBody>
      </p:sp>
      <p:sp>
        <p:nvSpPr>
          <p:cNvPr id="3" name="Content Placeholder 2">
            <a:extLst>
              <a:ext uri="{FF2B5EF4-FFF2-40B4-BE49-F238E27FC236}">
                <a16:creationId xmlns:a16="http://schemas.microsoft.com/office/drawing/2014/main" id="{5763B622-0530-006E-CD3C-68D7C6F70476}"/>
              </a:ext>
            </a:extLst>
          </p:cNvPr>
          <p:cNvSpPr>
            <a:spLocks noGrp="1"/>
          </p:cNvSpPr>
          <p:nvPr>
            <p:ph idx="1"/>
          </p:nvPr>
        </p:nvSpPr>
        <p:spPr/>
        <p:txBody>
          <a:bodyPr/>
          <a:lstStyle/>
          <a:p>
            <a:pPr marL="457200" indent="-457200">
              <a:buFont typeface="+mj-lt"/>
              <a:buAutoNum type="arabicPeriod" startAt="5"/>
            </a:pPr>
            <a:r>
              <a:rPr lang="en-AU" b="1" i="0" dirty="0">
                <a:effectLst/>
                <a:latin typeface="Söhne"/>
              </a:rPr>
              <a:t>Continuing Tiberius Gracchus’ legacy</a:t>
            </a:r>
          </a:p>
          <a:p>
            <a:pPr marL="749808" lvl="1" indent="-457200">
              <a:buFont typeface="Wingdings" pitchFamily="2" charset="2"/>
              <a:buChar char="Ø"/>
            </a:pPr>
            <a:r>
              <a:rPr lang="en-AU" b="0" i="0" dirty="0">
                <a:solidFill>
                  <a:srgbClr val="374151"/>
                </a:solidFill>
                <a:effectLst/>
                <a:latin typeface="Söhne"/>
              </a:rPr>
              <a:t>Gaius Gracchus was deeply influenced by his brother's fate. </a:t>
            </a:r>
          </a:p>
          <a:p>
            <a:pPr marL="749808" lvl="1" indent="-457200">
              <a:buFont typeface="Wingdings" pitchFamily="2" charset="2"/>
              <a:buChar char="Ø"/>
            </a:pPr>
            <a:r>
              <a:rPr lang="en-AU" b="0" i="0" dirty="0">
                <a:solidFill>
                  <a:srgbClr val="374151"/>
                </a:solidFill>
                <a:effectLst/>
                <a:latin typeface="Söhne"/>
              </a:rPr>
              <a:t>Tiberius Gracchus' tragic end and the failure to fully implement the land reforms </a:t>
            </a:r>
            <a:r>
              <a:rPr lang="en-AU" b="0" i="0" dirty="0" err="1">
                <a:solidFill>
                  <a:srgbClr val="374151"/>
                </a:solidFill>
                <a:effectLst/>
                <a:latin typeface="Söhne"/>
              </a:rPr>
              <a:t>fueled</a:t>
            </a:r>
            <a:r>
              <a:rPr lang="en-AU" b="0" i="0" dirty="0">
                <a:solidFill>
                  <a:srgbClr val="374151"/>
                </a:solidFill>
                <a:effectLst/>
                <a:latin typeface="Söhne"/>
              </a:rPr>
              <a:t> Gaius' determination to continue the struggle for the rights of the common people. </a:t>
            </a:r>
          </a:p>
          <a:p>
            <a:pPr marL="749808" lvl="1" indent="-457200">
              <a:buFont typeface="Wingdings" pitchFamily="2" charset="2"/>
              <a:buChar char="Ø"/>
            </a:pPr>
            <a:r>
              <a:rPr lang="en-AU" b="0" i="0" dirty="0">
                <a:solidFill>
                  <a:srgbClr val="374151"/>
                </a:solidFill>
                <a:effectLst/>
                <a:latin typeface="Söhne"/>
              </a:rPr>
              <a:t>His motivations were shaped by a sense of duty to his family, a commitment to social justice, and a desire to leave a lasting legacy in Roman politics.</a:t>
            </a:r>
          </a:p>
          <a:p>
            <a:pPr marL="292608" lvl="1" indent="0">
              <a:buNone/>
            </a:pPr>
            <a:endParaRPr lang="en-US" dirty="0">
              <a:solidFill>
                <a:srgbClr val="374151"/>
              </a:solidFill>
              <a:latin typeface="Söhne"/>
            </a:endParaRPr>
          </a:p>
          <a:p>
            <a:pPr marL="292608" lvl="1" indent="0">
              <a:buNone/>
            </a:pPr>
            <a:r>
              <a:rPr lang="en-US" b="1" u="sng" dirty="0">
                <a:solidFill>
                  <a:srgbClr val="374151"/>
                </a:solidFill>
                <a:latin typeface="Söhne"/>
              </a:rPr>
              <a:t>SUMMARISED:</a:t>
            </a:r>
            <a:endParaRPr lang="en-AU" b="1" u="sng" dirty="0">
              <a:solidFill>
                <a:srgbClr val="374151"/>
              </a:solidFill>
              <a:latin typeface="Söhne"/>
            </a:endParaRPr>
          </a:p>
        </p:txBody>
      </p:sp>
    </p:spTree>
    <p:extLst>
      <p:ext uri="{BB962C8B-B14F-4D97-AF65-F5344CB8AC3E}">
        <p14:creationId xmlns:p14="http://schemas.microsoft.com/office/powerpoint/2010/main" val="402882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62FC0C-FB08-89DA-295E-A9BC15C2BC98}"/>
              </a:ext>
            </a:extLst>
          </p:cNvPr>
          <p:cNvSpPr>
            <a:spLocks noGrp="1"/>
          </p:cNvSpPr>
          <p:nvPr>
            <p:ph type="title"/>
          </p:nvPr>
        </p:nvSpPr>
        <p:spPr>
          <a:xfrm>
            <a:off x="4940808" y="128016"/>
            <a:ext cx="6895262" cy="6620514"/>
          </a:xfrm>
        </p:spPr>
        <p:txBody>
          <a:bodyPr vert="horz" lIns="91440" tIns="45720" rIns="91440" bIns="45720" rtlCol="0" anchor="ctr">
            <a:normAutofit fontScale="90000"/>
          </a:bodyPr>
          <a:lstStyle/>
          <a:p>
            <a:pPr algn="ctr"/>
            <a:r>
              <a:rPr lang="en-US" sz="4000" b="0" i="0" dirty="0">
                <a:solidFill>
                  <a:schemeClr val="tx2"/>
                </a:solidFill>
                <a:effectLst/>
              </a:rPr>
              <a:t>Gaius Gracchus' motivations for reform were rooted in addressing economic inequality, social unrest, and the desire to continue the legacy of his family in advocating for the rights of the common people. </a:t>
            </a:r>
            <a:br>
              <a:rPr lang="en-US" sz="4000" b="0" i="0" dirty="0">
                <a:solidFill>
                  <a:schemeClr val="tx2"/>
                </a:solidFill>
                <a:effectLst/>
              </a:rPr>
            </a:br>
            <a:br>
              <a:rPr lang="en-US" sz="4000" b="0" i="0" dirty="0">
                <a:solidFill>
                  <a:schemeClr val="tx2"/>
                </a:solidFill>
                <a:effectLst/>
              </a:rPr>
            </a:br>
            <a:r>
              <a:rPr lang="en-US" sz="4000" b="0" i="0" dirty="0">
                <a:solidFill>
                  <a:schemeClr val="tx2"/>
                </a:solidFill>
                <a:effectLst/>
              </a:rPr>
              <a:t>His political career was </a:t>
            </a:r>
            <a:r>
              <a:rPr lang="en-US" sz="4000" b="0" i="0" dirty="0" err="1">
                <a:solidFill>
                  <a:schemeClr val="tx2"/>
                </a:solidFill>
                <a:effectLst/>
              </a:rPr>
              <a:t>characterised</a:t>
            </a:r>
            <a:r>
              <a:rPr lang="en-US" sz="4000" b="0" i="0" dirty="0">
                <a:solidFill>
                  <a:schemeClr val="tx2"/>
                </a:solidFill>
                <a:effectLst/>
              </a:rPr>
              <a:t> by a commitment to populist ideals and a persistent effort to challenge the entrenched power structures of the Roman Republic.</a:t>
            </a:r>
            <a:endParaRPr lang="en-US" sz="4000" dirty="0">
              <a:solidFill>
                <a:schemeClr val="tx2"/>
              </a:solidFill>
            </a:endParaRPr>
          </a:p>
        </p:txBody>
      </p:sp>
      <p:sp>
        <p:nvSpPr>
          <p:cNvPr id="23" name="Rectangle 1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421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36F1-EA18-2E88-7A0B-B9446733416F}"/>
              </a:ext>
            </a:extLst>
          </p:cNvPr>
          <p:cNvSpPr>
            <a:spLocks noGrp="1"/>
          </p:cNvSpPr>
          <p:nvPr>
            <p:ph type="title"/>
          </p:nvPr>
        </p:nvSpPr>
        <p:spPr/>
        <p:txBody>
          <a:bodyPr/>
          <a:lstStyle/>
          <a:p>
            <a:r>
              <a:rPr lang="en-US" dirty="0"/>
              <a:t>Actions of GG</a:t>
            </a:r>
          </a:p>
        </p:txBody>
      </p:sp>
      <p:sp>
        <p:nvSpPr>
          <p:cNvPr id="3" name="Content Placeholder 2">
            <a:extLst>
              <a:ext uri="{FF2B5EF4-FFF2-40B4-BE49-F238E27FC236}">
                <a16:creationId xmlns:a16="http://schemas.microsoft.com/office/drawing/2014/main" id="{2890F9B1-6071-C7D8-9D56-AD7DB07A4DD1}"/>
              </a:ext>
            </a:extLst>
          </p:cNvPr>
          <p:cNvSpPr>
            <a:spLocks noGrp="1"/>
          </p:cNvSpPr>
          <p:nvPr>
            <p:ph idx="1"/>
          </p:nvPr>
        </p:nvSpPr>
        <p:spPr>
          <a:xfrm>
            <a:off x="579549" y="1845733"/>
            <a:ext cx="11140226" cy="4593703"/>
          </a:xfrm>
        </p:spPr>
        <p:txBody>
          <a:bodyPr>
            <a:normAutofit/>
          </a:bodyPr>
          <a:lstStyle/>
          <a:p>
            <a:pPr>
              <a:buFont typeface="Arial" panose="020B0604020202020204" pitchFamily="34" charset="0"/>
              <a:buChar char="•"/>
            </a:pPr>
            <a:r>
              <a:rPr lang="en-AU" sz="2400" dirty="0">
                <a:solidFill>
                  <a:srgbClr val="374151"/>
                </a:solidFill>
                <a:latin typeface="Söhne"/>
              </a:rPr>
              <a:t> I</a:t>
            </a:r>
            <a:r>
              <a:rPr lang="en-AU" sz="2400" b="0" i="0" dirty="0">
                <a:solidFill>
                  <a:srgbClr val="374151"/>
                </a:solidFill>
                <a:effectLst/>
                <a:latin typeface="Söhne"/>
              </a:rPr>
              <a:t>ntroducing legislation aiming to address various issues but he proposed and passed laws without Senate approval, empowering the office and challenging the authority of the Senate.</a:t>
            </a:r>
          </a:p>
          <a:p>
            <a:pPr>
              <a:buFont typeface="Arial" panose="020B0604020202020204" pitchFamily="34" charset="0"/>
              <a:buChar char="•"/>
            </a:pPr>
            <a:r>
              <a:rPr lang="en-AU" sz="2400" b="0" i="0" dirty="0">
                <a:solidFill>
                  <a:srgbClr val="374151"/>
                </a:solidFill>
                <a:effectLst/>
                <a:latin typeface="Söhne"/>
              </a:rPr>
              <a:t> Gaius enacted measures to further distribute public land to the landless poor</a:t>
            </a:r>
            <a:endParaRPr lang="en-AU" sz="2400" dirty="0">
              <a:solidFill>
                <a:srgbClr val="374151"/>
              </a:solidFill>
              <a:latin typeface="Söhne"/>
            </a:endParaRPr>
          </a:p>
          <a:p>
            <a:pPr algn="l">
              <a:buFont typeface="Arial" panose="020B0604020202020204" pitchFamily="34" charset="0"/>
              <a:buChar char="•"/>
            </a:pPr>
            <a:r>
              <a:rPr lang="en-AU" sz="2400" dirty="0">
                <a:solidFill>
                  <a:srgbClr val="374151"/>
                </a:solidFill>
                <a:latin typeface="Söhne"/>
              </a:rPr>
              <a:t> N</a:t>
            </a:r>
            <a:r>
              <a:rPr lang="en-AU" sz="2400" b="0" i="0" dirty="0">
                <a:solidFill>
                  <a:srgbClr val="374151"/>
                </a:solidFill>
                <a:effectLst/>
                <a:latin typeface="Söhne"/>
              </a:rPr>
              <a:t>otable reform: extension of Roman citizenship to some of Rome's Italian allies which sought to integrate more people into Roman society and strengthen his position</a:t>
            </a:r>
          </a:p>
          <a:p>
            <a:pPr algn="l">
              <a:buFont typeface="Arial" panose="020B0604020202020204" pitchFamily="34" charset="0"/>
              <a:buChar char="•"/>
            </a:pPr>
            <a:r>
              <a:rPr lang="en-AU" sz="2400" dirty="0">
                <a:solidFill>
                  <a:srgbClr val="374151"/>
                </a:solidFill>
                <a:latin typeface="Söhne"/>
              </a:rPr>
              <a:t> E</a:t>
            </a:r>
            <a:r>
              <a:rPr lang="en-AU" sz="2400" b="0" i="0" dirty="0">
                <a:solidFill>
                  <a:srgbClr val="374151"/>
                </a:solidFill>
                <a:effectLst/>
                <a:latin typeface="Söhne"/>
              </a:rPr>
              <a:t>conomic measures to address unemployment and poverty (e.g. colonies for landless citizens, providing opportunities for employment and economic stability)</a:t>
            </a:r>
          </a:p>
          <a:p>
            <a:pPr algn="l">
              <a:buFont typeface="Arial" panose="020B0604020202020204" pitchFamily="34" charset="0"/>
              <a:buChar char="•"/>
            </a:pPr>
            <a:r>
              <a:rPr lang="en-AU" sz="2400" dirty="0">
                <a:solidFill>
                  <a:srgbClr val="374151"/>
                </a:solidFill>
                <a:latin typeface="Söhne"/>
              </a:rPr>
              <a:t> P</a:t>
            </a:r>
            <a:r>
              <a:rPr lang="en-AU" sz="2400" b="0" i="0" dirty="0">
                <a:solidFill>
                  <a:srgbClr val="374151"/>
                </a:solidFill>
                <a:effectLst/>
                <a:latin typeface="Söhne"/>
              </a:rPr>
              <a:t>roposed laws to regulate the distribution of subsidized grain to the Roman citizens-  addressing social issues and improving the welfare of the common people.</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65309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63EA-68F5-5794-3F55-1C59211F1B7B}"/>
              </a:ext>
            </a:extLst>
          </p:cNvPr>
          <p:cNvSpPr>
            <a:spLocks noGrp="1"/>
          </p:cNvSpPr>
          <p:nvPr>
            <p:ph type="title"/>
          </p:nvPr>
        </p:nvSpPr>
        <p:spPr/>
        <p:txBody>
          <a:bodyPr/>
          <a:lstStyle/>
          <a:p>
            <a:r>
              <a:rPr lang="en-US" dirty="0" err="1"/>
              <a:t>Senatus</a:t>
            </a:r>
            <a:r>
              <a:rPr lang="en-US" dirty="0"/>
              <a:t> Consultum </a:t>
            </a:r>
            <a:r>
              <a:rPr lang="en-US" dirty="0" err="1"/>
              <a:t>Ultimum</a:t>
            </a:r>
            <a:endParaRPr lang="en-US" dirty="0"/>
          </a:p>
        </p:txBody>
      </p:sp>
      <p:sp>
        <p:nvSpPr>
          <p:cNvPr id="3" name="Content Placeholder 2">
            <a:extLst>
              <a:ext uri="{FF2B5EF4-FFF2-40B4-BE49-F238E27FC236}">
                <a16:creationId xmlns:a16="http://schemas.microsoft.com/office/drawing/2014/main" id="{1C2C48C6-A9A8-8A57-E007-AAEE98EED3CE}"/>
              </a:ext>
            </a:extLst>
          </p:cNvPr>
          <p:cNvSpPr>
            <a:spLocks noGrp="1"/>
          </p:cNvSpPr>
          <p:nvPr>
            <p:ph idx="1"/>
          </p:nvPr>
        </p:nvSpPr>
        <p:spPr>
          <a:xfrm>
            <a:off x="415636" y="1943254"/>
            <a:ext cx="5698374" cy="3274907"/>
          </a:xfrm>
        </p:spPr>
        <p:txBody>
          <a:bodyPr>
            <a:normAutofit/>
          </a:bodyPr>
          <a:lstStyle/>
          <a:p>
            <a:pPr algn="ctr"/>
            <a:endParaRPr lang="en-US" sz="2800" dirty="0">
              <a:latin typeface="Calibri" panose="020F0502020204030204" pitchFamily="34" charset="0"/>
              <a:cs typeface="Calibri" panose="020F0502020204030204" pitchFamily="34" charset="0"/>
            </a:endParaRPr>
          </a:p>
          <a:p>
            <a:pPr algn="ctr"/>
            <a:r>
              <a:rPr lang="en-US" sz="2800" b="1" u="sng" dirty="0">
                <a:latin typeface="Calibri" panose="020F0502020204030204" pitchFamily="34" charset="0"/>
                <a:cs typeface="Calibri" panose="020F0502020204030204" pitchFamily="34" charset="0"/>
              </a:rPr>
              <a:t>DEFINITION: </a:t>
            </a:r>
          </a:p>
          <a:p>
            <a:pPr algn="ctr"/>
            <a:r>
              <a:rPr lang="en-AU" sz="2400" b="0" i="0" dirty="0">
                <a:solidFill>
                  <a:srgbClr val="374151"/>
                </a:solidFill>
                <a:effectLst/>
                <a:latin typeface="Söhne"/>
              </a:rPr>
              <a:t>"ultimate decree of the Senate," </a:t>
            </a:r>
          </a:p>
          <a:p>
            <a:pPr algn="ctr"/>
            <a:r>
              <a:rPr lang="en-AU" sz="2400" b="0" i="0" dirty="0">
                <a:solidFill>
                  <a:srgbClr val="374151"/>
                </a:solidFill>
                <a:effectLst/>
                <a:latin typeface="Söhne"/>
              </a:rPr>
              <a:t>extraordinary measure taken by the Roman Senate in times of perceived emergency or crisis</a:t>
            </a:r>
          </a:p>
        </p:txBody>
      </p:sp>
      <p:cxnSp>
        <p:nvCxnSpPr>
          <p:cNvPr id="5" name="Straight Connector 4">
            <a:extLst>
              <a:ext uri="{FF2B5EF4-FFF2-40B4-BE49-F238E27FC236}">
                <a16:creationId xmlns:a16="http://schemas.microsoft.com/office/drawing/2014/main" id="{0DD9776E-5171-0A50-50C2-1265D91E44C8}"/>
              </a:ext>
            </a:extLst>
          </p:cNvPr>
          <p:cNvCxnSpPr/>
          <p:nvPr/>
        </p:nvCxnSpPr>
        <p:spPr>
          <a:xfrm>
            <a:off x="6296891" y="1845734"/>
            <a:ext cx="0" cy="357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0FC9ECF-E926-C059-8A0A-2CFDCB80E996}"/>
              </a:ext>
            </a:extLst>
          </p:cNvPr>
          <p:cNvCxnSpPr>
            <a:cxnSpLocks/>
          </p:cNvCxnSpPr>
          <p:nvPr/>
        </p:nvCxnSpPr>
        <p:spPr>
          <a:xfrm flipH="1">
            <a:off x="914400" y="5424055"/>
            <a:ext cx="1072341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Content Placeholder 2">
            <a:extLst>
              <a:ext uri="{FF2B5EF4-FFF2-40B4-BE49-F238E27FC236}">
                <a16:creationId xmlns:a16="http://schemas.microsoft.com/office/drawing/2014/main" id="{DCBEE533-EDF7-8268-580F-F73906707C04}"/>
              </a:ext>
            </a:extLst>
          </p:cNvPr>
          <p:cNvSpPr txBox="1">
            <a:spLocks/>
          </p:cNvSpPr>
          <p:nvPr/>
        </p:nvSpPr>
        <p:spPr>
          <a:xfrm>
            <a:off x="415636" y="5629948"/>
            <a:ext cx="11623953" cy="68069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AU" sz="1800" b="1" i="1" dirty="0">
                <a:solidFill>
                  <a:schemeClr val="accent6"/>
                </a:solidFill>
                <a:effectLst/>
                <a:latin typeface="Söhne"/>
              </a:rPr>
              <a:t>It granted the consuls (or other magistrates) exceptional powers to protect the state, even if it meant bypassing normal legal procedures.</a:t>
            </a:r>
            <a:endParaRPr lang="en-AU" sz="2400" b="1" i="1" dirty="0">
              <a:solidFill>
                <a:schemeClr val="accent6"/>
              </a:solidFill>
              <a:latin typeface="Calibri" panose="020F0502020204030204" pitchFamily="34" charset="0"/>
              <a:cs typeface="Calibri" panose="020F0502020204030204" pitchFamily="34" charset="0"/>
            </a:endParaRPr>
          </a:p>
        </p:txBody>
      </p:sp>
      <p:pic>
        <p:nvPicPr>
          <p:cNvPr id="4" name="Picture 2" descr="Senatus consultum ultimum - Wikipedia">
            <a:extLst>
              <a:ext uri="{FF2B5EF4-FFF2-40B4-BE49-F238E27FC236}">
                <a16:creationId xmlns:a16="http://schemas.microsoft.com/office/drawing/2014/main" id="{B7F95767-B238-B035-9A44-50AD69EC6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156" y="1999685"/>
            <a:ext cx="4126634" cy="3270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23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007F5-CA29-B9CA-DC99-DD38A822E8D6}"/>
              </a:ext>
            </a:extLst>
          </p:cNvPr>
          <p:cNvSpPr>
            <a:spLocks noGrp="1"/>
          </p:cNvSpPr>
          <p:nvPr>
            <p:ph type="title"/>
          </p:nvPr>
        </p:nvSpPr>
        <p:spPr>
          <a:xfrm>
            <a:off x="1097280" y="286603"/>
            <a:ext cx="10058400" cy="1450757"/>
          </a:xfrm>
        </p:spPr>
        <p:txBody>
          <a:bodyPr>
            <a:normAutofit/>
          </a:bodyPr>
          <a:lstStyle/>
          <a:p>
            <a:r>
              <a:rPr lang="en-US" dirty="0"/>
              <a:t>ACTIVITY – The SCU/Comparison</a:t>
            </a:r>
          </a:p>
        </p:txBody>
      </p:sp>
      <p:pic>
        <p:nvPicPr>
          <p:cNvPr id="7" name="Graphic 6" descr="Document">
            <a:extLst>
              <a:ext uri="{FF2B5EF4-FFF2-40B4-BE49-F238E27FC236}">
                <a16:creationId xmlns:a16="http://schemas.microsoft.com/office/drawing/2014/main" id="{8653F196-36A5-79E5-89D7-D7CDCD272B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p:sp>
        <p:nvSpPr>
          <p:cNvPr id="3" name="Content Placeholder 2">
            <a:extLst>
              <a:ext uri="{FF2B5EF4-FFF2-40B4-BE49-F238E27FC236}">
                <a16:creationId xmlns:a16="http://schemas.microsoft.com/office/drawing/2014/main" id="{5E287CAB-7280-E5BB-BE31-9A83B8A6169B}"/>
              </a:ext>
            </a:extLst>
          </p:cNvPr>
          <p:cNvSpPr>
            <a:spLocks noGrp="1"/>
          </p:cNvSpPr>
          <p:nvPr>
            <p:ph idx="1"/>
          </p:nvPr>
        </p:nvSpPr>
        <p:spPr>
          <a:xfrm>
            <a:off x="4639733" y="1845734"/>
            <a:ext cx="6515947" cy="4023360"/>
          </a:xfrm>
        </p:spPr>
        <p:txBody>
          <a:bodyPr>
            <a:normAutofit/>
          </a:bodyPr>
          <a:lstStyle/>
          <a:p>
            <a:pPr marL="457200" indent="-457200">
              <a:buFont typeface="+mj-lt"/>
              <a:buAutoNum type="arabicPeriod"/>
            </a:pPr>
            <a:r>
              <a:rPr lang="en-US" sz="3200" dirty="0"/>
              <a:t>Read the information sheet as a class</a:t>
            </a:r>
          </a:p>
          <a:p>
            <a:pPr marL="457200" indent="-457200">
              <a:buFont typeface="+mj-lt"/>
              <a:buAutoNum type="arabicPeriod"/>
            </a:pPr>
            <a:r>
              <a:rPr lang="en-US" sz="3200" dirty="0"/>
              <a:t>Answer the 3 questions in your book</a:t>
            </a:r>
          </a:p>
          <a:p>
            <a:pPr marL="457200" indent="-457200">
              <a:buFont typeface="+mj-lt"/>
              <a:buAutoNum type="arabicPeriod"/>
            </a:pPr>
            <a:r>
              <a:rPr lang="en-US" sz="3200" dirty="0"/>
              <a:t>Draw a FULL PAGE </a:t>
            </a:r>
            <a:r>
              <a:rPr lang="en-US" sz="3200" dirty="0" err="1"/>
              <a:t>venn</a:t>
            </a:r>
            <a:r>
              <a:rPr lang="en-US" sz="3200" dirty="0"/>
              <a:t> diagram</a:t>
            </a:r>
          </a:p>
          <a:p>
            <a:pPr marL="457200" indent="-457200">
              <a:buFont typeface="+mj-lt"/>
              <a:buAutoNum type="arabicPeriod"/>
            </a:pPr>
            <a:r>
              <a:rPr lang="en-US" sz="3200" dirty="0"/>
              <a:t>Using the information in the table provided, compare and contrast the Gracchi</a:t>
            </a:r>
          </a:p>
        </p:txBody>
      </p:sp>
      <p:sp>
        <p:nvSpPr>
          <p:cNvPr id="12" name="Rectangle 11">
            <a:extLst>
              <a:ext uri="{FF2B5EF4-FFF2-40B4-BE49-F238E27FC236}">
                <a16:creationId xmlns:a16="http://schemas.microsoft.com/office/drawing/2014/main" id="{77C34054-98F8-4229-885E-04C525969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22AAB964-B835-4B93-A1F3-4A30D1F3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400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17A9-4B41-362C-1B7B-A3C91C5105BE}"/>
              </a:ext>
            </a:extLst>
          </p:cNvPr>
          <p:cNvSpPr>
            <a:spLocks noGrp="1"/>
          </p:cNvSpPr>
          <p:nvPr>
            <p:ph type="ctrTitle"/>
          </p:nvPr>
        </p:nvSpPr>
        <p:spPr/>
        <p:txBody>
          <a:bodyPr/>
          <a:lstStyle/>
          <a:p>
            <a:r>
              <a:rPr lang="en-US" dirty="0"/>
              <a:t>Class Discussion</a:t>
            </a:r>
          </a:p>
        </p:txBody>
      </p:sp>
      <p:sp>
        <p:nvSpPr>
          <p:cNvPr id="3" name="Subtitle 2">
            <a:extLst>
              <a:ext uri="{FF2B5EF4-FFF2-40B4-BE49-F238E27FC236}">
                <a16:creationId xmlns:a16="http://schemas.microsoft.com/office/drawing/2014/main" id="{B33BEF37-2926-D552-4276-A108C190D552}"/>
              </a:ext>
            </a:extLst>
          </p:cNvPr>
          <p:cNvSpPr>
            <a:spLocks noGrp="1"/>
          </p:cNvSpPr>
          <p:nvPr>
            <p:ph type="subTitle" idx="1"/>
          </p:nvPr>
        </p:nvSpPr>
        <p:spPr/>
        <p:txBody>
          <a:bodyPr/>
          <a:lstStyle/>
          <a:p>
            <a:r>
              <a:rPr lang="en-US" dirty="0"/>
              <a:t>What do we already know about the Gracchi/Tiberius?</a:t>
            </a:r>
          </a:p>
        </p:txBody>
      </p:sp>
    </p:spTree>
    <p:extLst>
      <p:ext uri="{BB962C8B-B14F-4D97-AF65-F5344CB8AC3E}">
        <p14:creationId xmlns:p14="http://schemas.microsoft.com/office/powerpoint/2010/main" val="452294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FF31-1D4D-AC6F-DD2B-24CC671BEE36}"/>
              </a:ext>
            </a:extLst>
          </p:cNvPr>
          <p:cNvSpPr>
            <a:spLocks noGrp="1"/>
          </p:cNvSpPr>
          <p:nvPr>
            <p:ph type="ctrTitle"/>
          </p:nvPr>
        </p:nvSpPr>
        <p:spPr/>
        <p:txBody>
          <a:bodyPr/>
          <a:lstStyle/>
          <a:p>
            <a:r>
              <a:rPr lang="en-US" dirty="0"/>
              <a:t>Watch the following</a:t>
            </a:r>
          </a:p>
        </p:txBody>
      </p:sp>
      <p:sp>
        <p:nvSpPr>
          <p:cNvPr id="3" name="Subtitle 2">
            <a:extLst>
              <a:ext uri="{FF2B5EF4-FFF2-40B4-BE49-F238E27FC236}">
                <a16:creationId xmlns:a16="http://schemas.microsoft.com/office/drawing/2014/main" id="{1BCB2EC1-059D-F9B4-7D96-C1A98A92102B}"/>
              </a:ext>
            </a:extLst>
          </p:cNvPr>
          <p:cNvSpPr>
            <a:spLocks noGrp="1"/>
          </p:cNvSpPr>
          <p:nvPr>
            <p:ph type="subTitle" idx="1"/>
          </p:nvPr>
        </p:nvSpPr>
        <p:spPr/>
        <p:txBody>
          <a:bodyPr/>
          <a:lstStyle/>
          <a:p>
            <a:r>
              <a:rPr lang="en-US" dirty="0"/>
              <a:t>https://</a:t>
            </a:r>
            <a:r>
              <a:rPr lang="en-US" dirty="0" err="1"/>
              <a:t>www.youtube.com</a:t>
            </a:r>
            <a:r>
              <a:rPr lang="en-US" dirty="0"/>
              <a:t>/</a:t>
            </a:r>
            <a:r>
              <a:rPr lang="en-US" dirty="0" err="1"/>
              <a:t>watch?v</a:t>
            </a:r>
            <a:r>
              <a:rPr lang="en-US" dirty="0"/>
              <a:t>=WpL7xwCBM34&amp;ab_channel=</a:t>
            </a:r>
            <a:r>
              <a:rPr lang="en-US" dirty="0" err="1"/>
              <a:t>ExtraHistory</a:t>
            </a:r>
            <a:endParaRPr lang="en-US" dirty="0"/>
          </a:p>
        </p:txBody>
      </p:sp>
    </p:spTree>
    <p:extLst>
      <p:ext uri="{BB962C8B-B14F-4D97-AF65-F5344CB8AC3E}">
        <p14:creationId xmlns:p14="http://schemas.microsoft.com/office/powerpoint/2010/main" val="385273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1A03258A-52C6-4288-AA56-C3262A0D2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E46A8F5-F9B0-5A15-BEF4-1BE15D20EE64}"/>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Gaius Sempronius </a:t>
            </a:r>
            <a:r>
              <a:rPr lang="en-US" dirty="0"/>
              <a:t>Gracchus</a:t>
            </a:r>
          </a:p>
        </p:txBody>
      </p:sp>
      <p:sp>
        <p:nvSpPr>
          <p:cNvPr id="3" name="Content Placeholder 2">
            <a:extLst>
              <a:ext uri="{FF2B5EF4-FFF2-40B4-BE49-F238E27FC236}">
                <a16:creationId xmlns:a16="http://schemas.microsoft.com/office/drawing/2014/main" id="{FEE1D4E4-DDB0-8DD5-0684-031F8150FF4B}"/>
              </a:ext>
            </a:extLst>
          </p:cNvPr>
          <p:cNvSpPr>
            <a:spLocks noGrp="1"/>
          </p:cNvSpPr>
          <p:nvPr>
            <p:ph sz="half" idx="1"/>
          </p:nvPr>
        </p:nvSpPr>
        <p:spPr>
          <a:xfrm>
            <a:off x="412124" y="1845734"/>
            <a:ext cx="7431109" cy="4023360"/>
          </a:xfrm>
        </p:spPr>
        <p:txBody>
          <a:bodyPr vert="horz" lIns="0" tIns="45720" rIns="0" bIns="45720" rtlCol="0">
            <a:normAutofit lnSpcReduction="10000"/>
          </a:bodyPr>
          <a:lstStyle/>
          <a:p>
            <a:pPr>
              <a:buFont typeface="Arial" panose="020B0604020202020204" pitchFamily="34" charset="0"/>
              <a:buChar char="•"/>
            </a:pPr>
            <a:r>
              <a:rPr lang="en-AU" sz="2800" b="1" u="sng" dirty="0">
                <a:solidFill>
                  <a:schemeClr val="tx1"/>
                </a:solidFill>
                <a:effectLst/>
                <a:latin typeface="Calibri" panose="020F0502020204030204" pitchFamily="34" charset="0"/>
                <a:cs typeface="Calibri" panose="020F0502020204030204" pitchFamily="34" charset="0"/>
              </a:rPr>
              <a:t>Born: </a:t>
            </a:r>
            <a:r>
              <a:rPr lang="en-AU" sz="2800" b="0" dirty="0">
                <a:solidFill>
                  <a:schemeClr val="tx1"/>
                </a:solidFill>
                <a:effectLst/>
                <a:latin typeface="Calibri" panose="020F0502020204030204" pitchFamily="34" charset="0"/>
                <a:cs typeface="Calibri" panose="020F0502020204030204" pitchFamily="34" charset="0"/>
              </a:rPr>
              <a:t>c. 154 BCE </a:t>
            </a:r>
          </a:p>
          <a:p>
            <a:pPr>
              <a:buFont typeface="Arial" panose="020B0604020202020204" pitchFamily="34" charset="0"/>
              <a:buChar char="•"/>
            </a:pPr>
            <a:r>
              <a:rPr lang="en-AU" sz="2800" b="1" u="sng" dirty="0">
                <a:solidFill>
                  <a:schemeClr val="tx1"/>
                </a:solidFill>
                <a:effectLst/>
                <a:latin typeface="Calibri" panose="020F0502020204030204" pitchFamily="34" charset="0"/>
                <a:cs typeface="Calibri" panose="020F0502020204030204" pitchFamily="34" charset="0"/>
              </a:rPr>
              <a:t>Died: </a:t>
            </a:r>
            <a:r>
              <a:rPr lang="en-AU" sz="2800" b="0" dirty="0">
                <a:solidFill>
                  <a:schemeClr val="tx1"/>
                </a:solidFill>
                <a:effectLst/>
                <a:latin typeface="Calibri" panose="020F0502020204030204" pitchFamily="34" charset="0"/>
                <a:cs typeface="Calibri" panose="020F0502020204030204" pitchFamily="34" charset="0"/>
              </a:rPr>
              <a:t>121 BCE</a:t>
            </a:r>
            <a:endParaRPr lang="en-AU" sz="2800" dirty="0">
              <a:solidFill>
                <a:schemeClr val="tx1"/>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n-AU" sz="2800" b="1" u="sng" dirty="0">
                <a:solidFill>
                  <a:schemeClr val="tx1"/>
                </a:solidFill>
                <a:effectLst/>
                <a:latin typeface="Calibri" panose="020F0502020204030204" pitchFamily="34" charset="0"/>
                <a:cs typeface="Calibri" panose="020F0502020204030204" pitchFamily="34" charset="0"/>
              </a:rPr>
              <a:t>Father: </a:t>
            </a:r>
            <a:r>
              <a:rPr lang="en-AU" sz="2800" b="0" dirty="0">
                <a:solidFill>
                  <a:schemeClr val="tx1"/>
                </a:solidFill>
                <a:effectLst/>
                <a:latin typeface="Calibri" panose="020F0502020204030204" pitchFamily="34" charset="0"/>
                <a:cs typeface="Calibri" panose="020F0502020204030204" pitchFamily="34" charset="0"/>
              </a:rPr>
              <a:t>Tiberius Gracchus the elder</a:t>
            </a:r>
          </a:p>
          <a:p>
            <a:pPr>
              <a:buFont typeface="Arial" panose="020B0604020202020204" pitchFamily="34" charset="0"/>
              <a:buChar char="•"/>
            </a:pPr>
            <a:r>
              <a:rPr lang="en-AU" sz="2800" b="1" u="sng" dirty="0">
                <a:solidFill>
                  <a:schemeClr val="tx1"/>
                </a:solidFill>
                <a:effectLst/>
                <a:latin typeface="Calibri" panose="020F0502020204030204" pitchFamily="34" charset="0"/>
                <a:cs typeface="Calibri" panose="020F0502020204030204" pitchFamily="34" charset="0"/>
              </a:rPr>
              <a:t>Mother: </a:t>
            </a:r>
            <a:r>
              <a:rPr lang="en-AU" sz="2800" b="0" dirty="0">
                <a:solidFill>
                  <a:schemeClr val="tx1"/>
                </a:solidFill>
                <a:effectLst/>
                <a:latin typeface="Calibri" panose="020F0502020204030204" pitchFamily="34" charset="0"/>
                <a:cs typeface="Calibri" panose="020F0502020204030204" pitchFamily="34" charset="0"/>
              </a:rPr>
              <a:t>Cornelia </a:t>
            </a:r>
            <a:r>
              <a:rPr lang="en-AU" sz="2800" dirty="0">
                <a:solidFill>
                  <a:schemeClr val="tx1"/>
                </a:solidFill>
                <a:latin typeface="Calibri" panose="020F0502020204030204" pitchFamily="34" charset="0"/>
                <a:cs typeface="Calibri" panose="020F0502020204030204" pitchFamily="34" charset="0"/>
              </a:rPr>
              <a:t>A</a:t>
            </a:r>
            <a:r>
              <a:rPr lang="en-AU" sz="2800" b="0" dirty="0">
                <a:solidFill>
                  <a:schemeClr val="tx1"/>
                </a:solidFill>
                <a:effectLst/>
                <a:latin typeface="Calibri" panose="020F0502020204030204" pitchFamily="34" charset="0"/>
                <a:cs typeface="Calibri" panose="020F0502020204030204" pitchFamily="34" charset="0"/>
              </a:rPr>
              <a:t>fricana </a:t>
            </a:r>
          </a:p>
          <a:p>
            <a:pPr marL="0" indent="0">
              <a:buNone/>
            </a:pPr>
            <a:r>
              <a:rPr lang="en-AU" sz="2400" b="0" i="0" dirty="0">
                <a:solidFill>
                  <a:srgbClr val="202122"/>
                </a:solidFill>
                <a:effectLst/>
                <a:latin typeface="Calibri" panose="020F0502020204030204" pitchFamily="34" charset="0"/>
                <a:cs typeface="Calibri" panose="020F0502020204030204" pitchFamily="34" charset="0"/>
              </a:rPr>
              <a:t>He is most famous for his tribunate for the years 123 and 122 BCE, in which he proposed a wide set of laws, including laws to establish colonies outside of Italy, engage in further land reform, reform the judicial system and system for provincial assignments, and create a subsidised grain supply for Rome.</a:t>
            </a:r>
            <a:endParaRPr lang="en-US" sz="2800" dirty="0">
              <a:solidFill>
                <a:schemeClr val="tx1"/>
              </a:solidFill>
              <a:latin typeface="Calibri" panose="020F0502020204030204" pitchFamily="34" charset="0"/>
              <a:cs typeface="Calibri" panose="020F0502020204030204" pitchFamily="34" charset="0"/>
            </a:endParaRPr>
          </a:p>
        </p:txBody>
      </p:sp>
      <p:pic>
        <p:nvPicPr>
          <p:cNvPr id="1026" name="Picture 2" descr="Gaius Gracchus - Wikipedia">
            <a:extLst>
              <a:ext uri="{FF2B5EF4-FFF2-40B4-BE49-F238E27FC236}">
                <a16:creationId xmlns:a16="http://schemas.microsoft.com/office/drawing/2014/main" id="{25CD0CCC-E5EB-3329-78AF-7D07A4544A5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113688" y="2112427"/>
            <a:ext cx="3312447" cy="451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83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179DA-EF15-EA80-A047-681ADAEF2260}"/>
              </a:ext>
            </a:extLst>
          </p:cNvPr>
          <p:cNvSpPr>
            <a:spLocks noGrp="1"/>
          </p:cNvSpPr>
          <p:nvPr>
            <p:ph type="title"/>
          </p:nvPr>
        </p:nvSpPr>
        <p:spPr/>
        <p:txBody>
          <a:bodyPr/>
          <a:lstStyle/>
          <a:p>
            <a:r>
              <a:rPr lang="en-US" dirty="0"/>
              <a:t>Political Career</a:t>
            </a:r>
          </a:p>
        </p:txBody>
      </p:sp>
      <p:sp>
        <p:nvSpPr>
          <p:cNvPr id="3" name="Content Placeholder 2">
            <a:extLst>
              <a:ext uri="{FF2B5EF4-FFF2-40B4-BE49-F238E27FC236}">
                <a16:creationId xmlns:a16="http://schemas.microsoft.com/office/drawing/2014/main" id="{63C8BC7F-C55A-C40A-D2EE-1922229BA98B}"/>
              </a:ext>
            </a:extLst>
          </p:cNvPr>
          <p:cNvSpPr>
            <a:spLocks noGrp="1"/>
          </p:cNvSpPr>
          <p:nvPr>
            <p:ph idx="1"/>
          </p:nvPr>
        </p:nvSpPr>
        <p:spPr/>
        <p:txBody>
          <a:bodyPr>
            <a:normAutofit/>
          </a:bodyPr>
          <a:lstStyle/>
          <a:p>
            <a:pPr>
              <a:buFont typeface="Arial" panose="020B0604020202020204" pitchFamily="34" charset="0"/>
              <a:buChar char="•"/>
            </a:pPr>
            <a:r>
              <a:rPr lang="en-AU" sz="2800" dirty="0">
                <a:solidFill>
                  <a:srgbClr val="374151"/>
                </a:solidFill>
                <a:latin typeface="Calibri" panose="020F0502020204030204" pitchFamily="34" charset="0"/>
                <a:cs typeface="Calibri" panose="020F0502020204030204" pitchFamily="34" charset="0"/>
              </a:rPr>
              <a:t> E</a:t>
            </a:r>
            <a:r>
              <a:rPr lang="en-AU" sz="2800" b="0" i="0" dirty="0">
                <a:solidFill>
                  <a:srgbClr val="374151"/>
                </a:solidFill>
                <a:effectLst/>
                <a:latin typeface="Calibri" panose="020F0502020204030204" pitchFamily="34" charset="0"/>
                <a:cs typeface="Calibri" panose="020F0502020204030204" pitchFamily="34" charset="0"/>
              </a:rPr>
              <a:t>ntered politics following the footsteps of his brother - Tiberius Gracchus</a:t>
            </a:r>
          </a:p>
          <a:p>
            <a:pPr>
              <a:buFont typeface="Arial" panose="020B0604020202020204" pitchFamily="34" charset="0"/>
              <a:buChar char="•"/>
            </a:pPr>
            <a:r>
              <a:rPr lang="en-AU" sz="2800" dirty="0">
                <a:solidFill>
                  <a:srgbClr val="374151"/>
                </a:solidFill>
                <a:latin typeface="Calibri" panose="020F0502020204030204" pitchFamily="34" charset="0"/>
                <a:cs typeface="Calibri" panose="020F0502020204030204" pitchFamily="34" charset="0"/>
              </a:rPr>
              <a:t>Served </a:t>
            </a:r>
            <a:r>
              <a:rPr lang="en-AU" sz="2800" b="0" i="0" dirty="0">
                <a:solidFill>
                  <a:srgbClr val="374151"/>
                </a:solidFill>
                <a:effectLst/>
                <a:latin typeface="Calibri" panose="020F0502020204030204" pitchFamily="34" charset="0"/>
                <a:cs typeface="Calibri" panose="020F0502020204030204" pitchFamily="34" charset="0"/>
              </a:rPr>
              <a:t>as a quaestor in 126 BCE</a:t>
            </a:r>
          </a:p>
          <a:p>
            <a:pPr>
              <a:buFont typeface="Arial" panose="020B0604020202020204" pitchFamily="34" charset="0"/>
              <a:buChar char="•"/>
            </a:pPr>
            <a:r>
              <a:rPr lang="en-AU" sz="2800" dirty="0">
                <a:solidFill>
                  <a:srgbClr val="374151"/>
                </a:solidFill>
                <a:latin typeface="Calibri" panose="020F0502020204030204" pitchFamily="34" charset="0"/>
                <a:cs typeface="Calibri" panose="020F0502020204030204" pitchFamily="34" charset="0"/>
              </a:rPr>
              <a:t>Served as </a:t>
            </a:r>
            <a:r>
              <a:rPr lang="en-AU" sz="2800" b="0" i="0" dirty="0">
                <a:solidFill>
                  <a:srgbClr val="374151"/>
                </a:solidFill>
                <a:effectLst/>
                <a:latin typeface="Calibri" panose="020F0502020204030204" pitchFamily="34" charset="0"/>
                <a:cs typeface="Calibri" panose="020F0502020204030204" pitchFamily="34" charset="0"/>
              </a:rPr>
              <a:t>aedile in 123 BCE</a:t>
            </a:r>
          </a:p>
          <a:p>
            <a:pPr lvl="1">
              <a:buFont typeface="Courier New" panose="02070309020205020404" pitchFamily="49" charset="0"/>
              <a:buChar char="o"/>
            </a:pPr>
            <a:r>
              <a:rPr lang="en-AU" sz="2400" b="0" i="0" dirty="0">
                <a:solidFill>
                  <a:srgbClr val="374151"/>
                </a:solidFill>
                <a:effectLst/>
                <a:latin typeface="Calibri" panose="020F0502020204030204" pitchFamily="34" charset="0"/>
                <a:cs typeface="Calibri" panose="020F0502020204030204" pitchFamily="34" charset="0"/>
              </a:rPr>
              <a:t>gained popularity for his efficient administration and public works</a:t>
            </a:r>
            <a:endParaRPr lang="en-AU" sz="2400" dirty="0">
              <a:solidFill>
                <a:srgbClr val="374151"/>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AU" sz="2800" b="0" i="0" dirty="0">
                <a:solidFill>
                  <a:srgbClr val="374151"/>
                </a:solidFill>
                <a:effectLst/>
                <a:latin typeface="Calibri" panose="020F0502020204030204" pitchFamily="34" charset="0"/>
                <a:cs typeface="Calibri" panose="020F0502020204030204" pitchFamily="34" charset="0"/>
              </a:rPr>
              <a:t>122 BCE - elected as one of the ten tribunes of the plebs</a:t>
            </a:r>
          </a:p>
          <a:p>
            <a:pPr lvl="1">
              <a:buFont typeface="Courier New" panose="02070309020205020404" pitchFamily="49" charset="0"/>
              <a:buChar char="o"/>
            </a:pPr>
            <a:r>
              <a:rPr lang="en-AU" sz="2400" b="0" i="0" dirty="0">
                <a:solidFill>
                  <a:srgbClr val="374151"/>
                </a:solidFill>
                <a:effectLst/>
                <a:latin typeface="Calibri" panose="020F0502020204030204" pitchFamily="34" charset="0"/>
                <a:cs typeface="Calibri" panose="020F0502020204030204" pitchFamily="34" charset="0"/>
              </a:rPr>
              <a:t>a central to his efforts in championing reforms and addressing societal issues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201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22F5-72C5-270D-7A9D-74388330A9F6}"/>
              </a:ext>
            </a:extLst>
          </p:cNvPr>
          <p:cNvSpPr>
            <a:spLocks noGrp="1"/>
          </p:cNvSpPr>
          <p:nvPr>
            <p:ph type="title"/>
          </p:nvPr>
        </p:nvSpPr>
        <p:spPr/>
        <p:txBody>
          <a:bodyPr/>
          <a:lstStyle/>
          <a:p>
            <a:r>
              <a:rPr lang="en-US" dirty="0"/>
              <a:t>Motivations for Reforms</a:t>
            </a:r>
          </a:p>
        </p:txBody>
      </p:sp>
      <p:sp>
        <p:nvSpPr>
          <p:cNvPr id="3" name="Content Placeholder 2">
            <a:extLst>
              <a:ext uri="{FF2B5EF4-FFF2-40B4-BE49-F238E27FC236}">
                <a16:creationId xmlns:a16="http://schemas.microsoft.com/office/drawing/2014/main" id="{5763B622-0530-006E-CD3C-68D7C6F70476}"/>
              </a:ext>
            </a:extLst>
          </p:cNvPr>
          <p:cNvSpPr>
            <a:spLocks noGrp="1"/>
          </p:cNvSpPr>
          <p:nvPr>
            <p:ph idx="1"/>
          </p:nvPr>
        </p:nvSpPr>
        <p:spPr/>
        <p:txBody>
          <a:bodyPr/>
          <a:lstStyle/>
          <a:p>
            <a:pPr marL="457200" indent="-457200">
              <a:buFont typeface="+mj-lt"/>
              <a:buAutoNum type="arabicPeriod"/>
            </a:pPr>
            <a:r>
              <a:rPr lang="en-AU" b="1" i="0" dirty="0">
                <a:effectLst/>
                <a:latin typeface="Söhne"/>
              </a:rPr>
              <a:t>Economic Inequality</a:t>
            </a:r>
          </a:p>
          <a:p>
            <a:pPr marL="749808" lvl="1" indent="-457200">
              <a:buFont typeface="Wingdings" pitchFamily="2" charset="2"/>
              <a:buChar char="Ø"/>
            </a:pPr>
            <a:r>
              <a:rPr lang="en-AU" b="0" i="0" dirty="0">
                <a:solidFill>
                  <a:srgbClr val="374151"/>
                </a:solidFill>
                <a:effectLst/>
                <a:latin typeface="Söhne"/>
              </a:rPr>
              <a:t>Large estates, owned by the wealthy elite, had expanded through land consolidation, leaving a significant portion of the Roman population landless and impoverished. </a:t>
            </a:r>
          </a:p>
          <a:p>
            <a:pPr marL="749808" lvl="1" indent="-457200">
              <a:buFont typeface="Wingdings" pitchFamily="2" charset="2"/>
              <a:buChar char="Ø"/>
            </a:pPr>
            <a:r>
              <a:rPr lang="en-AU" b="0" i="0" dirty="0">
                <a:solidFill>
                  <a:srgbClr val="374151"/>
                </a:solidFill>
                <a:effectLst/>
                <a:latin typeface="Söhne"/>
              </a:rPr>
              <a:t>Gaius sought to address this disparity by introducing measures to redistribute land among the landless citizens, continuing the reformist agenda initiated by his brother.</a:t>
            </a:r>
          </a:p>
          <a:p>
            <a:pPr marL="292608" lvl="1" indent="0">
              <a:buNone/>
            </a:pPr>
            <a:endParaRPr lang="en-US" dirty="0">
              <a:solidFill>
                <a:srgbClr val="374151"/>
              </a:solidFill>
              <a:latin typeface="Söhne"/>
            </a:endParaRPr>
          </a:p>
          <a:p>
            <a:pPr marL="292608" lvl="1" indent="0">
              <a:buNone/>
            </a:pPr>
            <a:r>
              <a:rPr lang="en-US" b="1" u="sng" dirty="0">
                <a:solidFill>
                  <a:srgbClr val="374151"/>
                </a:solidFill>
                <a:latin typeface="Söhne"/>
              </a:rPr>
              <a:t>SUMMARISED:</a:t>
            </a:r>
            <a:endParaRPr lang="en-AU" b="1" u="sng" dirty="0">
              <a:solidFill>
                <a:srgbClr val="374151"/>
              </a:solidFill>
              <a:latin typeface="Söhne"/>
            </a:endParaRPr>
          </a:p>
        </p:txBody>
      </p:sp>
    </p:spTree>
    <p:extLst>
      <p:ext uri="{BB962C8B-B14F-4D97-AF65-F5344CB8AC3E}">
        <p14:creationId xmlns:p14="http://schemas.microsoft.com/office/powerpoint/2010/main" val="3230075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22F5-72C5-270D-7A9D-74388330A9F6}"/>
              </a:ext>
            </a:extLst>
          </p:cNvPr>
          <p:cNvSpPr>
            <a:spLocks noGrp="1"/>
          </p:cNvSpPr>
          <p:nvPr>
            <p:ph type="title"/>
          </p:nvPr>
        </p:nvSpPr>
        <p:spPr/>
        <p:txBody>
          <a:bodyPr/>
          <a:lstStyle/>
          <a:p>
            <a:r>
              <a:rPr lang="en-US" dirty="0"/>
              <a:t>Motivations for Reforms</a:t>
            </a:r>
          </a:p>
        </p:txBody>
      </p:sp>
      <p:sp>
        <p:nvSpPr>
          <p:cNvPr id="3" name="Content Placeholder 2">
            <a:extLst>
              <a:ext uri="{FF2B5EF4-FFF2-40B4-BE49-F238E27FC236}">
                <a16:creationId xmlns:a16="http://schemas.microsoft.com/office/drawing/2014/main" id="{5763B622-0530-006E-CD3C-68D7C6F70476}"/>
              </a:ext>
            </a:extLst>
          </p:cNvPr>
          <p:cNvSpPr>
            <a:spLocks noGrp="1"/>
          </p:cNvSpPr>
          <p:nvPr>
            <p:ph idx="1"/>
          </p:nvPr>
        </p:nvSpPr>
        <p:spPr/>
        <p:txBody>
          <a:bodyPr/>
          <a:lstStyle/>
          <a:p>
            <a:pPr marL="457200" indent="-457200">
              <a:buFont typeface="+mj-lt"/>
              <a:buAutoNum type="arabicPeriod" startAt="2"/>
            </a:pPr>
            <a:r>
              <a:rPr lang="en-AU" b="1" i="0" dirty="0">
                <a:effectLst/>
                <a:latin typeface="Söhne"/>
              </a:rPr>
              <a:t>Social Unrest and Unemployment</a:t>
            </a:r>
          </a:p>
          <a:p>
            <a:pPr marL="749808" lvl="1" indent="-457200">
              <a:buFont typeface="Wingdings" pitchFamily="2" charset="2"/>
              <a:buChar char="Ø"/>
            </a:pPr>
            <a:r>
              <a:rPr lang="en-AU" b="0" i="0" dirty="0">
                <a:solidFill>
                  <a:srgbClr val="374151"/>
                </a:solidFill>
                <a:effectLst/>
                <a:latin typeface="Söhne"/>
              </a:rPr>
              <a:t>The economic disparities contributed to social unrest, with a growing population of landless citizens facing unemployment and poverty. </a:t>
            </a:r>
          </a:p>
          <a:p>
            <a:pPr marL="749808" lvl="1" indent="-457200">
              <a:buFont typeface="Wingdings" pitchFamily="2" charset="2"/>
              <a:buChar char="Ø"/>
            </a:pPr>
            <a:r>
              <a:rPr lang="en-AU" b="0" i="0" dirty="0">
                <a:solidFill>
                  <a:srgbClr val="374151"/>
                </a:solidFill>
                <a:effectLst/>
                <a:latin typeface="Söhne"/>
              </a:rPr>
              <a:t>Gaius recognized the link between social stability and economic well-being, motivating him to propose reforms aimed at alleviating the plight of the urban and rural poor.</a:t>
            </a:r>
          </a:p>
          <a:p>
            <a:pPr marL="292608" lvl="1" indent="0">
              <a:buNone/>
            </a:pPr>
            <a:endParaRPr lang="en-US" dirty="0">
              <a:solidFill>
                <a:srgbClr val="374151"/>
              </a:solidFill>
              <a:latin typeface="Söhne"/>
            </a:endParaRPr>
          </a:p>
          <a:p>
            <a:pPr marL="292608" lvl="1" indent="0">
              <a:buNone/>
            </a:pPr>
            <a:r>
              <a:rPr lang="en-US" b="1" u="sng" dirty="0">
                <a:solidFill>
                  <a:srgbClr val="374151"/>
                </a:solidFill>
                <a:latin typeface="Söhne"/>
              </a:rPr>
              <a:t>SUMMARISED:</a:t>
            </a:r>
            <a:endParaRPr lang="en-AU" b="1" u="sng" dirty="0">
              <a:solidFill>
                <a:srgbClr val="374151"/>
              </a:solidFill>
              <a:latin typeface="Söhne"/>
            </a:endParaRPr>
          </a:p>
        </p:txBody>
      </p:sp>
    </p:spTree>
    <p:extLst>
      <p:ext uri="{BB962C8B-B14F-4D97-AF65-F5344CB8AC3E}">
        <p14:creationId xmlns:p14="http://schemas.microsoft.com/office/powerpoint/2010/main" val="1101016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22F5-72C5-270D-7A9D-74388330A9F6}"/>
              </a:ext>
            </a:extLst>
          </p:cNvPr>
          <p:cNvSpPr>
            <a:spLocks noGrp="1"/>
          </p:cNvSpPr>
          <p:nvPr>
            <p:ph type="title"/>
          </p:nvPr>
        </p:nvSpPr>
        <p:spPr/>
        <p:txBody>
          <a:bodyPr/>
          <a:lstStyle/>
          <a:p>
            <a:r>
              <a:rPr lang="en-US" dirty="0"/>
              <a:t>Motivations for Reforms</a:t>
            </a:r>
          </a:p>
        </p:txBody>
      </p:sp>
      <p:sp>
        <p:nvSpPr>
          <p:cNvPr id="3" name="Content Placeholder 2">
            <a:extLst>
              <a:ext uri="{FF2B5EF4-FFF2-40B4-BE49-F238E27FC236}">
                <a16:creationId xmlns:a16="http://schemas.microsoft.com/office/drawing/2014/main" id="{5763B622-0530-006E-CD3C-68D7C6F70476}"/>
              </a:ext>
            </a:extLst>
          </p:cNvPr>
          <p:cNvSpPr>
            <a:spLocks noGrp="1"/>
          </p:cNvSpPr>
          <p:nvPr>
            <p:ph idx="1"/>
          </p:nvPr>
        </p:nvSpPr>
        <p:spPr/>
        <p:txBody>
          <a:bodyPr/>
          <a:lstStyle/>
          <a:p>
            <a:pPr marL="457200" indent="-457200">
              <a:buFont typeface="+mj-lt"/>
              <a:buAutoNum type="arabicPeriod" startAt="3"/>
            </a:pPr>
            <a:r>
              <a:rPr lang="en-AU" b="1" i="0" dirty="0">
                <a:effectLst/>
                <a:latin typeface="Söhne"/>
              </a:rPr>
              <a:t>Extension of Roman Citizenship</a:t>
            </a:r>
          </a:p>
          <a:p>
            <a:pPr marL="749808" lvl="1" indent="-457200">
              <a:buFont typeface="Wingdings" pitchFamily="2" charset="2"/>
              <a:buChar char="Ø"/>
            </a:pPr>
            <a:r>
              <a:rPr lang="en-AU" b="0" i="0" dirty="0">
                <a:solidFill>
                  <a:srgbClr val="374151"/>
                </a:solidFill>
                <a:effectLst/>
                <a:latin typeface="Söhne"/>
              </a:rPr>
              <a:t>Gaius Gracchus also sought to address the issue of citizenship. </a:t>
            </a:r>
          </a:p>
          <a:p>
            <a:pPr marL="749808" lvl="1" indent="-457200">
              <a:buFont typeface="Wingdings" pitchFamily="2" charset="2"/>
              <a:buChar char="Ø"/>
            </a:pPr>
            <a:r>
              <a:rPr lang="en-AU" b="0" i="0" dirty="0">
                <a:solidFill>
                  <a:srgbClr val="374151"/>
                </a:solidFill>
                <a:effectLst/>
                <a:latin typeface="Söhne"/>
              </a:rPr>
              <a:t>He proposed extending Roman citizenship to some of Rome's Italian allies who had been contributing to the Roman military and economy. </a:t>
            </a:r>
          </a:p>
          <a:p>
            <a:pPr marL="749808" lvl="1" indent="-457200">
              <a:buFont typeface="Wingdings" pitchFamily="2" charset="2"/>
              <a:buChar char="Ø"/>
            </a:pPr>
            <a:r>
              <a:rPr lang="en-AU" b="0" i="0" dirty="0">
                <a:solidFill>
                  <a:srgbClr val="374151"/>
                </a:solidFill>
                <a:effectLst/>
                <a:latin typeface="Söhne"/>
              </a:rPr>
              <a:t>This was both a measure of fairness and an attempt to secure broader support for his political agenda.</a:t>
            </a:r>
          </a:p>
          <a:p>
            <a:pPr marL="292608" lvl="1" indent="0">
              <a:buNone/>
            </a:pPr>
            <a:endParaRPr lang="en-US" dirty="0">
              <a:solidFill>
                <a:srgbClr val="374151"/>
              </a:solidFill>
              <a:latin typeface="Söhne"/>
            </a:endParaRPr>
          </a:p>
          <a:p>
            <a:pPr marL="292608" lvl="1" indent="0">
              <a:buNone/>
            </a:pPr>
            <a:r>
              <a:rPr lang="en-US" b="1" u="sng" dirty="0">
                <a:solidFill>
                  <a:srgbClr val="374151"/>
                </a:solidFill>
                <a:latin typeface="Söhne"/>
              </a:rPr>
              <a:t>SUMMARISED:</a:t>
            </a:r>
            <a:endParaRPr lang="en-AU" b="1" u="sng" dirty="0">
              <a:solidFill>
                <a:srgbClr val="374151"/>
              </a:solidFill>
              <a:latin typeface="Söhne"/>
            </a:endParaRPr>
          </a:p>
        </p:txBody>
      </p:sp>
    </p:spTree>
    <p:extLst>
      <p:ext uri="{BB962C8B-B14F-4D97-AF65-F5344CB8AC3E}">
        <p14:creationId xmlns:p14="http://schemas.microsoft.com/office/powerpoint/2010/main" val="294302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22F5-72C5-270D-7A9D-74388330A9F6}"/>
              </a:ext>
            </a:extLst>
          </p:cNvPr>
          <p:cNvSpPr>
            <a:spLocks noGrp="1"/>
          </p:cNvSpPr>
          <p:nvPr>
            <p:ph type="title"/>
          </p:nvPr>
        </p:nvSpPr>
        <p:spPr/>
        <p:txBody>
          <a:bodyPr/>
          <a:lstStyle/>
          <a:p>
            <a:r>
              <a:rPr lang="en-US" dirty="0"/>
              <a:t>Motivations for Reforms</a:t>
            </a:r>
          </a:p>
        </p:txBody>
      </p:sp>
      <p:sp>
        <p:nvSpPr>
          <p:cNvPr id="3" name="Content Placeholder 2">
            <a:extLst>
              <a:ext uri="{FF2B5EF4-FFF2-40B4-BE49-F238E27FC236}">
                <a16:creationId xmlns:a16="http://schemas.microsoft.com/office/drawing/2014/main" id="{5763B622-0530-006E-CD3C-68D7C6F70476}"/>
              </a:ext>
            </a:extLst>
          </p:cNvPr>
          <p:cNvSpPr>
            <a:spLocks noGrp="1"/>
          </p:cNvSpPr>
          <p:nvPr>
            <p:ph idx="1"/>
          </p:nvPr>
        </p:nvSpPr>
        <p:spPr/>
        <p:txBody>
          <a:bodyPr/>
          <a:lstStyle/>
          <a:p>
            <a:pPr marL="457200" indent="-457200">
              <a:buFont typeface="+mj-lt"/>
              <a:buAutoNum type="arabicPeriod" startAt="4"/>
            </a:pPr>
            <a:r>
              <a:rPr lang="en-AU" b="1" i="0" dirty="0">
                <a:effectLst/>
                <a:latin typeface="Söhne"/>
              </a:rPr>
              <a:t>Populist support and political legacy</a:t>
            </a:r>
          </a:p>
          <a:p>
            <a:pPr marL="749808" lvl="1" indent="-457200">
              <a:buFont typeface="Wingdings" pitchFamily="2" charset="2"/>
              <a:buChar char="Ø"/>
            </a:pPr>
            <a:r>
              <a:rPr lang="en-AU" b="0" i="0" dirty="0">
                <a:solidFill>
                  <a:srgbClr val="374151"/>
                </a:solidFill>
                <a:effectLst/>
                <a:latin typeface="Söhne"/>
              </a:rPr>
              <a:t>Gaius Gracchus aligned himself with the Populares faction, continuing the populist approach of his brother. </a:t>
            </a:r>
          </a:p>
          <a:p>
            <a:pPr marL="749808" lvl="1" indent="-457200">
              <a:buFont typeface="Wingdings" pitchFamily="2" charset="2"/>
              <a:buChar char="Ø"/>
            </a:pPr>
            <a:r>
              <a:rPr lang="en-AU" b="0" i="0" dirty="0">
                <a:solidFill>
                  <a:srgbClr val="374151"/>
                </a:solidFill>
                <a:effectLst/>
                <a:latin typeface="Söhne"/>
              </a:rPr>
              <a:t>His motivations were driven by a genuine concern for the well-being of the common people and a desire to curb the influence of the Senate, which was often dominated by the Optimates, the conservative aristocratic faction.</a:t>
            </a:r>
          </a:p>
          <a:p>
            <a:pPr marL="292608" lvl="1" indent="0">
              <a:buNone/>
            </a:pPr>
            <a:endParaRPr lang="en-US" dirty="0">
              <a:solidFill>
                <a:srgbClr val="374151"/>
              </a:solidFill>
              <a:latin typeface="Söhne"/>
            </a:endParaRPr>
          </a:p>
          <a:p>
            <a:pPr marL="292608" lvl="1" indent="0">
              <a:buNone/>
            </a:pPr>
            <a:r>
              <a:rPr lang="en-US" b="1" u="sng" dirty="0">
                <a:solidFill>
                  <a:srgbClr val="374151"/>
                </a:solidFill>
                <a:latin typeface="Söhne"/>
              </a:rPr>
              <a:t>SUMMARISED:</a:t>
            </a:r>
            <a:endParaRPr lang="en-AU" b="1" u="sng" dirty="0">
              <a:solidFill>
                <a:srgbClr val="374151"/>
              </a:solidFill>
              <a:latin typeface="Söhne"/>
            </a:endParaRPr>
          </a:p>
        </p:txBody>
      </p:sp>
    </p:spTree>
    <p:extLst>
      <p:ext uri="{BB962C8B-B14F-4D97-AF65-F5344CB8AC3E}">
        <p14:creationId xmlns:p14="http://schemas.microsoft.com/office/powerpoint/2010/main" val="2789081340"/>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519</TotalTime>
  <Words>803</Words>
  <Application>Microsoft Macintosh PowerPoint</Application>
  <PresentationFormat>Widescreen</PresentationFormat>
  <Paragraphs>72</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Söhne</vt:lpstr>
      <vt:lpstr>Wingdings</vt:lpstr>
      <vt:lpstr>Retrospect</vt:lpstr>
      <vt:lpstr>Gaius Gracchus</vt:lpstr>
      <vt:lpstr>Class Discussion</vt:lpstr>
      <vt:lpstr>Watch the following</vt:lpstr>
      <vt:lpstr>Gaius Sempronius Gracchus</vt:lpstr>
      <vt:lpstr>Political Career</vt:lpstr>
      <vt:lpstr>Motivations for Reforms</vt:lpstr>
      <vt:lpstr>Motivations for Reforms</vt:lpstr>
      <vt:lpstr>Motivations for Reforms</vt:lpstr>
      <vt:lpstr>Motivations for Reforms</vt:lpstr>
      <vt:lpstr>Motivations for Reforms</vt:lpstr>
      <vt:lpstr>Gaius Gracchus' motivations for reform were rooted in addressing economic inequality, social unrest, and the desire to continue the legacy of his family in advocating for the rights of the common people.   His political career was characterised by a commitment to populist ideals and a persistent effort to challenge the entrenched power structures of the Roman Republic.</vt:lpstr>
      <vt:lpstr>Actions of GG</vt:lpstr>
      <vt:lpstr>Senatus Consultum Ultimum</vt:lpstr>
      <vt:lpstr>ACTIVITY – The SCU/Comparison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226</cp:revision>
  <dcterms:created xsi:type="dcterms:W3CDTF">2022-07-13T05:26:46Z</dcterms:created>
  <dcterms:modified xsi:type="dcterms:W3CDTF">2024-01-23T04:48:54Z</dcterms:modified>
</cp:coreProperties>
</file>