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56" r:id="rId2"/>
    <p:sldId id="331" r:id="rId3"/>
    <p:sldId id="322" r:id="rId4"/>
    <p:sldId id="323" r:id="rId5"/>
    <p:sldId id="324" r:id="rId6"/>
    <p:sldId id="325" r:id="rId7"/>
    <p:sldId id="326" r:id="rId8"/>
    <p:sldId id="327" r:id="rId9"/>
    <p:sldId id="328" r:id="rId10"/>
    <p:sldId id="329" r:id="rId11"/>
    <p:sldId id="33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7FC"/>
    <a:srgbClr val="CF6BC4"/>
    <a:srgbClr val="B92FAB"/>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92173"/>
  </p:normalViewPr>
  <p:slideViewPr>
    <p:cSldViewPr snapToGrid="0" snapToObjects="1">
      <p:cViewPr varScale="1">
        <p:scale>
          <a:sx n="99" d="100"/>
          <a:sy n="9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hyperlink" Target="https://www.youtube.com/watch?v=Cz2vs2rZIt4"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youtube.com/watch?v=Cz2vs2rZIt4" TargetMode="External"/><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6F7B64-A643-4D20-9C8A-27BBECD7DAD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8EA5D1A-75D8-4305-B7D7-204AA0F7A46C}">
      <dgm:prSet/>
      <dgm:spPr/>
      <dgm:t>
        <a:bodyPr/>
        <a:lstStyle/>
        <a:p>
          <a:pPr>
            <a:lnSpc>
              <a:spcPct val="100000"/>
            </a:lnSpc>
          </a:pPr>
          <a:r>
            <a:rPr lang="en-US"/>
            <a:t>Watch the following video: </a:t>
          </a:r>
          <a:r>
            <a:rPr lang="en-US">
              <a:hlinkClick xmlns:r="http://schemas.openxmlformats.org/officeDocument/2006/relationships" r:id="rId1"/>
            </a:rPr>
            <a:t>https://www.youtube.com/watch?v=Cz2vs2rZIt4</a:t>
          </a:r>
          <a:endParaRPr lang="en-US"/>
        </a:p>
      </dgm:t>
    </dgm:pt>
    <dgm:pt modelId="{60999BE7-11A4-4C21-B585-F96AE64384FF}" type="parTrans" cxnId="{B6F7507E-297F-45CB-86D8-B3BBF11CDFD2}">
      <dgm:prSet/>
      <dgm:spPr/>
      <dgm:t>
        <a:bodyPr/>
        <a:lstStyle/>
        <a:p>
          <a:endParaRPr lang="en-US"/>
        </a:p>
      </dgm:t>
    </dgm:pt>
    <dgm:pt modelId="{F4AE2B2C-5F11-4722-80DC-718AAF40BF79}" type="sibTrans" cxnId="{B6F7507E-297F-45CB-86D8-B3BBF11CDFD2}">
      <dgm:prSet/>
      <dgm:spPr/>
      <dgm:t>
        <a:bodyPr/>
        <a:lstStyle/>
        <a:p>
          <a:endParaRPr lang="en-US"/>
        </a:p>
      </dgm:t>
    </dgm:pt>
    <dgm:pt modelId="{33C985A5-0557-4C63-BBC0-776D549B3772}">
      <dgm:prSet/>
      <dgm:spPr/>
      <dgm:t>
        <a:bodyPr/>
        <a:lstStyle/>
        <a:p>
          <a:pPr>
            <a:lnSpc>
              <a:spcPct val="100000"/>
            </a:lnSpc>
          </a:pPr>
          <a:r>
            <a:rPr lang="en-US"/>
            <a:t>Discussion: What do you already know about Sulla’s FIRST March on Rome?</a:t>
          </a:r>
        </a:p>
      </dgm:t>
    </dgm:pt>
    <dgm:pt modelId="{C9D0C330-8B3A-445B-A1A9-6E3A0E89A60E}" type="parTrans" cxnId="{B6058D49-0353-4ED8-8446-F867EB526B83}">
      <dgm:prSet/>
      <dgm:spPr/>
      <dgm:t>
        <a:bodyPr/>
        <a:lstStyle/>
        <a:p>
          <a:endParaRPr lang="en-US"/>
        </a:p>
      </dgm:t>
    </dgm:pt>
    <dgm:pt modelId="{A6BAABBF-EB8B-4101-8B71-CEE95CA0F12C}" type="sibTrans" cxnId="{B6058D49-0353-4ED8-8446-F867EB526B83}">
      <dgm:prSet/>
      <dgm:spPr/>
      <dgm:t>
        <a:bodyPr/>
        <a:lstStyle/>
        <a:p>
          <a:endParaRPr lang="en-US"/>
        </a:p>
      </dgm:t>
    </dgm:pt>
    <dgm:pt modelId="{E13F6EA9-6D47-4BD7-8C91-44D97828A1F7}" type="pres">
      <dgm:prSet presAssocID="{306F7B64-A643-4D20-9C8A-27BBECD7DAD7}" presName="root" presStyleCnt="0">
        <dgm:presLayoutVars>
          <dgm:dir/>
          <dgm:resizeHandles val="exact"/>
        </dgm:presLayoutVars>
      </dgm:prSet>
      <dgm:spPr/>
    </dgm:pt>
    <dgm:pt modelId="{9BE95DC9-331D-4E01-81FD-5B62448CBD98}" type="pres">
      <dgm:prSet presAssocID="{98EA5D1A-75D8-4305-B7D7-204AA0F7A46C}" presName="compNode" presStyleCnt="0"/>
      <dgm:spPr/>
    </dgm:pt>
    <dgm:pt modelId="{DE80947A-93D2-416B-96B5-7EACF3A398B7}" type="pres">
      <dgm:prSet presAssocID="{98EA5D1A-75D8-4305-B7D7-204AA0F7A46C}" presName="bgRect" presStyleLbl="bgShp" presStyleIdx="0" presStyleCnt="2"/>
      <dgm:spPr/>
    </dgm:pt>
    <dgm:pt modelId="{51E9D60C-587B-456F-986F-30FD29B85891}" type="pres">
      <dgm:prSet presAssocID="{98EA5D1A-75D8-4305-B7D7-204AA0F7A46C}"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Video camera"/>
        </a:ext>
      </dgm:extLst>
    </dgm:pt>
    <dgm:pt modelId="{36ADD7B4-2E8D-403C-ABC7-A6DC6F0F803F}" type="pres">
      <dgm:prSet presAssocID="{98EA5D1A-75D8-4305-B7D7-204AA0F7A46C}" presName="spaceRect" presStyleCnt="0"/>
      <dgm:spPr/>
    </dgm:pt>
    <dgm:pt modelId="{A5698771-A336-4373-8096-2C34D05B1B1E}" type="pres">
      <dgm:prSet presAssocID="{98EA5D1A-75D8-4305-B7D7-204AA0F7A46C}" presName="parTx" presStyleLbl="revTx" presStyleIdx="0" presStyleCnt="2">
        <dgm:presLayoutVars>
          <dgm:chMax val="0"/>
          <dgm:chPref val="0"/>
        </dgm:presLayoutVars>
      </dgm:prSet>
      <dgm:spPr/>
    </dgm:pt>
    <dgm:pt modelId="{EACDB803-1AE8-4558-BF30-3EF62CE0A7F9}" type="pres">
      <dgm:prSet presAssocID="{F4AE2B2C-5F11-4722-80DC-718AAF40BF79}" presName="sibTrans" presStyleCnt="0"/>
      <dgm:spPr/>
    </dgm:pt>
    <dgm:pt modelId="{7DBDFA9B-67F7-4D4C-B96B-A9B567C84443}" type="pres">
      <dgm:prSet presAssocID="{33C985A5-0557-4C63-BBC0-776D549B3772}" presName="compNode" presStyleCnt="0"/>
      <dgm:spPr/>
    </dgm:pt>
    <dgm:pt modelId="{A0BE052D-E5A2-48A8-90F5-6382F4D06344}" type="pres">
      <dgm:prSet presAssocID="{33C985A5-0557-4C63-BBC0-776D549B3772}" presName="bgRect" presStyleLbl="bgShp" presStyleIdx="1" presStyleCnt="2"/>
      <dgm:spPr/>
    </dgm:pt>
    <dgm:pt modelId="{66F724CB-37B4-4338-BB2A-363C7E48D4E8}" type="pres">
      <dgm:prSet presAssocID="{33C985A5-0557-4C63-BBC0-776D549B3772}"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Questions"/>
        </a:ext>
      </dgm:extLst>
    </dgm:pt>
    <dgm:pt modelId="{681813BD-859D-4BBC-8359-22A4AF5B9BB4}" type="pres">
      <dgm:prSet presAssocID="{33C985A5-0557-4C63-BBC0-776D549B3772}" presName="spaceRect" presStyleCnt="0"/>
      <dgm:spPr/>
    </dgm:pt>
    <dgm:pt modelId="{0A81FD27-0C20-4512-B422-90C0F4071CC9}" type="pres">
      <dgm:prSet presAssocID="{33C985A5-0557-4C63-BBC0-776D549B3772}" presName="parTx" presStyleLbl="revTx" presStyleIdx="1" presStyleCnt="2">
        <dgm:presLayoutVars>
          <dgm:chMax val="0"/>
          <dgm:chPref val="0"/>
        </dgm:presLayoutVars>
      </dgm:prSet>
      <dgm:spPr/>
    </dgm:pt>
  </dgm:ptLst>
  <dgm:cxnLst>
    <dgm:cxn modelId="{CFB1171C-4D4B-4C8C-A760-138BA6CE6423}" type="presOf" srcId="{98EA5D1A-75D8-4305-B7D7-204AA0F7A46C}" destId="{A5698771-A336-4373-8096-2C34D05B1B1E}" srcOrd="0" destOrd="0" presId="urn:microsoft.com/office/officeart/2018/2/layout/IconVerticalSolidList"/>
    <dgm:cxn modelId="{B6058D49-0353-4ED8-8446-F867EB526B83}" srcId="{306F7B64-A643-4D20-9C8A-27BBECD7DAD7}" destId="{33C985A5-0557-4C63-BBC0-776D549B3772}" srcOrd="1" destOrd="0" parTransId="{C9D0C330-8B3A-445B-A1A9-6E3A0E89A60E}" sibTransId="{A6BAABBF-EB8B-4101-8B71-CEE95CA0F12C}"/>
    <dgm:cxn modelId="{0438F467-3532-4DF9-8916-99381F93DBE8}" type="presOf" srcId="{306F7B64-A643-4D20-9C8A-27BBECD7DAD7}" destId="{E13F6EA9-6D47-4BD7-8C91-44D97828A1F7}" srcOrd="0" destOrd="0" presId="urn:microsoft.com/office/officeart/2018/2/layout/IconVerticalSolidList"/>
    <dgm:cxn modelId="{B6F7507E-297F-45CB-86D8-B3BBF11CDFD2}" srcId="{306F7B64-A643-4D20-9C8A-27BBECD7DAD7}" destId="{98EA5D1A-75D8-4305-B7D7-204AA0F7A46C}" srcOrd="0" destOrd="0" parTransId="{60999BE7-11A4-4C21-B585-F96AE64384FF}" sibTransId="{F4AE2B2C-5F11-4722-80DC-718AAF40BF79}"/>
    <dgm:cxn modelId="{94FAA1C8-D4E5-4D62-88A4-A5EADA4E4A55}" type="presOf" srcId="{33C985A5-0557-4C63-BBC0-776D549B3772}" destId="{0A81FD27-0C20-4512-B422-90C0F4071CC9}" srcOrd="0" destOrd="0" presId="urn:microsoft.com/office/officeart/2018/2/layout/IconVerticalSolidList"/>
    <dgm:cxn modelId="{231C40AE-B868-43DE-84C6-B6563525E519}" type="presParOf" srcId="{E13F6EA9-6D47-4BD7-8C91-44D97828A1F7}" destId="{9BE95DC9-331D-4E01-81FD-5B62448CBD98}" srcOrd="0" destOrd="0" presId="urn:microsoft.com/office/officeart/2018/2/layout/IconVerticalSolidList"/>
    <dgm:cxn modelId="{019FA59F-4BE4-435A-99F7-C323EA8A64E5}" type="presParOf" srcId="{9BE95DC9-331D-4E01-81FD-5B62448CBD98}" destId="{DE80947A-93D2-416B-96B5-7EACF3A398B7}" srcOrd="0" destOrd="0" presId="urn:microsoft.com/office/officeart/2018/2/layout/IconVerticalSolidList"/>
    <dgm:cxn modelId="{131A213F-9188-44AE-9F76-0D9202A774D3}" type="presParOf" srcId="{9BE95DC9-331D-4E01-81FD-5B62448CBD98}" destId="{51E9D60C-587B-456F-986F-30FD29B85891}" srcOrd="1" destOrd="0" presId="urn:microsoft.com/office/officeart/2018/2/layout/IconVerticalSolidList"/>
    <dgm:cxn modelId="{22B1EC8A-7E0F-45DC-B0F5-8CAB78CDF128}" type="presParOf" srcId="{9BE95DC9-331D-4E01-81FD-5B62448CBD98}" destId="{36ADD7B4-2E8D-403C-ABC7-A6DC6F0F803F}" srcOrd="2" destOrd="0" presId="urn:microsoft.com/office/officeart/2018/2/layout/IconVerticalSolidList"/>
    <dgm:cxn modelId="{A5DAD451-D848-4E3C-9F56-1CAE97E6EB27}" type="presParOf" srcId="{9BE95DC9-331D-4E01-81FD-5B62448CBD98}" destId="{A5698771-A336-4373-8096-2C34D05B1B1E}" srcOrd="3" destOrd="0" presId="urn:microsoft.com/office/officeart/2018/2/layout/IconVerticalSolidList"/>
    <dgm:cxn modelId="{BAB1E2E3-7C8E-450A-B10D-29E1FBFA9C75}" type="presParOf" srcId="{E13F6EA9-6D47-4BD7-8C91-44D97828A1F7}" destId="{EACDB803-1AE8-4558-BF30-3EF62CE0A7F9}" srcOrd="1" destOrd="0" presId="urn:microsoft.com/office/officeart/2018/2/layout/IconVerticalSolidList"/>
    <dgm:cxn modelId="{E00961D1-1905-4444-97D2-4A50480D9E97}" type="presParOf" srcId="{E13F6EA9-6D47-4BD7-8C91-44D97828A1F7}" destId="{7DBDFA9B-67F7-4D4C-B96B-A9B567C84443}" srcOrd="2" destOrd="0" presId="urn:microsoft.com/office/officeart/2018/2/layout/IconVerticalSolidList"/>
    <dgm:cxn modelId="{8784206B-FFBD-4C0F-90E6-D02C7281F573}" type="presParOf" srcId="{7DBDFA9B-67F7-4D4C-B96B-A9B567C84443}" destId="{A0BE052D-E5A2-48A8-90F5-6382F4D06344}" srcOrd="0" destOrd="0" presId="urn:microsoft.com/office/officeart/2018/2/layout/IconVerticalSolidList"/>
    <dgm:cxn modelId="{DDC44B7E-097A-4BEC-A702-7E54D9F262EC}" type="presParOf" srcId="{7DBDFA9B-67F7-4D4C-B96B-A9B567C84443}" destId="{66F724CB-37B4-4338-BB2A-363C7E48D4E8}" srcOrd="1" destOrd="0" presId="urn:microsoft.com/office/officeart/2018/2/layout/IconVerticalSolidList"/>
    <dgm:cxn modelId="{6306EE51-625A-4045-A463-F15573F0C3F4}" type="presParOf" srcId="{7DBDFA9B-67F7-4D4C-B96B-A9B567C84443}" destId="{681813BD-859D-4BBC-8359-22A4AF5B9BB4}" srcOrd="2" destOrd="0" presId="urn:microsoft.com/office/officeart/2018/2/layout/IconVerticalSolidList"/>
    <dgm:cxn modelId="{461F8A7D-61CB-4438-8352-99075B2D9355}" type="presParOf" srcId="{7DBDFA9B-67F7-4D4C-B96B-A9B567C84443}" destId="{0A81FD27-0C20-4512-B422-90C0F4071C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605EA-973F-4214-A867-DE70E6CAE8F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6F19343-D18B-4A02-8EF0-E553F9B72F61}">
      <dgm:prSet/>
      <dgm:spPr/>
      <dgm:t>
        <a:bodyPr/>
        <a:lstStyle/>
        <a:p>
          <a:pPr>
            <a:lnSpc>
              <a:spcPct val="100000"/>
            </a:lnSpc>
          </a:pPr>
          <a:r>
            <a:rPr lang="en-US"/>
            <a:t>Read through the information sheet as a class</a:t>
          </a:r>
        </a:p>
      </dgm:t>
    </dgm:pt>
    <dgm:pt modelId="{FD92AF2F-4FC9-46F9-8E9D-16B3AB601222}" type="parTrans" cxnId="{1646A59F-77C5-4FDF-BFB0-B2B64B4353B9}">
      <dgm:prSet/>
      <dgm:spPr/>
      <dgm:t>
        <a:bodyPr/>
        <a:lstStyle/>
        <a:p>
          <a:endParaRPr lang="en-US"/>
        </a:p>
      </dgm:t>
    </dgm:pt>
    <dgm:pt modelId="{6E6E0850-3535-4875-B741-5F15B7A9B82A}" type="sibTrans" cxnId="{1646A59F-77C5-4FDF-BFB0-B2B64B4353B9}">
      <dgm:prSet/>
      <dgm:spPr/>
      <dgm:t>
        <a:bodyPr/>
        <a:lstStyle/>
        <a:p>
          <a:endParaRPr lang="en-US"/>
        </a:p>
      </dgm:t>
    </dgm:pt>
    <dgm:pt modelId="{B68F9839-3F81-4A28-9DBD-A10F4E939D27}">
      <dgm:prSet/>
      <dgm:spPr/>
      <dgm:t>
        <a:bodyPr/>
        <a:lstStyle/>
        <a:p>
          <a:pPr>
            <a:lnSpc>
              <a:spcPct val="100000"/>
            </a:lnSpc>
          </a:pPr>
          <a:r>
            <a:rPr lang="en-US" dirty="0"/>
            <a:t>Write a paragraph summary about the Second March on Rome (10 min)</a:t>
          </a:r>
        </a:p>
      </dgm:t>
    </dgm:pt>
    <dgm:pt modelId="{60BD2E97-9D73-4313-AFD8-5441222C056F}" type="parTrans" cxnId="{9184DE92-5C4C-4F85-B308-A19909280DB0}">
      <dgm:prSet/>
      <dgm:spPr/>
      <dgm:t>
        <a:bodyPr/>
        <a:lstStyle/>
        <a:p>
          <a:endParaRPr lang="en-US"/>
        </a:p>
      </dgm:t>
    </dgm:pt>
    <dgm:pt modelId="{B1593914-D05D-49BB-A4E4-1CC1A02B388C}" type="sibTrans" cxnId="{9184DE92-5C4C-4F85-B308-A19909280DB0}">
      <dgm:prSet/>
      <dgm:spPr/>
      <dgm:t>
        <a:bodyPr/>
        <a:lstStyle/>
        <a:p>
          <a:endParaRPr lang="en-US"/>
        </a:p>
      </dgm:t>
    </dgm:pt>
    <dgm:pt modelId="{AC4BF82E-E17F-40CD-B4E3-8632BD645B18}" type="pres">
      <dgm:prSet presAssocID="{010605EA-973F-4214-A867-DE70E6CAE8F4}" presName="root" presStyleCnt="0">
        <dgm:presLayoutVars>
          <dgm:dir/>
          <dgm:resizeHandles val="exact"/>
        </dgm:presLayoutVars>
      </dgm:prSet>
      <dgm:spPr/>
    </dgm:pt>
    <dgm:pt modelId="{30965310-AEA9-40C1-BB95-699DBC30B2AD}" type="pres">
      <dgm:prSet presAssocID="{66F19343-D18B-4A02-8EF0-E553F9B72F61}" presName="compNode" presStyleCnt="0"/>
      <dgm:spPr/>
    </dgm:pt>
    <dgm:pt modelId="{F279B12F-9C72-45E0-84B7-9FD97C1D561C}" type="pres">
      <dgm:prSet presAssocID="{66F19343-D18B-4A02-8EF0-E553F9B72F6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A26D5055-486E-4F3F-BCA4-421F4A3AA4D3}" type="pres">
      <dgm:prSet presAssocID="{66F19343-D18B-4A02-8EF0-E553F9B72F61}" presName="spaceRect" presStyleCnt="0"/>
      <dgm:spPr/>
    </dgm:pt>
    <dgm:pt modelId="{9D40956C-630A-42F4-A576-9EEA8F856E74}" type="pres">
      <dgm:prSet presAssocID="{66F19343-D18B-4A02-8EF0-E553F9B72F61}" presName="textRect" presStyleLbl="revTx" presStyleIdx="0" presStyleCnt="2">
        <dgm:presLayoutVars>
          <dgm:chMax val="1"/>
          <dgm:chPref val="1"/>
        </dgm:presLayoutVars>
      </dgm:prSet>
      <dgm:spPr/>
    </dgm:pt>
    <dgm:pt modelId="{87574F41-A81B-428F-AEFA-57B24CE7A79D}" type="pres">
      <dgm:prSet presAssocID="{6E6E0850-3535-4875-B741-5F15B7A9B82A}" presName="sibTrans" presStyleCnt="0"/>
      <dgm:spPr/>
    </dgm:pt>
    <dgm:pt modelId="{040641AE-E0C9-45D0-88F8-50840BF1135D}" type="pres">
      <dgm:prSet presAssocID="{B68F9839-3F81-4A28-9DBD-A10F4E939D27}" presName="compNode" presStyleCnt="0"/>
      <dgm:spPr/>
    </dgm:pt>
    <dgm:pt modelId="{962EAD07-1915-4D71-BE27-D8E749F69870}" type="pres">
      <dgm:prSet presAssocID="{B68F9839-3F81-4A28-9DBD-A10F4E939D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E4A6BE47-91C6-4E59-8797-BB0EDB3C0AAC}" type="pres">
      <dgm:prSet presAssocID="{B68F9839-3F81-4A28-9DBD-A10F4E939D27}" presName="spaceRect" presStyleCnt="0"/>
      <dgm:spPr/>
    </dgm:pt>
    <dgm:pt modelId="{AD881040-661C-4849-B1AE-F5156463C47F}" type="pres">
      <dgm:prSet presAssocID="{B68F9839-3F81-4A28-9DBD-A10F4E939D27}" presName="textRect" presStyleLbl="revTx" presStyleIdx="1" presStyleCnt="2">
        <dgm:presLayoutVars>
          <dgm:chMax val="1"/>
          <dgm:chPref val="1"/>
        </dgm:presLayoutVars>
      </dgm:prSet>
      <dgm:spPr/>
    </dgm:pt>
  </dgm:ptLst>
  <dgm:cxnLst>
    <dgm:cxn modelId="{1030C363-C46E-4EFF-9CFF-8211A2ECC204}" type="presOf" srcId="{66F19343-D18B-4A02-8EF0-E553F9B72F61}" destId="{9D40956C-630A-42F4-A576-9EEA8F856E74}" srcOrd="0" destOrd="0" presId="urn:microsoft.com/office/officeart/2018/2/layout/IconLabelList"/>
    <dgm:cxn modelId="{F7D31D7D-0948-4742-9BE1-1F6548F81A37}" type="presOf" srcId="{010605EA-973F-4214-A867-DE70E6CAE8F4}" destId="{AC4BF82E-E17F-40CD-B4E3-8632BD645B18}" srcOrd="0" destOrd="0" presId="urn:microsoft.com/office/officeart/2018/2/layout/IconLabelList"/>
    <dgm:cxn modelId="{9184DE92-5C4C-4F85-B308-A19909280DB0}" srcId="{010605EA-973F-4214-A867-DE70E6CAE8F4}" destId="{B68F9839-3F81-4A28-9DBD-A10F4E939D27}" srcOrd="1" destOrd="0" parTransId="{60BD2E97-9D73-4313-AFD8-5441222C056F}" sibTransId="{B1593914-D05D-49BB-A4E4-1CC1A02B388C}"/>
    <dgm:cxn modelId="{1646A59F-77C5-4FDF-BFB0-B2B64B4353B9}" srcId="{010605EA-973F-4214-A867-DE70E6CAE8F4}" destId="{66F19343-D18B-4A02-8EF0-E553F9B72F61}" srcOrd="0" destOrd="0" parTransId="{FD92AF2F-4FC9-46F9-8E9D-16B3AB601222}" sibTransId="{6E6E0850-3535-4875-B741-5F15B7A9B82A}"/>
    <dgm:cxn modelId="{EF9B9FA9-ECDF-4439-8260-8E6E70A14E77}" type="presOf" srcId="{B68F9839-3F81-4A28-9DBD-A10F4E939D27}" destId="{AD881040-661C-4849-B1AE-F5156463C47F}" srcOrd="0" destOrd="0" presId="urn:microsoft.com/office/officeart/2018/2/layout/IconLabelList"/>
    <dgm:cxn modelId="{7659F692-D661-4EAE-9AC1-07C6E53536A9}" type="presParOf" srcId="{AC4BF82E-E17F-40CD-B4E3-8632BD645B18}" destId="{30965310-AEA9-40C1-BB95-699DBC30B2AD}" srcOrd="0" destOrd="0" presId="urn:microsoft.com/office/officeart/2018/2/layout/IconLabelList"/>
    <dgm:cxn modelId="{C2CA830D-1CBF-41F9-8944-5DF1282A4067}" type="presParOf" srcId="{30965310-AEA9-40C1-BB95-699DBC30B2AD}" destId="{F279B12F-9C72-45E0-84B7-9FD97C1D561C}" srcOrd="0" destOrd="0" presId="urn:microsoft.com/office/officeart/2018/2/layout/IconLabelList"/>
    <dgm:cxn modelId="{7E54F4CB-0E30-45AD-8857-D3B6C7402A93}" type="presParOf" srcId="{30965310-AEA9-40C1-BB95-699DBC30B2AD}" destId="{A26D5055-486E-4F3F-BCA4-421F4A3AA4D3}" srcOrd="1" destOrd="0" presId="urn:microsoft.com/office/officeart/2018/2/layout/IconLabelList"/>
    <dgm:cxn modelId="{3F02EE92-9E2C-45DD-A7D4-8693D240D5C4}" type="presParOf" srcId="{30965310-AEA9-40C1-BB95-699DBC30B2AD}" destId="{9D40956C-630A-42F4-A576-9EEA8F856E74}" srcOrd="2" destOrd="0" presId="urn:microsoft.com/office/officeart/2018/2/layout/IconLabelList"/>
    <dgm:cxn modelId="{D0D1DDB3-B399-4318-8B61-C357EA24430A}" type="presParOf" srcId="{AC4BF82E-E17F-40CD-B4E3-8632BD645B18}" destId="{87574F41-A81B-428F-AEFA-57B24CE7A79D}" srcOrd="1" destOrd="0" presId="urn:microsoft.com/office/officeart/2018/2/layout/IconLabelList"/>
    <dgm:cxn modelId="{4673A2EE-300E-4077-9159-032D1E1A4BF6}" type="presParOf" srcId="{AC4BF82E-E17F-40CD-B4E3-8632BD645B18}" destId="{040641AE-E0C9-45D0-88F8-50840BF1135D}" srcOrd="2" destOrd="0" presId="urn:microsoft.com/office/officeart/2018/2/layout/IconLabelList"/>
    <dgm:cxn modelId="{2F179534-23D7-4F33-89A4-EB9720DC9EB4}" type="presParOf" srcId="{040641AE-E0C9-45D0-88F8-50840BF1135D}" destId="{962EAD07-1915-4D71-BE27-D8E749F69870}" srcOrd="0" destOrd="0" presId="urn:microsoft.com/office/officeart/2018/2/layout/IconLabelList"/>
    <dgm:cxn modelId="{96DBC657-B021-4A3C-8BC2-2CFB1E7B2D38}" type="presParOf" srcId="{040641AE-E0C9-45D0-88F8-50840BF1135D}" destId="{E4A6BE47-91C6-4E59-8797-BB0EDB3C0AAC}" srcOrd="1" destOrd="0" presId="urn:microsoft.com/office/officeart/2018/2/layout/IconLabelList"/>
    <dgm:cxn modelId="{DE1195AF-AE52-4079-9922-8110ECAD82AE}" type="presParOf" srcId="{040641AE-E0C9-45D0-88F8-50840BF1135D}" destId="{AD881040-661C-4849-B1AE-F5156463C4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0947A-93D2-416B-96B5-7EACF3A398B7}">
      <dsp:nvSpPr>
        <dsp:cNvPr id="0" name=""/>
        <dsp:cNvSpPr/>
      </dsp:nvSpPr>
      <dsp:spPr>
        <a:xfrm>
          <a:off x="0" y="65379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E9D60C-587B-456F-986F-30FD29B85891}">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98771-A336-4373-8096-2C34D05B1B1E}">
      <dsp:nvSpPr>
        <dsp:cNvPr id="0" name=""/>
        <dsp:cNvSpPr/>
      </dsp:nvSpPr>
      <dsp:spPr>
        <a:xfrm>
          <a:off x="1394094" y="65379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Watch the following video: </a:t>
          </a:r>
          <a:r>
            <a:rPr lang="en-US" sz="2500" kern="1200">
              <a:hlinkClick xmlns:r="http://schemas.openxmlformats.org/officeDocument/2006/relationships" r:id="rId3"/>
            </a:rPr>
            <a:t>https://www.youtube.com/watch?v=Cz2vs2rZIt4</a:t>
          </a:r>
          <a:endParaRPr lang="en-US" sz="2500" kern="1200"/>
        </a:p>
      </dsp:txBody>
      <dsp:txXfrm>
        <a:off x="1394094" y="653796"/>
        <a:ext cx="8664305" cy="1207008"/>
      </dsp:txXfrm>
    </dsp:sp>
    <dsp:sp modelId="{A0BE052D-E5A2-48A8-90F5-6382F4D06344}">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724CB-37B4-4338-BB2A-363C7E48D4E8}">
      <dsp:nvSpPr>
        <dsp:cNvPr id="0" name=""/>
        <dsp:cNvSpPr/>
      </dsp:nvSpPr>
      <dsp:spPr>
        <a:xfrm>
          <a:off x="365119" y="2434132"/>
          <a:ext cx="663854" cy="66385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1FD27-0C20-4512-B422-90C0F4071CC9}">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Discussion: What do you already know about Sulla’s FIRST March on Rome?</a:t>
          </a:r>
        </a:p>
      </dsp:txBody>
      <dsp:txXfrm>
        <a:off x="1394094" y="2162556"/>
        <a:ext cx="8664305" cy="120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9B12F-9C72-45E0-84B7-9FD97C1D561C}">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0956C-630A-42F4-A576-9EEA8F856E74}">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a:t>Read through the information sheet as a class</a:t>
          </a:r>
        </a:p>
      </dsp:txBody>
      <dsp:txXfrm>
        <a:off x="331199" y="2858834"/>
        <a:ext cx="4320000" cy="720000"/>
      </dsp:txXfrm>
    </dsp:sp>
    <dsp:sp modelId="{962EAD07-1915-4D71-BE27-D8E749F69870}">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881040-661C-4849-B1AE-F5156463C47F}">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Write a paragraph summary about the Second March on Rome (10 min)</a:t>
          </a:r>
        </a:p>
      </dsp:txBody>
      <dsp:txXfrm>
        <a:off x="5407199" y="285883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4/30/24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8</a:t>
            </a:fld>
            <a:endParaRPr lang="en-US"/>
          </a:p>
        </p:txBody>
      </p:sp>
    </p:spTree>
    <p:extLst>
      <p:ext uri="{BB962C8B-B14F-4D97-AF65-F5344CB8AC3E}">
        <p14:creationId xmlns:p14="http://schemas.microsoft.com/office/powerpoint/2010/main" val="44606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9</a:t>
            </a:fld>
            <a:endParaRPr lang="en-US"/>
          </a:p>
        </p:txBody>
      </p:sp>
    </p:spTree>
    <p:extLst>
      <p:ext uri="{BB962C8B-B14F-4D97-AF65-F5344CB8AC3E}">
        <p14:creationId xmlns:p14="http://schemas.microsoft.com/office/powerpoint/2010/main" val="114370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4/30/24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4/30/24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4/30/24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4/30/24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4/30/24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4/30/24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4/30/24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Second March on Rome </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Describe</a:t>
            </a:r>
            <a:r>
              <a:rPr lang="en-US" sz="2800" dirty="0">
                <a:solidFill>
                  <a:schemeClr val="accent5">
                    <a:lumMod val="75000"/>
                  </a:schemeClr>
                </a:solidFill>
              </a:rPr>
              <a:t> </a:t>
            </a:r>
            <a:r>
              <a:rPr lang="en-US" sz="2800" b="1" u="sng" dirty="0">
                <a:solidFill>
                  <a:schemeClr val="accent5">
                    <a:lumMod val="75000"/>
                  </a:schemeClr>
                </a:solidFill>
              </a:rPr>
              <a:t>the causes and effects</a:t>
            </a:r>
            <a:r>
              <a:rPr lang="en-US" sz="2800" dirty="0">
                <a:solidFill>
                  <a:schemeClr val="accent5">
                    <a:lumMod val="75000"/>
                  </a:schemeClr>
                </a:solidFill>
              </a:rPr>
              <a:t> of Sulla’s Second March On Rome</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a:solidFill>
                  <a:schemeClr val="bg1"/>
                </a:solidFill>
              </a:rPr>
              <a:t>Week 3, </a:t>
            </a:r>
            <a:r>
              <a:rPr lang="en-US" dirty="0">
                <a:solidFill>
                  <a:schemeClr val="bg1"/>
                </a:solidFill>
              </a:rPr>
              <a:t>Lesson 2</a:t>
            </a:r>
          </a:p>
        </p:txBody>
      </p:sp>
      <p:pic>
        <p:nvPicPr>
          <p:cNvPr id="1028" name="Picture 4" descr="Sulla: The Story of Rome's Lucky Dictator">
            <a:extLst>
              <a:ext uri="{FF2B5EF4-FFF2-40B4-BE49-F238E27FC236}">
                <a16:creationId xmlns:a16="http://schemas.microsoft.com/office/drawing/2014/main" id="{60712930-9D31-66E3-35C3-E8AEFCDE2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5" y="1652338"/>
            <a:ext cx="6410424" cy="382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F72BA-2C04-42A3-50B6-C01266838DB3}"/>
              </a:ext>
            </a:extLst>
          </p:cNvPr>
          <p:cNvSpPr>
            <a:spLocks noGrp="1"/>
          </p:cNvSpPr>
          <p:nvPr>
            <p:ph type="title"/>
          </p:nvPr>
        </p:nvSpPr>
        <p:spPr>
          <a:xfrm>
            <a:off x="990932" y="286603"/>
            <a:ext cx="6750987" cy="1450757"/>
          </a:xfrm>
        </p:spPr>
        <p:txBody>
          <a:bodyPr>
            <a:normAutofit/>
          </a:bodyPr>
          <a:lstStyle/>
          <a:p>
            <a:r>
              <a:rPr lang="en-US" dirty="0">
                <a:solidFill>
                  <a:schemeClr val="accent2"/>
                </a:solidFill>
              </a:rPr>
              <a:t>Key Information</a:t>
            </a:r>
          </a:p>
        </p:txBody>
      </p:sp>
      <p:sp>
        <p:nvSpPr>
          <p:cNvPr id="4" name="Rectangle 1">
            <a:extLst>
              <a:ext uri="{FF2B5EF4-FFF2-40B4-BE49-F238E27FC236}">
                <a16:creationId xmlns:a16="http://schemas.microsoft.com/office/drawing/2014/main" id="{335EDBE6-3BA2-2501-2DE7-41939FEA981D}"/>
              </a:ext>
            </a:extLst>
          </p:cNvPr>
          <p:cNvSpPr>
            <a:spLocks noGrp="1" noChangeArrowheads="1"/>
          </p:cNvSpPr>
          <p:nvPr>
            <p:ph idx="1"/>
          </p:nvPr>
        </p:nvSpPr>
        <p:spPr bwMode="auto">
          <a:xfrm>
            <a:off x="297180" y="1863090"/>
            <a:ext cx="7444739" cy="47083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buFont typeface="Arial" panose="020B0604020202020204" pitchFamily="34" charset="0"/>
              <a:buChar char="•"/>
            </a:pPr>
            <a:r>
              <a:rPr lang="en-AU" sz="2400" b="1" i="0" dirty="0">
                <a:solidFill>
                  <a:srgbClr val="111111"/>
                </a:solidFill>
                <a:effectLst/>
                <a:latin typeface="-apple-system"/>
              </a:rPr>
              <a:t>Precedent</a:t>
            </a:r>
            <a:r>
              <a:rPr lang="en-AU" sz="2400" b="0" i="0" dirty="0">
                <a:solidFill>
                  <a:srgbClr val="111111"/>
                </a:solidFill>
                <a:effectLst/>
                <a:latin typeface="-apple-system"/>
              </a:rPr>
              <a:t>: Sulla’s unprecedented use of a Roman army against the city set a dangerous precedent for future civil conflicts.</a:t>
            </a:r>
          </a:p>
          <a:p>
            <a:pPr algn="l">
              <a:buFont typeface="Arial" panose="020B0604020202020204" pitchFamily="34" charset="0"/>
              <a:buChar char="•"/>
            </a:pPr>
            <a:r>
              <a:rPr lang="en-AU" sz="2400" b="1" i="0" dirty="0">
                <a:solidFill>
                  <a:srgbClr val="111111"/>
                </a:solidFill>
                <a:effectLst/>
                <a:latin typeface="-apple-system"/>
              </a:rPr>
              <a:t>Reforms</a:t>
            </a:r>
            <a:r>
              <a:rPr lang="en-AU" sz="2400" b="0" i="0" dirty="0">
                <a:solidFill>
                  <a:srgbClr val="111111"/>
                </a:solidFill>
                <a:effectLst/>
                <a:latin typeface="-apple-system"/>
              </a:rPr>
              <a:t>: Sulla enacted reforms, including proscriptions (targeted killings) of political enemies.</a:t>
            </a:r>
          </a:p>
          <a:p>
            <a:pPr algn="l">
              <a:buFont typeface="Arial" panose="020B0604020202020204" pitchFamily="34" charset="0"/>
              <a:buChar char="•"/>
            </a:pPr>
            <a:r>
              <a:rPr lang="en-AU" sz="2400" b="1" i="0" dirty="0">
                <a:solidFill>
                  <a:srgbClr val="111111"/>
                </a:solidFill>
                <a:effectLst/>
                <a:latin typeface="-apple-system"/>
              </a:rPr>
              <a:t>Legacy</a:t>
            </a:r>
            <a:r>
              <a:rPr lang="en-AU" sz="2400" b="0" i="0" dirty="0">
                <a:solidFill>
                  <a:srgbClr val="111111"/>
                </a:solidFill>
                <a:effectLst/>
                <a:latin typeface="-apple-system"/>
              </a:rPr>
              <a:t>: His actions left a lasting impact on Roman politics and governance.</a:t>
            </a:r>
          </a:p>
          <a:p>
            <a:pPr algn="l">
              <a:buFont typeface="Arial" panose="020B0604020202020204" pitchFamily="34" charset="0"/>
              <a:buChar char="•"/>
            </a:pPr>
            <a:r>
              <a:rPr lang="en-AU" sz="2400" b="1" i="0" dirty="0">
                <a:solidFill>
                  <a:srgbClr val="111111"/>
                </a:solidFill>
                <a:effectLst/>
                <a:latin typeface="-apple-system"/>
              </a:rPr>
              <a:t>Significance</a:t>
            </a:r>
            <a:r>
              <a:rPr lang="en-AU" sz="2400" b="0" i="0" dirty="0">
                <a:solidFill>
                  <a:srgbClr val="111111"/>
                </a:solidFill>
                <a:effectLst/>
                <a:latin typeface="-apple-system"/>
              </a:rPr>
              <a:t>: Sulla’s Second March on Rome marked a turning point in Roman history.</a:t>
            </a:r>
          </a:p>
          <a:p>
            <a:pPr marL="0" indent="0" algn="ctr">
              <a:buNone/>
            </a:pPr>
            <a:r>
              <a:rPr lang="en-AU" sz="2400" b="1" i="1" u="sng" dirty="0">
                <a:solidFill>
                  <a:schemeClr val="accent6"/>
                </a:solidFill>
                <a:effectLst/>
                <a:latin typeface="-apple-system"/>
              </a:rPr>
              <a:t>Discussion: Was Sulla’s pursuit of power justified, or did it lead to unnecessary bloodshed?</a:t>
            </a:r>
          </a:p>
        </p:txBody>
      </p:sp>
      <p:sp>
        <p:nvSpPr>
          <p:cNvPr id="11"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9815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CC7F6-5B10-5A7F-E297-A57AD0523672}"/>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gn="ctr"/>
            <a:r>
              <a:rPr lang="en-US" sz="8000" dirty="0">
                <a:solidFill>
                  <a:schemeClr val="tx1">
                    <a:lumMod val="85000"/>
                    <a:lumOff val="15000"/>
                  </a:schemeClr>
                </a:solidFill>
              </a:rPr>
              <a:t>SUMMARY</a:t>
            </a:r>
          </a:p>
        </p:txBody>
      </p:sp>
      <p:sp>
        <p:nvSpPr>
          <p:cNvPr id="16" name="Rectangle 15">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1D4DDF1-B84D-BDA2-D8DE-D8E3D579FE40}"/>
              </a:ext>
            </a:extLst>
          </p:cNvPr>
          <p:cNvSpPr>
            <a:spLocks noGrp="1"/>
          </p:cNvSpPr>
          <p:nvPr>
            <p:ph idx="1"/>
          </p:nvPr>
        </p:nvSpPr>
        <p:spPr>
          <a:xfrm>
            <a:off x="1100051" y="5225240"/>
            <a:ext cx="10058400" cy="1143000"/>
          </a:xfrm>
        </p:spPr>
        <p:txBody>
          <a:bodyPr vert="horz" lIns="91440" tIns="45720" rIns="91440" bIns="45720" rtlCol="0">
            <a:normAutofit fontScale="70000" lnSpcReduction="20000"/>
          </a:bodyPr>
          <a:lstStyle/>
          <a:p>
            <a:pPr marL="0" indent="0" algn="ctr">
              <a:lnSpc>
                <a:spcPct val="170000"/>
              </a:lnSpc>
              <a:buNone/>
            </a:pPr>
            <a:r>
              <a:rPr lang="en-US" sz="3200" cap="all" spc="200" dirty="0">
                <a:solidFill>
                  <a:srgbClr val="FFFFFF"/>
                </a:solidFill>
                <a:latin typeface="+mj-lt"/>
              </a:rPr>
              <a:t>Describe ONE (1) </a:t>
            </a:r>
            <a:r>
              <a:rPr lang="en-US" sz="3200" u="sng" cap="all" spc="200" dirty="0">
                <a:solidFill>
                  <a:srgbClr val="FFFFFF"/>
                </a:solidFill>
                <a:latin typeface="+mj-lt"/>
              </a:rPr>
              <a:t>positive</a:t>
            </a:r>
            <a:r>
              <a:rPr lang="en-US" sz="3200" cap="all" spc="200" dirty="0">
                <a:solidFill>
                  <a:srgbClr val="FFFFFF"/>
                </a:solidFill>
                <a:latin typeface="+mj-lt"/>
              </a:rPr>
              <a:t> impact and ONE (1) </a:t>
            </a:r>
            <a:r>
              <a:rPr lang="en-US" sz="3200" u="sng" cap="all" spc="200" dirty="0">
                <a:solidFill>
                  <a:srgbClr val="FFFFFF"/>
                </a:solidFill>
                <a:latin typeface="+mj-lt"/>
              </a:rPr>
              <a:t>negative</a:t>
            </a:r>
            <a:r>
              <a:rPr lang="en-US" sz="3200" cap="all" spc="200" dirty="0">
                <a:solidFill>
                  <a:srgbClr val="FFFFFF"/>
                </a:solidFill>
                <a:latin typeface="+mj-lt"/>
              </a:rPr>
              <a:t> impact of Sulla’s Second March on Rome.</a:t>
            </a:r>
          </a:p>
        </p:txBody>
      </p:sp>
    </p:spTree>
    <p:extLst>
      <p:ext uri="{BB962C8B-B14F-4D97-AF65-F5344CB8AC3E}">
        <p14:creationId xmlns:p14="http://schemas.microsoft.com/office/powerpoint/2010/main" val="386952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3128-0AFF-DB79-AAC6-11D7946158C4}"/>
              </a:ext>
            </a:extLst>
          </p:cNvPr>
          <p:cNvSpPr>
            <a:spLocks noGrp="1"/>
          </p:cNvSpPr>
          <p:nvPr>
            <p:ph type="ctrTitle"/>
          </p:nvPr>
        </p:nvSpPr>
        <p:spPr/>
        <p:txBody>
          <a:bodyPr/>
          <a:lstStyle/>
          <a:p>
            <a:r>
              <a:rPr lang="en-US" dirty="0"/>
              <a:t>Reflection</a:t>
            </a:r>
          </a:p>
        </p:txBody>
      </p:sp>
      <p:sp>
        <p:nvSpPr>
          <p:cNvPr id="3" name="Subtitle 2">
            <a:extLst>
              <a:ext uri="{FF2B5EF4-FFF2-40B4-BE49-F238E27FC236}">
                <a16:creationId xmlns:a16="http://schemas.microsoft.com/office/drawing/2014/main" id="{FD4E8E4C-0756-9220-ECCF-819447269EF4}"/>
              </a:ext>
            </a:extLst>
          </p:cNvPr>
          <p:cNvSpPr>
            <a:spLocks noGrp="1"/>
          </p:cNvSpPr>
          <p:nvPr>
            <p:ph type="subTitle" idx="1"/>
          </p:nvPr>
        </p:nvSpPr>
        <p:spPr/>
        <p:txBody>
          <a:bodyPr/>
          <a:lstStyle/>
          <a:p>
            <a:r>
              <a:rPr lang="en-US"/>
              <a:t>Task mark report</a:t>
            </a:r>
          </a:p>
        </p:txBody>
      </p:sp>
    </p:spTree>
    <p:extLst>
      <p:ext uri="{BB962C8B-B14F-4D97-AF65-F5344CB8AC3E}">
        <p14:creationId xmlns:p14="http://schemas.microsoft.com/office/powerpoint/2010/main" val="375068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4E7D8-ADD2-D837-50CB-9B5A67A24503}"/>
              </a:ext>
            </a:extLst>
          </p:cNvPr>
          <p:cNvSpPr>
            <a:spLocks noGrp="1"/>
          </p:cNvSpPr>
          <p:nvPr>
            <p:ph type="title"/>
          </p:nvPr>
        </p:nvSpPr>
        <p:spPr/>
        <p:txBody>
          <a:bodyPr/>
          <a:lstStyle/>
          <a:p>
            <a:pPr algn="ctr"/>
            <a:r>
              <a:rPr lang="en-US" dirty="0"/>
              <a:t>ACTIVITY – Sulla: Historical Context </a:t>
            </a:r>
          </a:p>
        </p:txBody>
      </p:sp>
      <p:graphicFrame>
        <p:nvGraphicFramePr>
          <p:cNvPr id="5" name="Content Placeholder 2">
            <a:extLst>
              <a:ext uri="{FF2B5EF4-FFF2-40B4-BE49-F238E27FC236}">
                <a16:creationId xmlns:a16="http://schemas.microsoft.com/office/drawing/2014/main" id="{A5756DEB-C333-F1B0-0043-6A236FCDCD26}"/>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883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884AC-CC45-E5C6-8690-828C27739186}"/>
              </a:ext>
            </a:extLst>
          </p:cNvPr>
          <p:cNvSpPr>
            <a:spLocks noGrp="1"/>
          </p:cNvSpPr>
          <p:nvPr>
            <p:ph type="title"/>
          </p:nvPr>
        </p:nvSpPr>
        <p:spPr>
          <a:xfrm>
            <a:off x="433137" y="457200"/>
            <a:ext cx="11357810" cy="4193920"/>
          </a:xfrm>
        </p:spPr>
        <p:txBody>
          <a:bodyPr vert="horz" lIns="91440" tIns="45720" rIns="91440" bIns="45720" rtlCol="0" anchor="b">
            <a:noAutofit/>
          </a:bodyPr>
          <a:lstStyle/>
          <a:p>
            <a:pPr algn="ctr"/>
            <a:r>
              <a:rPr lang="en-US" sz="3200" b="1" i="0" dirty="0">
                <a:solidFill>
                  <a:schemeClr val="tx1">
                    <a:lumMod val="85000"/>
                    <a:lumOff val="15000"/>
                  </a:schemeClr>
                </a:solidFill>
                <a:effectLst/>
                <a:highlight>
                  <a:srgbClr val="FFFFFF"/>
                </a:highlight>
              </a:rPr>
              <a:t>In 88 BCE, Lucius Cornelius </a:t>
            </a:r>
            <a:r>
              <a:rPr lang="en-US" sz="3200" b="1" i="0" u="none" strike="noStrike" dirty="0">
                <a:solidFill>
                  <a:schemeClr val="tx1">
                    <a:lumMod val="85000"/>
                    <a:lumOff val="15000"/>
                  </a:schemeClr>
                </a:solidFill>
                <a:effectLst/>
                <a:highlight>
                  <a:srgbClr val="FFFFFF"/>
                </a:highlight>
              </a:rPr>
              <a:t>Sulla</a:t>
            </a:r>
            <a:r>
              <a:rPr lang="en-US" sz="3200" b="1" i="0" dirty="0">
                <a:solidFill>
                  <a:schemeClr val="tx1">
                    <a:lumMod val="85000"/>
                    <a:lumOff val="15000"/>
                  </a:schemeClr>
                </a:solidFill>
                <a:effectLst/>
                <a:highlight>
                  <a:srgbClr val="FFFFFF"/>
                </a:highlight>
              </a:rPr>
              <a:t> (138 - 78 BCE) marched on </a:t>
            </a:r>
            <a:r>
              <a:rPr lang="en-US" sz="3200" b="1" i="0" u="none" strike="noStrike" dirty="0">
                <a:solidFill>
                  <a:schemeClr val="tx1">
                    <a:lumMod val="85000"/>
                    <a:lumOff val="15000"/>
                  </a:schemeClr>
                </a:solidFill>
                <a:effectLst/>
                <a:highlight>
                  <a:srgbClr val="FFFFFF"/>
                </a:highlight>
              </a:rPr>
              <a:t>Rome</a:t>
            </a:r>
            <a:r>
              <a:rPr lang="en-US" sz="3200" b="1" i="0" dirty="0">
                <a:solidFill>
                  <a:schemeClr val="tx1">
                    <a:lumMod val="85000"/>
                    <a:lumOff val="15000"/>
                  </a:schemeClr>
                </a:solidFill>
                <a:effectLst/>
                <a:highlight>
                  <a:srgbClr val="FFFFFF"/>
                </a:highlight>
              </a:rPr>
              <a:t> and entered the </a:t>
            </a:r>
            <a:r>
              <a:rPr lang="en-US" sz="3200" b="1" i="0" u="none" strike="noStrike" dirty="0">
                <a:solidFill>
                  <a:schemeClr val="tx1">
                    <a:lumMod val="85000"/>
                    <a:lumOff val="15000"/>
                  </a:schemeClr>
                </a:solidFill>
                <a:effectLst/>
                <a:highlight>
                  <a:srgbClr val="FFFFFF"/>
                </a:highlight>
              </a:rPr>
              <a:t>city</a:t>
            </a:r>
            <a:r>
              <a:rPr lang="en-US" sz="3200" b="1" i="0" dirty="0">
                <a:solidFill>
                  <a:schemeClr val="tx1">
                    <a:lumMod val="85000"/>
                    <a:lumOff val="15000"/>
                  </a:schemeClr>
                </a:solidFill>
                <a:effectLst/>
                <a:highlight>
                  <a:srgbClr val="FFFFFF"/>
                </a:highlight>
              </a:rPr>
              <a:t>'s sacred inner boundary, the </a:t>
            </a:r>
            <a:r>
              <a:rPr lang="en-US" sz="3200" b="1" i="1" dirty="0">
                <a:solidFill>
                  <a:schemeClr val="tx1">
                    <a:lumMod val="85000"/>
                    <a:lumOff val="15000"/>
                  </a:schemeClr>
                </a:solidFill>
                <a:effectLst/>
                <a:highlight>
                  <a:srgbClr val="FFFFFF"/>
                </a:highlight>
              </a:rPr>
              <a:t>pomerium</a:t>
            </a:r>
            <a:r>
              <a:rPr lang="en-US" sz="3200" b="1" i="0" dirty="0">
                <a:solidFill>
                  <a:schemeClr val="tx1">
                    <a:lumMod val="85000"/>
                    <a:lumOff val="15000"/>
                  </a:schemeClr>
                </a:solidFill>
                <a:effectLst/>
                <a:highlight>
                  <a:srgbClr val="FFFFFF"/>
                </a:highlight>
              </a:rPr>
              <a:t>, bearing arms. </a:t>
            </a:r>
            <a:br>
              <a:rPr lang="en-US" sz="3200" b="1" i="0" dirty="0">
                <a:solidFill>
                  <a:schemeClr val="tx1">
                    <a:lumMod val="85000"/>
                    <a:lumOff val="15000"/>
                  </a:schemeClr>
                </a:solidFill>
                <a:effectLst/>
                <a:highlight>
                  <a:srgbClr val="FFFFFF"/>
                </a:highlight>
              </a:rPr>
            </a:br>
            <a:br>
              <a:rPr lang="en-US" sz="3200" b="1" i="0" dirty="0">
                <a:solidFill>
                  <a:schemeClr val="tx1">
                    <a:lumMod val="85000"/>
                    <a:lumOff val="15000"/>
                  </a:schemeClr>
                </a:solidFill>
                <a:effectLst/>
                <a:highlight>
                  <a:srgbClr val="FFFFFF"/>
                </a:highlight>
              </a:rPr>
            </a:br>
            <a:r>
              <a:rPr lang="en-US" sz="3200" b="1" i="0" dirty="0">
                <a:solidFill>
                  <a:schemeClr val="tx1">
                    <a:lumMod val="85000"/>
                    <a:lumOff val="15000"/>
                  </a:schemeClr>
                </a:solidFill>
                <a:effectLst/>
                <a:highlight>
                  <a:srgbClr val="FFFFFF"/>
                </a:highlight>
              </a:rPr>
              <a:t>Breaking this taboo, he sought to gain political power and control of the army of the East that had been offered to his enemy, </a:t>
            </a:r>
            <a:r>
              <a:rPr lang="en-US" sz="3200" b="1" i="0" u="none" strike="noStrike" dirty="0">
                <a:solidFill>
                  <a:schemeClr val="tx1">
                    <a:lumMod val="85000"/>
                    <a:lumOff val="15000"/>
                  </a:schemeClr>
                </a:solidFill>
                <a:effectLst/>
                <a:highlight>
                  <a:srgbClr val="FFFFFF"/>
                </a:highlight>
              </a:rPr>
              <a:t>Gaius Marius</a:t>
            </a:r>
            <a:r>
              <a:rPr lang="en-US" sz="3200" b="1" i="0" dirty="0">
                <a:solidFill>
                  <a:schemeClr val="tx1">
                    <a:lumMod val="85000"/>
                    <a:lumOff val="15000"/>
                  </a:schemeClr>
                </a:solidFill>
                <a:effectLst/>
                <a:highlight>
                  <a:srgbClr val="FFFFFF"/>
                </a:highlight>
              </a:rPr>
              <a:t> (c. 157 - 86 BCE). </a:t>
            </a:r>
            <a:br>
              <a:rPr lang="en-US" sz="3200" b="1" i="0" dirty="0">
                <a:solidFill>
                  <a:schemeClr val="tx1">
                    <a:lumMod val="85000"/>
                    <a:lumOff val="15000"/>
                  </a:schemeClr>
                </a:solidFill>
                <a:effectLst/>
                <a:highlight>
                  <a:srgbClr val="FFFFFF"/>
                </a:highlight>
              </a:rPr>
            </a:br>
            <a:br>
              <a:rPr lang="en-US" sz="3200" b="1" i="0" dirty="0">
                <a:solidFill>
                  <a:schemeClr val="tx1">
                    <a:lumMod val="85000"/>
                    <a:lumOff val="15000"/>
                  </a:schemeClr>
                </a:solidFill>
                <a:effectLst/>
                <a:highlight>
                  <a:srgbClr val="FFFFFF"/>
                </a:highlight>
              </a:rPr>
            </a:br>
            <a:r>
              <a:rPr lang="en-US" sz="3200" b="1" i="1" dirty="0">
                <a:solidFill>
                  <a:schemeClr val="accent6"/>
                </a:solidFill>
                <a:effectLst/>
                <a:highlight>
                  <a:srgbClr val="FFFFFF"/>
                </a:highlight>
              </a:rPr>
              <a:t>A second march occurred in 83 - 82 BCE </a:t>
            </a:r>
            <a:br>
              <a:rPr lang="en-US" sz="3200" b="1" i="1" dirty="0">
                <a:solidFill>
                  <a:schemeClr val="accent6"/>
                </a:solidFill>
                <a:effectLst/>
                <a:highlight>
                  <a:srgbClr val="FFFFFF"/>
                </a:highlight>
              </a:rPr>
            </a:br>
            <a:r>
              <a:rPr lang="en-US" sz="3200" b="1" i="1" dirty="0">
                <a:solidFill>
                  <a:schemeClr val="accent6"/>
                </a:solidFill>
                <a:effectLst/>
                <a:highlight>
                  <a:srgbClr val="FFFFFF"/>
                </a:highlight>
              </a:rPr>
              <a:t>when he assumed the title of dictator.</a:t>
            </a:r>
            <a:endParaRPr lang="en-US" sz="3200" b="1" i="1" dirty="0">
              <a:solidFill>
                <a:schemeClr val="accent6"/>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6065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233C-3268-D4B3-E2D5-F6611CA3E507}"/>
              </a:ext>
            </a:extLst>
          </p:cNvPr>
          <p:cNvSpPr>
            <a:spLocks noGrp="1"/>
          </p:cNvSpPr>
          <p:nvPr>
            <p:ph type="title"/>
          </p:nvPr>
        </p:nvSpPr>
        <p:spPr/>
        <p:txBody>
          <a:bodyPr/>
          <a:lstStyle/>
          <a:p>
            <a:r>
              <a:rPr lang="en-US" dirty="0"/>
              <a:t>Key Information</a:t>
            </a:r>
          </a:p>
        </p:txBody>
      </p:sp>
      <p:sp>
        <p:nvSpPr>
          <p:cNvPr id="3" name="Content Placeholder 2">
            <a:extLst>
              <a:ext uri="{FF2B5EF4-FFF2-40B4-BE49-F238E27FC236}">
                <a16:creationId xmlns:a16="http://schemas.microsoft.com/office/drawing/2014/main" id="{C272DD1A-D1FD-6B93-3177-9DA35C52F7B0}"/>
              </a:ext>
            </a:extLst>
          </p:cNvPr>
          <p:cNvSpPr>
            <a:spLocks noGrp="1"/>
          </p:cNvSpPr>
          <p:nvPr>
            <p:ph idx="1"/>
          </p:nvPr>
        </p:nvSpPr>
        <p:spPr/>
        <p:txBody>
          <a:bodyPr>
            <a:normAutofit/>
          </a:bodyPr>
          <a:lstStyle/>
          <a:p>
            <a:pPr algn="l">
              <a:buFont typeface="Arial" panose="020B0604020202020204" pitchFamily="34" charset="0"/>
              <a:buChar char="•"/>
            </a:pPr>
            <a:r>
              <a:rPr lang="en-AU" sz="2800" b="1" i="0" dirty="0">
                <a:solidFill>
                  <a:srgbClr val="111111"/>
                </a:solidFill>
                <a:effectLst/>
                <a:latin typeface="-apple-system"/>
              </a:rPr>
              <a:t>Context</a:t>
            </a:r>
            <a:r>
              <a:rPr lang="en-AU" sz="2800" b="0" i="0" dirty="0">
                <a:solidFill>
                  <a:srgbClr val="111111"/>
                </a:solidFill>
                <a:effectLst/>
                <a:latin typeface="-apple-system"/>
              </a:rPr>
              <a:t>: The Roman Republic faced political turmoil and power struggles during the 1st century BCE.</a:t>
            </a:r>
            <a:br>
              <a:rPr lang="en-AU" sz="2800" b="0" i="0" dirty="0">
                <a:solidFill>
                  <a:srgbClr val="111111"/>
                </a:solidFill>
                <a:effectLst/>
                <a:latin typeface="-apple-system"/>
              </a:rPr>
            </a:br>
            <a:endParaRPr lang="en-AU" sz="2800" b="0" i="0" dirty="0">
              <a:solidFill>
                <a:srgbClr val="111111"/>
              </a:solidFill>
              <a:effectLst/>
              <a:latin typeface="-apple-system"/>
            </a:endParaRPr>
          </a:p>
          <a:p>
            <a:pPr algn="l">
              <a:buFont typeface="Arial" panose="020B0604020202020204" pitchFamily="34" charset="0"/>
              <a:buChar char="•"/>
            </a:pPr>
            <a:r>
              <a:rPr lang="en-AU" sz="2800" b="1" i="0" dirty="0">
                <a:solidFill>
                  <a:srgbClr val="111111"/>
                </a:solidFill>
                <a:effectLst/>
                <a:latin typeface="-apple-system"/>
              </a:rPr>
              <a:t>Key Players</a:t>
            </a:r>
            <a:r>
              <a:rPr lang="en-AU" sz="2800" b="0" i="0" dirty="0">
                <a:solidFill>
                  <a:srgbClr val="111111"/>
                </a:solidFill>
                <a:effectLst/>
                <a:latin typeface="-apple-system"/>
              </a:rPr>
              <a:t>:</a:t>
            </a:r>
            <a:br>
              <a:rPr lang="en-AU" sz="2800" b="0" i="0" dirty="0">
                <a:solidFill>
                  <a:srgbClr val="111111"/>
                </a:solidFill>
                <a:effectLst/>
                <a:latin typeface="-apple-system"/>
              </a:rPr>
            </a:br>
            <a:endParaRPr lang="en-AU" sz="2800" b="0" i="0" dirty="0">
              <a:solidFill>
                <a:srgbClr val="111111"/>
              </a:solidFill>
              <a:effectLst/>
              <a:latin typeface="-apple-system"/>
            </a:endParaRPr>
          </a:p>
          <a:p>
            <a:pPr marL="800100" lvl="1" indent="-342900" algn="l">
              <a:buFont typeface="Courier New" panose="02070309020205020404" pitchFamily="49" charset="0"/>
              <a:buChar char="o"/>
            </a:pPr>
            <a:r>
              <a:rPr lang="en-AU" sz="2400" b="1" i="0" dirty="0">
                <a:solidFill>
                  <a:srgbClr val="111111"/>
                </a:solidFill>
                <a:effectLst/>
                <a:latin typeface="-apple-system"/>
              </a:rPr>
              <a:t>Lucius Cornelius Sulla</a:t>
            </a:r>
            <a:r>
              <a:rPr lang="en-AU" sz="2400" b="0" i="0" dirty="0">
                <a:solidFill>
                  <a:srgbClr val="111111"/>
                </a:solidFill>
                <a:effectLst/>
                <a:latin typeface="-apple-system"/>
              </a:rPr>
              <a:t>: A Roman general and politician.</a:t>
            </a:r>
            <a:br>
              <a:rPr lang="en-AU" sz="2400" b="0" i="0" dirty="0">
                <a:solidFill>
                  <a:srgbClr val="111111"/>
                </a:solidFill>
                <a:effectLst/>
                <a:latin typeface="-apple-system"/>
              </a:rPr>
            </a:br>
            <a:endParaRPr lang="en-AU" sz="2400" b="0" i="0" dirty="0">
              <a:solidFill>
                <a:srgbClr val="111111"/>
              </a:solidFill>
              <a:effectLst/>
              <a:latin typeface="-apple-system"/>
            </a:endParaRPr>
          </a:p>
          <a:p>
            <a:pPr marL="800100" lvl="1" indent="-342900" algn="l">
              <a:buFont typeface="Courier New" panose="02070309020205020404" pitchFamily="49" charset="0"/>
              <a:buChar char="o"/>
            </a:pPr>
            <a:r>
              <a:rPr lang="en-AU" sz="2400" b="1" i="0" dirty="0">
                <a:solidFill>
                  <a:srgbClr val="111111"/>
                </a:solidFill>
                <a:effectLst/>
                <a:latin typeface="-apple-system"/>
              </a:rPr>
              <a:t>Gaius Marius</a:t>
            </a:r>
            <a:r>
              <a:rPr lang="en-AU" sz="2400" b="0" i="0" dirty="0">
                <a:solidFill>
                  <a:srgbClr val="111111"/>
                </a:solidFill>
                <a:effectLst/>
                <a:latin typeface="-apple-system"/>
              </a:rPr>
              <a:t>: A rival general and political opponent of Sulla.</a:t>
            </a:r>
          </a:p>
          <a:p>
            <a:endParaRPr lang="en-US" sz="2800" dirty="0"/>
          </a:p>
        </p:txBody>
      </p:sp>
    </p:spTree>
    <p:extLst>
      <p:ext uri="{BB962C8B-B14F-4D97-AF65-F5344CB8AC3E}">
        <p14:creationId xmlns:p14="http://schemas.microsoft.com/office/powerpoint/2010/main" val="4788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25E7-95B2-597C-25D4-08FA0A4C71F8}"/>
              </a:ext>
            </a:extLst>
          </p:cNvPr>
          <p:cNvSpPr>
            <a:spLocks noGrp="1"/>
          </p:cNvSpPr>
          <p:nvPr>
            <p:ph type="title"/>
          </p:nvPr>
        </p:nvSpPr>
        <p:spPr/>
        <p:txBody>
          <a:bodyPr/>
          <a:lstStyle/>
          <a:p>
            <a:r>
              <a:rPr lang="en-US" dirty="0"/>
              <a:t>REVIEW – First March on Rome</a:t>
            </a:r>
          </a:p>
        </p:txBody>
      </p:sp>
      <p:sp>
        <p:nvSpPr>
          <p:cNvPr id="3" name="Content Placeholder 2">
            <a:extLst>
              <a:ext uri="{FF2B5EF4-FFF2-40B4-BE49-F238E27FC236}">
                <a16:creationId xmlns:a16="http://schemas.microsoft.com/office/drawing/2014/main" id="{34C1F479-3E8C-275A-238D-80EBF82864EB}"/>
              </a:ext>
            </a:extLst>
          </p:cNvPr>
          <p:cNvSpPr>
            <a:spLocks noGrp="1"/>
          </p:cNvSpPr>
          <p:nvPr>
            <p:ph idx="1"/>
          </p:nvPr>
        </p:nvSpPr>
        <p:spPr/>
        <p:txBody>
          <a:bodyPr>
            <a:normAutofit lnSpcReduction="10000"/>
          </a:bodyPr>
          <a:lstStyle/>
          <a:p>
            <a:pPr algn="l">
              <a:buFont typeface="+mj-lt"/>
              <a:buAutoNum type="arabicPeriod"/>
            </a:pPr>
            <a:r>
              <a:rPr lang="en-AU" sz="3200" b="1" i="0" dirty="0">
                <a:solidFill>
                  <a:srgbClr val="111111"/>
                </a:solidFill>
                <a:effectLst/>
                <a:latin typeface="-apple-system"/>
              </a:rPr>
              <a:t>First March on Rome (88 BCE)</a:t>
            </a:r>
            <a:br>
              <a:rPr lang="en-AU" sz="3200" b="1" i="0" dirty="0">
                <a:solidFill>
                  <a:srgbClr val="111111"/>
                </a:solidFill>
                <a:effectLst/>
                <a:latin typeface="-apple-system"/>
              </a:rPr>
            </a:br>
            <a:endParaRPr lang="en-AU" sz="3200" b="0" i="0" dirty="0">
              <a:solidFill>
                <a:srgbClr val="111111"/>
              </a:solidFill>
              <a:effectLst/>
              <a:latin typeface="-apple-system"/>
            </a:endParaRPr>
          </a:p>
          <a:p>
            <a:pPr marL="914400" lvl="1" indent="-457200"/>
            <a:r>
              <a:rPr lang="en-AU" sz="2800" b="1" i="0" dirty="0">
                <a:solidFill>
                  <a:srgbClr val="111111"/>
                </a:solidFill>
                <a:effectLst/>
                <a:latin typeface="-apple-system"/>
              </a:rPr>
              <a:t>Cause</a:t>
            </a:r>
            <a:r>
              <a:rPr lang="en-AU" sz="2800" b="0" i="0" dirty="0">
                <a:solidFill>
                  <a:srgbClr val="111111"/>
                </a:solidFill>
                <a:effectLst/>
                <a:latin typeface="-apple-system"/>
              </a:rPr>
              <a:t>: Sulla’s eastern army was offered to his rival, Gaius Marius.</a:t>
            </a:r>
            <a:br>
              <a:rPr lang="en-AU" sz="2800" b="0" i="0" dirty="0">
                <a:solidFill>
                  <a:srgbClr val="111111"/>
                </a:solidFill>
                <a:effectLst/>
                <a:latin typeface="-apple-system"/>
              </a:rPr>
            </a:br>
            <a:endParaRPr lang="en-AU" sz="2800" b="0" i="0" dirty="0">
              <a:solidFill>
                <a:srgbClr val="111111"/>
              </a:solidFill>
              <a:effectLst/>
              <a:latin typeface="-apple-system"/>
            </a:endParaRPr>
          </a:p>
          <a:p>
            <a:pPr marL="914400" lvl="1" indent="-457200"/>
            <a:r>
              <a:rPr lang="en-AU" sz="2800" b="1" i="0" dirty="0">
                <a:solidFill>
                  <a:srgbClr val="111111"/>
                </a:solidFill>
                <a:effectLst/>
                <a:latin typeface="-apple-system"/>
              </a:rPr>
              <a:t>Action</a:t>
            </a:r>
            <a:r>
              <a:rPr lang="en-AU" sz="2800" b="0" i="0" dirty="0">
                <a:solidFill>
                  <a:srgbClr val="111111"/>
                </a:solidFill>
                <a:effectLst/>
                <a:latin typeface="-apple-system"/>
              </a:rPr>
              <a:t>: Sulla broke the taboo by marching on Rome, entering the sacred inner boundary (pomerium) with armed forces.</a:t>
            </a:r>
            <a:br>
              <a:rPr lang="en-AU" sz="2800" b="0" i="0" dirty="0">
                <a:solidFill>
                  <a:srgbClr val="111111"/>
                </a:solidFill>
                <a:effectLst/>
                <a:latin typeface="-apple-system"/>
              </a:rPr>
            </a:br>
            <a:endParaRPr lang="en-AU" sz="2800" b="0" i="0" dirty="0">
              <a:solidFill>
                <a:srgbClr val="111111"/>
              </a:solidFill>
              <a:effectLst/>
              <a:latin typeface="-apple-system"/>
            </a:endParaRPr>
          </a:p>
          <a:p>
            <a:pPr marL="914400" lvl="1" indent="-457200"/>
            <a:r>
              <a:rPr lang="en-AU" sz="2800" b="1" i="0" dirty="0">
                <a:solidFill>
                  <a:srgbClr val="111111"/>
                </a:solidFill>
                <a:effectLst/>
                <a:latin typeface="-apple-system"/>
              </a:rPr>
              <a:t>Result</a:t>
            </a:r>
            <a:r>
              <a:rPr lang="en-AU" sz="2800" b="0" i="0" dirty="0">
                <a:solidFill>
                  <a:srgbClr val="111111"/>
                </a:solidFill>
                <a:effectLst/>
                <a:latin typeface="-apple-system"/>
              </a:rPr>
              <a:t>: Sulla sought political power and control over the army of the East.</a:t>
            </a:r>
          </a:p>
          <a:p>
            <a:endParaRPr lang="en-US" sz="3200" dirty="0"/>
          </a:p>
        </p:txBody>
      </p:sp>
    </p:spTree>
    <p:extLst>
      <p:ext uri="{BB962C8B-B14F-4D97-AF65-F5344CB8AC3E}">
        <p14:creationId xmlns:p14="http://schemas.microsoft.com/office/powerpoint/2010/main" val="24670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484F-CE29-56C4-FF9B-7200D2C8BE3F}"/>
              </a:ext>
            </a:extLst>
          </p:cNvPr>
          <p:cNvSpPr>
            <a:spLocks noGrp="1"/>
          </p:cNvSpPr>
          <p:nvPr>
            <p:ph type="title"/>
          </p:nvPr>
        </p:nvSpPr>
        <p:spPr/>
        <p:txBody>
          <a:bodyPr/>
          <a:lstStyle/>
          <a:p>
            <a:pPr algn="ctr"/>
            <a:r>
              <a:rPr lang="en-US" dirty="0"/>
              <a:t>The Second March on Rome</a:t>
            </a:r>
          </a:p>
        </p:txBody>
      </p:sp>
      <p:sp>
        <p:nvSpPr>
          <p:cNvPr id="3" name="Content Placeholder 2">
            <a:extLst>
              <a:ext uri="{FF2B5EF4-FFF2-40B4-BE49-F238E27FC236}">
                <a16:creationId xmlns:a16="http://schemas.microsoft.com/office/drawing/2014/main" id="{4928682A-0F37-3890-F205-64B29721669E}"/>
              </a:ext>
            </a:extLst>
          </p:cNvPr>
          <p:cNvSpPr>
            <a:spLocks noGrp="1"/>
          </p:cNvSpPr>
          <p:nvPr>
            <p:ph idx="1"/>
          </p:nvPr>
        </p:nvSpPr>
        <p:spPr/>
        <p:txBody>
          <a:bodyPr/>
          <a:lstStyle/>
          <a:p>
            <a:pPr algn="l">
              <a:buFont typeface="Arial" panose="020B0604020202020204" pitchFamily="34" charset="0"/>
              <a:buChar char="•"/>
            </a:pPr>
            <a:r>
              <a:rPr lang="en-AU" b="1" i="0" dirty="0">
                <a:solidFill>
                  <a:srgbClr val="111111"/>
                </a:solidFill>
                <a:effectLst/>
                <a:latin typeface="-apple-system"/>
              </a:rPr>
              <a:t>Cause</a:t>
            </a:r>
            <a:r>
              <a:rPr lang="en-AU" b="0" i="0" dirty="0">
                <a:solidFill>
                  <a:srgbClr val="111111"/>
                </a:solidFill>
                <a:effectLst/>
                <a:latin typeface="-apple-system"/>
              </a:rPr>
              <a:t>: Sulla’s desire for power and revenge against Marius.</a:t>
            </a:r>
            <a:br>
              <a:rPr lang="en-AU" b="0" i="0" dirty="0">
                <a:solidFill>
                  <a:srgbClr val="111111"/>
                </a:solidFill>
                <a:effectLst/>
                <a:latin typeface="-apple-system"/>
              </a:rPr>
            </a:br>
            <a:endParaRPr lang="en-AU" b="0" i="0" dirty="0">
              <a:solidFill>
                <a:srgbClr val="111111"/>
              </a:solidFill>
              <a:effectLst/>
              <a:latin typeface="-apple-system"/>
            </a:endParaRPr>
          </a:p>
          <a:p>
            <a:pPr algn="l">
              <a:buFont typeface="Arial" panose="020B0604020202020204" pitchFamily="34" charset="0"/>
              <a:buChar char="•"/>
            </a:pPr>
            <a:r>
              <a:rPr lang="en-AU" b="1" i="0" dirty="0">
                <a:solidFill>
                  <a:srgbClr val="111111"/>
                </a:solidFill>
                <a:effectLst/>
                <a:latin typeface="-apple-system"/>
              </a:rPr>
              <a:t>Action</a:t>
            </a:r>
            <a:r>
              <a:rPr lang="en-AU" b="0" i="0" dirty="0">
                <a:solidFill>
                  <a:srgbClr val="111111"/>
                </a:solidFill>
                <a:effectLst/>
                <a:latin typeface="-apple-system"/>
              </a:rPr>
              <a:t>: Sulla assumed the title of dictator and marched on Rome again.</a:t>
            </a:r>
            <a:br>
              <a:rPr lang="en-AU" b="0" i="0" dirty="0">
                <a:solidFill>
                  <a:srgbClr val="111111"/>
                </a:solidFill>
                <a:effectLst/>
                <a:latin typeface="-apple-system"/>
              </a:rPr>
            </a:br>
            <a:endParaRPr lang="en-AU" b="0" i="0" dirty="0">
              <a:solidFill>
                <a:srgbClr val="111111"/>
              </a:solidFill>
              <a:effectLst/>
              <a:latin typeface="-apple-system"/>
            </a:endParaRPr>
          </a:p>
          <a:p>
            <a:pPr algn="l">
              <a:buFont typeface="Arial" panose="020B0604020202020204" pitchFamily="34" charset="0"/>
              <a:buChar char="•"/>
            </a:pPr>
            <a:r>
              <a:rPr lang="en-AU" b="1" i="0" dirty="0">
                <a:solidFill>
                  <a:srgbClr val="111111"/>
                </a:solidFill>
                <a:effectLst/>
                <a:latin typeface="-apple-system"/>
              </a:rPr>
              <a:t>Battle of </a:t>
            </a:r>
            <a:r>
              <a:rPr lang="en-AU" b="1" i="0" dirty="0" err="1">
                <a:solidFill>
                  <a:srgbClr val="111111"/>
                </a:solidFill>
                <a:effectLst/>
                <a:latin typeface="-apple-system"/>
              </a:rPr>
              <a:t>Colline</a:t>
            </a:r>
            <a:r>
              <a:rPr lang="en-AU" b="1" i="0" dirty="0">
                <a:solidFill>
                  <a:srgbClr val="111111"/>
                </a:solidFill>
                <a:effectLst/>
                <a:latin typeface="-apple-system"/>
              </a:rPr>
              <a:t> Gate</a:t>
            </a:r>
            <a:r>
              <a:rPr lang="en-AU" b="0" i="0" dirty="0">
                <a:solidFill>
                  <a:srgbClr val="111111"/>
                </a:solidFill>
                <a:effectLst/>
                <a:latin typeface="-apple-system"/>
              </a:rPr>
              <a:t>: Sulla’s forces defeated Marius loyalists, including around 50,000 soldiers.</a:t>
            </a:r>
            <a:br>
              <a:rPr lang="en-AU" b="0" i="0" dirty="0">
                <a:solidFill>
                  <a:srgbClr val="111111"/>
                </a:solidFill>
                <a:effectLst/>
                <a:latin typeface="-apple-system"/>
              </a:rPr>
            </a:br>
            <a:endParaRPr lang="en-AU" b="0" i="0" dirty="0">
              <a:solidFill>
                <a:srgbClr val="111111"/>
              </a:solidFill>
              <a:effectLst/>
              <a:latin typeface="-apple-system"/>
            </a:endParaRPr>
          </a:p>
          <a:p>
            <a:pPr algn="l">
              <a:buFont typeface="Arial" panose="020B0604020202020204" pitchFamily="34" charset="0"/>
              <a:buChar char="•"/>
            </a:pPr>
            <a:r>
              <a:rPr lang="en-AU" b="1" i="0" dirty="0">
                <a:solidFill>
                  <a:srgbClr val="111111"/>
                </a:solidFill>
                <a:effectLst/>
                <a:latin typeface="-apple-system"/>
              </a:rPr>
              <a:t>Consequences</a:t>
            </a:r>
            <a:r>
              <a:rPr lang="en-AU" b="0" i="0" dirty="0">
                <a:solidFill>
                  <a:srgbClr val="111111"/>
                </a:solidFill>
                <a:effectLst/>
                <a:latin typeface="-apple-system"/>
              </a:rPr>
              <a:t>: Sulla’s rule was characterized by ruthless consolidation of power</a:t>
            </a:r>
          </a:p>
          <a:p>
            <a:endParaRPr lang="en-US" dirty="0"/>
          </a:p>
        </p:txBody>
      </p:sp>
    </p:spTree>
    <p:extLst>
      <p:ext uri="{BB962C8B-B14F-4D97-AF65-F5344CB8AC3E}">
        <p14:creationId xmlns:p14="http://schemas.microsoft.com/office/powerpoint/2010/main" val="6579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1A34-3743-C297-0B57-7E596F1695BF}"/>
              </a:ext>
            </a:extLst>
          </p:cNvPr>
          <p:cNvSpPr>
            <a:spLocks noGrp="1"/>
          </p:cNvSpPr>
          <p:nvPr>
            <p:ph type="title"/>
          </p:nvPr>
        </p:nvSpPr>
        <p:spPr/>
        <p:txBody>
          <a:bodyPr/>
          <a:lstStyle/>
          <a:p>
            <a:pPr algn="ctr"/>
            <a:r>
              <a:rPr lang="en-US" dirty="0"/>
              <a:t>ACTIVITY – The Second March on Rome</a:t>
            </a:r>
          </a:p>
        </p:txBody>
      </p:sp>
      <p:graphicFrame>
        <p:nvGraphicFramePr>
          <p:cNvPr id="5" name="Content Placeholder 2">
            <a:extLst>
              <a:ext uri="{FF2B5EF4-FFF2-40B4-BE49-F238E27FC236}">
                <a16:creationId xmlns:a16="http://schemas.microsoft.com/office/drawing/2014/main" id="{FAB38E7E-F626-B881-DA83-F477E93104EF}"/>
              </a:ext>
            </a:extLst>
          </p:cNvPr>
          <p:cNvGraphicFramePr>
            <a:graphicFrameLocks noGrp="1"/>
          </p:cNvGraphicFramePr>
          <p:nvPr>
            <p:ph idx="1"/>
            <p:extLst>
              <p:ext uri="{D42A27DB-BD31-4B8C-83A1-F6EECF244321}">
                <p14:modId xmlns:p14="http://schemas.microsoft.com/office/powerpoint/2010/main" val="135523746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445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FC5A92-7749-D343-AB7A-FA1D1E312B08}"/>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Battle of </a:t>
            </a:r>
            <a:br>
              <a:rPr lang="en-US" sz="3600" dirty="0">
                <a:solidFill>
                  <a:srgbClr val="FFFFFF"/>
                </a:solidFill>
              </a:rPr>
            </a:br>
            <a:r>
              <a:rPr lang="en-US" sz="3600" dirty="0" err="1">
                <a:solidFill>
                  <a:srgbClr val="FFFFFF"/>
                </a:solidFill>
              </a:rPr>
              <a:t>Colline</a:t>
            </a:r>
            <a:r>
              <a:rPr lang="en-US" sz="3600" dirty="0">
                <a:solidFill>
                  <a:srgbClr val="FFFFFF"/>
                </a:solidFill>
              </a:rPr>
              <a:t> Gate</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Rectangle 1">
            <a:extLst>
              <a:ext uri="{FF2B5EF4-FFF2-40B4-BE49-F238E27FC236}">
                <a16:creationId xmlns:a16="http://schemas.microsoft.com/office/drawing/2014/main" id="{EF2EA590-E2B4-9A14-B64A-30E2C2745B00}"/>
              </a:ext>
            </a:extLst>
          </p:cNvPr>
          <p:cNvSpPr>
            <a:spLocks noGrp="1" noChangeArrowheads="1"/>
          </p:cNvSpPr>
          <p:nvPr>
            <p:ph idx="1"/>
          </p:nvPr>
        </p:nvSpPr>
        <p:spPr bwMode="auto">
          <a:xfrm>
            <a:off x="4270248" y="125730"/>
            <a:ext cx="7788402" cy="65265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Battle of the </a:t>
            </a:r>
            <a:r>
              <a:rPr kumimoji="0" lang="en-US" altLang="en-US"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Colline</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Gate took place on 1 November 82 BCE during the civil war between Lucius Cornelius Sulla and the Marians, Samnites, and Lucanians. Here are the key details:</a:t>
            </a:r>
          </a:p>
          <a:p>
            <a:pPr marL="0" marR="0" lvl="0" indent="0" defTabSz="914400" rtl="0" eaLnBrk="0" fontAlgn="base" latinLnBrk="0" hangingPunct="0">
              <a:spcBef>
                <a:spcPct val="0"/>
              </a:spcBef>
              <a:spcAft>
                <a:spcPts val="600"/>
              </a:spcAft>
              <a:buClrTx/>
              <a:buSzTx/>
              <a:buFontTx/>
              <a:buChar char="•"/>
              <a:tabLst/>
            </a:pPr>
            <a:r>
              <a:rPr kumimoji="0" lang="en-US" altLang="en-US" b="1" i="0" u="sng" strike="noStrike" cap="none" normalizeH="0" baseline="0" dirty="0">
                <a:ln>
                  <a:noFill/>
                </a:ln>
                <a:solidFill>
                  <a:schemeClr val="tx1"/>
                </a:solidFill>
                <a:effectLst/>
                <a:latin typeface="Calibri" panose="020F0502020204030204" pitchFamily="34" charset="0"/>
                <a:cs typeface="Calibri" panose="020F0502020204030204" pitchFamily="34" charset="0"/>
              </a:rPr>
              <a:t>Location</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battle occurred near the </a:t>
            </a:r>
            <a:r>
              <a:rPr kumimoji="0" lang="en-US" altLang="en-US"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Colline</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Gate, which is on the northeastern wall of Rome. </a:t>
            </a:r>
          </a:p>
          <a:p>
            <a:pPr marL="0" marR="0" lvl="0" indent="0" defTabSz="914400" rtl="0" eaLnBrk="0" fontAlgn="base" latinLnBrk="0" hangingPunct="0">
              <a:spcBef>
                <a:spcPct val="0"/>
              </a:spcBef>
              <a:spcAft>
                <a:spcPts val="600"/>
              </a:spcAft>
              <a:buClrTx/>
              <a:buSzTx/>
              <a:buFontTx/>
              <a:buChar char="•"/>
              <a:tabLst/>
            </a:pPr>
            <a:r>
              <a:rPr kumimoji="0" lang="en-US" altLang="en-US" b="1" i="0" u="sng" strike="noStrike" cap="none" normalizeH="0" baseline="0" dirty="0">
                <a:ln>
                  <a:noFill/>
                </a:ln>
                <a:solidFill>
                  <a:schemeClr val="tx1"/>
                </a:solidFill>
                <a:effectLst/>
                <a:latin typeface="Calibri" panose="020F0502020204030204" pitchFamily="34" charset="0"/>
                <a:cs typeface="Calibri" panose="020F0502020204030204" pitchFamily="34" charset="0"/>
              </a:rPr>
              <a:t>Result</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Sulla emerged victorious, securing control of Rome and Italy. </a:t>
            </a:r>
          </a:p>
          <a:p>
            <a:pPr marL="0" marR="0" lvl="0" indent="0" defTabSz="914400" rtl="0" eaLnBrk="0" fontAlgn="base" latinLnBrk="0" hangingPunct="0">
              <a:spcBef>
                <a:spcPct val="0"/>
              </a:spcBef>
              <a:spcAft>
                <a:spcPts val="600"/>
              </a:spcAft>
              <a:buClrTx/>
              <a:buSzTx/>
              <a:buFontTx/>
              <a:buChar char="•"/>
              <a:tabLst/>
            </a:pPr>
            <a:r>
              <a:rPr kumimoji="0" lang="en-US" altLang="en-US" b="1" i="0" u="sng" strike="noStrike" cap="none" normalizeH="0" baseline="0" dirty="0">
                <a:ln>
                  <a:noFill/>
                </a:ln>
                <a:solidFill>
                  <a:schemeClr val="tx1"/>
                </a:solidFill>
                <a:effectLst/>
                <a:latin typeface="Calibri" panose="020F0502020204030204" pitchFamily="34" charset="0"/>
                <a:cs typeface="Calibri" panose="020F0502020204030204" pitchFamily="34" charset="0"/>
              </a:rPr>
              <a:t>Opposing Forces</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Sulla’s Army: Led by Lucius Cornelius Sulla himself. </a:t>
            </a:r>
          </a:p>
          <a:p>
            <a:pPr marL="457200" marR="0" lvl="1" indent="0" defTabSz="914400" rtl="0" eaLnBrk="0" fontAlgn="base" latinLnBrk="0" hangingPunct="0">
              <a:spcBef>
                <a:spcPct val="0"/>
              </a:spcBef>
              <a:spcAft>
                <a:spcPts val="600"/>
              </a:spcAft>
              <a:buClrTx/>
              <a:buSzTx/>
              <a:buFontTx/>
              <a:buChar char="•"/>
              <a:tabLst/>
            </a:pPr>
            <a:r>
              <a:rPr kumimoji="0" lang="en-US" altLang="en-US" sz="2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Samnites and Lucanians: These forces were led by Pontius </a:t>
            </a:r>
            <a:r>
              <a:rPr kumimoji="0" lang="en-US" altLang="en-US" sz="20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Telesinus</a:t>
            </a:r>
            <a:r>
              <a:rPr kumimoji="0" lang="en-US" altLang="en-US" sz="20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b="1" i="0" u="sng" strike="noStrike" cap="none" normalizeH="0" baseline="0" dirty="0">
                <a:ln>
                  <a:noFill/>
                </a:ln>
                <a:solidFill>
                  <a:schemeClr val="tx1"/>
                </a:solidFill>
                <a:effectLst/>
                <a:latin typeface="Calibri" panose="020F0502020204030204" pitchFamily="34" charset="0"/>
                <a:cs typeface="Calibri" panose="020F0502020204030204" pitchFamily="34" charset="0"/>
              </a:rPr>
              <a:t>Significance</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Battle of the </a:t>
            </a:r>
            <a:r>
              <a:rPr kumimoji="0" lang="en-US" altLang="en-US"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Colline</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Gate marked the decisive moment in Sulla’s campaign to consolidate power and establish his authority in Rome. </a:t>
            </a:r>
          </a:p>
          <a:p>
            <a:pPr marL="0" marR="0" lvl="0" indent="0" defTabSz="914400" rtl="0" eaLnBrk="0" fontAlgn="base" latinLnBrk="0" hangingPunct="0">
              <a:spcBef>
                <a:spcPct val="0"/>
              </a:spcBef>
              <a:spcAft>
                <a:spcPts val="600"/>
              </a:spcAft>
              <a:buClrTx/>
              <a:buSzTx/>
              <a:buNone/>
              <a:tabLst/>
            </a:pP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b="1" i="1" u="none" strike="noStrike" cap="none" normalizeH="0" baseline="0" dirty="0">
                <a:ln>
                  <a:noFill/>
                </a:ln>
                <a:solidFill>
                  <a:schemeClr val="accent6"/>
                </a:solidFill>
                <a:effectLst/>
                <a:latin typeface="Calibri" panose="020F0502020204030204" pitchFamily="34" charset="0"/>
                <a:cs typeface="Calibri" panose="020F0502020204030204" pitchFamily="34" charset="0"/>
              </a:rPr>
              <a:t>Appian is the primary source providing details about this pivotal battle.</a:t>
            </a:r>
          </a:p>
          <a:p>
            <a:pPr marL="0" marR="0" lvl="0" indent="0" defTabSz="914400" rtl="0" eaLnBrk="0" fontAlgn="base" latinLnBrk="0" hangingPunct="0">
              <a:spcBef>
                <a:spcPct val="0"/>
              </a:spcBef>
              <a:spcAft>
                <a:spcPts val="600"/>
              </a:spcAft>
              <a:buClrTx/>
              <a:buSzTx/>
              <a:buFontTx/>
              <a:buNone/>
              <a:tabLst/>
            </a:pPr>
            <a:endParaRPr lang="en-US" altLang="en-US" dirty="0">
              <a:solidFill>
                <a:schemeClr val="tx1"/>
              </a:solidFill>
              <a:latin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i="0" u="none" strike="noStrike" cap="none" normalizeH="0" baseline="0" dirty="0">
                <a:ln>
                  <a:noFill/>
                </a:ln>
                <a:solidFill>
                  <a:srgbClr val="300A99"/>
                </a:solidFill>
                <a:effectLst/>
                <a:latin typeface="Calibri" panose="020F0502020204030204" pitchFamily="34" charset="0"/>
                <a:cs typeface="Calibri" panose="020F0502020204030204" pitchFamily="34" charset="0"/>
              </a:rPr>
              <a:t>After his victory, Sulla ordered the slaughter of Marian leaders and Samnite prisoners in the Villa Publica, followed by the proscription of his enemies</a:t>
            </a: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942581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3393</TotalTime>
  <Words>629</Words>
  <Application>Microsoft Macintosh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Calibri Light</vt:lpstr>
      <vt:lpstr>Courier New</vt:lpstr>
      <vt:lpstr>Retrospect</vt:lpstr>
      <vt:lpstr>Second March on Rome </vt:lpstr>
      <vt:lpstr>Reflection</vt:lpstr>
      <vt:lpstr>ACTIVITY – Sulla: Historical Context </vt:lpstr>
      <vt:lpstr>In 88 BCE, Lucius Cornelius Sulla (138 - 78 BCE) marched on Rome and entered the city's sacred inner boundary, the pomerium, bearing arms.   Breaking this taboo, he sought to gain political power and control of the army of the East that had been offered to his enemy, Gaius Marius (c. 157 - 86 BCE).   A second march occurred in 83 - 82 BCE  when he assumed the title of dictator.</vt:lpstr>
      <vt:lpstr>Key Information</vt:lpstr>
      <vt:lpstr>REVIEW – First March on Rome</vt:lpstr>
      <vt:lpstr>The Second March on Rome</vt:lpstr>
      <vt:lpstr>ACTIVITY – The Second March on Rome</vt:lpstr>
      <vt:lpstr>Battle of  Colline Gate</vt:lpstr>
      <vt:lpstr>Key Information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211</cp:revision>
  <dcterms:created xsi:type="dcterms:W3CDTF">2022-07-13T05:26:46Z</dcterms:created>
  <dcterms:modified xsi:type="dcterms:W3CDTF">2024-04-30T01:30:43Z</dcterms:modified>
</cp:coreProperties>
</file>