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71" r:id="rId3"/>
    <p:sldId id="272" r:id="rId4"/>
    <p:sldId id="281" r:id="rId5"/>
    <p:sldId id="273" r:id="rId6"/>
    <p:sldId id="282" r:id="rId7"/>
    <p:sldId id="283" r:id="rId8"/>
    <p:sldId id="284" r:id="rId9"/>
    <p:sldId id="285" r:id="rId10"/>
    <p:sldId id="286" r:id="rId11"/>
    <p:sldId id="287" r:id="rId12"/>
    <p:sldId id="288" r:id="rId13"/>
    <p:sldId id="289" r:id="rId14"/>
    <p:sldId id="290" r:id="rId15"/>
    <p:sldId id="291" r:id="rId16"/>
    <p:sldId id="292" r:id="rId17"/>
    <p:sldId id="294" r:id="rId18"/>
    <p:sldId id="2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6"/>
    <p:restoredTop sz="92093"/>
  </p:normalViewPr>
  <p:slideViewPr>
    <p:cSldViewPr snapToGrid="0" snapToObjects="1">
      <p:cViewPr varScale="1">
        <p:scale>
          <a:sx n="99" d="100"/>
          <a:sy n="9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18C0E-978F-4D54-8584-467ACFF8AED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CDA2E18-6C3F-45CD-8D5B-C73877DFD941}">
      <dgm:prSet/>
      <dgm:spPr/>
      <dgm:t>
        <a:bodyPr/>
        <a:lstStyle/>
        <a:p>
          <a:r>
            <a:rPr lang="en-US"/>
            <a:t>Rome, Italy – centre of the Roman Republic</a:t>
          </a:r>
        </a:p>
      </dgm:t>
    </dgm:pt>
    <dgm:pt modelId="{86F84FF7-7F9F-4546-B873-576B9EBF4CC6}" type="parTrans" cxnId="{647229CB-5FA7-4501-9442-F7F0521AF1E9}">
      <dgm:prSet/>
      <dgm:spPr/>
      <dgm:t>
        <a:bodyPr/>
        <a:lstStyle/>
        <a:p>
          <a:endParaRPr lang="en-US"/>
        </a:p>
      </dgm:t>
    </dgm:pt>
    <dgm:pt modelId="{26DD8C8D-4BA2-4211-8618-1F53BEFB0FBA}" type="sibTrans" cxnId="{647229CB-5FA7-4501-9442-F7F0521AF1E9}">
      <dgm:prSet/>
      <dgm:spPr/>
      <dgm:t>
        <a:bodyPr/>
        <a:lstStyle/>
        <a:p>
          <a:endParaRPr lang="en-US"/>
        </a:p>
      </dgm:t>
    </dgm:pt>
    <dgm:pt modelId="{0EBF80B3-0C91-4AE5-A742-F79E43EA17E0}">
      <dgm:prSet/>
      <dgm:spPr/>
      <dgm:t>
        <a:bodyPr/>
        <a:lstStyle/>
        <a:p>
          <a:r>
            <a:rPr lang="en-US"/>
            <a:t>Corfinium, Italy – Chosen as the rebel capital city during the Social War</a:t>
          </a:r>
        </a:p>
      </dgm:t>
    </dgm:pt>
    <dgm:pt modelId="{348E9F47-0D2A-4941-A3C7-1D6F4C03A95D}" type="parTrans" cxnId="{3AF57AA0-611A-44BD-AAED-FF8B086BAF6B}">
      <dgm:prSet/>
      <dgm:spPr/>
      <dgm:t>
        <a:bodyPr/>
        <a:lstStyle/>
        <a:p>
          <a:endParaRPr lang="en-US"/>
        </a:p>
      </dgm:t>
    </dgm:pt>
    <dgm:pt modelId="{7A8F7C52-7A76-4EAC-9289-2BE9F0343A8D}" type="sibTrans" cxnId="{3AF57AA0-611A-44BD-AAED-FF8B086BAF6B}">
      <dgm:prSet/>
      <dgm:spPr/>
      <dgm:t>
        <a:bodyPr/>
        <a:lstStyle/>
        <a:p>
          <a:endParaRPr lang="en-US"/>
        </a:p>
      </dgm:t>
    </dgm:pt>
    <dgm:pt modelId="{B65993F0-ECB6-44C0-BBA5-A18B03245EA4}">
      <dgm:prSet/>
      <dgm:spPr/>
      <dgm:t>
        <a:bodyPr/>
        <a:lstStyle/>
        <a:p>
          <a:r>
            <a:rPr lang="en-US"/>
            <a:t>Asculum, Italy – Town in northern Italy which was besieged and captured by Pompey</a:t>
          </a:r>
        </a:p>
      </dgm:t>
    </dgm:pt>
    <dgm:pt modelId="{B2AB195E-9CA1-4F6E-BEBA-20BA5B25C8E2}" type="parTrans" cxnId="{DCF26B2C-D0B1-4B7F-9E6D-E5ACFEB4A74E}">
      <dgm:prSet/>
      <dgm:spPr/>
      <dgm:t>
        <a:bodyPr/>
        <a:lstStyle/>
        <a:p>
          <a:endParaRPr lang="en-US"/>
        </a:p>
      </dgm:t>
    </dgm:pt>
    <dgm:pt modelId="{478634AF-D08C-480B-B548-E44D27393B1E}" type="sibTrans" cxnId="{DCF26B2C-D0B1-4B7F-9E6D-E5ACFEB4A74E}">
      <dgm:prSet/>
      <dgm:spPr/>
      <dgm:t>
        <a:bodyPr/>
        <a:lstStyle/>
        <a:p>
          <a:endParaRPr lang="en-US"/>
        </a:p>
      </dgm:t>
    </dgm:pt>
    <dgm:pt modelId="{8F405E98-44AB-C84E-B09B-08FC7B79F57C}" type="pres">
      <dgm:prSet presAssocID="{C5118C0E-978F-4D54-8584-467ACFF8AED2}" presName="linear" presStyleCnt="0">
        <dgm:presLayoutVars>
          <dgm:animLvl val="lvl"/>
          <dgm:resizeHandles val="exact"/>
        </dgm:presLayoutVars>
      </dgm:prSet>
      <dgm:spPr/>
    </dgm:pt>
    <dgm:pt modelId="{31A1D928-C4D8-0741-BC1B-13060997E4DE}" type="pres">
      <dgm:prSet presAssocID="{4CDA2E18-6C3F-45CD-8D5B-C73877DFD941}" presName="parentText" presStyleLbl="node1" presStyleIdx="0" presStyleCnt="3">
        <dgm:presLayoutVars>
          <dgm:chMax val="0"/>
          <dgm:bulletEnabled val="1"/>
        </dgm:presLayoutVars>
      </dgm:prSet>
      <dgm:spPr/>
    </dgm:pt>
    <dgm:pt modelId="{D398551C-21F2-BE4C-84F5-8B4AA9EAF790}" type="pres">
      <dgm:prSet presAssocID="{26DD8C8D-4BA2-4211-8618-1F53BEFB0FBA}" presName="spacer" presStyleCnt="0"/>
      <dgm:spPr/>
    </dgm:pt>
    <dgm:pt modelId="{2F7D940B-AA9C-9F41-9E5D-B058D527C2B4}" type="pres">
      <dgm:prSet presAssocID="{0EBF80B3-0C91-4AE5-A742-F79E43EA17E0}" presName="parentText" presStyleLbl="node1" presStyleIdx="1" presStyleCnt="3">
        <dgm:presLayoutVars>
          <dgm:chMax val="0"/>
          <dgm:bulletEnabled val="1"/>
        </dgm:presLayoutVars>
      </dgm:prSet>
      <dgm:spPr/>
    </dgm:pt>
    <dgm:pt modelId="{34D0340E-BD7B-6049-AF70-4508F17F473C}" type="pres">
      <dgm:prSet presAssocID="{7A8F7C52-7A76-4EAC-9289-2BE9F0343A8D}" presName="spacer" presStyleCnt="0"/>
      <dgm:spPr/>
    </dgm:pt>
    <dgm:pt modelId="{16397ECF-69E1-C949-A917-FBE19241133B}" type="pres">
      <dgm:prSet presAssocID="{B65993F0-ECB6-44C0-BBA5-A18B03245EA4}" presName="parentText" presStyleLbl="node1" presStyleIdx="2" presStyleCnt="3">
        <dgm:presLayoutVars>
          <dgm:chMax val="0"/>
          <dgm:bulletEnabled val="1"/>
        </dgm:presLayoutVars>
      </dgm:prSet>
      <dgm:spPr/>
    </dgm:pt>
  </dgm:ptLst>
  <dgm:cxnLst>
    <dgm:cxn modelId="{DCF26B2C-D0B1-4B7F-9E6D-E5ACFEB4A74E}" srcId="{C5118C0E-978F-4D54-8584-467ACFF8AED2}" destId="{B65993F0-ECB6-44C0-BBA5-A18B03245EA4}" srcOrd="2" destOrd="0" parTransId="{B2AB195E-9CA1-4F6E-BEBA-20BA5B25C8E2}" sibTransId="{478634AF-D08C-480B-B548-E44D27393B1E}"/>
    <dgm:cxn modelId="{3AF57AA0-611A-44BD-AAED-FF8B086BAF6B}" srcId="{C5118C0E-978F-4D54-8584-467ACFF8AED2}" destId="{0EBF80B3-0C91-4AE5-A742-F79E43EA17E0}" srcOrd="1" destOrd="0" parTransId="{348E9F47-0D2A-4941-A3C7-1D6F4C03A95D}" sibTransId="{7A8F7C52-7A76-4EAC-9289-2BE9F0343A8D}"/>
    <dgm:cxn modelId="{C6B19BAC-18F4-B542-AB3E-AC22A15F1F37}" type="presOf" srcId="{0EBF80B3-0C91-4AE5-A742-F79E43EA17E0}" destId="{2F7D940B-AA9C-9F41-9E5D-B058D527C2B4}" srcOrd="0" destOrd="0" presId="urn:microsoft.com/office/officeart/2005/8/layout/vList2"/>
    <dgm:cxn modelId="{61A96CB9-DC73-B34D-A7FA-BF083BED771D}" type="presOf" srcId="{B65993F0-ECB6-44C0-BBA5-A18B03245EA4}" destId="{16397ECF-69E1-C949-A917-FBE19241133B}" srcOrd="0" destOrd="0" presId="urn:microsoft.com/office/officeart/2005/8/layout/vList2"/>
    <dgm:cxn modelId="{B24F33C0-DF73-DF49-98BD-66BCB3FC5AC3}" type="presOf" srcId="{C5118C0E-978F-4D54-8584-467ACFF8AED2}" destId="{8F405E98-44AB-C84E-B09B-08FC7B79F57C}" srcOrd="0" destOrd="0" presId="urn:microsoft.com/office/officeart/2005/8/layout/vList2"/>
    <dgm:cxn modelId="{647229CB-5FA7-4501-9442-F7F0521AF1E9}" srcId="{C5118C0E-978F-4D54-8584-467ACFF8AED2}" destId="{4CDA2E18-6C3F-45CD-8D5B-C73877DFD941}" srcOrd="0" destOrd="0" parTransId="{86F84FF7-7F9F-4546-B873-576B9EBF4CC6}" sibTransId="{26DD8C8D-4BA2-4211-8618-1F53BEFB0FBA}"/>
    <dgm:cxn modelId="{9AEF9AF0-BAE2-5E4A-A373-04CE39540681}" type="presOf" srcId="{4CDA2E18-6C3F-45CD-8D5B-C73877DFD941}" destId="{31A1D928-C4D8-0741-BC1B-13060997E4DE}" srcOrd="0" destOrd="0" presId="urn:microsoft.com/office/officeart/2005/8/layout/vList2"/>
    <dgm:cxn modelId="{92B4314A-47E6-7045-AD72-611A4A95805F}" type="presParOf" srcId="{8F405E98-44AB-C84E-B09B-08FC7B79F57C}" destId="{31A1D928-C4D8-0741-BC1B-13060997E4DE}" srcOrd="0" destOrd="0" presId="urn:microsoft.com/office/officeart/2005/8/layout/vList2"/>
    <dgm:cxn modelId="{A12560CA-1D19-164A-8A6D-47A58272EE4A}" type="presParOf" srcId="{8F405E98-44AB-C84E-B09B-08FC7B79F57C}" destId="{D398551C-21F2-BE4C-84F5-8B4AA9EAF790}" srcOrd="1" destOrd="0" presId="urn:microsoft.com/office/officeart/2005/8/layout/vList2"/>
    <dgm:cxn modelId="{8E619C6B-CB27-6E44-8896-BBD90CED18A9}" type="presParOf" srcId="{8F405E98-44AB-C84E-B09B-08FC7B79F57C}" destId="{2F7D940B-AA9C-9F41-9E5D-B058D527C2B4}" srcOrd="2" destOrd="0" presId="urn:microsoft.com/office/officeart/2005/8/layout/vList2"/>
    <dgm:cxn modelId="{49C16B80-60A3-1642-8C10-222DFB58202E}" type="presParOf" srcId="{8F405E98-44AB-C84E-B09B-08FC7B79F57C}" destId="{34D0340E-BD7B-6049-AF70-4508F17F473C}" srcOrd="3" destOrd="0" presId="urn:microsoft.com/office/officeart/2005/8/layout/vList2"/>
    <dgm:cxn modelId="{7E099541-51F6-2145-ABD6-1F6F4A5F6AD5}" type="presParOf" srcId="{8F405E98-44AB-C84E-B09B-08FC7B79F57C}" destId="{16397ECF-69E1-C949-A917-FBE19241133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1D928-C4D8-0741-BC1B-13060997E4DE}">
      <dsp:nvSpPr>
        <dsp:cNvPr id="0" name=""/>
        <dsp:cNvSpPr/>
      </dsp:nvSpPr>
      <dsp:spPr>
        <a:xfrm>
          <a:off x="0" y="47645"/>
          <a:ext cx="6797675" cy="17901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Rome, Italy – centre of the Roman Republic</a:t>
          </a:r>
        </a:p>
      </dsp:txBody>
      <dsp:txXfrm>
        <a:off x="87385" y="135030"/>
        <a:ext cx="6622905" cy="1615330"/>
      </dsp:txXfrm>
    </dsp:sp>
    <dsp:sp modelId="{2F7D940B-AA9C-9F41-9E5D-B058D527C2B4}">
      <dsp:nvSpPr>
        <dsp:cNvPr id="0" name=""/>
        <dsp:cNvSpPr/>
      </dsp:nvSpPr>
      <dsp:spPr>
        <a:xfrm>
          <a:off x="0" y="1929906"/>
          <a:ext cx="6797675" cy="17901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Corfinium, Italy – Chosen as the rebel capital city during the Social War</a:t>
          </a:r>
        </a:p>
      </dsp:txBody>
      <dsp:txXfrm>
        <a:off x="87385" y="2017291"/>
        <a:ext cx="6622905" cy="1615330"/>
      </dsp:txXfrm>
    </dsp:sp>
    <dsp:sp modelId="{16397ECF-69E1-C949-A917-FBE19241133B}">
      <dsp:nvSpPr>
        <dsp:cNvPr id="0" name=""/>
        <dsp:cNvSpPr/>
      </dsp:nvSpPr>
      <dsp:spPr>
        <a:xfrm>
          <a:off x="0" y="3812166"/>
          <a:ext cx="6797675" cy="17901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Asculum, Italy – Town in northern Italy which was besieged and captured by Pompey</a:t>
          </a:r>
        </a:p>
      </dsp:txBody>
      <dsp:txXfrm>
        <a:off x="87385" y="3899551"/>
        <a:ext cx="6622905" cy="1615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354799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153101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N0oPYaeBiPE&amp;ab_channel=SerapeumHistori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6600" dirty="0"/>
              <a:t>The Social War</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Describe </a:t>
            </a:r>
            <a:r>
              <a:rPr lang="en-US" sz="2800" dirty="0">
                <a:solidFill>
                  <a:schemeClr val="accent5">
                    <a:lumMod val="75000"/>
                  </a:schemeClr>
                </a:solidFill>
              </a:rPr>
              <a:t>the life and career of Gaius Marius</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9, Lesson 1</a:t>
            </a:r>
          </a:p>
        </p:txBody>
      </p:sp>
      <p:pic>
        <p:nvPicPr>
          <p:cNvPr id="1028" name="Picture 4" descr="Social War | Historica Wiki | Fandom">
            <a:extLst>
              <a:ext uri="{FF2B5EF4-FFF2-40B4-BE49-F238E27FC236}">
                <a16:creationId xmlns:a16="http://schemas.microsoft.com/office/drawing/2014/main" id="{FE34A3B6-EF0C-22C8-4CE2-5C00076D3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48" y="1418361"/>
            <a:ext cx="6157578" cy="464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191-77F7-57E0-1A4A-E46A9A1494F8}"/>
              </a:ext>
            </a:extLst>
          </p:cNvPr>
          <p:cNvSpPr>
            <a:spLocks noGrp="1"/>
          </p:cNvSpPr>
          <p:nvPr>
            <p:ph type="title"/>
          </p:nvPr>
        </p:nvSpPr>
        <p:spPr/>
        <p:txBody>
          <a:bodyPr/>
          <a:lstStyle/>
          <a:p>
            <a:pPr algn="ctr"/>
            <a:r>
              <a:rPr lang="en-AU" sz="4800" dirty="0" err="1">
                <a:effectLst/>
              </a:rPr>
              <a:t>Marsi</a:t>
            </a:r>
            <a:r>
              <a:rPr lang="en-AU" sz="4800" dirty="0">
                <a:effectLst/>
              </a:rPr>
              <a:t> and Samnites</a:t>
            </a:r>
            <a:endParaRPr lang="en-US" dirty="0"/>
          </a:p>
        </p:txBody>
      </p:sp>
      <p:sp>
        <p:nvSpPr>
          <p:cNvPr id="4" name="Content Placeholder 3">
            <a:extLst>
              <a:ext uri="{FF2B5EF4-FFF2-40B4-BE49-F238E27FC236}">
                <a16:creationId xmlns:a16="http://schemas.microsoft.com/office/drawing/2014/main" id="{EBCF5078-CF75-F776-AD93-760FEF0C7CB9}"/>
              </a:ext>
            </a:extLst>
          </p:cNvPr>
          <p:cNvSpPr>
            <a:spLocks noGrp="1"/>
          </p:cNvSpPr>
          <p:nvPr>
            <p:ph sz="half" idx="2"/>
          </p:nvPr>
        </p:nvSpPr>
        <p:spPr/>
        <p:txBody>
          <a:bodyPr>
            <a:normAutofit/>
          </a:bodyPr>
          <a:lstStyle/>
          <a:p>
            <a:pPr algn="ctr"/>
            <a:r>
              <a:rPr lang="en-AU" sz="4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Two of the Italian tribes that led the revolt against Rome during the Social War.</a:t>
            </a:r>
            <a:r>
              <a:rPr lang="en-AU" sz="4000" dirty="0">
                <a:solidFill>
                  <a:schemeClr val="tx1"/>
                </a:solidFill>
                <a:effectLst/>
                <a:latin typeface="Calibri" panose="020F0502020204030204" pitchFamily="34" charset="0"/>
                <a:cs typeface="Calibri" panose="020F0502020204030204" pitchFamily="34" charset="0"/>
              </a:rPr>
              <a:t> </a:t>
            </a:r>
            <a:endParaRPr lang="en-US" sz="4000" dirty="0">
              <a:solidFill>
                <a:schemeClr val="tx1"/>
              </a:solidFill>
              <a:latin typeface="Calibri" panose="020F0502020204030204" pitchFamily="34" charset="0"/>
              <a:cs typeface="Calibri" panose="020F0502020204030204" pitchFamily="34" charset="0"/>
            </a:endParaRPr>
          </a:p>
        </p:txBody>
      </p:sp>
      <p:pic>
        <p:nvPicPr>
          <p:cNvPr id="6146" name="Picture 2" descr="Swords and Citizens: Romans &amp; the Samnites - Warfare History Network">
            <a:extLst>
              <a:ext uri="{FF2B5EF4-FFF2-40B4-BE49-F238E27FC236}">
                <a16:creationId xmlns:a16="http://schemas.microsoft.com/office/drawing/2014/main" id="{E4724108-3DF5-FD83-70BA-166FA7C39E4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44161" y="2390275"/>
            <a:ext cx="5406153" cy="302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28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191-77F7-57E0-1A4A-E46A9A1494F8}"/>
              </a:ext>
            </a:extLst>
          </p:cNvPr>
          <p:cNvSpPr>
            <a:spLocks noGrp="1"/>
          </p:cNvSpPr>
          <p:nvPr>
            <p:ph type="title"/>
          </p:nvPr>
        </p:nvSpPr>
        <p:spPr/>
        <p:txBody>
          <a:bodyPr/>
          <a:lstStyle/>
          <a:p>
            <a:pPr algn="ctr"/>
            <a:r>
              <a:rPr lang="en-AU" sz="4800" dirty="0">
                <a:effectLst/>
              </a:rPr>
              <a:t>Lucius Cornelius Sulla</a:t>
            </a:r>
            <a:endParaRPr lang="en-US" dirty="0"/>
          </a:p>
        </p:txBody>
      </p:sp>
      <p:sp>
        <p:nvSpPr>
          <p:cNvPr id="4" name="Content Placeholder 3">
            <a:extLst>
              <a:ext uri="{FF2B5EF4-FFF2-40B4-BE49-F238E27FC236}">
                <a16:creationId xmlns:a16="http://schemas.microsoft.com/office/drawing/2014/main" id="{EBCF5078-CF75-F776-AD93-760FEF0C7CB9}"/>
              </a:ext>
            </a:extLst>
          </p:cNvPr>
          <p:cNvSpPr>
            <a:spLocks noGrp="1"/>
          </p:cNvSpPr>
          <p:nvPr>
            <p:ph sz="half" idx="2"/>
          </p:nvPr>
        </p:nvSpPr>
        <p:spPr/>
        <p:txBody>
          <a:bodyPr>
            <a:normAutofit/>
          </a:bodyPr>
          <a:lstStyle/>
          <a:p>
            <a:pPr algn="ctr"/>
            <a:r>
              <a:rPr lang="en-AU" sz="4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Roman general who took control of the southern front of the Social War. Later became consul in 88 BC.</a:t>
            </a:r>
            <a:r>
              <a:rPr lang="en-AU" sz="4000" dirty="0">
                <a:solidFill>
                  <a:schemeClr val="tx1"/>
                </a:solidFill>
                <a:effectLst/>
                <a:latin typeface="Calibri" panose="020F0502020204030204" pitchFamily="34" charset="0"/>
                <a:cs typeface="Calibri" panose="020F0502020204030204" pitchFamily="34" charset="0"/>
              </a:rPr>
              <a:t> </a:t>
            </a:r>
            <a:endParaRPr lang="en-US" sz="4000" dirty="0">
              <a:solidFill>
                <a:schemeClr val="tx1"/>
              </a:solidFill>
              <a:latin typeface="Calibri" panose="020F0502020204030204" pitchFamily="34" charset="0"/>
              <a:cs typeface="Calibri" panose="020F0502020204030204" pitchFamily="34" charset="0"/>
            </a:endParaRPr>
          </a:p>
        </p:txBody>
      </p:sp>
      <p:pic>
        <p:nvPicPr>
          <p:cNvPr id="7170" name="Picture 2" descr="Lucius Cornelius Sulla &quot;Felix&quot; (138-78 B.C.)">
            <a:extLst>
              <a:ext uri="{FF2B5EF4-FFF2-40B4-BE49-F238E27FC236}">
                <a16:creationId xmlns:a16="http://schemas.microsoft.com/office/drawing/2014/main" id="{868F2362-18A1-F853-839C-6CCB23D2C2C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46527" y="1846263"/>
            <a:ext cx="263958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13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191-77F7-57E0-1A4A-E46A9A1494F8}"/>
              </a:ext>
            </a:extLst>
          </p:cNvPr>
          <p:cNvSpPr>
            <a:spLocks noGrp="1"/>
          </p:cNvSpPr>
          <p:nvPr>
            <p:ph type="title"/>
          </p:nvPr>
        </p:nvSpPr>
        <p:spPr/>
        <p:txBody>
          <a:bodyPr>
            <a:normAutofit/>
          </a:bodyPr>
          <a:lstStyle/>
          <a:p>
            <a:pPr algn="ctr"/>
            <a:r>
              <a:rPr lang="en-AU" sz="4800" dirty="0" err="1">
                <a:effectLst/>
              </a:rPr>
              <a:t>Gnaeus</a:t>
            </a:r>
            <a:r>
              <a:rPr lang="en-AU" sz="4800" dirty="0">
                <a:effectLst/>
              </a:rPr>
              <a:t> </a:t>
            </a:r>
            <a:r>
              <a:rPr lang="en-AU" sz="4800" dirty="0" err="1">
                <a:effectLst/>
              </a:rPr>
              <a:t>Pompeius</a:t>
            </a:r>
            <a:r>
              <a:rPr lang="en-AU" sz="4800" dirty="0">
                <a:effectLst/>
              </a:rPr>
              <a:t> (Pompey Strabo)</a:t>
            </a:r>
            <a:endParaRPr lang="en-US" dirty="0"/>
          </a:p>
        </p:txBody>
      </p:sp>
      <p:sp>
        <p:nvSpPr>
          <p:cNvPr id="4" name="Content Placeholder 3">
            <a:extLst>
              <a:ext uri="{FF2B5EF4-FFF2-40B4-BE49-F238E27FC236}">
                <a16:creationId xmlns:a16="http://schemas.microsoft.com/office/drawing/2014/main" id="{EBCF5078-CF75-F776-AD93-760FEF0C7CB9}"/>
              </a:ext>
            </a:extLst>
          </p:cNvPr>
          <p:cNvSpPr>
            <a:spLocks noGrp="1"/>
          </p:cNvSpPr>
          <p:nvPr>
            <p:ph sz="half" idx="2"/>
          </p:nvPr>
        </p:nvSpPr>
        <p:spPr/>
        <p:txBody>
          <a:bodyPr>
            <a:normAutofit/>
          </a:bodyPr>
          <a:lstStyle/>
          <a:p>
            <a:pPr algn="ctr"/>
            <a:r>
              <a:rPr lang="en-AU" sz="4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Roman general who commanded the northern armies during the Social War and father of Pompey the Great.</a:t>
            </a:r>
            <a:r>
              <a:rPr lang="en-AU" sz="4000" dirty="0">
                <a:solidFill>
                  <a:schemeClr val="tx1"/>
                </a:solidFill>
                <a:effectLst/>
                <a:latin typeface="Calibri" panose="020F0502020204030204" pitchFamily="34" charset="0"/>
                <a:cs typeface="Calibri" panose="020F0502020204030204" pitchFamily="34" charset="0"/>
              </a:rPr>
              <a:t> </a:t>
            </a:r>
            <a:endParaRPr lang="en-US" sz="4000" dirty="0">
              <a:solidFill>
                <a:schemeClr val="tx1"/>
              </a:solidFill>
              <a:latin typeface="Calibri" panose="020F0502020204030204" pitchFamily="34" charset="0"/>
              <a:cs typeface="Calibri" panose="020F0502020204030204" pitchFamily="34" charset="0"/>
            </a:endParaRPr>
          </a:p>
        </p:txBody>
      </p:sp>
      <p:pic>
        <p:nvPicPr>
          <p:cNvPr id="8194" name="Picture 2" descr="Gnaeus Pompeius Magnus - Warfare History Network">
            <a:extLst>
              <a:ext uri="{FF2B5EF4-FFF2-40B4-BE49-F238E27FC236}">
                <a16:creationId xmlns:a16="http://schemas.microsoft.com/office/drawing/2014/main" id="{EE53FE44-E4E2-7F13-186A-96B4052231F3}"/>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b="28591"/>
          <a:stretch/>
        </p:blipFill>
        <p:spPr bwMode="auto">
          <a:xfrm>
            <a:off x="1803043" y="1942164"/>
            <a:ext cx="3749490" cy="388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50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undefined">
            <a:extLst>
              <a:ext uri="{FF2B5EF4-FFF2-40B4-BE49-F238E27FC236}">
                <a16:creationId xmlns:a16="http://schemas.microsoft.com/office/drawing/2014/main" id="{8BBBCAE0-F16E-1E43-DC34-2042A12B56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631" b="33423"/>
          <a:stretch/>
        </p:blipFill>
        <p:spPr bwMode="auto">
          <a:xfrm>
            <a:off x="20" y="10"/>
            <a:ext cx="12191980" cy="634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8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7187-9A13-E0F3-65A5-D08020635AFA}"/>
              </a:ext>
            </a:extLst>
          </p:cNvPr>
          <p:cNvSpPr>
            <a:spLocks noGrp="1"/>
          </p:cNvSpPr>
          <p:nvPr>
            <p:ph type="title"/>
          </p:nvPr>
        </p:nvSpPr>
        <p:spPr>
          <a:xfrm>
            <a:off x="1097280" y="286603"/>
            <a:ext cx="10058400" cy="1450757"/>
          </a:xfrm>
        </p:spPr>
        <p:txBody>
          <a:bodyPr>
            <a:normAutofit/>
          </a:bodyPr>
          <a:lstStyle/>
          <a:p>
            <a:pPr algn="ctr"/>
            <a:r>
              <a:rPr lang="en-US" dirty="0"/>
              <a:t>Key Events</a:t>
            </a:r>
          </a:p>
        </p:txBody>
      </p:sp>
      <p:graphicFrame>
        <p:nvGraphicFramePr>
          <p:cNvPr id="4" name="Content Placeholder 3">
            <a:extLst>
              <a:ext uri="{FF2B5EF4-FFF2-40B4-BE49-F238E27FC236}">
                <a16:creationId xmlns:a16="http://schemas.microsoft.com/office/drawing/2014/main" id="{305338E3-A0CF-577F-D0D8-58D64D4886B9}"/>
              </a:ext>
            </a:extLst>
          </p:cNvPr>
          <p:cNvGraphicFramePr>
            <a:graphicFrameLocks noGrp="1"/>
          </p:cNvGraphicFramePr>
          <p:nvPr>
            <p:ph idx="1"/>
            <p:extLst>
              <p:ext uri="{D42A27DB-BD31-4B8C-83A1-F6EECF244321}">
                <p14:modId xmlns:p14="http://schemas.microsoft.com/office/powerpoint/2010/main" val="2026324050"/>
              </p:ext>
            </p:extLst>
          </p:nvPr>
        </p:nvGraphicFramePr>
        <p:xfrm>
          <a:off x="1363497" y="2098515"/>
          <a:ext cx="9525334" cy="3786082"/>
        </p:xfrm>
        <a:graphic>
          <a:graphicData uri="http://schemas.openxmlformats.org/drawingml/2006/table">
            <a:tbl>
              <a:tblPr firstRow="1" firstCol="1">
                <a:tableStyleId>{8799B23B-EC83-4686-B30A-512413B5E67A}</a:tableStyleId>
              </a:tblPr>
              <a:tblGrid>
                <a:gridCol w="1252082">
                  <a:extLst>
                    <a:ext uri="{9D8B030D-6E8A-4147-A177-3AD203B41FA5}">
                      <a16:colId xmlns:a16="http://schemas.microsoft.com/office/drawing/2014/main" val="170303779"/>
                    </a:ext>
                  </a:extLst>
                </a:gridCol>
                <a:gridCol w="2710204">
                  <a:extLst>
                    <a:ext uri="{9D8B030D-6E8A-4147-A177-3AD203B41FA5}">
                      <a16:colId xmlns:a16="http://schemas.microsoft.com/office/drawing/2014/main" val="3487066969"/>
                    </a:ext>
                  </a:extLst>
                </a:gridCol>
                <a:gridCol w="5563048">
                  <a:extLst>
                    <a:ext uri="{9D8B030D-6E8A-4147-A177-3AD203B41FA5}">
                      <a16:colId xmlns:a16="http://schemas.microsoft.com/office/drawing/2014/main" val="971479458"/>
                    </a:ext>
                  </a:extLst>
                </a:gridCol>
              </a:tblGrid>
              <a:tr h="386607">
                <a:tc>
                  <a:txBody>
                    <a:bodyPr/>
                    <a:lstStyle/>
                    <a:p>
                      <a:pPr algn="ctr">
                        <a:lnSpc>
                          <a:spcPct val="107000"/>
                        </a:lnSpc>
                        <a:spcAft>
                          <a:spcPts val="800"/>
                        </a:spcAft>
                      </a:pPr>
                      <a:r>
                        <a:rPr lang="en-AU" sz="2300">
                          <a:effectLst/>
                        </a:rPr>
                        <a:t>Date:</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nchor="b"/>
                </a:tc>
                <a:tc>
                  <a:txBody>
                    <a:bodyPr/>
                    <a:lstStyle/>
                    <a:p>
                      <a:pPr algn="ctr">
                        <a:lnSpc>
                          <a:spcPct val="107000"/>
                        </a:lnSpc>
                        <a:spcAft>
                          <a:spcPts val="800"/>
                        </a:spcAft>
                      </a:pPr>
                      <a:r>
                        <a:rPr lang="en-AU" sz="2300">
                          <a:effectLst/>
                        </a:rPr>
                        <a:t>Title of event:</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nchor="b"/>
                </a:tc>
                <a:tc>
                  <a:txBody>
                    <a:bodyPr/>
                    <a:lstStyle/>
                    <a:p>
                      <a:pPr algn="ctr">
                        <a:lnSpc>
                          <a:spcPct val="107000"/>
                        </a:lnSpc>
                        <a:spcAft>
                          <a:spcPts val="800"/>
                        </a:spcAft>
                      </a:pPr>
                      <a:r>
                        <a:rPr lang="en-AU" sz="2300">
                          <a:effectLst/>
                        </a:rPr>
                        <a:t>Short description of this event:</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nchor="b"/>
                </a:tc>
                <a:extLst>
                  <a:ext uri="{0D108BD9-81ED-4DB2-BD59-A6C34878D82A}">
                    <a16:rowId xmlns:a16="http://schemas.microsoft.com/office/drawing/2014/main" val="3890506604"/>
                  </a:ext>
                </a:extLst>
              </a:tr>
              <a:tr h="757216">
                <a:tc>
                  <a:txBody>
                    <a:bodyPr/>
                    <a:lstStyle/>
                    <a:p>
                      <a:pPr algn="ctr">
                        <a:lnSpc>
                          <a:spcPct val="107000"/>
                        </a:lnSpc>
                        <a:spcAft>
                          <a:spcPts val="800"/>
                        </a:spcAft>
                      </a:pPr>
                      <a:r>
                        <a:rPr lang="en-AU" sz="2300">
                          <a:effectLst/>
                        </a:rPr>
                        <a:t>99 BCE</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Marius's Exile</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Marius went into self-imposed exile after losing power.</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extLst>
                  <a:ext uri="{0D108BD9-81ED-4DB2-BD59-A6C34878D82A}">
                    <a16:rowId xmlns:a16="http://schemas.microsoft.com/office/drawing/2014/main" val="15276879"/>
                  </a:ext>
                </a:extLst>
              </a:tr>
              <a:tr h="757216">
                <a:tc>
                  <a:txBody>
                    <a:bodyPr/>
                    <a:lstStyle/>
                    <a:p>
                      <a:pPr algn="ctr">
                        <a:lnSpc>
                          <a:spcPct val="107000"/>
                        </a:lnSpc>
                        <a:spcAft>
                          <a:spcPts val="800"/>
                        </a:spcAft>
                      </a:pPr>
                      <a:r>
                        <a:rPr lang="en-AU" sz="2300">
                          <a:effectLst/>
                        </a:rPr>
                        <a:t>91 BCE</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Start of the Social War</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The revolt led by the Marsi and Samnites against Rome began.</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extLst>
                  <a:ext uri="{0D108BD9-81ED-4DB2-BD59-A6C34878D82A}">
                    <a16:rowId xmlns:a16="http://schemas.microsoft.com/office/drawing/2014/main" val="4112885254"/>
                  </a:ext>
                </a:extLst>
              </a:tr>
              <a:tr h="1127827">
                <a:tc>
                  <a:txBody>
                    <a:bodyPr/>
                    <a:lstStyle/>
                    <a:p>
                      <a:pPr algn="ctr">
                        <a:lnSpc>
                          <a:spcPct val="107000"/>
                        </a:lnSpc>
                        <a:spcAft>
                          <a:spcPts val="800"/>
                        </a:spcAft>
                      </a:pPr>
                      <a:r>
                        <a:rPr lang="en-AU" sz="2300">
                          <a:effectLst/>
                        </a:rPr>
                        <a:t>90 BCE</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Passage of the Lex Julia</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This law offered full Roman citizenship to Italians who had not rebelled and those who surrendered their weapons.</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extLst>
                  <a:ext uri="{0D108BD9-81ED-4DB2-BD59-A6C34878D82A}">
                    <a16:rowId xmlns:a16="http://schemas.microsoft.com/office/drawing/2014/main" val="4034826859"/>
                  </a:ext>
                </a:extLst>
              </a:tr>
              <a:tr h="757216">
                <a:tc>
                  <a:txBody>
                    <a:bodyPr/>
                    <a:lstStyle/>
                    <a:p>
                      <a:pPr algn="ctr">
                        <a:lnSpc>
                          <a:spcPct val="107000"/>
                        </a:lnSpc>
                        <a:spcAft>
                          <a:spcPts val="800"/>
                        </a:spcAft>
                      </a:pPr>
                      <a:r>
                        <a:rPr lang="en-AU" sz="2300">
                          <a:effectLst/>
                        </a:rPr>
                        <a:t>88 BCE</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Sulla's Consulship</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tc>
                  <a:txBody>
                    <a:bodyPr/>
                    <a:lstStyle/>
                    <a:p>
                      <a:pPr algn="ctr">
                        <a:lnSpc>
                          <a:spcPct val="107000"/>
                        </a:lnSpc>
                        <a:spcAft>
                          <a:spcPts val="800"/>
                        </a:spcAft>
                      </a:pPr>
                      <a:r>
                        <a:rPr lang="en-AU" sz="2300">
                          <a:effectLst/>
                        </a:rPr>
                        <a:t>Sulla became consul of Rome due to his military victories in the Social War.</a:t>
                      </a:r>
                      <a:endParaRPr lang="en-AU" sz="1900">
                        <a:effectLst/>
                        <a:latin typeface="Calibri" panose="020F0502020204030204" pitchFamily="34" charset="0"/>
                        <a:ea typeface="Calibri" panose="020F0502020204030204" pitchFamily="34" charset="0"/>
                        <a:cs typeface="Arial" panose="020B0604020202020204" pitchFamily="34" charset="0"/>
                      </a:endParaRPr>
                    </a:p>
                  </a:txBody>
                  <a:tcPr marL="64945" marR="64945" marT="0" marB="0"/>
                </a:tc>
                <a:extLst>
                  <a:ext uri="{0D108BD9-81ED-4DB2-BD59-A6C34878D82A}">
                    <a16:rowId xmlns:a16="http://schemas.microsoft.com/office/drawing/2014/main" val="3644307653"/>
                  </a:ext>
                </a:extLst>
              </a:tr>
            </a:tbl>
          </a:graphicData>
        </a:graphic>
      </p:graphicFrame>
    </p:spTree>
    <p:extLst>
      <p:ext uri="{BB962C8B-B14F-4D97-AF65-F5344CB8AC3E}">
        <p14:creationId xmlns:p14="http://schemas.microsoft.com/office/powerpoint/2010/main" val="103148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976A81-2F2B-1A29-68B8-A95EF483CC8B}"/>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Important Locations</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537BCD-317B-D8A4-0285-F61C8268DDC0}"/>
              </a:ext>
            </a:extLst>
          </p:cNvPr>
          <p:cNvGraphicFramePr>
            <a:graphicFrameLocks noGrp="1"/>
          </p:cNvGraphicFramePr>
          <p:nvPr>
            <p:ph idx="1"/>
            <p:extLst>
              <p:ext uri="{D42A27DB-BD31-4B8C-83A1-F6EECF244321}">
                <p14:modId xmlns:p14="http://schemas.microsoft.com/office/powerpoint/2010/main" val="83661764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93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99E9B4-C762-2845-D7C6-6AB71B24C9E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Key words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Content Placeholder 2">
            <a:extLst>
              <a:ext uri="{FF2B5EF4-FFF2-40B4-BE49-F238E27FC236}">
                <a16:creationId xmlns:a16="http://schemas.microsoft.com/office/drawing/2014/main" id="{73E9C7C5-C01C-02CF-9C66-CE8BF8ABE56D}"/>
              </a:ext>
            </a:extLst>
          </p:cNvPr>
          <p:cNvSpPr>
            <a:spLocks noGrp="1"/>
          </p:cNvSpPr>
          <p:nvPr>
            <p:ph idx="1"/>
          </p:nvPr>
        </p:nvSpPr>
        <p:spPr>
          <a:xfrm>
            <a:off x="4314424" y="347730"/>
            <a:ext cx="7385206" cy="6349284"/>
          </a:xfrm>
        </p:spPr>
        <p:txBody>
          <a:bodyPr anchor="ctr">
            <a:normAutofit/>
          </a:bodyPr>
          <a:lstStyle/>
          <a:p>
            <a:r>
              <a:rPr lang="en-US" sz="2800" b="1" u="sng" dirty="0">
                <a:latin typeface="Calibri" panose="020F0502020204030204" pitchFamily="34" charset="0"/>
                <a:cs typeface="Calibri" panose="020F0502020204030204" pitchFamily="34" charset="0"/>
              </a:rPr>
              <a:t>Tribune of the Plebs: </a:t>
            </a:r>
          </a:p>
          <a:p>
            <a:pPr>
              <a:buFont typeface="Arial" panose="020B0604020202020204" pitchFamily="34" charset="0"/>
              <a:buChar char="•"/>
            </a:pPr>
            <a:r>
              <a:rPr lang="en-US" sz="2800" dirty="0">
                <a:effectLst/>
                <a:latin typeface="Calibri" panose="020F0502020204030204" pitchFamily="34" charset="0"/>
                <a:cs typeface="Calibri" panose="020F0502020204030204" pitchFamily="34" charset="0"/>
              </a:rPr>
              <a:t> </a:t>
            </a:r>
            <a:r>
              <a:rPr lang="en-AU" sz="2800" dirty="0">
                <a:effectLst/>
                <a:latin typeface="Calibri" panose="020F0502020204030204" pitchFamily="34" charset="0"/>
                <a:cs typeface="Calibri" panose="020F0502020204030204" pitchFamily="34" charset="0"/>
              </a:rPr>
              <a:t>An official elected by the plebeians (commoners) of Rome to represent their interests in the Roman government.</a:t>
            </a:r>
            <a:endParaRPr lang="en-AU" sz="2800" dirty="0">
              <a:effectLst/>
              <a:latin typeface="Calibri" panose="020F0502020204030204" pitchFamily="34" charset="0"/>
              <a:ea typeface="Calibri" panose="020F0502020204030204" pitchFamily="34" charset="0"/>
              <a:cs typeface="Calibri" panose="020F0502020204030204" pitchFamily="34" charset="0"/>
            </a:endParaRPr>
          </a:p>
          <a:p>
            <a:r>
              <a:rPr lang="en-US" sz="2800" b="1" u="sng" dirty="0">
                <a:latin typeface="Calibri" panose="020F0502020204030204" pitchFamily="34" charset="0"/>
                <a:cs typeface="Calibri" panose="020F0502020204030204" pitchFamily="34" charset="0"/>
              </a:rPr>
              <a:t>Roman Citizenship: </a:t>
            </a:r>
          </a:p>
          <a:p>
            <a:pPr>
              <a:buFont typeface="Arial" panose="020B0604020202020204" pitchFamily="34" charset="0"/>
              <a:buChar char="•"/>
            </a:pPr>
            <a:r>
              <a:rPr lang="en-AU" sz="2800" dirty="0">
                <a:effectLst/>
                <a:latin typeface="Calibri" panose="020F0502020204030204" pitchFamily="34" charset="0"/>
                <a:cs typeface="Calibri" panose="020F0502020204030204" pitchFamily="34" charset="0"/>
              </a:rPr>
              <a:t> Granted a range of rights and protections under Roman law, including the right to vote. Was extended to more Italians as a result of the Social War.</a:t>
            </a:r>
            <a:endParaRPr lang="en-US" sz="2800" dirty="0">
              <a:latin typeface="Calibri" panose="020F0502020204030204" pitchFamily="34" charset="0"/>
              <a:cs typeface="Calibri" panose="020F0502020204030204" pitchFamily="34" charset="0"/>
            </a:endParaRPr>
          </a:p>
          <a:p>
            <a:r>
              <a:rPr lang="en-US" sz="2800" b="1" u="sng" dirty="0">
                <a:latin typeface="Calibri" panose="020F0502020204030204" pitchFamily="34" charset="0"/>
                <a:cs typeface="Calibri" panose="020F0502020204030204" pitchFamily="34" charset="0"/>
              </a:rPr>
              <a:t>Mithridatic Wars:</a:t>
            </a:r>
          </a:p>
          <a:p>
            <a:pPr>
              <a:buFont typeface="Arial" panose="020B0604020202020204" pitchFamily="34" charset="0"/>
              <a:buChar char="•"/>
            </a:pPr>
            <a:r>
              <a:rPr lang="en-AU" sz="2800" dirty="0">
                <a:effectLst/>
                <a:latin typeface="Calibri" panose="020F0502020204030204" pitchFamily="34" charset="0"/>
                <a:cs typeface="Calibri" panose="020F0502020204030204" pitchFamily="34" charset="0"/>
              </a:rPr>
              <a:t> A series of three wars fought by Rome against the Kingdom of Pontus and its ally Armenia, which were sparked in part by the Social War.</a:t>
            </a:r>
            <a:endParaRPr lang="en-AU" sz="2800" dirty="0">
              <a:effectLst/>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50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29DA-D4F2-1A9D-AE73-5724B7F5760C}"/>
              </a:ext>
            </a:extLst>
          </p:cNvPr>
          <p:cNvSpPr>
            <a:spLocks noGrp="1"/>
          </p:cNvSpPr>
          <p:nvPr>
            <p:ph type="title"/>
          </p:nvPr>
        </p:nvSpPr>
        <p:spPr/>
        <p:txBody>
          <a:bodyPr/>
          <a:lstStyle/>
          <a:p>
            <a:pPr algn="ctr"/>
            <a:r>
              <a:rPr lang="en-US" dirty="0"/>
              <a:t>Summary Example:</a:t>
            </a:r>
          </a:p>
        </p:txBody>
      </p:sp>
      <p:sp>
        <p:nvSpPr>
          <p:cNvPr id="3" name="Content Placeholder 2">
            <a:extLst>
              <a:ext uri="{FF2B5EF4-FFF2-40B4-BE49-F238E27FC236}">
                <a16:creationId xmlns:a16="http://schemas.microsoft.com/office/drawing/2014/main" id="{B704CB42-C7B5-B1B4-2E57-2DBE9CCBC8B8}"/>
              </a:ext>
            </a:extLst>
          </p:cNvPr>
          <p:cNvSpPr>
            <a:spLocks noGrp="1"/>
          </p:cNvSpPr>
          <p:nvPr>
            <p:ph idx="1"/>
          </p:nvPr>
        </p:nvSpPr>
        <p:spPr/>
        <p:txBody>
          <a:bodyPr>
            <a:normAutofit lnSpcReduction="10000"/>
          </a:bodyPr>
          <a:lstStyle/>
          <a:p>
            <a:pPr algn="ctr">
              <a:lnSpc>
                <a:spcPct val="150000"/>
              </a:lnSpc>
            </a:pPr>
            <a:r>
              <a:rPr lang="en-AU"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Social War was mainly caused by the discontent of Rome's Italian allies over the lack of political rights, especially their lack of Roman citizenship. These allies had long contributed men and resources to Rome's wars, but were not given the rights and privileges of full Roman citizens. The assassination of the tribune Marcus </a:t>
            </a:r>
            <a:r>
              <a:rPr lang="en-AU"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Livius</a:t>
            </a:r>
            <a:r>
              <a:rPr lang="en-AU"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Drusus, who had proposed reforms to address these issues, sparked the armed revolt. The war was resolved through a combination of military campaigns and political concessions. The Lex Julia, passed in 90 BCE, offered Roman citizenship to those who had not rebelled and those who would lay down their arms. Gradually, with the combination of Roman military victories and these political concessions, the revolt was quelled and the Italians integrated into the Roman political system.</a:t>
            </a:r>
          </a:p>
          <a:p>
            <a:pPr algn="ctr">
              <a:lnSpc>
                <a:spcPct val="150000"/>
              </a:lnSpc>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22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2144-731E-33EB-7C2B-1F977D6B94D6}"/>
              </a:ext>
            </a:extLst>
          </p:cNvPr>
          <p:cNvSpPr>
            <a:spLocks noGrp="1"/>
          </p:cNvSpPr>
          <p:nvPr>
            <p:ph type="title"/>
          </p:nvPr>
        </p:nvSpPr>
        <p:spPr/>
        <p:txBody>
          <a:bodyPr/>
          <a:lstStyle/>
          <a:p>
            <a:r>
              <a:rPr lang="en-US" dirty="0"/>
              <a:t>ACTIVITY – Summary of the Social Wars</a:t>
            </a:r>
          </a:p>
        </p:txBody>
      </p:sp>
      <p:sp>
        <p:nvSpPr>
          <p:cNvPr id="3" name="Content Placeholder 2">
            <a:extLst>
              <a:ext uri="{FF2B5EF4-FFF2-40B4-BE49-F238E27FC236}">
                <a16:creationId xmlns:a16="http://schemas.microsoft.com/office/drawing/2014/main" id="{915657EB-47D3-681B-74A8-5C1962CDF2AE}"/>
              </a:ext>
            </a:extLst>
          </p:cNvPr>
          <p:cNvSpPr>
            <a:spLocks noGrp="1"/>
          </p:cNvSpPr>
          <p:nvPr>
            <p:ph idx="1"/>
          </p:nvPr>
        </p:nvSpPr>
        <p:spPr/>
        <p:txBody>
          <a:bodyPr>
            <a:normAutofit/>
          </a:bodyPr>
          <a:lstStyle/>
          <a:p>
            <a:r>
              <a:rPr lang="en-US" sz="2800" dirty="0"/>
              <a:t>Write a one-paragraph summary of the Social Wars. You must include the following:</a:t>
            </a:r>
          </a:p>
          <a:p>
            <a:pPr>
              <a:buFont typeface="Arial" panose="020B0604020202020204" pitchFamily="34" charset="0"/>
              <a:buChar char="•"/>
            </a:pPr>
            <a:r>
              <a:rPr lang="en-US" sz="2800" dirty="0"/>
              <a:t> cause/s</a:t>
            </a:r>
          </a:p>
          <a:p>
            <a:pPr>
              <a:buFont typeface="Arial" panose="020B0604020202020204" pitchFamily="34" charset="0"/>
              <a:buChar char="•"/>
            </a:pPr>
            <a:r>
              <a:rPr lang="en-US" sz="2800" dirty="0"/>
              <a:t> key people/groups</a:t>
            </a:r>
          </a:p>
          <a:p>
            <a:pPr>
              <a:buFont typeface="Arial" panose="020B0604020202020204" pitchFamily="34" charset="0"/>
              <a:buChar char="•"/>
            </a:pPr>
            <a:r>
              <a:rPr lang="en-US" sz="2800" dirty="0"/>
              <a:t> location</a:t>
            </a:r>
          </a:p>
          <a:p>
            <a:pPr>
              <a:buFont typeface="Arial" panose="020B0604020202020204" pitchFamily="34" charset="0"/>
              <a:buChar char="•"/>
            </a:pPr>
            <a:r>
              <a:rPr lang="en-US" sz="2800" dirty="0"/>
              <a:t> key date/s</a:t>
            </a:r>
          </a:p>
          <a:p>
            <a:pPr>
              <a:buFont typeface="Arial" panose="020B0604020202020204" pitchFamily="34" charset="0"/>
              <a:buChar char="•"/>
            </a:pPr>
            <a:r>
              <a:rPr lang="en-US" sz="2800" dirty="0"/>
              <a:t> key words</a:t>
            </a:r>
          </a:p>
        </p:txBody>
      </p:sp>
    </p:spTree>
    <p:extLst>
      <p:ext uri="{BB962C8B-B14F-4D97-AF65-F5344CB8AC3E}">
        <p14:creationId xmlns:p14="http://schemas.microsoft.com/office/powerpoint/2010/main" val="315518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09F-9F28-8162-A8E5-20F0D0183065}"/>
              </a:ext>
            </a:extLst>
          </p:cNvPr>
          <p:cNvSpPr>
            <a:spLocks noGrp="1"/>
          </p:cNvSpPr>
          <p:nvPr>
            <p:ph type="title"/>
          </p:nvPr>
        </p:nvSpPr>
        <p:spPr/>
        <p:txBody>
          <a:bodyPr/>
          <a:lstStyle/>
          <a:p>
            <a:pPr algn="ctr"/>
            <a:r>
              <a:rPr lang="en-US" dirty="0"/>
              <a:t>REVIEW – Where are we up to?</a:t>
            </a:r>
          </a:p>
        </p:txBody>
      </p:sp>
      <p:graphicFrame>
        <p:nvGraphicFramePr>
          <p:cNvPr id="3" name="Table 3">
            <a:extLst>
              <a:ext uri="{FF2B5EF4-FFF2-40B4-BE49-F238E27FC236}">
                <a16:creationId xmlns:a16="http://schemas.microsoft.com/office/drawing/2014/main" id="{E5AB4B30-C066-D5AC-617D-6167C24D30D4}"/>
              </a:ext>
            </a:extLst>
          </p:cNvPr>
          <p:cNvGraphicFramePr>
            <a:graphicFrameLocks noGrp="1"/>
          </p:cNvGraphicFramePr>
          <p:nvPr>
            <p:extLst>
              <p:ext uri="{D42A27DB-BD31-4B8C-83A1-F6EECF244321}">
                <p14:modId xmlns:p14="http://schemas.microsoft.com/office/powerpoint/2010/main" val="590147334"/>
              </p:ext>
            </p:extLst>
          </p:nvPr>
        </p:nvGraphicFramePr>
        <p:xfrm>
          <a:off x="470262" y="2102395"/>
          <a:ext cx="11364688" cy="3566160"/>
        </p:xfrm>
        <a:graphic>
          <a:graphicData uri="http://schemas.openxmlformats.org/drawingml/2006/table">
            <a:tbl>
              <a:tblPr firstRow="1" bandRow="1">
                <a:tableStyleId>{5C22544A-7EE6-4342-B048-85BDC9FD1C3A}</a:tableStyleId>
              </a:tblPr>
              <a:tblGrid>
                <a:gridCol w="1859424">
                  <a:extLst>
                    <a:ext uri="{9D8B030D-6E8A-4147-A177-3AD203B41FA5}">
                      <a16:colId xmlns:a16="http://schemas.microsoft.com/office/drawing/2014/main" val="1778025588"/>
                    </a:ext>
                  </a:extLst>
                </a:gridCol>
                <a:gridCol w="5717035">
                  <a:extLst>
                    <a:ext uri="{9D8B030D-6E8A-4147-A177-3AD203B41FA5}">
                      <a16:colId xmlns:a16="http://schemas.microsoft.com/office/drawing/2014/main" val="3403941599"/>
                    </a:ext>
                  </a:extLst>
                </a:gridCol>
                <a:gridCol w="3788229">
                  <a:extLst>
                    <a:ext uri="{9D8B030D-6E8A-4147-A177-3AD203B41FA5}">
                      <a16:colId xmlns:a16="http://schemas.microsoft.com/office/drawing/2014/main" val="3990801293"/>
                    </a:ext>
                  </a:extLst>
                </a:gridCol>
              </a:tblGrid>
              <a:tr h="370840">
                <a:tc>
                  <a:txBody>
                    <a:bodyPr/>
                    <a:lstStyle/>
                    <a:p>
                      <a:pPr algn="ctr"/>
                      <a:r>
                        <a:rPr lang="en-US" sz="2000" dirty="0">
                          <a:solidFill>
                            <a:schemeClr val="tx1"/>
                          </a:solidFill>
                        </a:rPr>
                        <a:t>Term/Week</a:t>
                      </a:r>
                    </a:p>
                  </a:txBody>
                  <a:tcPr/>
                </a:tc>
                <a:tc>
                  <a:txBody>
                    <a:bodyPr/>
                    <a:lstStyle/>
                    <a:p>
                      <a:pPr algn="ctr"/>
                      <a:r>
                        <a:rPr lang="en-US" sz="2000" dirty="0">
                          <a:solidFill>
                            <a:schemeClr val="tx1"/>
                          </a:solidFill>
                        </a:rPr>
                        <a:t>Topic/Content</a:t>
                      </a:r>
                    </a:p>
                  </a:txBody>
                  <a:tcPr/>
                </a:tc>
                <a:tc>
                  <a:txBody>
                    <a:bodyPr/>
                    <a:lstStyle/>
                    <a:p>
                      <a:pPr algn="ctr"/>
                      <a:r>
                        <a:rPr lang="en-US" sz="2000" dirty="0">
                          <a:solidFill>
                            <a:schemeClr val="tx1"/>
                          </a:solidFill>
                        </a:rPr>
                        <a:t>Assessments</a:t>
                      </a:r>
                    </a:p>
                  </a:txBody>
                  <a:tcPr/>
                </a:tc>
                <a:extLst>
                  <a:ext uri="{0D108BD9-81ED-4DB2-BD59-A6C34878D82A}">
                    <a16:rowId xmlns:a16="http://schemas.microsoft.com/office/drawing/2014/main" val="2964885567"/>
                  </a:ext>
                </a:extLst>
              </a:tr>
              <a:tr h="370840">
                <a:tc>
                  <a:txBody>
                    <a:bodyPr/>
                    <a:lstStyle/>
                    <a:p>
                      <a:pPr algn="ctr"/>
                      <a:r>
                        <a:rPr lang="en-US" sz="2000" strike="sngStrike" dirty="0">
                          <a:solidFill>
                            <a:schemeClr val="tx1"/>
                          </a:solidFill>
                        </a:rPr>
                        <a:t>T1 - 1</a:t>
                      </a:r>
                    </a:p>
                  </a:txBody>
                  <a:tcPr>
                    <a:solidFill>
                      <a:schemeClr val="accent6">
                        <a:lumMod val="20000"/>
                        <a:lumOff val="80000"/>
                      </a:schemeClr>
                    </a:solidFill>
                  </a:tcPr>
                </a:tc>
                <a:tc>
                  <a:txBody>
                    <a:bodyPr/>
                    <a:lstStyle/>
                    <a:p>
                      <a:pPr algn="ctr"/>
                      <a:r>
                        <a:rPr lang="en-US" sz="2000" strike="sngStrike" dirty="0">
                          <a:solidFill>
                            <a:schemeClr val="tx1"/>
                          </a:solidFill>
                        </a:rPr>
                        <a:t>Roman Society Overview</a:t>
                      </a:r>
                    </a:p>
                  </a:txBody>
                  <a:tcPr>
                    <a:solidFill>
                      <a:schemeClr val="accent6">
                        <a:lumMod val="20000"/>
                        <a:lumOff val="80000"/>
                      </a:schemeClr>
                    </a:solidFill>
                  </a:tcPr>
                </a:tc>
                <a:tc>
                  <a:txBody>
                    <a:bodyPr/>
                    <a:lstStyle/>
                    <a:p>
                      <a:pPr algn="ctr"/>
                      <a:endParaRPr lang="en-US" sz="1800" strike="sngStrike"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404137278"/>
                  </a:ext>
                </a:extLst>
              </a:tr>
              <a:tr h="370840">
                <a:tc>
                  <a:txBody>
                    <a:bodyPr/>
                    <a:lstStyle/>
                    <a:p>
                      <a:pPr algn="ctr"/>
                      <a:r>
                        <a:rPr lang="en-US" sz="2000" strike="sngStrike" dirty="0">
                          <a:solidFill>
                            <a:schemeClr val="tx1"/>
                          </a:solidFill>
                        </a:rPr>
                        <a:t>T1 - 2 - 3</a:t>
                      </a:r>
                    </a:p>
                  </a:txBody>
                  <a:tcPr>
                    <a:solidFill>
                      <a:srgbClr val="E7D8FA"/>
                    </a:solidFill>
                  </a:tcPr>
                </a:tc>
                <a:tc>
                  <a:txBody>
                    <a:bodyPr/>
                    <a:lstStyle/>
                    <a:p>
                      <a:pPr algn="ctr"/>
                      <a:r>
                        <a:rPr lang="en-US" sz="2000" strike="sngStrike" dirty="0">
                          <a:solidFill>
                            <a:schemeClr val="tx1"/>
                          </a:solidFill>
                        </a:rPr>
                        <a:t>Roman Soc/Pol/Eco/Religion/</a:t>
                      </a:r>
                      <a:r>
                        <a:rPr lang="en-US" sz="2000" strike="sngStrike" dirty="0" err="1">
                          <a:solidFill>
                            <a:schemeClr val="tx1"/>
                          </a:solidFill>
                        </a:rPr>
                        <a:t>Cul</a:t>
                      </a:r>
                      <a:endParaRPr lang="en-US" sz="2000" strike="sngStrike" dirty="0">
                        <a:solidFill>
                          <a:schemeClr val="tx1"/>
                        </a:solidFill>
                      </a:endParaRPr>
                    </a:p>
                  </a:txBody>
                  <a:tcPr>
                    <a:solidFill>
                      <a:srgbClr val="E7D8FA"/>
                    </a:solidFill>
                  </a:tcPr>
                </a:tc>
                <a:tc>
                  <a:txBody>
                    <a:bodyPr/>
                    <a:lstStyle/>
                    <a:p>
                      <a:pPr algn="ctr"/>
                      <a:endParaRPr lang="en-US" sz="1800" strike="sngStrike" dirty="0">
                        <a:solidFill>
                          <a:schemeClr val="tx1"/>
                        </a:solidFill>
                      </a:endParaRPr>
                    </a:p>
                  </a:txBody>
                  <a:tcPr>
                    <a:solidFill>
                      <a:srgbClr val="E7D8FA"/>
                    </a:solidFill>
                  </a:tcPr>
                </a:tc>
                <a:extLst>
                  <a:ext uri="{0D108BD9-81ED-4DB2-BD59-A6C34878D82A}">
                    <a16:rowId xmlns:a16="http://schemas.microsoft.com/office/drawing/2014/main" val="664413869"/>
                  </a:ext>
                </a:extLst>
              </a:tr>
              <a:tr h="370840">
                <a:tc>
                  <a:txBody>
                    <a:bodyPr/>
                    <a:lstStyle/>
                    <a:p>
                      <a:pPr algn="ctr"/>
                      <a:r>
                        <a:rPr lang="en-US" sz="2000" strike="sngStrike" dirty="0">
                          <a:solidFill>
                            <a:schemeClr val="tx1"/>
                          </a:solidFill>
                        </a:rPr>
                        <a:t>T1 – 4 - 6</a:t>
                      </a:r>
                    </a:p>
                  </a:txBody>
                  <a:tcPr>
                    <a:solidFill>
                      <a:srgbClr val="E7D8FA"/>
                    </a:solidFill>
                  </a:tcPr>
                </a:tc>
                <a:tc>
                  <a:txBody>
                    <a:bodyPr/>
                    <a:lstStyle/>
                    <a:p>
                      <a:pPr algn="ctr"/>
                      <a:r>
                        <a:rPr lang="en-US" sz="2000" strike="sngStrike" dirty="0">
                          <a:solidFill>
                            <a:schemeClr val="tx1"/>
                          </a:solidFill>
                        </a:rPr>
                        <a:t>Tiberius and Gaius Gracchus (133 – 121 BCE)</a:t>
                      </a:r>
                    </a:p>
                  </a:txBody>
                  <a:tcPr>
                    <a:solidFill>
                      <a:srgbClr val="E7D8FA"/>
                    </a:solidFill>
                  </a:tcPr>
                </a:tc>
                <a:tc>
                  <a:txBody>
                    <a:bodyPr/>
                    <a:lstStyle/>
                    <a:p>
                      <a:pPr algn="ctr"/>
                      <a:r>
                        <a:rPr lang="en-US" sz="1800" strike="sngStrike" dirty="0">
                          <a:solidFill>
                            <a:schemeClr val="tx1"/>
                          </a:solidFill>
                        </a:rPr>
                        <a:t>Essay (Week 6 – 10%)</a:t>
                      </a:r>
                    </a:p>
                  </a:txBody>
                  <a:tcPr>
                    <a:solidFill>
                      <a:srgbClr val="E7D8FA"/>
                    </a:solidFill>
                  </a:tcPr>
                </a:tc>
                <a:extLst>
                  <a:ext uri="{0D108BD9-81ED-4DB2-BD59-A6C34878D82A}">
                    <a16:rowId xmlns:a16="http://schemas.microsoft.com/office/drawing/2014/main" val="1803480295"/>
                  </a:ext>
                </a:extLst>
              </a:tr>
              <a:tr h="370840">
                <a:tc>
                  <a:txBody>
                    <a:bodyPr/>
                    <a:lstStyle/>
                    <a:p>
                      <a:pPr algn="ctr"/>
                      <a:r>
                        <a:rPr lang="en-US" sz="2000" strike="sngStrike" dirty="0">
                          <a:solidFill>
                            <a:schemeClr val="tx1"/>
                          </a:solidFill>
                        </a:rPr>
                        <a:t>T1 – 7 - 9</a:t>
                      </a:r>
                    </a:p>
                  </a:txBody>
                  <a:tcPr>
                    <a:solidFill>
                      <a:srgbClr val="E7D8FA"/>
                    </a:solidFill>
                  </a:tcPr>
                </a:tc>
                <a:tc>
                  <a:txBody>
                    <a:bodyPr/>
                    <a:lstStyle/>
                    <a:p>
                      <a:pPr algn="ctr"/>
                      <a:r>
                        <a:rPr lang="en-US" sz="2000" strike="sngStrike" dirty="0">
                          <a:solidFill>
                            <a:schemeClr val="tx1"/>
                          </a:solidFill>
                        </a:rPr>
                        <a:t>Gaius Marius (133 – 87 BCE)</a:t>
                      </a:r>
                    </a:p>
                  </a:txBody>
                  <a:tcPr>
                    <a:solidFill>
                      <a:srgbClr val="E7D8FA"/>
                    </a:solidFill>
                  </a:tcPr>
                </a:tc>
                <a:tc>
                  <a:txBody>
                    <a:bodyPr/>
                    <a:lstStyle/>
                    <a:p>
                      <a:pPr algn="ctr"/>
                      <a:r>
                        <a:rPr lang="en-US" sz="1800" strike="sngStrike" dirty="0">
                          <a:solidFill>
                            <a:schemeClr val="tx1"/>
                          </a:solidFill>
                        </a:rPr>
                        <a:t>Source Analysis (Week 9 – 10%)</a:t>
                      </a:r>
                    </a:p>
                  </a:txBody>
                  <a:tcPr>
                    <a:solidFill>
                      <a:srgbClr val="E7D8FA"/>
                    </a:solidFill>
                  </a:tcPr>
                </a:tc>
                <a:extLst>
                  <a:ext uri="{0D108BD9-81ED-4DB2-BD59-A6C34878D82A}">
                    <a16:rowId xmlns:a16="http://schemas.microsoft.com/office/drawing/2014/main" val="551971720"/>
                  </a:ext>
                </a:extLst>
              </a:tr>
              <a:tr h="370840">
                <a:tc>
                  <a:txBody>
                    <a:bodyPr/>
                    <a:lstStyle/>
                    <a:p>
                      <a:pPr algn="ctr"/>
                      <a:r>
                        <a:rPr lang="en-US" sz="2000" dirty="0">
                          <a:solidFill>
                            <a:schemeClr val="tx1"/>
                          </a:solidFill>
                        </a:rPr>
                        <a:t>T2 – 1 - 2</a:t>
                      </a:r>
                    </a:p>
                  </a:txBody>
                  <a:tcPr>
                    <a:solidFill>
                      <a:srgbClr val="FFFF00"/>
                    </a:solidFill>
                  </a:tcPr>
                </a:tc>
                <a:tc>
                  <a:txBody>
                    <a:bodyPr/>
                    <a:lstStyle/>
                    <a:p>
                      <a:pPr algn="ctr"/>
                      <a:r>
                        <a:rPr lang="en-US" sz="2000" dirty="0">
                          <a:solidFill>
                            <a:schemeClr val="tx1"/>
                          </a:solidFill>
                        </a:rPr>
                        <a:t>Sulla (90 – 78 BCE)</a:t>
                      </a:r>
                    </a:p>
                  </a:txBody>
                  <a:tcPr>
                    <a:solidFill>
                      <a:srgbClr val="FFFF00"/>
                    </a:solidFill>
                  </a:tcPr>
                </a:tc>
                <a:tc>
                  <a:txBody>
                    <a:bodyPr/>
                    <a:lstStyle/>
                    <a:p>
                      <a:pPr algn="ctr"/>
                      <a:endParaRPr lang="en-US" sz="1800" dirty="0">
                        <a:solidFill>
                          <a:schemeClr val="tx1"/>
                        </a:solidFill>
                      </a:endParaRPr>
                    </a:p>
                  </a:txBody>
                  <a:tcPr>
                    <a:solidFill>
                      <a:srgbClr val="FFFF00"/>
                    </a:solidFill>
                  </a:tcPr>
                </a:tc>
                <a:extLst>
                  <a:ext uri="{0D108BD9-81ED-4DB2-BD59-A6C34878D82A}">
                    <a16:rowId xmlns:a16="http://schemas.microsoft.com/office/drawing/2014/main" val="2565591250"/>
                  </a:ext>
                </a:extLst>
              </a:tr>
              <a:tr h="370840">
                <a:tc>
                  <a:txBody>
                    <a:bodyPr/>
                    <a:lstStyle/>
                    <a:p>
                      <a:pPr algn="ctr"/>
                      <a:r>
                        <a:rPr lang="en-US" sz="2000" dirty="0">
                          <a:solidFill>
                            <a:schemeClr val="tx1"/>
                          </a:solidFill>
                        </a:rPr>
                        <a:t>T2 – 3 - 5 </a:t>
                      </a:r>
                    </a:p>
                  </a:txBody>
                  <a:tcPr>
                    <a:solidFill>
                      <a:schemeClr val="accent4">
                        <a:lumMod val="75000"/>
                      </a:schemeClr>
                    </a:solidFill>
                  </a:tcPr>
                </a:tc>
                <a:tc>
                  <a:txBody>
                    <a:bodyPr/>
                    <a:lstStyle/>
                    <a:p>
                      <a:pPr algn="ctr"/>
                      <a:r>
                        <a:rPr lang="en-US" sz="2000" dirty="0">
                          <a:solidFill>
                            <a:schemeClr val="tx1"/>
                          </a:solidFill>
                        </a:rPr>
                        <a:t>EST</a:t>
                      </a:r>
                    </a:p>
                  </a:txBody>
                  <a:tcPr>
                    <a:solidFill>
                      <a:schemeClr val="accent4">
                        <a:lumMod val="75000"/>
                      </a:schemeClr>
                    </a:solidFill>
                  </a:tcPr>
                </a:tc>
                <a:tc>
                  <a:txBody>
                    <a:bodyPr/>
                    <a:lstStyle/>
                    <a:p>
                      <a:pPr algn="ctr"/>
                      <a:r>
                        <a:rPr lang="en-US" sz="1800" dirty="0">
                          <a:solidFill>
                            <a:schemeClr val="tx1"/>
                          </a:solidFill>
                        </a:rPr>
                        <a:t>EST (Week 4 – 5 – 15%)</a:t>
                      </a:r>
                    </a:p>
                  </a:txBody>
                  <a:tcPr>
                    <a:solidFill>
                      <a:schemeClr val="accent4">
                        <a:lumMod val="75000"/>
                      </a:schemeClr>
                    </a:solidFill>
                  </a:tcPr>
                </a:tc>
                <a:extLst>
                  <a:ext uri="{0D108BD9-81ED-4DB2-BD59-A6C34878D82A}">
                    <a16:rowId xmlns:a16="http://schemas.microsoft.com/office/drawing/2014/main" val="1187880480"/>
                  </a:ext>
                </a:extLst>
              </a:tr>
              <a:tr h="0">
                <a:tc>
                  <a:txBody>
                    <a:bodyPr/>
                    <a:lstStyle/>
                    <a:p>
                      <a:pPr algn="ctr"/>
                      <a:r>
                        <a:rPr lang="en-US" sz="2000" dirty="0">
                          <a:solidFill>
                            <a:schemeClr val="tx1"/>
                          </a:solidFill>
                        </a:rPr>
                        <a:t>T2 – 5 - 6</a:t>
                      </a:r>
                    </a:p>
                  </a:txBody>
                  <a:tcPr>
                    <a:solidFill>
                      <a:schemeClr val="accent6">
                        <a:lumMod val="20000"/>
                        <a:lumOff val="80000"/>
                      </a:schemeClr>
                    </a:solidFill>
                  </a:tcPr>
                </a:tc>
                <a:tc>
                  <a:txBody>
                    <a:bodyPr/>
                    <a:lstStyle/>
                    <a:p>
                      <a:pPr algn="ctr"/>
                      <a:r>
                        <a:rPr lang="en-US" sz="2000" dirty="0">
                          <a:solidFill>
                            <a:schemeClr val="tx1"/>
                          </a:solidFill>
                        </a:rPr>
                        <a:t>Pompey to 66 BCE</a:t>
                      </a:r>
                    </a:p>
                  </a:txBody>
                  <a:tcPr>
                    <a:solidFill>
                      <a:schemeClr val="accent6">
                        <a:lumMod val="20000"/>
                        <a:lumOff val="80000"/>
                      </a:schemeClr>
                    </a:solidFill>
                  </a:tcPr>
                </a:tc>
                <a:tc>
                  <a:txBody>
                    <a:bodyPr/>
                    <a:lstStyle/>
                    <a:p>
                      <a:pPr algn="ctr"/>
                      <a:r>
                        <a:rPr lang="en-US" sz="1800" dirty="0">
                          <a:solidFill>
                            <a:schemeClr val="tx1"/>
                          </a:solidFill>
                        </a:rPr>
                        <a:t>Historical Inquiry (Week 5 – 6 – 10%)</a:t>
                      </a:r>
                    </a:p>
                  </a:txBody>
                  <a:tcPr>
                    <a:solidFill>
                      <a:schemeClr val="accent4">
                        <a:lumMod val="75000"/>
                      </a:schemeClr>
                    </a:solidFill>
                  </a:tcPr>
                </a:tc>
                <a:extLst>
                  <a:ext uri="{0D108BD9-81ED-4DB2-BD59-A6C34878D82A}">
                    <a16:rowId xmlns:a16="http://schemas.microsoft.com/office/drawing/2014/main" val="3308537432"/>
                  </a:ext>
                </a:extLst>
              </a:tr>
              <a:tr h="0">
                <a:tc>
                  <a:txBody>
                    <a:bodyPr/>
                    <a:lstStyle/>
                    <a:p>
                      <a:pPr algn="ctr"/>
                      <a:r>
                        <a:rPr lang="en-US" sz="2000" dirty="0">
                          <a:solidFill>
                            <a:schemeClr val="tx1"/>
                          </a:solidFill>
                        </a:rPr>
                        <a:t>T2 - 7</a:t>
                      </a:r>
                    </a:p>
                  </a:txBody>
                  <a:tcPr>
                    <a:solidFill>
                      <a:schemeClr val="accent6">
                        <a:lumMod val="20000"/>
                        <a:lumOff val="80000"/>
                      </a:schemeClr>
                    </a:solidFill>
                  </a:tcPr>
                </a:tc>
                <a:tc>
                  <a:txBody>
                    <a:bodyPr/>
                    <a:lstStyle/>
                    <a:p>
                      <a:pPr algn="ctr"/>
                      <a:r>
                        <a:rPr lang="en-US" sz="2000" dirty="0">
                          <a:solidFill>
                            <a:schemeClr val="tx1"/>
                          </a:solidFill>
                        </a:rPr>
                        <a:t>EXAMS</a:t>
                      </a:r>
                    </a:p>
                  </a:txBody>
                  <a:tcPr>
                    <a:solidFill>
                      <a:schemeClr val="accent6">
                        <a:lumMod val="20000"/>
                        <a:lumOff val="80000"/>
                      </a:schemeClr>
                    </a:solidFill>
                  </a:tcPr>
                </a:tc>
                <a:tc>
                  <a:txBody>
                    <a:bodyPr/>
                    <a:lstStyle/>
                    <a:p>
                      <a:pPr algn="ctr"/>
                      <a:endParaRPr lang="en-US" sz="180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750787417"/>
                  </a:ext>
                </a:extLst>
              </a:tr>
            </a:tbl>
          </a:graphicData>
        </a:graphic>
      </p:graphicFrame>
    </p:spTree>
    <p:extLst>
      <p:ext uri="{BB962C8B-B14F-4D97-AF65-F5344CB8AC3E}">
        <p14:creationId xmlns:p14="http://schemas.microsoft.com/office/powerpoint/2010/main" val="379830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B85DF-48B2-3F71-2F89-6BEBFABE8E0F}"/>
              </a:ext>
            </a:extLst>
          </p:cNvPr>
          <p:cNvSpPr>
            <a:spLocks noGrp="1"/>
          </p:cNvSpPr>
          <p:nvPr>
            <p:ph type="title"/>
          </p:nvPr>
        </p:nvSpPr>
        <p:spPr>
          <a:xfrm>
            <a:off x="288741" y="679014"/>
            <a:ext cx="11614484" cy="4193920"/>
          </a:xfrm>
        </p:spPr>
        <p:txBody>
          <a:bodyPr vert="horz" lIns="91440" tIns="45720" rIns="91440" bIns="45720" rtlCol="0" anchor="b">
            <a:normAutofit fontScale="90000"/>
          </a:bodyPr>
          <a:lstStyle/>
          <a:p>
            <a:pPr algn="ctr"/>
            <a:r>
              <a:rPr lang="en-US" sz="2800" b="0" i="0" dirty="0">
                <a:solidFill>
                  <a:schemeClr val="tx1">
                    <a:lumMod val="85000"/>
                    <a:lumOff val="15000"/>
                  </a:schemeClr>
                </a:solidFill>
                <a:effectLst/>
              </a:rPr>
              <a:t>The </a:t>
            </a:r>
            <a:r>
              <a:rPr lang="en-US" sz="2800" b="1" i="1" u="sng" dirty="0">
                <a:solidFill>
                  <a:schemeClr val="accent6"/>
                </a:solidFill>
                <a:effectLst/>
              </a:rPr>
              <a:t>Social War </a:t>
            </a:r>
            <a:r>
              <a:rPr lang="en-US" sz="2800" b="0" i="0" dirty="0">
                <a:solidFill>
                  <a:schemeClr val="tx1">
                    <a:lumMod val="85000"/>
                    <a:lumOff val="15000"/>
                  </a:schemeClr>
                </a:solidFill>
                <a:effectLst/>
              </a:rPr>
              <a:t>was a civil war fought between </a:t>
            </a:r>
            <a:br>
              <a:rPr lang="en-US" sz="2800" b="0" i="0" dirty="0">
                <a:solidFill>
                  <a:schemeClr val="tx1">
                    <a:lumMod val="85000"/>
                    <a:lumOff val="15000"/>
                  </a:schemeClr>
                </a:solidFill>
                <a:effectLst/>
              </a:rPr>
            </a:br>
            <a:r>
              <a:rPr lang="en-US" sz="2800" b="0" i="0" dirty="0">
                <a:solidFill>
                  <a:schemeClr val="tx1">
                    <a:lumMod val="85000"/>
                    <a:lumOff val="15000"/>
                  </a:schemeClr>
                </a:solidFill>
                <a:effectLst/>
              </a:rPr>
              <a:t>the Roman Republic and its Italic client states from </a:t>
            </a:r>
            <a:r>
              <a:rPr lang="en-US" sz="2800" b="1" i="1" u="sng" dirty="0">
                <a:solidFill>
                  <a:schemeClr val="accent6"/>
                </a:solidFill>
                <a:effectLst/>
              </a:rPr>
              <a:t>91 to 88 BCE</a:t>
            </a:r>
            <a:r>
              <a:rPr lang="en-US" sz="2800" b="0" i="0" dirty="0">
                <a:solidFill>
                  <a:schemeClr val="tx1">
                    <a:lumMod val="85000"/>
                    <a:lumOff val="15000"/>
                  </a:schemeClr>
                </a:solidFill>
                <a:effectLst/>
              </a:rPr>
              <a:t>. </a:t>
            </a:r>
            <a:br>
              <a:rPr lang="en-US" sz="2800" b="0" i="0" dirty="0">
                <a:solidFill>
                  <a:schemeClr val="tx1">
                    <a:lumMod val="85000"/>
                    <a:lumOff val="15000"/>
                  </a:schemeClr>
                </a:solidFill>
                <a:effectLst/>
              </a:rPr>
            </a:br>
            <a:br>
              <a:rPr lang="en-US" sz="2800" b="0" i="0" dirty="0">
                <a:solidFill>
                  <a:schemeClr val="tx1">
                    <a:lumMod val="85000"/>
                    <a:lumOff val="15000"/>
                  </a:schemeClr>
                </a:solidFill>
                <a:effectLst/>
              </a:rPr>
            </a:br>
            <a:r>
              <a:rPr lang="en-US" sz="2800" b="0" i="0" dirty="0">
                <a:solidFill>
                  <a:schemeClr val="tx1">
                    <a:lumMod val="85000"/>
                    <a:lumOff val="15000"/>
                  </a:schemeClr>
                </a:solidFill>
                <a:effectLst/>
              </a:rPr>
              <a:t>The Italian tribes </a:t>
            </a:r>
            <a:r>
              <a:rPr lang="en-US" sz="2800" b="1" i="1" u="sng" dirty="0">
                <a:solidFill>
                  <a:schemeClr val="accent6"/>
                </a:solidFill>
                <a:effectLst/>
              </a:rPr>
              <a:t>demanded Roman citizenship and equal rights </a:t>
            </a:r>
            <a:r>
              <a:rPr lang="en-US" sz="2800" b="0" i="0" dirty="0">
                <a:solidFill>
                  <a:schemeClr val="tx1">
                    <a:lumMod val="85000"/>
                    <a:lumOff val="15000"/>
                  </a:schemeClr>
                </a:solidFill>
                <a:effectLst/>
              </a:rPr>
              <a:t>because of their cultural and historical ties to Rome and their loyalty to the Republic during its various wars over the past two centuries. </a:t>
            </a:r>
            <a:br>
              <a:rPr lang="en-US" sz="2800" b="0" i="0" dirty="0">
                <a:solidFill>
                  <a:schemeClr val="tx1">
                    <a:lumMod val="85000"/>
                    <a:lumOff val="15000"/>
                  </a:schemeClr>
                </a:solidFill>
                <a:effectLst/>
              </a:rPr>
            </a:br>
            <a:br>
              <a:rPr lang="en-US" sz="2800" b="0" i="0" dirty="0">
                <a:solidFill>
                  <a:schemeClr val="tx1">
                    <a:lumMod val="85000"/>
                    <a:lumOff val="15000"/>
                  </a:schemeClr>
                </a:solidFill>
                <a:effectLst/>
              </a:rPr>
            </a:br>
            <a:r>
              <a:rPr lang="en-US" sz="2800" b="0" i="0" dirty="0">
                <a:solidFill>
                  <a:schemeClr val="tx1">
                    <a:lumMod val="85000"/>
                    <a:lumOff val="15000"/>
                  </a:schemeClr>
                </a:solidFill>
                <a:effectLst/>
              </a:rPr>
              <a:t>Rome refused, leading to its former allies rebelling. The war devastated Italy, and the Roman general Sulla emerged as a popular figure who could even rival the </a:t>
            </a:r>
            <a:r>
              <a:rPr lang="en-US" sz="2800" b="0" i="0" dirty="0" err="1">
                <a:solidFill>
                  <a:schemeClr val="tx1">
                    <a:lumMod val="85000"/>
                    <a:lumOff val="15000"/>
                  </a:schemeClr>
                </a:solidFill>
                <a:effectLst/>
              </a:rPr>
              <a:t>Cimbrian</a:t>
            </a:r>
            <a:r>
              <a:rPr lang="en-US" sz="2800" b="0" i="0" dirty="0">
                <a:solidFill>
                  <a:schemeClr val="tx1">
                    <a:lumMod val="85000"/>
                    <a:lumOff val="15000"/>
                  </a:schemeClr>
                </a:solidFill>
                <a:effectLst/>
              </a:rPr>
              <a:t> War hero Gaius Marius for power. </a:t>
            </a:r>
            <a:br>
              <a:rPr lang="en-US" sz="2800" b="0" i="0" dirty="0">
                <a:solidFill>
                  <a:schemeClr val="tx1">
                    <a:lumMod val="85000"/>
                    <a:lumOff val="15000"/>
                  </a:schemeClr>
                </a:solidFill>
                <a:effectLst/>
              </a:rPr>
            </a:br>
            <a:br>
              <a:rPr lang="en-US" sz="2800" b="0" i="0" dirty="0">
                <a:solidFill>
                  <a:schemeClr val="tx1">
                    <a:lumMod val="85000"/>
                    <a:lumOff val="15000"/>
                  </a:schemeClr>
                </a:solidFill>
                <a:effectLst/>
              </a:rPr>
            </a:br>
            <a:r>
              <a:rPr lang="en-US" sz="2800" b="0" i="0" dirty="0">
                <a:solidFill>
                  <a:schemeClr val="tx1">
                    <a:lumMod val="85000"/>
                    <a:lumOff val="15000"/>
                  </a:schemeClr>
                </a:solidFill>
                <a:effectLst/>
              </a:rPr>
              <a:t>The war came to an end in 88 BCE when Rome defeated the tribal rebellions, only to grant Roman citizenship to the tribes to prevent another war; the war led to the </a:t>
            </a:r>
            <a:r>
              <a:rPr lang="en-US" sz="2800" b="1" i="0" u="sng" dirty="0">
                <a:solidFill>
                  <a:schemeClr val="accent6"/>
                </a:solidFill>
                <a:effectLst/>
              </a:rPr>
              <a:t>complete Romanization of the Italian mainland.</a:t>
            </a:r>
          </a:p>
        </p:txBody>
      </p:sp>
      <p:sp>
        <p:nvSpPr>
          <p:cNvPr id="30" name="Rectangle 2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62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5072-01AE-A1CE-8D39-BAB792F315DF}"/>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8CBC0518-7418-A6FD-201A-F8BB845FDEE9}"/>
              </a:ext>
            </a:extLst>
          </p:cNvPr>
          <p:cNvSpPr>
            <a:spLocks noGrp="1"/>
          </p:cNvSpPr>
          <p:nvPr>
            <p:ph type="subTitle" idx="1"/>
          </p:nvPr>
        </p:nvSpPr>
        <p:spPr>
          <a:xfrm>
            <a:off x="1097280" y="4468499"/>
            <a:ext cx="10514507" cy="1829269"/>
          </a:xfrm>
        </p:spPr>
        <p:txBody>
          <a:bodyPr>
            <a:normAutofit/>
          </a:bodyPr>
          <a:lstStyle/>
          <a:p>
            <a:r>
              <a:rPr lang="en-US" dirty="0">
                <a:hlinkClick r:id="rId2"/>
              </a:rPr>
              <a:t>https://www.youtube.com/watch?v=N0oPYaeBiPE&amp;ab_channel=SerapeumHistoria</a:t>
            </a:r>
            <a:r>
              <a:rPr lang="en-US" dirty="0"/>
              <a:t> (10min)</a:t>
            </a:r>
          </a:p>
          <a:p>
            <a:endParaRPr lang="en-US" dirty="0"/>
          </a:p>
          <a:p>
            <a:r>
              <a:rPr lang="en-US" b="1" i="1" dirty="0">
                <a:solidFill>
                  <a:schemeClr val="accent6"/>
                </a:solidFill>
              </a:rPr>
              <a:t>Take notes of key words/ideas</a:t>
            </a:r>
          </a:p>
        </p:txBody>
      </p:sp>
    </p:spTree>
    <p:extLst>
      <p:ext uri="{BB962C8B-B14F-4D97-AF65-F5344CB8AC3E}">
        <p14:creationId xmlns:p14="http://schemas.microsoft.com/office/powerpoint/2010/main" val="143500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A5AC-A1D4-2FDF-70C7-21F20499226D}"/>
              </a:ext>
            </a:extLst>
          </p:cNvPr>
          <p:cNvSpPr>
            <a:spLocks noGrp="1"/>
          </p:cNvSpPr>
          <p:nvPr>
            <p:ph type="title"/>
          </p:nvPr>
        </p:nvSpPr>
        <p:spPr/>
        <p:txBody>
          <a:bodyPr/>
          <a:lstStyle/>
          <a:p>
            <a:pPr algn="ctr"/>
            <a:r>
              <a:rPr lang="en-US" dirty="0"/>
              <a:t>Who was involved?</a:t>
            </a:r>
          </a:p>
        </p:txBody>
      </p:sp>
      <p:sp>
        <p:nvSpPr>
          <p:cNvPr id="3" name="Content Placeholder 2">
            <a:extLst>
              <a:ext uri="{FF2B5EF4-FFF2-40B4-BE49-F238E27FC236}">
                <a16:creationId xmlns:a16="http://schemas.microsoft.com/office/drawing/2014/main" id="{5E16749E-D06D-A795-7D6C-E368DC62F44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AU" b="0" i="0" dirty="0">
                <a:solidFill>
                  <a:srgbClr val="000000"/>
                </a:solidFill>
                <a:effectLst/>
                <a:latin typeface="Calibri" panose="020F0502020204030204" pitchFamily="34" charset="0"/>
                <a:cs typeface="Calibri" panose="020F0502020204030204" pitchFamily="34" charset="0"/>
              </a:rPr>
              <a:t>BORN: </a:t>
            </a:r>
            <a:r>
              <a:rPr lang="en-AU" b="0" i="0" dirty="0" err="1">
                <a:solidFill>
                  <a:srgbClr val="000000"/>
                </a:solidFill>
                <a:effectLst/>
                <a:latin typeface="Calibri" panose="020F0502020204030204" pitchFamily="34" charset="0"/>
                <a:cs typeface="Calibri" panose="020F0502020204030204" pitchFamily="34" charset="0"/>
              </a:rPr>
              <a:t>Arpinum</a:t>
            </a:r>
            <a:r>
              <a:rPr lang="en-AU" b="0" i="0" dirty="0">
                <a:solidFill>
                  <a:srgbClr val="000000"/>
                </a:solidFill>
                <a:effectLst/>
                <a:latin typeface="Calibri" panose="020F0502020204030204" pitchFamily="34" charset="0"/>
                <a:cs typeface="Calibri" panose="020F0502020204030204" pitchFamily="34" charset="0"/>
              </a:rPr>
              <a:t>, a small town in Latium, in 157 BCE. </a:t>
            </a:r>
          </a:p>
          <a:p>
            <a:pPr algn="l">
              <a:buFont typeface="Arial" panose="020B0604020202020204" pitchFamily="34" charset="0"/>
              <a:buChar char="•"/>
            </a:pPr>
            <a:r>
              <a:rPr lang="en-AU" b="0" i="0" dirty="0">
                <a:solidFill>
                  <a:srgbClr val="000000"/>
                </a:solidFill>
                <a:effectLst/>
                <a:latin typeface="Calibri" panose="020F0502020204030204" pitchFamily="34" charset="0"/>
                <a:cs typeface="Calibri" panose="020F0502020204030204" pitchFamily="34" charset="0"/>
              </a:rPr>
              <a:t>FATHER: a landowner of modest means</a:t>
            </a:r>
          </a:p>
          <a:p>
            <a:pPr algn="l">
              <a:buFont typeface="Arial" panose="020B0604020202020204" pitchFamily="34" charset="0"/>
              <a:buChar char="•"/>
            </a:pPr>
            <a:r>
              <a:rPr lang="en-AU" b="0" i="0" dirty="0">
                <a:solidFill>
                  <a:srgbClr val="000000"/>
                </a:solidFill>
                <a:effectLst/>
                <a:latin typeface="Calibri" panose="020F0502020204030204" pitchFamily="34" charset="0"/>
                <a:cs typeface="Calibri" panose="020F0502020204030204" pitchFamily="34" charset="0"/>
              </a:rPr>
              <a:t>MOTHER: came from a wealthy family.</a:t>
            </a:r>
          </a:p>
          <a:p>
            <a:pPr algn="l">
              <a:buFont typeface="Arial" panose="020B0604020202020204" pitchFamily="34" charset="0"/>
              <a:buChar char="•"/>
            </a:pPr>
            <a:r>
              <a:rPr lang="en-AU" b="0" i="0" dirty="0">
                <a:solidFill>
                  <a:srgbClr val="000000"/>
                </a:solidFill>
                <a:effectLst/>
                <a:latin typeface="Calibri" panose="020F0502020204030204" pitchFamily="34" charset="0"/>
                <a:cs typeface="Calibri" panose="020F0502020204030204" pitchFamily="34" charset="0"/>
              </a:rPr>
              <a:t>STATUS: equestrian - wealthy aristocrats / well known </a:t>
            </a:r>
          </a:p>
          <a:p>
            <a:pPr algn="l">
              <a:buFont typeface="Arial" panose="020B0604020202020204" pitchFamily="34" charset="0"/>
              <a:buChar char="•"/>
            </a:pPr>
            <a:r>
              <a:rPr lang="en-AU" b="0" i="0" dirty="0">
                <a:solidFill>
                  <a:srgbClr val="000000"/>
                </a:solidFill>
                <a:effectLst/>
                <a:latin typeface="Calibri" panose="020F0502020204030204" pitchFamily="34" charset="0"/>
                <a:cs typeface="Calibri" panose="020F0502020204030204" pitchFamily="34" charset="0"/>
              </a:rPr>
              <a:t>At 17 his father died - inherited the family estate.</a:t>
            </a:r>
          </a:p>
          <a:p>
            <a:pPr algn="l">
              <a:buFont typeface="Arial" panose="020B0604020202020204" pitchFamily="34" charset="0"/>
              <a:buChar char="•"/>
            </a:pPr>
            <a:endParaRPr lang="en-AU" b="0" i="0" dirty="0">
              <a:solidFill>
                <a:srgbClr val="000000"/>
              </a:solidFill>
              <a:effectLst/>
              <a:latin typeface="Calibri" panose="020F0502020204030204" pitchFamily="34" charset="0"/>
              <a:cs typeface="Calibri" panose="020F0502020204030204" pitchFamily="34" charset="0"/>
            </a:endParaRPr>
          </a:p>
          <a:p>
            <a:pPr marL="0" indent="0" algn="ctr">
              <a:buNone/>
            </a:pPr>
            <a:r>
              <a:rPr lang="en-AU" b="1" i="1" dirty="0">
                <a:solidFill>
                  <a:srgbClr val="000000"/>
                </a:solidFill>
                <a:effectLst/>
                <a:latin typeface="Calibri" panose="020F0502020204030204" pitchFamily="34" charset="0"/>
                <a:cs typeface="Calibri" panose="020F0502020204030204" pitchFamily="34" charset="0"/>
              </a:rPr>
              <a:t>While he may have been influential in his hometown, Marius was unknown in Rome and when he sought to begin a career in Roman politics, he was considered a </a:t>
            </a:r>
            <a:br>
              <a:rPr lang="en-AU" b="1" i="1" dirty="0">
                <a:solidFill>
                  <a:srgbClr val="000000"/>
                </a:solidFill>
                <a:effectLst/>
                <a:latin typeface="Calibri" panose="020F0502020204030204" pitchFamily="34" charset="0"/>
                <a:cs typeface="Calibri" panose="020F0502020204030204" pitchFamily="34" charset="0"/>
              </a:rPr>
            </a:br>
            <a:r>
              <a:rPr lang="en-AU" b="1" u="sng" dirty="0" err="1">
                <a:solidFill>
                  <a:schemeClr val="accent5"/>
                </a:solidFill>
                <a:effectLst/>
                <a:latin typeface="Calibri" panose="020F0502020204030204" pitchFamily="34" charset="0"/>
                <a:cs typeface="Calibri" panose="020F0502020204030204" pitchFamily="34" charset="0"/>
              </a:rPr>
              <a:t>novus</a:t>
            </a:r>
            <a:r>
              <a:rPr lang="en-AU" b="1" u="sng" dirty="0">
                <a:solidFill>
                  <a:schemeClr val="accent5"/>
                </a:solidFill>
                <a:effectLst/>
                <a:latin typeface="Calibri" panose="020F0502020204030204" pitchFamily="34" charset="0"/>
                <a:cs typeface="Calibri" panose="020F0502020204030204" pitchFamily="34" charset="0"/>
              </a:rPr>
              <a:t> homo, which means 'new man'.</a:t>
            </a:r>
          </a:p>
          <a:p>
            <a:pPr marL="0" indent="0" algn="ctr">
              <a:buNone/>
            </a:pPr>
            <a:r>
              <a:rPr lang="en-AU" b="1" i="1" dirty="0">
                <a:solidFill>
                  <a:srgbClr val="000000"/>
                </a:solidFill>
                <a:effectLst/>
                <a:latin typeface="Calibri" panose="020F0502020204030204" pitchFamily="34" charset="0"/>
                <a:cs typeface="Calibri" panose="020F0502020204030204" pitchFamily="34" charset="0"/>
              </a:rPr>
              <a:t>This meant that he was the </a:t>
            </a:r>
            <a:r>
              <a:rPr lang="en-AU" b="1" u="sng" dirty="0">
                <a:solidFill>
                  <a:schemeClr val="accent5"/>
                </a:solidFill>
                <a:effectLst/>
                <a:latin typeface="Calibri" panose="020F0502020204030204" pitchFamily="34" charset="0"/>
                <a:cs typeface="Calibri" panose="020F0502020204030204" pitchFamily="34" charset="0"/>
              </a:rPr>
              <a:t>first member of his family to serve in the Roman Senate.</a:t>
            </a:r>
          </a:p>
          <a:p>
            <a:pPr marL="0" indent="0" algn="ctr">
              <a:buNone/>
            </a:pPr>
            <a:r>
              <a:rPr lang="en-AU" b="1" i="1" dirty="0">
                <a:solidFill>
                  <a:srgbClr val="000000"/>
                </a:solidFill>
                <a:effectLst/>
                <a:latin typeface="Calibri" panose="020F0502020204030204" pitchFamily="34" charset="0"/>
                <a:cs typeface="Calibri" panose="020F0502020204030204" pitchFamily="34" charset="0"/>
              </a:rPr>
              <a:t>Marius </a:t>
            </a:r>
            <a:r>
              <a:rPr lang="en-AU" b="1" u="sng" dirty="0">
                <a:solidFill>
                  <a:schemeClr val="accent5"/>
                </a:solidFill>
                <a:effectLst/>
                <a:latin typeface="Calibri" panose="020F0502020204030204" pitchFamily="34" charset="0"/>
                <a:cs typeface="Calibri" panose="020F0502020204030204" pitchFamily="34" charset="0"/>
              </a:rPr>
              <a:t>married into a wealthy family, which helped him advance his political career.</a:t>
            </a: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36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EC6D-9782-3FA1-75E6-A655105962F2}"/>
              </a:ext>
            </a:extLst>
          </p:cNvPr>
          <p:cNvSpPr>
            <a:spLocks noGrp="1"/>
          </p:cNvSpPr>
          <p:nvPr>
            <p:ph type="title"/>
          </p:nvPr>
        </p:nvSpPr>
        <p:spPr/>
        <p:txBody>
          <a:bodyPr/>
          <a:lstStyle/>
          <a:p>
            <a:pPr algn="ctr"/>
            <a:r>
              <a:rPr lang="en-US" dirty="0"/>
              <a:t>ACTIVITY - Who was involved?</a:t>
            </a:r>
          </a:p>
        </p:txBody>
      </p:sp>
      <p:graphicFrame>
        <p:nvGraphicFramePr>
          <p:cNvPr id="4" name="Table 3">
            <a:extLst>
              <a:ext uri="{FF2B5EF4-FFF2-40B4-BE49-F238E27FC236}">
                <a16:creationId xmlns:a16="http://schemas.microsoft.com/office/drawing/2014/main" id="{76996DB7-1EC2-8B5F-C522-5562D632659B}"/>
              </a:ext>
            </a:extLst>
          </p:cNvPr>
          <p:cNvGraphicFramePr>
            <a:graphicFrameLocks noGrp="1"/>
          </p:cNvGraphicFramePr>
          <p:nvPr>
            <p:extLst>
              <p:ext uri="{D42A27DB-BD31-4B8C-83A1-F6EECF244321}">
                <p14:modId xmlns:p14="http://schemas.microsoft.com/office/powerpoint/2010/main" val="417174372"/>
              </p:ext>
            </p:extLst>
          </p:nvPr>
        </p:nvGraphicFramePr>
        <p:xfrm>
          <a:off x="244699" y="1957137"/>
          <a:ext cx="11565228" cy="4130424"/>
        </p:xfrm>
        <a:graphic>
          <a:graphicData uri="http://schemas.openxmlformats.org/drawingml/2006/table">
            <a:tbl>
              <a:tblPr firstRow="1" firstCol="1">
                <a:tableStyleId>{5C22544A-7EE6-4342-B048-85BDC9FD1C3A}</a:tableStyleId>
              </a:tblPr>
              <a:tblGrid>
                <a:gridCol w="4387475">
                  <a:extLst>
                    <a:ext uri="{9D8B030D-6E8A-4147-A177-3AD203B41FA5}">
                      <a16:colId xmlns:a16="http://schemas.microsoft.com/office/drawing/2014/main" val="3577932448"/>
                    </a:ext>
                  </a:extLst>
                </a:gridCol>
                <a:gridCol w="7177753">
                  <a:extLst>
                    <a:ext uri="{9D8B030D-6E8A-4147-A177-3AD203B41FA5}">
                      <a16:colId xmlns:a16="http://schemas.microsoft.com/office/drawing/2014/main" val="3291599380"/>
                    </a:ext>
                  </a:extLst>
                </a:gridCol>
              </a:tblGrid>
              <a:tr h="272877">
                <a:tc>
                  <a:txBody>
                    <a:bodyPr/>
                    <a:lstStyle/>
                    <a:p>
                      <a:pPr algn="ctr">
                        <a:lnSpc>
                          <a:spcPct val="107000"/>
                        </a:lnSpc>
                        <a:spcAft>
                          <a:spcPts val="800"/>
                        </a:spcAft>
                      </a:pPr>
                      <a:r>
                        <a:rPr lang="en-AU" sz="1800" dirty="0">
                          <a:effectLst/>
                        </a:rPr>
                        <a:t>PERSON/GROUP</a:t>
                      </a: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spcAft>
                          <a:spcPts val="800"/>
                        </a:spcAft>
                      </a:pPr>
                      <a:r>
                        <a:rPr lang="en-AU" sz="1800" dirty="0">
                          <a:effectLst/>
                        </a:rPr>
                        <a:t>DESCRIPTION:</a:t>
                      </a: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275963992"/>
                  </a:ext>
                </a:extLst>
              </a:tr>
              <a:tr h="548212">
                <a:tc>
                  <a:txBody>
                    <a:bodyPr/>
                    <a:lstStyle/>
                    <a:p>
                      <a:pPr algn="ctr">
                        <a:lnSpc>
                          <a:spcPct val="107000"/>
                        </a:lnSpc>
                        <a:spcAft>
                          <a:spcPts val="800"/>
                        </a:spcAft>
                      </a:pPr>
                      <a:r>
                        <a:rPr lang="en-AU" sz="2000">
                          <a:effectLst/>
                        </a:rPr>
                        <a:t>Gaius Marius</a:t>
                      </a:r>
                      <a:endParaRPr lang="en-AU"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4958899"/>
                  </a:ext>
                </a:extLst>
              </a:tr>
              <a:tr h="828548">
                <a:tc>
                  <a:txBody>
                    <a:bodyPr/>
                    <a:lstStyle/>
                    <a:p>
                      <a:pPr algn="ctr">
                        <a:lnSpc>
                          <a:spcPct val="107000"/>
                        </a:lnSpc>
                        <a:spcAft>
                          <a:spcPts val="800"/>
                        </a:spcAft>
                      </a:pPr>
                      <a:r>
                        <a:rPr lang="en-AU" sz="2000" dirty="0">
                          <a:effectLst/>
                        </a:rPr>
                        <a:t>Marcus </a:t>
                      </a:r>
                      <a:r>
                        <a:rPr lang="en-AU" sz="2000" dirty="0" err="1">
                          <a:effectLst/>
                        </a:rPr>
                        <a:t>Livius</a:t>
                      </a:r>
                      <a:r>
                        <a:rPr lang="en-AU" sz="2000" dirty="0">
                          <a:effectLst/>
                        </a:rPr>
                        <a:t> Drusus</a:t>
                      </a:r>
                      <a:endParaRPr lang="en-AU"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4059691"/>
                  </a:ext>
                </a:extLst>
              </a:tr>
              <a:tr h="828548">
                <a:tc>
                  <a:txBody>
                    <a:bodyPr/>
                    <a:lstStyle/>
                    <a:p>
                      <a:pPr algn="ctr">
                        <a:lnSpc>
                          <a:spcPct val="107000"/>
                        </a:lnSpc>
                        <a:spcAft>
                          <a:spcPts val="800"/>
                        </a:spcAft>
                      </a:pPr>
                      <a:r>
                        <a:rPr lang="en-AU" sz="2000" dirty="0">
                          <a:effectLst/>
                        </a:rPr>
                        <a:t>Optimates</a:t>
                      </a:r>
                      <a:endParaRPr lang="en-AU"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1793310"/>
                  </a:ext>
                </a:extLst>
              </a:tr>
              <a:tr h="548212">
                <a:tc>
                  <a:txBody>
                    <a:bodyPr/>
                    <a:lstStyle/>
                    <a:p>
                      <a:pPr algn="ctr">
                        <a:lnSpc>
                          <a:spcPct val="107000"/>
                        </a:lnSpc>
                        <a:spcAft>
                          <a:spcPts val="800"/>
                        </a:spcAft>
                      </a:pPr>
                      <a:r>
                        <a:rPr lang="en-AU" sz="2000" dirty="0" err="1">
                          <a:effectLst/>
                        </a:rPr>
                        <a:t>Marsi</a:t>
                      </a:r>
                      <a:r>
                        <a:rPr lang="en-AU" sz="2000" dirty="0">
                          <a:effectLst/>
                        </a:rPr>
                        <a:t> and Samnites</a:t>
                      </a:r>
                      <a:endParaRPr lang="en-AU"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010099"/>
                  </a:ext>
                </a:extLst>
              </a:tr>
              <a:tr h="548212">
                <a:tc>
                  <a:txBody>
                    <a:bodyPr/>
                    <a:lstStyle/>
                    <a:p>
                      <a:pPr algn="ctr">
                        <a:lnSpc>
                          <a:spcPct val="107000"/>
                        </a:lnSpc>
                        <a:spcAft>
                          <a:spcPts val="800"/>
                        </a:spcAft>
                      </a:pPr>
                      <a:r>
                        <a:rPr lang="en-AU" sz="2000" dirty="0">
                          <a:effectLst/>
                        </a:rPr>
                        <a:t>Lucius Cornelius Sulla</a:t>
                      </a:r>
                      <a:endParaRPr lang="en-AU"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05176473"/>
                  </a:ext>
                </a:extLst>
              </a:tr>
              <a:tr h="548212">
                <a:tc>
                  <a:txBody>
                    <a:bodyPr/>
                    <a:lstStyle/>
                    <a:p>
                      <a:pPr algn="ctr">
                        <a:lnSpc>
                          <a:spcPct val="107000"/>
                        </a:lnSpc>
                        <a:spcAft>
                          <a:spcPts val="800"/>
                        </a:spcAft>
                      </a:pPr>
                      <a:r>
                        <a:rPr lang="en-AU" sz="2000" dirty="0" err="1">
                          <a:effectLst/>
                        </a:rPr>
                        <a:t>Gnaeus</a:t>
                      </a:r>
                      <a:r>
                        <a:rPr lang="en-AU" sz="2000" dirty="0">
                          <a:effectLst/>
                        </a:rPr>
                        <a:t> </a:t>
                      </a:r>
                      <a:r>
                        <a:rPr lang="en-AU" sz="2000" dirty="0" err="1">
                          <a:effectLst/>
                        </a:rPr>
                        <a:t>Pompeius</a:t>
                      </a:r>
                      <a:r>
                        <a:rPr lang="en-AU" sz="2000" dirty="0">
                          <a:effectLst/>
                        </a:rPr>
                        <a:t> (Pompey Strabo)</a:t>
                      </a:r>
                      <a:endParaRPr lang="en-AU"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endParaRPr lang="en-AU"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0945033"/>
                  </a:ext>
                </a:extLst>
              </a:tr>
            </a:tbl>
          </a:graphicData>
        </a:graphic>
      </p:graphicFrame>
    </p:spTree>
    <p:extLst>
      <p:ext uri="{BB962C8B-B14F-4D97-AF65-F5344CB8AC3E}">
        <p14:creationId xmlns:p14="http://schemas.microsoft.com/office/powerpoint/2010/main" val="75664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191-77F7-57E0-1A4A-E46A9A1494F8}"/>
              </a:ext>
            </a:extLst>
          </p:cNvPr>
          <p:cNvSpPr>
            <a:spLocks noGrp="1"/>
          </p:cNvSpPr>
          <p:nvPr>
            <p:ph type="title"/>
          </p:nvPr>
        </p:nvSpPr>
        <p:spPr/>
        <p:txBody>
          <a:bodyPr/>
          <a:lstStyle/>
          <a:p>
            <a:pPr algn="ctr"/>
            <a:r>
              <a:rPr lang="en-US" dirty="0"/>
              <a:t>Gaius Marius</a:t>
            </a:r>
          </a:p>
        </p:txBody>
      </p:sp>
      <p:sp>
        <p:nvSpPr>
          <p:cNvPr id="4" name="Content Placeholder 3">
            <a:extLst>
              <a:ext uri="{FF2B5EF4-FFF2-40B4-BE49-F238E27FC236}">
                <a16:creationId xmlns:a16="http://schemas.microsoft.com/office/drawing/2014/main" id="{EBCF5078-CF75-F776-AD93-760FEF0C7CB9}"/>
              </a:ext>
            </a:extLst>
          </p:cNvPr>
          <p:cNvSpPr>
            <a:spLocks noGrp="1"/>
          </p:cNvSpPr>
          <p:nvPr>
            <p:ph sz="half" idx="2"/>
          </p:nvPr>
        </p:nvSpPr>
        <p:spPr/>
        <p:txBody>
          <a:bodyPr>
            <a:normAutofit/>
          </a:bodyPr>
          <a:lstStyle/>
          <a:p>
            <a:pPr algn="ctr"/>
            <a:r>
              <a:rPr lang="en-AU" sz="4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Roman general and statesman who was called out of self-imposed exile to lead Rome during the Social War</a:t>
            </a:r>
            <a:r>
              <a:rPr lang="en-AU" sz="4000" dirty="0">
                <a:solidFill>
                  <a:schemeClr val="tx1"/>
                </a:solidFill>
                <a:effectLst/>
                <a:latin typeface="Calibri" panose="020F0502020204030204" pitchFamily="34" charset="0"/>
                <a:cs typeface="Calibri" panose="020F0502020204030204" pitchFamily="34" charset="0"/>
              </a:rPr>
              <a:t> </a:t>
            </a:r>
            <a:endParaRPr lang="en-US" sz="4000" dirty="0">
              <a:solidFill>
                <a:schemeClr val="tx1"/>
              </a:solidFill>
              <a:latin typeface="Calibri" panose="020F0502020204030204" pitchFamily="34" charset="0"/>
              <a:cs typeface="Calibri" panose="020F0502020204030204" pitchFamily="34" charset="0"/>
            </a:endParaRPr>
          </a:p>
        </p:txBody>
      </p:sp>
      <p:pic>
        <p:nvPicPr>
          <p:cNvPr id="3074" name="Picture 2" descr="Gaius Marius - Wikipedia">
            <a:extLst>
              <a:ext uri="{FF2B5EF4-FFF2-40B4-BE49-F238E27FC236}">
                <a16:creationId xmlns:a16="http://schemas.microsoft.com/office/drawing/2014/main" id="{EF267052-92FB-533A-EAD2-B86345869CC3}"/>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b="29360"/>
          <a:stretch/>
        </p:blipFill>
        <p:spPr bwMode="auto">
          <a:xfrm>
            <a:off x="1841680" y="1845735"/>
            <a:ext cx="3721568" cy="406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50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191-77F7-57E0-1A4A-E46A9A1494F8}"/>
              </a:ext>
            </a:extLst>
          </p:cNvPr>
          <p:cNvSpPr>
            <a:spLocks noGrp="1"/>
          </p:cNvSpPr>
          <p:nvPr>
            <p:ph type="title"/>
          </p:nvPr>
        </p:nvSpPr>
        <p:spPr/>
        <p:txBody>
          <a:bodyPr/>
          <a:lstStyle/>
          <a:p>
            <a:pPr algn="ctr"/>
            <a:r>
              <a:rPr lang="en-AU" sz="4800" dirty="0">
                <a:effectLst/>
              </a:rPr>
              <a:t>Marcus </a:t>
            </a:r>
            <a:r>
              <a:rPr lang="en-AU" sz="4800" dirty="0" err="1">
                <a:effectLst/>
              </a:rPr>
              <a:t>Livius</a:t>
            </a:r>
            <a:r>
              <a:rPr lang="en-AU" sz="4800" dirty="0">
                <a:effectLst/>
              </a:rPr>
              <a:t> Drusus</a:t>
            </a:r>
            <a:endParaRPr lang="en-US" dirty="0"/>
          </a:p>
        </p:txBody>
      </p:sp>
      <p:sp>
        <p:nvSpPr>
          <p:cNvPr id="4" name="Content Placeholder 3">
            <a:extLst>
              <a:ext uri="{FF2B5EF4-FFF2-40B4-BE49-F238E27FC236}">
                <a16:creationId xmlns:a16="http://schemas.microsoft.com/office/drawing/2014/main" id="{EBCF5078-CF75-F776-AD93-760FEF0C7CB9}"/>
              </a:ext>
            </a:extLst>
          </p:cNvPr>
          <p:cNvSpPr>
            <a:spLocks noGrp="1"/>
          </p:cNvSpPr>
          <p:nvPr>
            <p:ph sz="half" idx="2"/>
          </p:nvPr>
        </p:nvSpPr>
        <p:spPr/>
        <p:txBody>
          <a:bodyPr>
            <a:normAutofit/>
          </a:bodyPr>
          <a:lstStyle/>
          <a:p>
            <a:pPr algn="ctr"/>
            <a:r>
              <a:rPr lang="en-AU" sz="4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Tribune of the people in the Roman Republic who advocated for Roman citizenship for all Italians and the addition of 300 equites to the Senate.</a:t>
            </a:r>
            <a:r>
              <a:rPr lang="en-AU" sz="4000" dirty="0">
                <a:solidFill>
                  <a:schemeClr val="tx1"/>
                </a:solidFill>
                <a:effectLst/>
                <a:latin typeface="Calibri" panose="020F0502020204030204" pitchFamily="34" charset="0"/>
                <a:cs typeface="Calibri" panose="020F0502020204030204" pitchFamily="34" charset="0"/>
              </a:rPr>
              <a:t> </a:t>
            </a:r>
            <a:endParaRPr lang="en-US" sz="4000" dirty="0">
              <a:solidFill>
                <a:schemeClr val="tx1"/>
              </a:solidFill>
              <a:latin typeface="Calibri" panose="020F0502020204030204" pitchFamily="34" charset="0"/>
              <a:cs typeface="Calibri" panose="020F0502020204030204" pitchFamily="34" charset="0"/>
            </a:endParaRPr>
          </a:p>
        </p:txBody>
      </p:sp>
      <p:pic>
        <p:nvPicPr>
          <p:cNvPr id="4098" name="Picture 2" descr="Drusus - Livius">
            <a:extLst>
              <a:ext uri="{FF2B5EF4-FFF2-40B4-BE49-F238E27FC236}">
                <a16:creationId xmlns:a16="http://schemas.microsoft.com/office/drawing/2014/main" id="{20E7FC00-9D74-CEC9-A935-3BC8AA48562D}"/>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b="3428"/>
          <a:stretch/>
        </p:blipFill>
        <p:spPr bwMode="auto">
          <a:xfrm>
            <a:off x="2240924" y="1878522"/>
            <a:ext cx="3083355" cy="409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8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191-77F7-57E0-1A4A-E46A9A1494F8}"/>
              </a:ext>
            </a:extLst>
          </p:cNvPr>
          <p:cNvSpPr>
            <a:spLocks noGrp="1"/>
          </p:cNvSpPr>
          <p:nvPr>
            <p:ph type="title"/>
          </p:nvPr>
        </p:nvSpPr>
        <p:spPr/>
        <p:txBody>
          <a:bodyPr/>
          <a:lstStyle/>
          <a:p>
            <a:pPr algn="ctr"/>
            <a:r>
              <a:rPr lang="en-AU" sz="4800" dirty="0">
                <a:effectLst/>
              </a:rPr>
              <a:t>Optimates</a:t>
            </a:r>
            <a:endParaRPr lang="en-US" dirty="0"/>
          </a:p>
        </p:txBody>
      </p:sp>
      <p:sp>
        <p:nvSpPr>
          <p:cNvPr id="4" name="Content Placeholder 3">
            <a:extLst>
              <a:ext uri="{FF2B5EF4-FFF2-40B4-BE49-F238E27FC236}">
                <a16:creationId xmlns:a16="http://schemas.microsoft.com/office/drawing/2014/main" id="{EBCF5078-CF75-F776-AD93-760FEF0C7CB9}"/>
              </a:ext>
            </a:extLst>
          </p:cNvPr>
          <p:cNvSpPr>
            <a:spLocks noGrp="1"/>
          </p:cNvSpPr>
          <p:nvPr>
            <p:ph sz="half" idx="2"/>
          </p:nvPr>
        </p:nvSpPr>
        <p:spPr>
          <a:xfrm>
            <a:off x="6217920" y="1845735"/>
            <a:ext cx="5347308" cy="4023360"/>
          </a:xfrm>
        </p:spPr>
        <p:txBody>
          <a:bodyPr>
            <a:noAutofit/>
          </a:bodyPr>
          <a:lstStyle/>
          <a:p>
            <a:pPr algn="ctr"/>
            <a:r>
              <a:rPr lang="en-AU" sz="40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conservative political faction in the Roman Senate who opposed Drusus's reforms and are believed to have orchestrated his assassination.</a:t>
            </a:r>
            <a:r>
              <a:rPr lang="en-AU" sz="4000" dirty="0">
                <a:solidFill>
                  <a:schemeClr val="tx1"/>
                </a:solidFill>
                <a:effectLst/>
                <a:latin typeface="Calibri" panose="020F0502020204030204" pitchFamily="34" charset="0"/>
                <a:cs typeface="Calibri" panose="020F0502020204030204" pitchFamily="34" charset="0"/>
              </a:rPr>
              <a:t> </a:t>
            </a:r>
            <a:endParaRPr lang="en-US" sz="4000" dirty="0">
              <a:solidFill>
                <a:schemeClr val="tx1"/>
              </a:solidFill>
              <a:latin typeface="Calibri" panose="020F0502020204030204" pitchFamily="34" charset="0"/>
              <a:cs typeface="Calibri" panose="020F0502020204030204" pitchFamily="34" charset="0"/>
            </a:endParaRPr>
          </a:p>
        </p:txBody>
      </p:sp>
      <p:pic>
        <p:nvPicPr>
          <p:cNvPr id="5122" name="Picture 2" descr="Who were the leaders of the Optimates and the Populares during the  different ages of the Roman Republic? - Quora">
            <a:extLst>
              <a:ext uri="{FF2B5EF4-FFF2-40B4-BE49-F238E27FC236}">
                <a16:creationId xmlns:a16="http://schemas.microsoft.com/office/drawing/2014/main" id="{F2689ED5-FC8C-708D-7CB8-20552979EAE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8108" y="2358189"/>
            <a:ext cx="5115973" cy="300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05144"/>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509</TotalTime>
  <Words>1034</Words>
  <Application>Microsoft Macintosh PowerPoint</Application>
  <PresentationFormat>Widescreen</PresentationFormat>
  <Paragraphs>101</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The Social War</vt:lpstr>
      <vt:lpstr>REVIEW – Where are we up to?</vt:lpstr>
      <vt:lpstr>The Social War was a civil war fought between  the Roman Republic and its Italic client states from 91 to 88 BCE.   The Italian tribes demanded Roman citizenship and equal rights because of their cultural and historical ties to Rome and their loyalty to the Republic during its various wars over the past two centuries.   Rome refused, leading to its former allies rebelling. The war devastated Italy, and the Roman general Sulla emerged as a popular figure who could even rival the Cimbrian War hero Gaius Marius for power.   The war came to an end in 88 BCE when Rome defeated the tribal rebellions, only to grant Roman citizenship to the tribes to prevent another war; the war led to the complete Romanization of the Italian mainland.</vt:lpstr>
      <vt:lpstr>Watch the following:</vt:lpstr>
      <vt:lpstr>Who was involved?</vt:lpstr>
      <vt:lpstr>ACTIVITY - Who was involved?</vt:lpstr>
      <vt:lpstr>Gaius Marius</vt:lpstr>
      <vt:lpstr>Marcus Livius Drusus</vt:lpstr>
      <vt:lpstr>Optimates</vt:lpstr>
      <vt:lpstr>Marsi and Samnites</vt:lpstr>
      <vt:lpstr>Lucius Cornelius Sulla</vt:lpstr>
      <vt:lpstr>Gnaeus Pompeius (Pompey Strabo)</vt:lpstr>
      <vt:lpstr>PowerPoint Presentation</vt:lpstr>
      <vt:lpstr>Key Events</vt:lpstr>
      <vt:lpstr>Important Locations</vt:lpstr>
      <vt:lpstr>Key words</vt:lpstr>
      <vt:lpstr>Summary Example:</vt:lpstr>
      <vt:lpstr>ACTIVITY – Summary of the Social Wars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215</cp:revision>
  <dcterms:created xsi:type="dcterms:W3CDTF">2022-07-13T05:26:46Z</dcterms:created>
  <dcterms:modified xsi:type="dcterms:W3CDTF">2024-03-20T04:51:23Z</dcterms:modified>
</cp:coreProperties>
</file>