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8"/>
  </p:notesMasterIdLst>
  <p:sldIdLst>
    <p:sldId id="256" r:id="rId2"/>
    <p:sldId id="293" r:id="rId3"/>
    <p:sldId id="294" r:id="rId4"/>
    <p:sldId id="295" r:id="rId5"/>
    <p:sldId id="296" r:id="rId6"/>
    <p:sldId id="303" r:id="rId7"/>
    <p:sldId id="297" r:id="rId8"/>
    <p:sldId id="298" r:id="rId9"/>
    <p:sldId id="301" r:id="rId10"/>
    <p:sldId id="300" r:id="rId11"/>
    <p:sldId id="299" r:id="rId12"/>
    <p:sldId id="302" r:id="rId13"/>
    <p:sldId id="304" r:id="rId14"/>
    <p:sldId id="305" r:id="rId15"/>
    <p:sldId id="306" r:id="rId16"/>
    <p:sldId id="3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C6E"/>
    <a:srgbClr val="FFE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6"/>
    <p:restoredTop sz="92112"/>
  </p:normalViewPr>
  <p:slideViewPr>
    <p:cSldViewPr snapToGrid="0" snapToObjects="1">
      <p:cViewPr>
        <p:scale>
          <a:sx n="109" d="100"/>
          <a:sy n="109" d="100"/>
        </p:scale>
        <p:origin x="304"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277A36-951F-4718-8655-5B2896E213A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95C1CD8-09E1-41C1-8533-B2331A81B089}">
      <dgm:prSet/>
      <dgm:spPr/>
      <dgm:t>
        <a:bodyPr/>
        <a:lstStyle/>
        <a:p>
          <a:r>
            <a:rPr lang="en-US"/>
            <a:t>Discuss what we already know about the conflict</a:t>
          </a:r>
        </a:p>
      </dgm:t>
    </dgm:pt>
    <dgm:pt modelId="{389162BF-4BF7-4FD8-9E7E-2A349C2206D5}" type="parTrans" cxnId="{14147E4C-D7E8-4DDB-AF0F-0E835356FD26}">
      <dgm:prSet/>
      <dgm:spPr/>
      <dgm:t>
        <a:bodyPr/>
        <a:lstStyle/>
        <a:p>
          <a:endParaRPr lang="en-US"/>
        </a:p>
      </dgm:t>
    </dgm:pt>
    <dgm:pt modelId="{86F31DF6-87CB-4ED2-8A23-737A013D1EF0}" type="sibTrans" cxnId="{14147E4C-D7E8-4DDB-AF0F-0E835356FD26}">
      <dgm:prSet/>
      <dgm:spPr/>
      <dgm:t>
        <a:bodyPr/>
        <a:lstStyle/>
        <a:p>
          <a:endParaRPr lang="en-US"/>
        </a:p>
      </dgm:t>
    </dgm:pt>
    <dgm:pt modelId="{EDCAB0EF-989E-41BF-B440-73AA24269035}">
      <dgm:prSet/>
      <dgm:spPr/>
      <dgm:t>
        <a:bodyPr/>
        <a:lstStyle/>
        <a:p>
          <a:r>
            <a:rPr lang="en-US"/>
            <a:t>Use the worksheet provided to write down key information</a:t>
          </a:r>
        </a:p>
      </dgm:t>
    </dgm:pt>
    <dgm:pt modelId="{EF9B993F-6F7A-42B4-9281-B8AF0AD1BE7A}" type="parTrans" cxnId="{285F067F-C121-4DCF-A3D1-2045FD6CA2AD}">
      <dgm:prSet/>
      <dgm:spPr/>
      <dgm:t>
        <a:bodyPr/>
        <a:lstStyle/>
        <a:p>
          <a:endParaRPr lang="en-US"/>
        </a:p>
      </dgm:t>
    </dgm:pt>
    <dgm:pt modelId="{0F2835F1-E8F2-4030-BCB5-5025B64826E2}" type="sibTrans" cxnId="{285F067F-C121-4DCF-A3D1-2045FD6CA2AD}">
      <dgm:prSet/>
      <dgm:spPr/>
      <dgm:t>
        <a:bodyPr/>
        <a:lstStyle/>
        <a:p>
          <a:endParaRPr lang="en-US"/>
        </a:p>
      </dgm:t>
    </dgm:pt>
    <dgm:pt modelId="{819B1143-FEC9-418C-8DC8-8A1DF23399B7}">
      <dgm:prSet/>
      <dgm:spPr/>
      <dgm:t>
        <a:bodyPr/>
        <a:lstStyle/>
        <a:p>
          <a:r>
            <a:rPr lang="en-US"/>
            <a:t>Cut and Paste into your book neatly</a:t>
          </a:r>
        </a:p>
      </dgm:t>
    </dgm:pt>
    <dgm:pt modelId="{8B470820-0C44-4679-8904-70F9B526F2A3}" type="parTrans" cxnId="{55BC8746-557D-4D4E-BDFC-1A34D8793D34}">
      <dgm:prSet/>
      <dgm:spPr/>
      <dgm:t>
        <a:bodyPr/>
        <a:lstStyle/>
        <a:p>
          <a:endParaRPr lang="en-US"/>
        </a:p>
      </dgm:t>
    </dgm:pt>
    <dgm:pt modelId="{37396275-30C8-4AA6-88E5-3268FA4B7751}" type="sibTrans" cxnId="{55BC8746-557D-4D4E-BDFC-1A34D8793D34}">
      <dgm:prSet/>
      <dgm:spPr/>
      <dgm:t>
        <a:bodyPr/>
        <a:lstStyle/>
        <a:p>
          <a:endParaRPr lang="en-US"/>
        </a:p>
      </dgm:t>
    </dgm:pt>
    <dgm:pt modelId="{B9055E99-6FD6-4CB6-A10F-BEAB9F2FFC44}" type="pres">
      <dgm:prSet presAssocID="{13277A36-951F-4718-8655-5B2896E213A1}" presName="root" presStyleCnt="0">
        <dgm:presLayoutVars>
          <dgm:dir/>
          <dgm:resizeHandles val="exact"/>
        </dgm:presLayoutVars>
      </dgm:prSet>
      <dgm:spPr/>
    </dgm:pt>
    <dgm:pt modelId="{2C3ED19E-0444-4E27-B74E-272AFBAB703E}" type="pres">
      <dgm:prSet presAssocID="{795C1CD8-09E1-41C1-8533-B2331A81B089}" presName="compNode" presStyleCnt="0"/>
      <dgm:spPr/>
    </dgm:pt>
    <dgm:pt modelId="{9B6D0766-AC81-49E2-A44A-AEF2991BF3C3}" type="pres">
      <dgm:prSet presAssocID="{795C1CD8-09E1-41C1-8533-B2331A81B0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400100DE-AFD5-42EC-8B98-317096D0071B}" type="pres">
      <dgm:prSet presAssocID="{795C1CD8-09E1-41C1-8533-B2331A81B089}" presName="spaceRect" presStyleCnt="0"/>
      <dgm:spPr/>
    </dgm:pt>
    <dgm:pt modelId="{6D35804B-AB06-41D4-8651-03C4A318A7A4}" type="pres">
      <dgm:prSet presAssocID="{795C1CD8-09E1-41C1-8533-B2331A81B089}" presName="textRect" presStyleLbl="revTx" presStyleIdx="0" presStyleCnt="3">
        <dgm:presLayoutVars>
          <dgm:chMax val="1"/>
          <dgm:chPref val="1"/>
        </dgm:presLayoutVars>
      </dgm:prSet>
      <dgm:spPr/>
    </dgm:pt>
    <dgm:pt modelId="{E8E6358C-38CB-4BB4-B21A-460745E2E064}" type="pres">
      <dgm:prSet presAssocID="{86F31DF6-87CB-4ED2-8A23-737A013D1EF0}" presName="sibTrans" presStyleCnt="0"/>
      <dgm:spPr/>
    </dgm:pt>
    <dgm:pt modelId="{6362E3FD-94EE-4B63-9BC7-8C7957A928CE}" type="pres">
      <dgm:prSet presAssocID="{EDCAB0EF-989E-41BF-B440-73AA24269035}" presName="compNode" presStyleCnt="0"/>
      <dgm:spPr/>
    </dgm:pt>
    <dgm:pt modelId="{7461B04B-9613-4F84-B4DE-34FFF5A876A0}" type="pres">
      <dgm:prSet presAssocID="{EDCAB0EF-989E-41BF-B440-73AA2426903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277B657A-57FA-49BF-8D39-018EE03CB9DB}" type="pres">
      <dgm:prSet presAssocID="{EDCAB0EF-989E-41BF-B440-73AA24269035}" presName="spaceRect" presStyleCnt="0"/>
      <dgm:spPr/>
    </dgm:pt>
    <dgm:pt modelId="{0F4FC5F1-72B5-42BA-B37F-581DEFDE7F2A}" type="pres">
      <dgm:prSet presAssocID="{EDCAB0EF-989E-41BF-B440-73AA24269035}" presName="textRect" presStyleLbl="revTx" presStyleIdx="1" presStyleCnt="3">
        <dgm:presLayoutVars>
          <dgm:chMax val="1"/>
          <dgm:chPref val="1"/>
        </dgm:presLayoutVars>
      </dgm:prSet>
      <dgm:spPr/>
    </dgm:pt>
    <dgm:pt modelId="{649CB7AB-E9C0-44D5-94D1-A3F48DB8DE1F}" type="pres">
      <dgm:prSet presAssocID="{0F2835F1-E8F2-4030-BCB5-5025B64826E2}" presName="sibTrans" presStyleCnt="0"/>
      <dgm:spPr/>
    </dgm:pt>
    <dgm:pt modelId="{3495946E-600C-4285-8BAF-3CEF6B022EB2}" type="pres">
      <dgm:prSet presAssocID="{819B1143-FEC9-418C-8DC8-8A1DF23399B7}" presName="compNode" presStyleCnt="0"/>
      <dgm:spPr/>
    </dgm:pt>
    <dgm:pt modelId="{E7B76F2E-5023-495C-A7E4-72DBC426EBF4}" type="pres">
      <dgm:prSet presAssocID="{819B1143-FEC9-418C-8DC8-8A1DF23399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issors"/>
        </a:ext>
      </dgm:extLst>
    </dgm:pt>
    <dgm:pt modelId="{01E1544B-97F4-4C2A-A5DD-D50044B99ADB}" type="pres">
      <dgm:prSet presAssocID="{819B1143-FEC9-418C-8DC8-8A1DF23399B7}" presName="spaceRect" presStyleCnt="0"/>
      <dgm:spPr/>
    </dgm:pt>
    <dgm:pt modelId="{72E552BB-0E14-489D-8F6D-312ADFF8F1E6}" type="pres">
      <dgm:prSet presAssocID="{819B1143-FEC9-418C-8DC8-8A1DF23399B7}" presName="textRect" presStyleLbl="revTx" presStyleIdx="2" presStyleCnt="3">
        <dgm:presLayoutVars>
          <dgm:chMax val="1"/>
          <dgm:chPref val="1"/>
        </dgm:presLayoutVars>
      </dgm:prSet>
      <dgm:spPr/>
    </dgm:pt>
  </dgm:ptLst>
  <dgm:cxnLst>
    <dgm:cxn modelId="{94B4851E-A162-47CB-80BD-28CABBE1942F}" type="presOf" srcId="{EDCAB0EF-989E-41BF-B440-73AA24269035}" destId="{0F4FC5F1-72B5-42BA-B37F-581DEFDE7F2A}" srcOrd="0" destOrd="0" presId="urn:microsoft.com/office/officeart/2018/2/layout/IconLabelList"/>
    <dgm:cxn modelId="{83BA1B2A-01C4-4085-AE8E-41E1A43262EF}" type="presOf" srcId="{795C1CD8-09E1-41C1-8533-B2331A81B089}" destId="{6D35804B-AB06-41D4-8651-03C4A318A7A4}" srcOrd="0" destOrd="0" presId="urn:microsoft.com/office/officeart/2018/2/layout/IconLabelList"/>
    <dgm:cxn modelId="{55BC8746-557D-4D4E-BDFC-1A34D8793D34}" srcId="{13277A36-951F-4718-8655-5B2896E213A1}" destId="{819B1143-FEC9-418C-8DC8-8A1DF23399B7}" srcOrd="2" destOrd="0" parTransId="{8B470820-0C44-4679-8904-70F9B526F2A3}" sibTransId="{37396275-30C8-4AA6-88E5-3268FA4B7751}"/>
    <dgm:cxn modelId="{14147E4C-D7E8-4DDB-AF0F-0E835356FD26}" srcId="{13277A36-951F-4718-8655-5B2896E213A1}" destId="{795C1CD8-09E1-41C1-8533-B2331A81B089}" srcOrd="0" destOrd="0" parTransId="{389162BF-4BF7-4FD8-9E7E-2A349C2206D5}" sibTransId="{86F31DF6-87CB-4ED2-8A23-737A013D1EF0}"/>
    <dgm:cxn modelId="{C51DDF7C-0CC4-4360-ADC6-C0551C662184}" type="presOf" srcId="{819B1143-FEC9-418C-8DC8-8A1DF23399B7}" destId="{72E552BB-0E14-489D-8F6D-312ADFF8F1E6}" srcOrd="0" destOrd="0" presId="urn:microsoft.com/office/officeart/2018/2/layout/IconLabelList"/>
    <dgm:cxn modelId="{285F067F-C121-4DCF-A3D1-2045FD6CA2AD}" srcId="{13277A36-951F-4718-8655-5B2896E213A1}" destId="{EDCAB0EF-989E-41BF-B440-73AA24269035}" srcOrd="1" destOrd="0" parTransId="{EF9B993F-6F7A-42B4-9281-B8AF0AD1BE7A}" sibTransId="{0F2835F1-E8F2-4030-BCB5-5025B64826E2}"/>
    <dgm:cxn modelId="{9442D1EF-189D-440D-A5FC-62F6BB26FC78}" type="presOf" srcId="{13277A36-951F-4718-8655-5B2896E213A1}" destId="{B9055E99-6FD6-4CB6-A10F-BEAB9F2FFC44}" srcOrd="0" destOrd="0" presId="urn:microsoft.com/office/officeart/2018/2/layout/IconLabelList"/>
    <dgm:cxn modelId="{E17E2531-A7E1-4945-AA3A-F3587F7008EC}" type="presParOf" srcId="{B9055E99-6FD6-4CB6-A10F-BEAB9F2FFC44}" destId="{2C3ED19E-0444-4E27-B74E-272AFBAB703E}" srcOrd="0" destOrd="0" presId="urn:microsoft.com/office/officeart/2018/2/layout/IconLabelList"/>
    <dgm:cxn modelId="{5208A9ED-9C69-49EC-BE2A-0F01683CA289}" type="presParOf" srcId="{2C3ED19E-0444-4E27-B74E-272AFBAB703E}" destId="{9B6D0766-AC81-49E2-A44A-AEF2991BF3C3}" srcOrd="0" destOrd="0" presId="urn:microsoft.com/office/officeart/2018/2/layout/IconLabelList"/>
    <dgm:cxn modelId="{B467ADC7-3323-453C-8BF8-C60AEEE16EC5}" type="presParOf" srcId="{2C3ED19E-0444-4E27-B74E-272AFBAB703E}" destId="{400100DE-AFD5-42EC-8B98-317096D0071B}" srcOrd="1" destOrd="0" presId="urn:microsoft.com/office/officeart/2018/2/layout/IconLabelList"/>
    <dgm:cxn modelId="{F3C11250-27E9-41B2-A13B-42EF7E4E3910}" type="presParOf" srcId="{2C3ED19E-0444-4E27-B74E-272AFBAB703E}" destId="{6D35804B-AB06-41D4-8651-03C4A318A7A4}" srcOrd="2" destOrd="0" presId="urn:microsoft.com/office/officeart/2018/2/layout/IconLabelList"/>
    <dgm:cxn modelId="{A3D57A3D-1B01-40C6-822E-F806D4C2D245}" type="presParOf" srcId="{B9055E99-6FD6-4CB6-A10F-BEAB9F2FFC44}" destId="{E8E6358C-38CB-4BB4-B21A-460745E2E064}" srcOrd="1" destOrd="0" presId="urn:microsoft.com/office/officeart/2018/2/layout/IconLabelList"/>
    <dgm:cxn modelId="{3B57570C-7C34-48AE-B57C-A055043C811E}" type="presParOf" srcId="{B9055E99-6FD6-4CB6-A10F-BEAB9F2FFC44}" destId="{6362E3FD-94EE-4B63-9BC7-8C7957A928CE}" srcOrd="2" destOrd="0" presId="urn:microsoft.com/office/officeart/2018/2/layout/IconLabelList"/>
    <dgm:cxn modelId="{CDFC3BD4-8985-4EDC-A854-C520DCA92E8B}" type="presParOf" srcId="{6362E3FD-94EE-4B63-9BC7-8C7957A928CE}" destId="{7461B04B-9613-4F84-B4DE-34FFF5A876A0}" srcOrd="0" destOrd="0" presId="urn:microsoft.com/office/officeart/2018/2/layout/IconLabelList"/>
    <dgm:cxn modelId="{4169779C-2106-43CD-9FDB-2C74D1B10A14}" type="presParOf" srcId="{6362E3FD-94EE-4B63-9BC7-8C7957A928CE}" destId="{277B657A-57FA-49BF-8D39-018EE03CB9DB}" srcOrd="1" destOrd="0" presId="urn:microsoft.com/office/officeart/2018/2/layout/IconLabelList"/>
    <dgm:cxn modelId="{0CD738EC-6B55-4068-8C8A-E5EF49800432}" type="presParOf" srcId="{6362E3FD-94EE-4B63-9BC7-8C7957A928CE}" destId="{0F4FC5F1-72B5-42BA-B37F-581DEFDE7F2A}" srcOrd="2" destOrd="0" presId="urn:microsoft.com/office/officeart/2018/2/layout/IconLabelList"/>
    <dgm:cxn modelId="{25A93C72-B324-4B53-B6F0-802B980DEF93}" type="presParOf" srcId="{B9055E99-6FD6-4CB6-A10F-BEAB9F2FFC44}" destId="{649CB7AB-E9C0-44D5-94D1-A3F48DB8DE1F}" srcOrd="3" destOrd="0" presId="urn:microsoft.com/office/officeart/2018/2/layout/IconLabelList"/>
    <dgm:cxn modelId="{E5F8B953-92E2-479E-BE61-1893C3F84027}" type="presParOf" srcId="{B9055E99-6FD6-4CB6-A10F-BEAB9F2FFC44}" destId="{3495946E-600C-4285-8BAF-3CEF6B022EB2}" srcOrd="4" destOrd="0" presId="urn:microsoft.com/office/officeart/2018/2/layout/IconLabelList"/>
    <dgm:cxn modelId="{EEF04EB6-0B32-482F-AE07-FD98A6E09847}" type="presParOf" srcId="{3495946E-600C-4285-8BAF-3CEF6B022EB2}" destId="{E7B76F2E-5023-495C-A7E4-72DBC426EBF4}" srcOrd="0" destOrd="0" presId="urn:microsoft.com/office/officeart/2018/2/layout/IconLabelList"/>
    <dgm:cxn modelId="{ABDCECBF-DBB2-428E-93FF-335D50052F33}" type="presParOf" srcId="{3495946E-600C-4285-8BAF-3CEF6B022EB2}" destId="{01E1544B-97F4-4C2A-A5DD-D50044B99ADB}" srcOrd="1" destOrd="0" presId="urn:microsoft.com/office/officeart/2018/2/layout/IconLabelList"/>
    <dgm:cxn modelId="{9FB099AA-D7E9-4563-82B1-710043CC0BF8}" type="presParOf" srcId="{3495946E-600C-4285-8BAF-3CEF6B022EB2}" destId="{72E552BB-0E14-489D-8F6D-312ADFF8F1E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D0766-AC81-49E2-A44A-AEF2991BF3C3}">
      <dsp:nvSpPr>
        <dsp:cNvPr id="0" name=""/>
        <dsp:cNvSpPr/>
      </dsp:nvSpPr>
      <dsp:spPr>
        <a:xfrm>
          <a:off x="1063980" y="71974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35804B-AB06-41D4-8651-03C4A318A7A4}">
      <dsp:nvSpPr>
        <dsp:cNvPr id="0" name=""/>
        <dsp:cNvSpPr/>
      </dsp:nvSpPr>
      <dsp:spPr>
        <a:xfrm>
          <a:off x="285097"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Discuss what we already know about the conflict</a:t>
          </a:r>
        </a:p>
      </dsp:txBody>
      <dsp:txXfrm>
        <a:off x="285097" y="2346338"/>
        <a:ext cx="2832300" cy="720000"/>
      </dsp:txXfrm>
    </dsp:sp>
    <dsp:sp modelId="{7461B04B-9613-4F84-B4DE-34FFF5A876A0}">
      <dsp:nvSpPr>
        <dsp:cNvPr id="0" name=""/>
        <dsp:cNvSpPr/>
      </dsp:nvSpPr>
      <dsp:spPr>
        <a:xfrm>
          <a:off x="4391932" y="71974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4FC5F1-72B5-42BA-B37F-581DEFDE7F2A}">
      <dsp:nvSpPr>
        <dsp:cNvPr id="0" name=""/>
        <dsp:cNvSpPr/>
      </dsp:nvSpPr>
      <dsp:spPr>
        <a:xfrm>
          <a:off x="3613050"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Use the worksheet provided to write down key information</a:t>
          </a:r>
        </a:p>
      </dsp:txBody>
      <dsp:txXfrm>
        <a:off x="3613050" y="2346338"/>
        <a:ext cx="2832300" cy="720000"/>
      </dsp:txXfrm>
    </dsp:sp>
    <dsp:sp modelId="{E7B76F2E-5023-495C-A7E4-72DBC426EBF4}">
      <dsp:nvSpPr>
        <dsp:cNvPr id="0" name=""/>
        <dsp:cNvSpPr/>
      </dsp:nvSpPr>
      <dsp:spPr>
        <a:xfrm>
          <a:off x="7719885" y="71974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E552BB-0E14-489D-8F6D-312ADFF8F1E6}">
      <dsp:nvSpPr>
        <dsp:cNvPr id="0" name=""/>
        <dsp:cNvSpPr/>
      </dsp:nvSpPr>
      <dsp:spPr>
        <a:xfrm>
          <a:off x="6941002"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Cut and Paste into your book neatly</a:t>
          </a:r>
        </a:p>
      </dsp:txBody>
      <dsp:txXfrm>
        <a:off x="6941002" y="2346338"/>
        <a:ext cx="28323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3/30/24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138 BCE</a:t>
            </a:r>
          </a:p>
          <a:p>
            <a:pPr marL="228600" indent="-228600">
              <a:buAutoNum type="arabicPeriod"/>
            </a:pPr>
            <a:r>
              <a:rPr lang="en-US" dirty="0"/>
              <a:t>Jugurthine</a:t>
            </a:r>
          </a:p>
          <a:p>
            <a:pPr marL="228600" indent="-228600">
              <a:buAutoNum type="arabicPeriod"/>
            </a:pPr>
            <a:r>
              <a:rPr lang="en-US" dirty="0"/>
              <a:t>Quaestor</a:t>
            </a:r>
          </a:p>
          <a:p>
            <a:pPr marL="228600" indent="-228600">
              <a:buAutoNum type="arabicPeriod"/>
            </a:pPr>
            <a:r>
              <a:rPr lang="en-US" dirty="0"/>
              <a:t>Social</a:t>
            </a:r>
          </a:p>
          <a:p>
            <a:pPr marL="228600" indent="-228600">
              <a:buAutoNum type="arabicPeriod"/>
            </a:pPr>
            <a:r>
              <a:rPr lang="en-US" dirty="0"/>
              <a:t> First </a:t>
            </a:r>
            <a:r>
              <a:rPr lang="en-US" dirty="0" err="1"/>
              <a:t>Mithradtic</a:t>
            </a:r>
            <a:r>
              <a:rPr lang="en-US" dirty="0"/>
              <a:t> War, dictator</a:t>
            </a:r>
          </a:p>
        </p:txBody>
      </p:sp>
      <p:sp>
        <p:nvSpPr>
          <p:cNvPr id="4" name="Slide Number Placeholder 3"/>
          <p:cNvSpPr>
            <a:spLocks noGrp="1"/>
          </p:cNvSpPr>
          <p:nvPr>
            <p:ph type="sldNum" sz="quarter" idx="5"/>
          </p:nvPr>
        </p:nvSpPr>
        <p:spPr/>
        <p:txBody>
          <a:bodyPr/>
          <a:lstStyle/>
          <a:p>
            <a:fld id="{348E9CBE-103D-614D-933D-6F8E197DB034}" type="slidenum">
              <a:rPr lang="en-US" smtClean="0"/>
              <a:t>3</a:t>
            </a:fld>
            <a:endParaRPr lang="en-US"/>
          </a:p>
        </p:txBody>
      </p:sp>
    </p:spTree>
    <p:extLst>
      <p:ext uri="{BB962C8B-B14F-4D97-AF65-F5344CB8AC3E}">
        <p14:creationId xmlns:p14="http://schemas.microsoft.com/office/powerpoint/2010/main" val="1521407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0D0D0D"/>
                </a:solidFill>
                <a:effectLst/>
                <a:latin typeface="Söhne"/>
              </a:rPr>
              <a:t>One thing Sulla and Marius had in common was their military prowess and success in various campaigns.</a:t>
            </a:r>
          </a:p>
          <a:p>
            <a:pPr algn="l"/>
            <a:r>
              <a:rPr lang="en-AU" b="0" i="0" dirty="0">
                <a:solidFill>
                  <a:srgbClr val="0D0D0D"/>
                </a:solidFill>
                <a:effectLst/>
                <a:latin typeface="Söhne"/>
              </a:rPr>
              <a:t>One thing that caused rivalry between Sulla and Marius was their ambition for political power and control over the Roman state, leading to intense competition and eventually civil conflict.</a:t>
            </a:r>
          </a:p>
        </p:txBody>
      </p:sp>
      <p:sp>
        <p:nvSpPr>
          <p:cNvPr id="4" name="Slide Number Placeholder 3"/>
          <p:cNvSpPr>
            <a:spLocks noGrp="1"/>
          </p:cNvSpPr>
          <p:nvPr>
            <p:ph type="sldNum" sz="quarter" idx="5"/>
          </p:nvPr>
        </p:nvSpPr>
        <p:spPr/>
        <p:txBody>
          <a:bodyPr/>
          <a:lstStyle/>
          <a:p>
            <a:fld id="{348E9CBE-103D-614D-933D-6F8E197DB034}" type="slidenum">
              <a:rPr lang="en-US" smtClean="0"/>
              <a:t>4</a:t>
            </a:fld>
            <a:endParaRPr lang="en-US"/>
          </a:p>
        </p:txBody>
      </p:sp>
    </p:spTree>
    <p:extLst>
      <p:ext uri="{BB962C8B-B14F-4D97-AF65-F5344CB8AC3E}">
        <p14:creationId xmlns:p14="http://schemas.microsoft.com/office/powerpoint/2010/main" val="1197029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3/30/24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3/30/24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3/30/24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3/30/24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3/30/24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3/30/24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3/30/24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3/30/24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Sulla and conflict</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4366949" cy="954107"/>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r>
              <a:rPr lang="en-US" sz="2800" i="1" dirty="0">
                <a:solidFill>
                  <a:schemeClr val="accent5">
                    <a:lumMod val="75000"/>
                  </a:schemeClr>
                </a:solidFill>
              </a:rPr>
              <a:t>Describe</a:t>
            </a:r>
            <a:r>
              <a:rPr lang="en-US" sz="2800" dirty="0">
                <a:solidFill>
                  <a:schemeClr val="accent5">
                    <a:lumMod val="75000"/>
                  </a:schemeClr>
                </a:solidFill>
              </a:rPr>
              <a:t> </a:t>
            </a:r>
            <a:r>
              <a:rPr lang="en-US" sz="2800" b="1" u="sng" dirty="0">
                <a:solidFill>
                  <a:schemeClr val="accent5">
                    <a:lumMod val="75000"/>
                  </a:schemeClr>
                </a:solidFill>
              </a:rPr>
              <a:t>the key conflicts</a:t>
            </a:r>
            <a:r>
              <a:rPr lang="en-US" sz="2800" dirty="0">
                <a:solidFill>
                  <a:schemeClr val="accent5">
                    <a:lumMod val="75000"/>
                  </a:schemeClr>
                </a:solidFill>
              </a:rPr>
              <a:t> of Sulla’s Career</a:t>
            </a: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1, Lesson 2</a:t>
            </a:r>
          </a:p>
        </p:txBody>
      </p:sp>
      <p:pic>
        <p:nvPicPr>
          <p:cNvPr id="4" name="Picture 2" descr="The Golden-Haired Dictator and the End of the Republic — Ramen Chemistry">
            <a:extLst>
              <a:ext uri="{FF2B5EF4-FFF2-40B4-BE49-F238E27FC236}">
                <a16:creationId xmlns:a16="http://schemas.microsoft.com/office/drawing/2014/main" id="{4C5E3B00-98C9-05F8-CB73-00AC6A75C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28" y="257426"/>
            <a:ext cx="4537026" cy="581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44F0-C651-7FB3-9997-B19080080BF0}"/>
              </a:ext>
            </a:extLst>
          </p:cNvPr>
          <p:cNvSpPr>
            <a:spLocks noGrp="1"/>
          </p:cNvSpPr>
          <p:nvPr>
            <p:ph type="ctrTitle"/>
          </p:nvPr>
        </p:nvSpPr>
        <p:spPr/>
        <p:txBody>
          <a:bodyPr/>
          <a:lstStyle/>
          <a:p>
            <a:r>
              <a:rPr lang="en-US" dirty="0"/>
              <a:t>The Social War</a:t>
            </a:r>
          </a:p>
        </p:txBody>
      </p:sp>
      <p:sp>
        <p:nvSpPr>
          <p:cNvPr id="3" name="Subtitle 2">
            <a:extLst>
              <a:ext uri="{FF2B5EF4-FFF2-40B4-BE49-F238E27FC236}">
                <a16:creationId xmlns:a16="http://schemas.microsoft.com/office/drawing/2014/main" id="{0B43EF8F-AF9D-BD63-FBEC-A8DA28D523DC}"/>
              </a:ext>
            </a:extLst>
          </p:cNvPr>
          <p:cNvSpPr>
            <a:spLocks noGrp="1"/>
          </p:cNvSpPr>
          <p:nvPr>
            <p:ph type="subTitle" idx="1"/>
          </p:nvPr>
        </p:nvSpPr>
        <p:spPr/>
        <p:txBody>
          <a:bodyPr/>
          <a:lstStyle/>
          <a:p>
            <a:r>
              <a:rPr lang="en-US" dirty="0"/>
              <a:t>What do you already know?</a:t>
            </a:r>
          </a:p>
        </p:txBody>
      </p:sp>
    </p:spTree>
    <p:extLst>
      <p:ext uri="{BB962C8B-B14F-4D97-AF65-F5344CB8AC3E}">
        <p14:creationId xmlns:p14="http://schemas.microsoft.com/office/powerpoint/2010/main" val="300707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BBF-0E6D-27A5-D271-097A40055CC1}"/>
              </a:ext>
            </a:extLst>
          </p:cNvPr>
          <p:cNvSpPr>
            <a:spLocks noGrp="1"/>
          </p:cNvSpPr>
          <p:nvPr>
            <p:ph type="title"/>
          </p:nvPr>
        </p:nvSpPr>
        <p:spPr/>
        <p:txBody>
          <a:bodyPr/>
          <a:lstStyle/>
          <a:p>
            <a:pPr algn="ctr"/>
            <a:r>
              <a:rPr lang="en-US" dirty="0"/>
              <a:t>Social War – Key Information</a:t>
            </a:r>
          </a:p>
        </p:txBody>
      </p:sp>
      <p:sp>
        <p:nvSpPr>
          <p:cNvPr id="3" name="Content Placeholder 2">
            <a:extLst>
              <a:ext uri="{FF2B5EF4-FFF2-40B4-BE49-F238E27FC236}">
                <a16:creationId xmlns:a16="http://schemas.microsoft.com/office/drawing/2014/main" id="{FC7FF097-AB39-76B6-0C9C-834388EB9133}"/>
              </a:ext>
            </a:extLst>
          </p:cNvPr>
          <p:cNvSpPr>
            <a:spLocks noGrp="1"/>
          </p:cNvSpPr>
          <p:nvPr>
            <p:ph idx="1"/>
          </p:nvPr>
        </p:nvSpPr>
        <p:spPr>
          <a:xfrm>
            <a:off x="329783" y="1845734"/>
            <a:ext cx="11647357" cy="4600036"/>
          </a:xfrm>
        </p:spPr>
        <p:txBody>
          <a:bodyPr>
            <a:normAutofit/>
          </a:bodyPr>
          <a:lstStyle/>
          <a:p>
            <a:pPr algn="l">
              <a:buFont typeface="Arial" panose="020B0604020202020204" pitchFamily="34" charset="0"/>
              <a:buChar char="•"/>
            </a:pPr>
            <a:r>
              <a:rPr lang="en-AU" b="1" i="0" dirty="0">
                <a:solidFill>
                  <a:srgbClr val="0D0D0D"/>
                </a:solidFill>
                <a:effectLst/>
                <a:latin typeface="Calibri" panose="020F0502020204030204" pitchFamily="34" charset="0"/>
                <a:cs typeface="Calibri" panose="020F0502020204030204" pitchFamily="34" charset="0"/>
              </a:rPr>
              <a:t>Date:</a:t>
            </a:r>
            <a:r>
              <a:rPr lang="en-AU" b="0" i="0" dirty="0">
                <a:solidFill>
                  <a:srgbClr val="0D0D0D"/>
                </a:solidFill>
                <a:effectLst/>
                <a:latin typeface="Calibri" panose="020F0502020204030204" pitchFamily="34" charset="0"/>
                <a:cs typeface="Calibri" panose="020F0502020204030204" pitchFamily="34" charset="0"/>
              </a:rPr>
              <a:t> 91 – 88 BCE.</a:t>
            </a:r>
          </a:p>
          <a:p>
            <a:pPr algn="l">
              <a:buFont typeface="Arial" panose="020B0604020202020204" pitchFamily="34" charset="0"/>
              <a:buChar char="•"/>
            </a:pPr>
            <a:r>
              <a:rPr lang="en-AU" b="1" i="0" dirty="0">
                <a:solidFill>
                  <a:srgbClr val="0D0D0D"/>
                </a:solidFill>
                <a:effectLst/>
                <a:latin typeface="Calibri" panose="020F0502020204030204" pitchFamily="34" charset="0"/>
                <a:cs typeface="Calibri" panose="020F0502020204030204" pitchFamily="34" charset="0"/>
              </a:rPr>
              <a:t>Location:</a:t>
            </a:r>
            <a:r>
              <a:rPr lang="en-AU" b="0" i="0" dirty="0">
                <a:solidFill>
                  <a:srgbClr val="0D0D0D"/>
                </a:solidFill>
                <a:effectLst/>
                <a:latin typeface="Calibri" panose="020F0502020204030204" pitchFamily="34" charset="0"/>
                <a:cs typeface="Calibri" panose="020F0502020204030204" pitchFamily="34" charset="0"/>
              </a:rPr>
              <a:t> Mainly in Italy, particularly in regions inhabited by the socii (Italian allies of Rome).</a:t>
            </a:r>
          </a:p>
          <a:p>
            <a:pPr algn="l">
              <a:buFont typeface="Arial" panose="020B0604020202020204" pitchFamily="34" charset="0"/>
              <a:buChar char="•"/>
            </a:pPr>
            <a:r>
              <a:rPr lang="en-AU" b="1" i="0" dirty="0">
                <a:solidFill>
                  <a:srgbClr val="0D0D0D"/>
                </a:solidFill>
                <a:effectLst/>
                <a:latin typeface="Calibri" panose="020F0502020204030204" pitchFamily="34" charset="0"/>
                <a:cs typeface="Calibri" panose="020F0502020204030204" pitchFamily="34" charset="0"/>
              </a:rPr>
              <a:t>Parties Involved:</a:t>
            </a:r>
            <a:endParaRPr lang="en-AU" b="0" i="0" dirty="0">
              <a:solidFill>
                <a:srgbClr val="0D0D0D"/>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AU" b="0" i="0" dirty="0">
                <a:solidFill>
                  <a:srgbClr val="0D0D0D"/>
                </a:solidFill>
                <a:effectLst/>
                <a:latin typeface="Calibri" panose="020F0502020204030204" pitchFamily="34" charset="0"/>
                <a:cs typeface="Calibri" panose="020F0502020204030204" pitchFamily="34" charset="0"/>
              </a:rPr>
              <a:t>Roman Republic, led by various Roman commanders including Lucius Cornelius Sulla and </a:t>
            </a:r>
            <a:r>
              <a:rPr lang="en-AU" b="0" i="0" dirty="0" err="1">
                <a:solidFill>
                  <a:srgbClr val="0D0D0D"/>
                </a:solidFill>
                <a:effectLst/>
                <a:latin typeface="Calibri" panose="020F0502020204030204" pitchFamily="34" charset="0"/>
                <a:cs typeface="Calibri" panose="020F0502020204030204" pitchFamily="34" charset="0"/>
              </a:rPr>
              <a:t>Gnaeus</a:t>
            </a:r>
            <a:r>
              <a:rPr lang="en-AU" b="0" i="0" dirty="0">
                <a:solidFill>
                  <a:srgbClr val="0D0D0D"/>
                </a:solidFill>
                <a:effectLst/>
                <a:latin typeface="Calibri" panose="020F0502020204030204" pitchFamily="34" charset="0"/>
                <a:cs typeface="Calibri" panose="020F0502020204030204" pitchFamily="34" charset="0"/>
              </a:rPr>
              <a:t> </a:t>
            </a:r>
            <a:r>
              <a:rPr lang="en-AU" b="0" i="0" dirty="0" err="1">
                <a:solidFill>
                  <a:srgbClr val="0D0D0D"/>
                </a:solidFill>
                <a:effectLst/>
                <a:latin typeface="Calibri" panose="020F0502020204030204" pitchFamily="34" charset="0"/>
                <a:cs typeface="Calibri" panose="020F0502020204030204" pitchFamily="34" charset="0"/>
              </a:rPr>
              <a:t>Pompeius</a:t>
            </a:r>
            <a:r>
              <a:rPr lang="en-AU" b="0" i="0" dirty="0">
                <a:solidFill>
                  <a:srgbClr val="0D0D0D"/>
                </a:solidFill>
                <a:effectLst/>
                <a:latin typeface="Calibri" panose="020F0502020204030204" pitchFamily="34" charset="0"/>
                <a:cs typeface="Calibri" panose="020F0502020204030204" pitchFamily="34" charset="0"/>
              </a:rPr>
              <a:t> Strabo.</a:t>
            </a:r>
          </a:p>
          <a:p>
            <a:pPr marL="742950" lvl="1" indent="-285750" algn="l">
              <a:buFont typeface="Arial" panose="020B0604020202020204" pitchFamily="34" charset="0"/>
              <a:buChar char="•"/>
            </a:pPr>
            <a:r>
              <a:rPr lang="en-AU" b="0" i="0" dirty="0">
                <a:solidFill>
                  <a:srgbClr val="0D0D0D"/>
                </a:solidFill>
                <a:effectLst/>
                <a:latin typeface="Calibri" panose="020F0502020204030204" pitchFamily="34" charset="0"/>
                <a:cs typeface="Calibri" panose="020F0502020204030204" pitchFamily="34" charset="0"/>
              </a:rPr>
              <a:t>Italian allies of Rome, known as socii.</a:t>
            </a:r>
          </a:p>
          <a:p>
            <a:pPr algn="l">
              <a:buFont typeface="Arial" panose="020B0604020202020204" pitchFamily="34" charset="0"/>
              <a:buChar char="•"/>
            </a:pPr>
            <a:r>
              <a:rPr lang="en-AU" b="1" i="0" dirty="0">
                <a:solidFill>
                  <a:srgbClr val="0D0D0D"/>
                </a:solidFill>
                <a:effectLst/>
                <a:latin typeface="Calibri" panose="020F0502020204030204" pitchFamily="34" charset="0"/>
                <a:cs typeface="Calibri" panose="020F0502020204030204" pitchFamily="34" charset="0"/>
              </a:rPr>
              <a:t>Cause:</a:t>
            </a:r>
            <a:endParaRPr lang="en-AU" b="0" i="0" dirty="0">
              <a:solidFill>
                <a:srgbClr val="0D0D0D"/>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AU" b="0" i="0" dirty="0">
                <a:solidFill>
                  <a:srgbClr val="0D0D0D"/>
                </a:solidFill>
                <a:effectLst/>
                <a:latin typeface="Calibri" panose="020F0502020204030204" pitchFamily="34" charset="0"/>
                <a:cs typeface="Calibri" panose="020F0502020204030204" pitchFamily="34" charset="0"/>
              </a:rPr>
              <a:t>Discontent among the socii over their unequal treatment and lack of Roman citizenship rights, despite their contributions to Rome's military and economy.</a:t>
            </a:r>
          </a:p>
          <a:p>
            <a:pPr marL="742950" lvl="1" indent="-285750" algn="l">
              <a:buFont typeface="Arial" panose="020B0604020202020204" pitchFamily="34" charset="0"/>
              <a:buChar char="•"/>
            </a:pPr>
            <a:r>
              <a:rPr lang="en-AU" b="0" i="0" dirty="0">
                <a:solidFill>
                  <a:srgbClr val="0D0D0D"/>
                </a:solidFill>
                <a:effectLst/>
                <a:latin typeface="Calibri" panose="020F0502020204030204" pitchFamily="34" charset="0"/>
                <a:cs typeface="Calibri" panose="020F0502020204030204" pitchFamily="34" charset="0"/>
              </a:rPr>
              <a:t>The assassination of the tribune Marcus </a:t>
            </a:r>
            <a:r>
              <a:rPr lang="en-AU" b="0" i="0" dirty="0" err="1">
                <a:solidFill>
                  <a:srgbClr val="0D0D0D"/>
                </a:solidFill>
                <a:effectLst/>
                <a:latin typeface="Calibri" panose="020F0502020204030204" pitchFamily="34" charset="0"/>
                <a:cs typeface="Calibri" panose="020F0502020204030204" pitchFamily="34" charset="0"/>
              </a:rPr>
              <a:t>Livius</a:t>
            </a:r>
            <a:r>
              <a:rPr lang="en-AU" b="0" i="0" dirty="0">
                <a:solidFill>
                  <a:srgbClr val="0D0D0D"/>
                </a:solidFill>
                <a:effectLst/>
                <a:latin typeface="Calibri" panose="020F0502020204030204" pitchFamily="34" charset="0"/>
                <a:cs typeface="Calibri" panose="020F0502020204030204" pitchFamily="34" charset="0"/>
              </a:rPr>
              <a:t> Drusus, who had proposed citizenship reforms, further </a:t>
            </a:r>
            <a:r>
              <a:rPr lang="en-AU" b="0" i="0" dirty="0" err="1">
                <a:solidFill>
                  <a:srgbClr val="0D0D0D"/>
                </a:solidFill>
                <a:effectLst/>
                <a:latin typeface="Calibri" panose="020F0502020204030204" pitchFamily="34" charset="0"/>
                <a:cs typeface="Calibri" panose="020F0502020204030204" pitchFamily="34" charset="0"/>
              </a:rPr>
              <a:t>fueled</a:t>
            </a:r>
            <a:r>
              <a:rPr lang="en-AU" b="0" i="0" dirty="0">
                <a:solidFill>
                  <a:srgbClr val="0D0D0D"/>
                </a:solidFill>
                <a:effectLst/>
                <a:latin typeface="Calibri" panose="020F0502020204030204" pitchFamily="34" charset="0"/>
                <a:cs typeface="Calibri" panose="020F0502020204030204" pitchFamily="34" charset="0"/>
              </a:rPr>
              <a:t> tensions.</a:t>
            </a:r>
          </a:p>
        </p:txBody>
      </p:sp>
    </p:spTree>
    <p:extLst>
      <p:ext uri="{BB962C8B-B14F-4D97-AF65-F5344CB8AC3E}">
        <p14:creationId xmlns:p14="http://schemas.microsoft.com/office/powerpoint/2010/main" val="121285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BBF-0E6D-27A5-D271-097A40055CC1}"/>
              </a:ext>
            </a:extLst>
          </p:cNvPr>
          <p:cNvSpPr>
            <a:spLocks noGrp="1"/>
          </p:cNvSpPr>
          <p:nvPr>
            <p:ph type="title"/>
          </p:nvPr>
        </p:nvSpPr>
        <p:spPr/>
        <p:txBody>
          <a:bodyPr/>
          <a:lstStyle/>
          <a:p>
            <a:pPr algn="ctr"/>
            <a:r>
              <a:rPr lang="en-US" dirty="0"/>
              <a:t>Social War – Key Information</a:t>
            </a:r>
          </a:p>
        </p:txBody>
      </p:sp>
      <p:sp>
        <p:nvSpPr>
          <p:cNvPr id="3" name="Content Placeholder 2">
            <a:extLst>
              <a:ext uri="{FF2B5EF4-FFF2-40B4-BE49-F238E27FC236}">
                <a16:creationId xmlns:a16="http://schemas.microsoft.com/office/drawing/2014/main" id="{FC7FF097-AB39-76B6-0C9C-834388EB9133}"/>
              </a:ext>
            </a:extLst>
          </p:cNvPr>
          <p:cNvSpPr>
            <a:spLocks noGrp="1"/>
          </p:cNvSpPr>
          <p:nvPr>
            <p:ph idx="1"/>
          </p:nvPr>
        </p:nvSpPr>
        <p:spPr>
          <a:xfrm>
            <a:off x="329783" y="1845734"/>
            <a:ext cx="11647357" cy="4600036"/>
          </a:xfrm>
        </p:spPr>
        <p:txBody>
          <a:bodyPr>
            <a:normAutofit fontScale="92500" lnSpcReduction="10000"/>
          </a:bodyPr>
          <a:lstStyle/>
          <a:p>
            <a:pPr algn="l">
              <a:buFont typeface="Arial" panose="020B0604020202020204" pitchFamily="34" charset="0"/>
              <a:buChar char="•"/>
            </a:pPr>
            <a:r>
              <a:rPr lang="en-AU" b="1" i="0" dirty="0">
                <a:solidFill>
                  <a:srgbClr val="0D0D0D"/>
                </a:solidFill>
                <a:effectLst/>
                <a:latin typeface="Calibri" panose="020F0502020204030204" pitchFamily="34" charset="0"/>
                <a:cs typeface="Calibri" panose="020F0502020204030204" pitchFamily="34" charset="0"/>
              </a:rPr>
              <a:t>Key Events:</a:t>
            </a:r>
            <a:endParaRPr lang="en-AU" b="0" i="0" dirty="0">
              <a:solidFill>
                <a:srgbClr val="0D0D0D"/>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AU" b="0" i="0" dirty="0">
                <a:solidFill>
                  <a:srgbClr val="0D0D0D"/>
                </a:solidFill>
                <a:effectLst/>
                <a:latin typeface="Calibri" panose="020F0502020204030204" pitchFamily="34" charset="0"/>
                <a:cs typeface="Calibri" panose="020F0502020204030204" pitchFamily="34" charset="0"/>
              </a:rPr>
              <a:t>The socii revolt against Rome, forming their own military alliances and establishing the Italian Confederation.</a:t>
            </a:r>
          </a:p>
          <a:p>
            <a:pPr marL="742950" lvl="1" indent="-285750" algn="l">
              <a:buFont typeface="Arial" panose="020B0604020202020204" pitchFamily="34" charset="0"/>
              <a:buChar char="•"/>
            </a:pPr>
            <a:r>
              <a:rPr lang="en-AU" b="0" i="0" dirty="0">
                <a:solidFill>
                  <a:srgbClr val="0D0D0D"/>
                </a:solidFill>
                <a:effectLst/>
                <a:latin typeface="Calibri" panose="020F0502020204030204" pitchFamily="34" charset="0"/>
                <a:cs typeface="Calibri" panose="020F0502020204030204" pitchFamily="34" charset="0"/>
              </a:rPr>
              <a:t>Initially, the socii achieve some military successes, capturing several Roman cities and defeating Roman armies in battles such as the Battle of Asculum.</a:t>
            </a:r>
          </a:p>
          <a:p>
            <a:pPr marL="742950" lvl="1" indent="-285750" algn="l">
              <a:buFont typeface="Arial" panose="020B0604020202020204" pitchFamily="34" charset="0"/>
              <a:buChar char="•"/>
            </a:pPr>
            <a:r>
              <a:rPr lang="en-AU" b="0" i="0" dirty="0">
                <a:solidFill>
                  <a:srgbClr val="0D0D0D"/>
                </a:solidFill>
                <a:effectLst/>
                <a:latin typeface="Calibri" panose="020F0502020204030204" pitchFamily="34" charset="0"/>
                <a:cs typeface="Calibri" panose="020F0502020204030204" pitchFamily="34" charset="0"/>
              </a:rPr>
              <a:t>The Roman consul Lucius Cornelius Sulla and his co-commander </a:t>
            </a:r>
            <a:r>
              <a:rPr lang="en-AU" b="0" i="0" dirty="0" err="1">
                <a:solidFill>
                  <a:srgbClr val="0D0D0D"/>
                </a:solidFill>
                <a:effectLst/>
                <a:latin typeface="Calibri" panose="020F0502020204030204" pitchFamily="34" charset="0"/>
                <a:cs typeface="Calibri" panose="020F0502020204030204" pitchFamily="34" charset="0"/>
              </a:rPr>
              <a:t>Gnaeus</a:t>
            </a:r>
            <a:r>
              <a:rPr lang="en-AU" b="0" i="0" dirty="0">
                <a:solidFill>
                  <a:srgbClr val="0D0D0D"/>
                </a:solidFill>
                <a:effectLst/>
                <a:latin typeface="Calibri" panose="020F0502020204030204" pitchFamily="34" charset="0"/>
                <a:cs typeface="Calibri" panose="020F0502020204030204" pitchFamily="34" charset="0"/>
              </a:rPr>
              <a:t> </a:t>
            </a:r>
            <a:r>
              <a:rPr lang="en-AU" b="0" i="0" dirty="0" err="1">
                <a:solidFill>
                  <a:srgbClr val="0D0D0D"/>
                </a:solidFill>
                <a:effectLst/>
                <a:latin typeface="Calibri" panose="020F0502020204030204" pitchFamily="34" charset="0"/>
                <a:cs typeface="Calibri" panose="020F0502020204030204" pitchFamily="34" charset="0"/>
              </a:rPr>
              <a:t>Pompeius</a:t>
            </a:r>
            <a:r>
              <a:rPr lang="en-AU" b="0" i="0" dirty="0">
                <a:solidFill>
                  <a:srgbClr val="0D0D0D"/>
                </a:solidFill>
                <a:effectLst/>
                <a:latin typeface="Calibri" panose="020F0502020204030204" pitchFamily="34" charset="0"/>
                <a:cs typeface="Calibri" panose="020F0502020204030204" pitchFamily="34" charset="0"/>
              </a:rPr>
              <a:t> Strabo lead successful campaigns against the socii, gradually reversing their gains.</a:t>
            </a:r>
          </a:p>
          <a:p>
            <a:pPr marL="742950" lvl="1" indent="-285750" algn="l">
              <a:buFont typeface="Arial" panose="020B0604020202020204" pitchFamily="34" charset="0"/>
              <a:buChar char="•"/>
            </a:pPr>
            <a:r>
              <a:rPr lang="en-AU" b="0" i="0" dirty="0">
                <a:solidFill>
                  <a:srgbClr val="0D0D0D"/>
                </a:solidFill>
                <a:effectLst/>
                <a:latin typeface="Calibri" panose="020F0502020204030204" pitchFamily="34" charset="0"/>
                <a:cs typeface="Calibri" panose="020F0502020204030204" pitchFamily="34" charset="0"/>
              </a:rPr>
              <a:t>Rome grants Roman citizenship to the socii in 89 BC, partially ending the conflict.</a:t>
            </a:r>
          </a:p>
          <a:p>
            <a:pPr algn="l">
              <a:buFont typeface="Arial" panose="020B0604020202020204" pitchFamily="34" charset="0"/>
              <a:buChar char="•"/>
            </a:pPr>
            <a:r>
              <a:rPr lang="en-AU" b="1" i="0" dirty="0">
                <a:solidFill>
                  <a:srgbClr val="0D0D0D"/>
                </a:solidFill>
                <a:effectLst/>
                <a:latin typeface="Calibri" panose="020F0502020204030204" pitchFamily="34" charset="0"/>
                <a:cs typeface="Calibri" panose="020F0502020204030204" pitchFamily="34" charset="0"/>
              </a:rPr>
              <a:t>Outcome:</a:t>
            </a:r>
            <a:endParaRPr lang="en-AU" b="0" i="0" dirty="0">
              <a:solidFill>
                <a:srgbClr val="0D0D0D"/>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AU" b="0" i="0" dirty="0">
                <a:solidFill>
                  <a:srgbClr val="0D0D0D"/>
                </a:solidFill>
                <a:effectLst/>
                <a:latin typeface="Calibri" panose="020F0502020204030204" pitchFamily="34" charset="0"/>
                <a:cs typeface="Calibri" panose="020F0502020204030204" pitchFamily="34" charset="0"/>
              </a:rPr>
              <a:t>The Social War ends with the Roman victory and the extension of Roman citizenship to the socii.</a:t>
            </a:r>
          </a:p>
          <a:p>
            <a:pPr marL="742950" lvl="1" indent="-285750" algn="l">
              <a:buFont typeface="Arial" panose="020B0604020202020204" pitchFamily="34" charset="0"/>
              <a:buChar char="•"/>
            </a:pPr>
            <a:r>
              <a:rPr lang="en-AU" b="0" i="0" dirty="0">
                <a:solidFill>
                  <a:srgbClr val="0D0D0D"/>
                </a:solidFill>
                <a:effectLst/>
                <a:latin typeface="Calibri" panose="020F0502020204030204" pitchFamily="34" charset="0"/>
                <a:cs typeface="Calibri" panose="020F0502020204030204" pitchFamily="34" charset="0"/>
              </a:rPr>
              <a:t>The war results in significant changes to Roman society, politics, and military structure, paving the way for further reforms and contributing to the decline of the Roman Republic.</a:t>
            </a:r>
          </a:p>
          <a:p>
            <a:pPr algn="l">
              <a:buFont typeface="Arial" panose="020B0604020202020204" pitchFamily="34" charset="0"/>
              <a:buChar char="•"/>
            </a:pPr>
            <a:r>
              <a:rPr lang="en-AU" b="1" i="0" dirty="0">
                <a:solidFill>
                  <a:srgbClr val="0D0D0D"/>
                </a:solidFill>
                <a:effectLst/>
                <a:latin typeface="Calibri" panose="020F0502020204030204" pitchFamily="34" charset="0"/>
                <a:cs typeface="Calibri" panose="020F0502020204030204" pitchFamily="34" charset="0"/>
              </a:rPr>
              <a:t>Significance:</a:t>
            </a:r>
            <a:endParaRPr lang="en-AU" b="0" i="0" dirty="0">
              <a:solidFill>
                <a:srgbClr val="0D0D0D"/>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AU" b="0" i="0" dirty="0">
                <a:solidFill>
                  <a:srgbClr val="0D0D0D"/>
                </a:solidFill>
                <a:effectLst/>
                <a:latin typeface="Calibri" panose="020F0502020204030204" pitchFamily="34" charset="0"/>
                <a:cs typeface="Calibri" panose="020F0502020204030204" pitchFamily="34" charset="0"/>
              </a:rPr>
              <a:t>Marks a significant moment in Roman history as it was one of the first major conflicts within Italy itself.</a:t>
            </a:r>
          </a:p>
          <a:p>
            <a:pPr marL="742950" lvl="1" indent="-285750" algn="l">
              <a:buFont typeface="Arial" panose="020B0604020202020204" pitchFamily="34" charset="0"/>
              <a:buChar char="•"/>
            </a:pPr>
            <a:r>
              <a:rPr lang="en-AU" b="0" i="0" dirty="0">
                <a:solidFill>
                  <a:srgbClr val="0D0D0D"/>
                </a:solidFill>
                <a:effectLst/>
                <a:latin typeface="Calibri" panose="020F0502020204030204" pitchFamily="34" charset="0"/>
                <a:cs typeface="Calibri" panose="020F0502020204030204" pitchFamily="34" charset="0"/>
              </a:rPr>
              <a:t>The extension of Roman citizenship to the socii represents a pivotal development in Roman society and politics, altering the dynamics of citizenship and loyalty within the Republic.</a:t>
            </a:r>
          </a:p>
        </p:txBody>
      </p:sp>
    </p:spTree>
    <p:extLst>
      <p:ext uri="{BB962C8B-B14F-4D97-AF65-F5344CB8AC3E}">
        <p14:creationId xmlns:p14="http://schemas.microsoft.com/office/powerpoint/2010/main" val="2239066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87F0-62E9-3E4C-F0AC-DE6D4AEA0469}"/>
              </a:ext>
            </a:extLst>
          </p:cNvPr>
          <p:cNvSpPr>
            <a:spLocks noGrp="1"/>
          </p:cNvSpPr>
          <p:nvPr>
            <p:ph type="ctrTitle"/>
          </p:nvPr>
        </p:nvSpPr>
        <p:spPr/>
        <p:txBody>
          <a:bodyPr/>
          <a:lstStyle/>
          <a:p>
            <a:r>
              <a:rPr lang="en-US" dirty="0"/>
              <a:t>Sulla and Conflict</a:t>
            </a:r>
          </a:p>
        </p:txBody>
      </p:sp>
      <p:sp>
        <p:nvSpPr>
          <p:cNvPr id="3" name="Subtitle 2">
            <a:extLst>
              <a:ext uri="{FF2B5EF4-FFF2-40B4-BE49-F238E27FC236}">
                <a16:creationId xmlns:a16="http://schemas.microsoft.com/office/drawing/2014/main" id="{88D9175C-0D0C-4E59-9EC8-0496D83164E3}"/>
              </a:ext>
            </a:extLst>
          </p:cNvPr>
          <p:cNvSpPr>
            <a:spLocks noGrp="1"/>
          </p:cNvSpPr>
          <p:nvPr>
            <p:ph type="subTitle" idx="1"/>
          </p:nvPr>
        </p:nvSpPr>
        <p:spPr/>
        <p:txBody>
          <a:bodyPr/>
          <a:lstStyle/>
          <a:p>
            <a:r>
              <a:rPr lang="en-US" b="1" i="1" dirty="0">
                <a:solidFill>
                  <a:schemeClr val="accent5"/>
                </a:solidFill>
              </a:rPr>
              <a:t>Read through the following information and </a:t>
            </a:r>
            <a:r>
              <a:rPr lang="en-US" b="1" i="1" dirty="0" err="1">
                <a:solidFill>
                  <a:schemeClr val="accent5"/>
                </a:solidFill>
              </a:rPr>
              <a:t>summarise</a:t>
            </a:r>
            <a:r>
              <a:rPr lang="en-US" b="1" i="1" dirty="0">
                <a:solidFill>
                  <a:schemeClr val="accent5"/>
                </a:solidFill>
              </a:rPr>
              <a:t> as a class</a:t>
            </a:r>
          </a:p>
        </p:txBody>
      </p:sp>
    </p:spTree>
    <p:extLst>
      <p:ext uri="{BB962C8B-B14F-4D97-AF65-F5344CB8AC3E}">
        <p14:creationId xmlns:p14="http://schemas.microsoft.com/office/powerpoint/2010/main" val="3824764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7818C-355C-B03B-0AEB-1583E8BE1534}"/>
              </a:ext>
            </a:extLst>
          </p:cNvPr>
          <p:cNvSpPr>
            <a:spLocks noGrp="1"/>
          </p:cNvSpPr>
          <p:nvPr>
            <p:ph type="title"/>
          </p:nvPr>
        </p:nvSpPr>
        <p:spPr>
          <a:xfrm>
            <a:off x="109327" y="-574431"/>
            <a:ext cx="12084951" cy="5841947"/>
          </a:xfrm>
        </p:spPr>
        <p:txBody>
          <a:bodyPr vert="horz" lIns="91440" tIns="45720" rIns="91440" bIns="45720" rtlCol="0" anchor="b">
            <a:normAutofit/>
          </a:bodyPr>
          <a:lstStyle/>
          <a:p>
            <a:r>
              <a:rPr lang="en-US" sz="2000" b="1" i="0" dirty="0">
                <a:solidFill>
                  <a:schemeClr val="tx1">
                    <a:lumMod val="85000"/>
                    <a:lumOff val="15000"/>
                  </a:schemeClr>
                </a:solidFill>
                <a:effectLst/>
              </a:rPr>
              <a:t>Sulla in the Jugurthine War</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The Jugurthine War was a long and complicated conflict. Rome had been at war with the Numidian king since 112 BC.</a:t>
            </a:r>
            <a:r>
              <a:rPr lang="en-US" sz="2000" dirty="0">
                <a:solidFill>
                  <a:schemeClr val="tx1">
                    <a:lumMod val="85000"/>
                    <a:lumOff val="15000"/>
                  </a:schemeClr>
                </a:solidFill>
              </a:rPr>
              <a:t> </a:t>
            </a:r>
            <a:r>
              <a:rPr lang="en-US" sz="2000" b="0" i="0" dirty="0">
                <a:solidFill>
                  <a:schemeClr val="tx1">
                    <a:lumMod val="85000"/>
                    <a:lumOff val="15000"/>
                  </a:schemeClr>
                </a:solidFill>
                <a:effectLst/>
              </a:rPr>
              <a:t>Sulla served with distinction in the war but his commanding officer, Gaius Marius, was unable to defeat him on the battlefield nor force him to surrender.</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 </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However, Sulla was able to negotiate with one of Jugurtha's allied leaders to betray the Numidian king.</a:t>
            </a:r>
            <a:r>
              <a:rPr lang="en-US" sz="2000" dirty="0">
                <a:solidFill>
                  <a:schemeClr val="tx1">
                    <a:lumMod val="85000"/>
                    <a:lumOff val="15000"/>
                  </a:schemeClr>
                </a:solidFill>
              </a:rPr>
              <a:t> </a:t>
            </a:r>
            <a:r>
              <a:rPr lang="en-US" sz="2000" b="0" i="0" dirty="0">
                <a:solidFill>
                  <a:schemeClr val="tx1">
                    <a:lumMod val="85000"/>
                    <a:lumOff val="15000"/>
                  </a:schemeClr>
                </a:solidFill>
                <a:effectLst/>
              </a:rPr>
              <a:t>As a result, Sulla was able to capture Jugurtha in 106 BC, ending the war.</a:t>
            </a:r>
            <a:r>
              <a:rPr lang="en-US" sz="2000" dirty="0">
                <a:solidFill>
                  <a:schemeClr val="tx1">
                    <a:lumMod val="85000"/>
                    <a:lumOff val="15000"/>
                  </a:schemeClr>
                </a:solidFill>
              </a:rPr>
              <a:t> </a:t>
            </a:r>
            <a:r>
              <a:rPr lang="en-US" sz="2000" b="0" i="0" dirty="0">
                <a:solidFill>
                  <a:schemeClr val="tx1">
                    <a:lumMod val="85000"/>
                    <a:lumOff val="15000"/>
                  </a:schemeClr>
                </a:solidFill>
                <a:effectLst/>
              </a:rPr>
              <a:t>Despite the fact that Sulla was the key figure in the capture of Jugurtha, Marius claimed the credit for himself.</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 </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This began a rivalry between the two men that would last for years. It is said that Sulla continually complained that it was he, not Marius, who really defeated Jugurtha.</a:t>
            </a:r>
            <a:r>
              <a:rPr lang="en-US" sz="2000" dirty="0">
                <a:solidFill>
                  <a:schemeClr val="tx1">
                    <a:lumMod val="85000"/>
                    <a:lumOff val="15000"/>
                  </a:schemeClr>
                </a:solidFill>
              </a:rPr>
              <a:t> </a:t>
            </a:r>
            <a:r>
              <a:rPr lang="en-US" sz="2000" b="0" i="0" dirty="0">
                <a:solidFill>
                  <a:schemeClr val="tx1">
                    <a:lumMod val="85000"/>
                    <a:lumOff val="15000"/>
                  </a:schemeClr>
                </a:solidFill>
                <a:effectLst/>
              </a:rPr>
              <a:t>Marius refused to acknowledge his efforts and the two men became bitter political enemies.</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 </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As time passed and both men vied to be the most important person in Rome, their hatred for each other only grew.</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Driven by his desire for success, Sulla returned to Rome to focus more on his political career. </a:t>
            </a:r>
            <a:r>
              <a:rPr lang="en-US" sz="2000" dirty="0">
                <a:solidFill>
                  <a:schemeClr val="tx1">
                    <a:lumMod val="85000"/>
                    <a:lumOff val="15000"/>
                  </a:schemeClr>
                </a:solidFill>
              </a:rPr>
              <a:t> </a:t>
            </a:r>
            <a:r>
              <a:rPr lang="en-US" sz="2000" b="0" i="0" dirty="0">
                <a:solidFill>
                  <a:schemeClr val="tx1">
                    <a:lumMod val="85000"/>
                    <a:lumOff val="15000"/>
                  </a:schemeClr>
                </a:solidFill>
                <a:effectLst/>
              </a:rPr>
              <a:t>He was elected to the position of </a:t>
            </a:r>
            <a:r>
              <a:rPr lang="en-US" sz="2000" b="0" i="1" dirty="0">
                <a:solidFill>
                  <a:schemeClr val="tx1">
                    <a:lumMod val="85000"/>
                    <a:lumOff val="15000"/>
                  </a:schemeClr>
                </a:solidFill>
                <a:effectLst/>
              </a:rPr>
              <a:t>praetor</a:t>
            </a:r>
            <a:r>
              <a:rPr lang="en-US" sz="2000" b="0" i="0" dirty="0">
                <a:solidFill>
                  <a:schemeClr val="tx1">
                    <a:lumMod val="85000"/>
                    <a:lumOff val="15000"/>
                  </a:schemeClr>
                </a:solidFill>
                <a:effectLst/>
              </a:rPr>
              <a:t> in 97 BC, primarily due to the fact that he encouraged people to vote for him by paying for lavish, free games for the Roman people.</a:t>
            </a:r>
            <a:r>
              <a:rPr lang="en-US" sz="2000" dirty="0">
                <a:solidFill>
                  <a:schemeClr val="tx1">
                    <a:lumMod val="85000"/>
                    <a:lumOff val="15000"/>
                  </a:schemeClr>
                </a:solidFill>
              </a:rPr>
              <a:t> </a:t>
            </a:r>
            <a:r>
              <a:rPr lang="en-US" sz="2000" b="0" i="0" dirty="0">
                <a:solidFill>
                  <a:schemeClr val="tx1">
                    <a:lumMod val="85000"/>
                    <a:lumOff val="15000"/>
                  </a:schemeClr>
                </a:solidFill>
                <a:effectLst/>
              </a:rPr>
              <a:t>In this role as </a:t>
            </a:r>
            <a:r>
              <a:rPr lang="en-US" sz="2000" b="0" i="1" dirty="0">
                <a:solidFill>
                  <a:schemeClr val="tx1">
                    <a:lumMod val="85000"/>
                    <a:lumOff val="15000"/>
                  </a:schemeClr>
                </a:solidFill>
                <a:effectLst/>
              </a:rPr>
              <a:t>praetor</a:t>
            </a:r>
            <a:r>
              <a:rPr lang="en-US" sz="2000" b="0" i="0" dirty="0">
                <a:solidFill>
                  <a:schemeClr val="tx1">
                    <a:lumMod val="85000"/>
                    <a:lumOff val="15000"/>
                  </a:schemeClr>
                </a:solidFill>
                <a:effectLst/>
              </a:rPr>
              <a:t>, he was responsible for administering justice in Rome. He then went on to serve as governor of Cilicia (a province in Asia Minor) in 96 BC. </a:t>
            </a:r>
            <a:br>
              <a:rPr lang="en-US" sz="2000" b="0" i="0" dirty="0">
                <a:solidFill>
                  <a:schemeClr val="tx1">
                    <a:lumMod val="85000"/>
                    <a:lumOff val="15000"/>
                  </a:schemeClr>
                </a:solidFill>
                <a:effectLst/>
              </a:rPr>
            </a:br>
            <a:br>
              <a:rPr lang="en-US" sz="2000" b="0" i="0" dirty="0">
                <a:solidFill>
                  <a:schemeClr val="tx1">
                    <a:lumMod val="85000"/>
                    <a:lumOff val="15000"/>
                  </a:schemeClr>
                </a:solidFill>
                <a:effectLst/>
              </a:rPr>
            </a:br>
            <a:endParaRPr lang="en-US" sz="2000" dirty="0">
              <a:solidFill>
                <a:schemeClr val="tx1">
                  <a:lumMod val="85000"/>
                  <a:lumOff val="15000"/>
                </a:schemeClr>
              </a:solidFill>
            </a:endParaRP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132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7818C-355C-B03B-0AEB-1583E8BE1534}"/>
              </a:ext>
            </a:extLst>
          </p:cNvPr>
          <p:cNvSpPr>
            <a:spLocks noGrp="1"/>
          </p:cNvSpPr>
          <p:nvPr>
            <p:ph type="title"/>
          </p:nvPr>
        </p:nvSpPr>
        <p:spPr>
          <a:xfrm>
            <a:off x="211015" y="298470"/>
            <a:ext cx="11793416" cy="4352650"/>
          </a:xfrm>
        </p:spPr>
        <p:txBody>
          <a:bodyPr vert="horz" lIns="91440" tIns="45720" rIns="91440" bIns="45720" rtlCol="0" anchor="b">
            <a:normAutofit fontScale="90000"/>
          </a:bodyPr>
          <a:lstStyle/>
          <a:p>
            <a:r>
              <a:rPr lang="en-US" sz="2000" b="1" i="0" dirty="0">
                <a:solidFill>
                  <a:schemeClr val="tx1">
                    <a:lumMod val="85000"/>
                    <a:lumOff val="15000"/>
                  </a:schemeClr>
                </a:solidFill>
                <a:effectLst/>
              </a:rPr>
              <a:t>Sulla in the Social War</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The Social War broke out in 91 BC, which was a conflict between Rome and its allied cities in Italy.</a:t>
            </a:r>
            <a:r>
              <a:rPr lang="en-US" sz="2000" dirty="0">
                <a:solidFill>
                  <a:schemeClr val="tx1">
                    <a:lumMod val="85000"/>
                    <a:lumOff val="15000"/>
                  </a:schemeClr>
                </a:solidFill>
              </a:rPr>
              <a:t> </a:t>
            </a:r>
            <a:r>
              <a:rPr lang="en-US" sz="2000" b="0" i="0" dirty="0">
                <a:solidFill>
                  <a:schemeClr val="tx1">
                    <a:lumMod val="85000"/>
                    <a:lumOff val="15000"/>
                  </a:schemeClr>
                </a:solidFill>
                <a:effectLst/>
              </a:rPr>
              <a:t>These allies, known as the </a:t>
            </a:r>
            <a:r>
              <a:rPr lang="en-US" sz="2000" b="0" i="1" dirty="0">
                <a:solidFill>
                  <a:schemeClr val="tx1">
                    <a:lumMod val="85000"/>
                    <a:lumOff val="15000"/>
                  </a:schemeClr>
                </a:solidFill>
                <a:effectLst/>
              </a:rPr>
              <a:t>socii</a:t>
            </a:r>
            <a:r>
              <a:rPr lang="en-US" sz="2000" b="0" i="0" dirty="0">
                <a:solidFill>
                  <a:schemeClr val="tx1">
                    <a:lumMod val="85000"/>
                    <a:lumOff val="15000"/>
                  </a:schemeClr>
                </a:solidFill>
                <a:effectLst/>
              </a:rPr>
              <a:t>, had been fighting for decades to be granted the legal title of Roman 'citizens’.</a:t>
            </a:r>
            <a:r>
              <a:rPr lang="en-US" sz="2000" dirty="0">
                <a:solidFill>
                  <a:schemeClr val="tx1">
                    <a:lumMod val="85000"/>
                    <a:lumOff val="15000"/>
                  </a:schemeClr>
                </a:solidFill>
              </a:rPr>
              <a:t> </a:t>
            </a:r>
            <a:r>
              <a:rPr lang="en-US" sz="2000" b="0" i="0" dirty="0">
                <a:solidFill>
                  <a:schemeClr val="tx1">
                    <a:lumMod val="85000"/>
                    <a:lumOff val="15000"/>
                  </a:schemeClr>
                </a:solidFill>
                <a:effectLst/>
              </a:rPr>
              <a:t>This would grant them the ability to vote and participate in political decisions that affected them.</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 </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The allied cities argued that since their men were fighting and dying in Rome's wars, they should have a say in how Rome was administered.</a:t>
            </a:r>
            <a:r>
              <a:rPr lang="en-US" sz="2000" dirty="0">
                <a:solidFill>
                  <a:schemeClr val="tx1">
                    <a:lumMod val="85000"/>
                    <a:lumOff val="15000"/>
                  </a:schemeClr>
                </a:solidFill>
              </a:rPr>
              <a:t> </a:t>
            </a:r>
            <a:r>
              <a:rPr lang="en-US" sz="2000" b="0" i="0" dirty="0">
                <a:solidFill>
                  <a:schemeClr val="tx1">
                    <a:lumMod val="85000"/>
                    <a:lumOff val="15000"/>
                  </a:schemeClr>
                </a:solidFill>
                <a:effectLst/>
              </a:rPr>
              <a:t>However, the Roman senators, particularly those of the </a:t>
            </a:r>
            <a:r>
              <a:rPr lang="en-US" sz="2000" b="0" i="1" dirty="0">
                <a:solidFill>
                  <a:schemeClr val="tx1">
                    <a:lumMod val="85000"/>
                    <a:lumOff val="15000"/>
                  </a:schemeClr>
                </a:solidFill>
                <a:effectLst/>
              </a:rPr>
              <a:t>optimates</a:t>
            </a:r>
            <a:r>
              <a:rPr lang="en-US" sz="2000" b="0" i="0" dirty="0">
                <a:solidFill>
                  <a:schemeClr val="tx1">
                    <a:lumMod val="85000"/>
                    <a:lumOff val="15000"/>
                  </a:schemeClr>
                </a:solidFill>
                <a:effectLst/>
              </a:rPr>
              <a:t> faction, adamantly refused to grant Roman citizenship to them, no matter how many times the allied cities asked.</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 </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Finally, the </a:t>
            </a:r>
            <a:r>
              <a:rPr lang="en-US" sz="2000" b="0" i="1" dirty="0">
                <a:solidFill>
                  <a:schemeClr val="tx1">
                    <a:lumMod val="85000"/>
                    <a:lumOff val="15000"/>
                  </a:schemeClr>
                </a:solidFill>
                <a:effectLst/>
              </a:rPr>
              <a:t>socii</a:t>
            </a:r>
            <a:r>
              <a:rPr lang="en-US" sz="2000" b="0" i="0" dirty="0">
                <a:solidFill>
                  <a:schemeClr val="tx1">
                    <a:lumMod val="85000"/>
                    <a:lumOff val="15000"/>
                  </a:schemeClr>
                </a:solidFill>
                <a:effectLst/>
              </a:rPr>
              <a:t> grew tired of being treated like second-class citizens and formally rose up in armed rebellion against Rome. As one of Rome's commanders, Sulla quickly raised an army and marched to Rome's aid.</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 </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He served under the consul Lucius Julius Caesar, and helped defeated the rebel forces in a series of battles, forcing many to surrender. </a:t>
            </a:r>
            <a:r>
              <a:rPr lang="en-US" sz="2000" dirty="0">
                <a:solidFill>
                  <a:schemeClr val="tx1">
                    <a:lumMod val="85000"/>
                    <a:lumOff val="15000"/>
                  </a:schemeClr>
                </a:solidFill>
              </a:rPr>
              <a:t> </a:t>
            </a:r>
            <a:r>
              <a:rPr lang="en-US" sz="2000" b="0" i="0" dirty="0">
                <a:solidFill>
                  <a:schemeClr val="tx1">
                    <a:lumMod val="85000"/>
                    <a:lumOff val="15000"/>
                  </a:schemeClr>
                </a:solidFill>
                <a:effectLst/>
              </a:rPr>
              <a:t>Facing defeat in the Social War, the Roman Senate finally relented and offered Roman citizenship to the rebel cities.</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 </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One by one, the Latin cities accepted Rome's offer and the Social War came to an end in 88 BC.</a:t>
            </a:r>
            <a:br>
              <a:rPr lang="en-US" sz="2000" b="0" i="0" dirty="0">
                <a:solidFill>
                  <a:schemeClr val="tx1">
                    <a:lumMod val="85000"/>
                    <a:lumOff val="15000"/>
                  </a:schemeClr>
                </a:solidFill>
                <a:effectLst/>
              </a:rPr>
            </a:br>
            <a:r>
              <a:rPr lang="en-US" sz="2000" b="0" i="0" dirty="0">
                <a:solidFill>
                  <a:schemeClr val="tx1">
                    <a:lumMod val="85000"/>
                    <a:lumOff val="15000"/>
                  </a:schemeClr>
                </a:solidFill>
                <a:effectLst/>
              </a:rPr>
              <a:t>However, this conflict allowed gifted commanders, like Sulla, to increase the social prestige and political reputation.</a:t>
            </a: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2383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56A7-8E3D-B369-2F5B-109CFB2CA0B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8725AB5-3956-901C-2E94-F0E5DA296AE0}"/>
              </a:ext>
            </a:extLst>
          </p:cNvPr>
          <p:cNvSpPr>
            <a:spLocks noGrp="1"/>
          </p:cNvSpPr>
          <p:nvPr>
            <p:ph idx="1"/>
          </p:nvPr>
        </p:nvSpPr>
        <p:spPr>
          <a:xfrm>
            <a:off x="1097280" y="1845734"/>
            <a:ext cx="10058400" cy="369928"/>
          </a:xfrm>
        </p:spPr>
        <p:txBody>
          <a:bodyPr/>
          <a:lstStyle/>
          <a:p>
            <a:pPr algn="ctr"/>
            <a:r>
              <a:rPr lang="en-US" dirty="0"/>
              <a:t>Write a SUMMARY based on ONE (1) of the following 3 options:</a:t>
            </a:r>
          </a:p>
        </p:txBody>
      </p:sp>
      <p:graphicFrame>
        <p:nvGraphicFramePr>
          <p:cNvPr id="4" name="Table 4">
            <a:extLst>
              <a:ext uri="{FF2B5EF4-FFF2-40B4-BE49-F238E27FC236}">
                <a16:creationId xmlns:a16="http://schemas.microsoft.com/office/drawing/2014/main" id="{6E18AAAD-EB04-245B-6E5E-0608C54C2595}"/>
              </a:ext>
            </a:extLst>
          </p:cNvPr>
          <p:cNvGraphicFramePr>
            <a:graphicFrameLocks noGrp="1"/>
          </p:cNvGraphicFramePr>
          <p:nvPr>
            <p:extLst>
              <p:ext uri="{D42A27DB-BD31-4B8C-83A1-F6EECF244321}">
                <p14:modId xmlns:p14="http://schemas.microsoft.com/office/powerpoint/2010/main" val="3934546624"/>
              </p:ext>
            </p:extLst>
          </p:nvPr>
        </p:nvGraphicFramePr>
        <p:xfrm>
          <a:off x="754184" y="2407789"/>
          <a:ext cx="10746153" cy="3754120"/>
        </p:xfrm>
        <a:graphic>
          <a:graphicData uri="http://schemas.openxmlformats.org/drawingml/2006/table">
            <a:tbl>
              <a:tblPr firstRow="1" bandRow="1">
                <a:tableStyleId>{5C22544A-7EE6-4342-B048-85BDC9FD1C3A}</a:tableStyleId>
              </a:tblPr>
              <a:tblGrid>
                <a:gridCol w="3582051">
                  <a:extLst>
                    <a:ext uri="{9D8B030D-6E8A-4147-A177-3AD203B41FA5}">
                      <a16:colId xmlns:a16="http://schemas.microsoft.com/office/drawing/2014/main" val="4186279360"/>
                    </a:ext>
                  </a:extLst>
                </a:gridCol>
                <a:gridCol w="3582051">
                  <a:extLst>
                    <a:ext uri="{9D8B030D-6E8A-4147-A177-3AD203B41FA5}">
                      <a16:colId xmlns:a16="http://schemas.microsoft.com/office/drawing/2014/main" val="3614533447"/>
                    </a:ext>
                  </a:extLst>
                </a:gridCol>
                <a:gridCol w="3582051">
                  <a:extLst>
                    <a:ext uri="{9D8B030D-6E8A-4147-A177-3AD203B41FA5}">
                      <a16:colId xmlns:a16="http://schemas.microsoft.com/office/drawing/2014/main" val="4222359746"/>
                    </a:ext>
                  </a:extLst>
                </a:gridCol>
              </a:tblGrid>
              <a:tr h="370840">
                <a:tc>
                  <a:txBody>
                    <a:bodyPr/>
                    <a:lstStyle/>
                    <a:p>
                      <a:r>
                        <a:rPr lang="en-US" dirty="0">
                          <a:solidFill>
                            <a:schemeClr val="tx1"/>
                          </a:solidFill>
                        </a:rPr>
                        <a:t>A – Describe Sulla’s involvement</a:t>
                      </a:r>
                    </a:p>
                  </a:txBody>
                  <a:tcPr>
                    <a:solidFill>
                      <a:srgbClr val="FF0000"/>
                    </a:solidFill>
                  </a:tcPr>
                </a:tc>
                <a:tc>
                  <a:txBody>
                    <a:bodyPr/>
                    <a:lstStyle/>
                    <a:p>
                      <a:r>
                        <a:rPr lang="en-US" dirty="0">
                          <a:solidFill>
                            <a:schemeClr val="tx1"/>
                          </a:solidFill>
                        </a:rPr>
                        <a:t>B – Analyse Sulla’s involvement</a:t>
                      </a:r>
                    </a:p>
                  </a:txBody>
                  <a:tcPr>
                    <a:solidFill>
                      <a:srgbClr val="FFFF00"/>
                    </a:solidFill>
                  </a:tcPr>
                </a:tc>
                <a:tc>
                  <a:txBody>
                    <a:bodyPr/>
                    <a:lstStyle/>
                    <a:p>
                      <a:r>
                        <a:rPr lang="en-US" dirty="0">
                          <a:solidFill>
                            <a:schemeClr val="tx1"/>
                          </a:solidFill>
                        </a:rPr>
                        <a:t>C – Evaluate Sulla’s Involvement</a:t>
                      </a:r>
                    </a:p>
                  </a:txBody>
                  <a:tcPr>
                    <a:solidFill>
                      <a:srgbClr val="00B050"/>
                    </a:solidFill>
                  </a:tcPr>
                </a:tc>
                <a:extLst>
                  <a:ext uri="{0D108BD9-81ED-4DB2-BD59-A6C34878D82A}">
                    <a16:rowId xmlns:a16="http://schemas.microsoft.com/office/drawing/2014/main" val="93065571"/>
                  </a:ext>
                </a:extLst>
              </a:tr>
              <a:tr h="0">
                <a:tc>
                  <a:txBody>
                    <a:bodyPr/>
                    <a:lstStyle/>
                    <a:p>
                      <a:r>
                        <a:rPr lang="en-US" dirty="0">
                          <a:solidFill>
                            <a:schemeClr val="tx1"/>
                          </a:solidFill>
                        </a:rPr>
                        <a:t>Write a paragraph </a:t>
                      </a:r>
                      <a:r>
                        <a:rPr lang="en-US" b="1" u="sng" dirty="0">
                          <a:solidFill>
                            <a:schemeClr val="tx1"/>
                          </a:solidFill>
                        </a:rPr>
                        <a:t>describing</a:t>
                      </a:r>
                      <a:r>
                        <a:rPr lang="en-US" dirty="0">
                          <a:solidFill>
                            <a:schemeClr val="tx1"/>
                          </a:solidFill>
                        </a:rPr>
                        <a:t> Sulla’s involvement in conflicts</a:t>
                      </a:r>
                      <a:br>
                        <a:rPr lang="en-US" dirty="0">
                          <a:solidFill>
                            <a:schemeClr val="tx1"/>
                          </a:solidFill>
                        </a:rPr>
                      </a:br>
                      <a:endParaRPr lang="en-US" dirty="0">
                        <a:solidFill>
                          <a:schemeClr val="tx1"/>
                        </a:solidFill>
                      </a:endParaRPr>
                    </a:p>
                    <a:p>
                      <a:pPr marL="285750" indent="-285750">
                        <a:buFont typeface="Arial" panose="020B0604020202020204" pitchFamily="34" charset="0"/>
                        <a:buChar char="•"/>
                      </a:pPr>
                      <a:r>
                        <a:rPr lang="en-US" dirty="0">
                          <a:solidFill>
                            <a:schemeClr val="tx1"/>
                          </a:solidFill>
                        </a:rPr>
                        <a:t>Sulla’s involvement in:</a:t>
                      </a:r>
                    </a:p>
                    <a:p>
                      <a:pPr marL="742950" lvl="1" indent="-285750">
                        <a:buFont typeface="Courier New" panose="02070309020205020404" pitchFamily="49" charset="0"/>
                        <a:buChar char="o"/>
                      </a:pPr>
                      <a:r>
                        <a:rPr lang="en-US" dirty="0">
                          <a:solidFill>
                            <a:schemeClr val="tx1"/>
                          </a:solidFill>
                        </a:rPr>
                        <a:t>The Jugurthine War</a:t>
                      </a:r>
                    </a:p>
                    <a:p>
                      <a:pPr marL="742950" lvl="1" indent="-285750">
                        <a:buFont typeface="Courier New" panose="02070309020205020404" pitchFamily="49" charset="0"/>
                        <a:buChar char="o"/>
                      </a:pPr>
                      <a:r>
                        <a:rPr lang="en-US" dirty="0">
                          <a:solidFill>
                            <a:schemeClr val="tx1"/>
                          </a:solidFill>
                        </a:rPr>
                        <a:t>The Social War</a:t>
                      </a:r>
                    </a:p>
                    <a:p>
                      <a:pPr marL="0" lvl="0" indent="0">
                        <a:buFont typeface="Courier New" panose="02070309020205020404" pitchFamily="49" charset="0"/>
                        <a:buNone/>
                      </a:pPr>
                      <a:endParaRPr lang="en-US" dirty="0">
                        <a:solidFill>
                          <a:schemeClr val="tx1"/>
                        </a:solidFill>
                      </a:endParaRPr>
                    </a:p>
                    <a:p>
                      <a:pPr marL="0" lvl="0" indent="0">
                        <a:buFont typeface="Courier New" panose="02070309020205020404" pitchFamily="49" charset="0"/>
                        <a:buNone/>
                      </a:pPr>
                      <a:r>
                        <a:rPr lang="en-US" dirty="0">
                          <a:solidFill>
                            <a:schemeClr val="tx1"/>
                          </a:solidFill>
                        </a:rPr>
                        <a:t>Focus on:</a:t>
                      </a:r>
                    </a:p>
                    <a:p>
                      <a:pPr marL="285750" lvl="0" indent="-285750">
                        <a:buFont typeface="Arial" panose="020B0604020202020204" pitchFamily="34" charset="0"/>
                        <a:buChar char="•"/>
                      </a:pPr>
                      <a:r>
                        <a:rPr lang="en-US" dirty="0">
                          <a:solidFill>
                            <a:schemeClr val="tx1"/>
                          </a:solidFill>
                        </a:rPr>
                        <a:t>His role/s</a:t>
                      </a:r>
                    </a:p>
                    <a:p>
                      <a:pPr marL="285750" lvl="0" indent="-285750">
                        <a:buFont typeface="Arial" panose="020B0604020202020204" pitchFamily="34" charset="0"/>
                        <a:buChar char="•"/>
                      </a:pPr>
                      <a:r>
                        <a:rPr lang="en-US" dirty="0">
                          <a:solidFill>
                            <a:schemeClr val="tx1"/>
                          </a:solidFill>
                        </a:rPr>
                        <a:t>His methods</a:t>
                      </a:r>
                    </a:p>
                  </a:txBody>
                  <a:tcPr>
                    <a:solidFill>
                      <a:srgbClr val="FF4C6E"/>
                    </a:solidFill>
                  </a:tcPr>
                </a:tc>
                <a:tc>
                  <a:txBody>
                    <a:bodyPr/>
                    <a:lstStyle/>
                    <a:p>
                      <a:r>
                        <a:rPr lang="en-US" dirty="0">
                          <a:solidFill>
                            <a:schemeClr val="tx1"/>
                          </a:solidFill>
                        </a:rPr>
                        <a:t>Write a paragraph </a:t>
                      </a:r>
                      <a:r>
                        <a:rPr lang="en-US" b="1" u="sng" dirty="0" err="1">
                          <a:solidFill>
                            <a:schemeClr val="tx1"/>
                          </a:solidFill>
                        </a:rPr>
                        <a:t>analysing</a:t>
                      </a:r>
                      <a:r>
                        <a:rPr lang="en-US" dirty="0">
                          <a:solidFill>
                            <a:schemeClr val="tx1"/>
                          </a:solidFill>
                        </a:rPr>
                        <a:t> Sulla’s involvement in conflicts</a:t>
                      </a:r>
                      <a:br>
                        <a:rPr lang="en-US" dirty="0">
                          <a:solidFill>
                            <a:schemeClr val="tx1"/>
                          </a:solidFill>
                        </a:rPr>
                      </a:br>
                      <a:endParaRPr lang="en-US" dirty="0">
                        <a:solidFill>
                          <a:schemeClr val="tx1"/>
                        </a:solidFill>
                      </a:endParaRPr>
                    </a:p>
                    <a:p>
                      <a:pPr marL="285750" indent="-285750">
                        <a:buFont typeface="Arial" panose="020B0604020202020204" pitchFamily="34" charset="0"/>
                        <a:buChar char="•"/>
                      </a:pPr>
                      <a:r>
                        <a:rPr lang="en-US" dirty="0">
                          <a:solidFill>
                            <a:schemeClr val="tx1"/>
                          </a:solidFill>
                        </a:rPr>
                        <a:t>Sulla’s involvement in:</a:t>
                      </a:r>
                    </a:p>
                    <a:p>
                      <a:pPr marL="742950" lvl="1" indent="-285750">
                        <a:buFont typeface="Courier New" panose="02070309020205020404" pitchFamily="49" charset="0"/>
                        <a:buChar char="o"/>
                      </a:pPr>
                      <a:r>
                        <a:rPr lang="en-US" dirty="0">
                          <a:solidFill>
                            <a:schemeClr val="tx1"/>
                          </a:solidFill>
                        </a:rPr>
                        <a:t>The Jugurthine War</a:t>
                      </a:r>
                    </a:p>
                    <a:p>
                      <a:pPr marL="742950" lvl="1" indent="-285750">
                        <a:buFont typeface="Courier New" panose="02070309020205020404" pitchFamily="49" charset="0"/>
                        <a:buChar char="o"/>
                      </a:pPr>
                      <a:r>
                        <a:rPr lang="en-US" dirty="0">
                          <a:solidFill>
                            <a:schemeClr val="tx1"/>
                          </a:solidFill>
                        </a:rPr>
                        <a:t>The Social War</a:t>
                      </a:r>
                    </a:p>
                    <a:p>
                      <a:pPr marL="0" lvl="0" indent="0">
                        <a:buFont typeface="Courier New" panose="02070309020205020404" pitchFamily="49" charset="0"/>
                        <a:buNone/>
                      </a:pPr>
                      <a:endParaRPr lang="en-US" dirty="0">
                        <a:solidFill>
                          <a:schemeClr val="tx1"/>
                        </a:solidFill>
                      </a:endParaRPr>
                    </a:p>
                    <a:p>
                      <a:pPr marL="0" lvl="0" indent="0">
                        <a:buFont typeface="Courier New" panose="02070309020205020404" pitchFamily="49" charset="0"/>
                        <a:buNone/>
                      </a:pPr>
                      <a:r>
                        <a:rPr lang="en-US" dirty="0">
                          <a:solidFill>
                            <a:schemeClr val="tx1"/>
                          </a:solidFill>
                        </a:rPr>
                        <a:t>Focus on:</a:t>
                      </a:r>
                    </a:p>
                    <a:p>
                      <a:pPr marL="285750" lvl="0" indent="-285750">
                        <a:buFont typeface="Arial" panose="020B0604020202020204" pitchFamily="34" charset="0"/>
                        <a:buChar char="•"/>
                      </a:pPr>
                      <a:r>
                        <a:rPr lang="en-US" dirty="0">
                          <a:solidFill>
                            <a:schemeClr val="tx1"/>
                          </a:solidFill>
                        </a:rPr>
                        <a:t>Positive/Negative Impacts</a:t>
                      </a:r>
                      <a:br>
                        <a:rPr lang="en-US" dirty="0">
                          <a:solidFill>
                            <a:schemeClr val="tx1"/>
                          </a:solidFill>
                        </a:rPr>
                      </a:br>
                      <a:r>
                        <a:rPr lang="en-US" dirty="0">
                          <a:solidFill>
                            <a:schemeClr val="tx1"/>
                          </a:solidFill>
                        </a:rPr>
                        <a:t>OR</a:t>
                      </a:r>
                    </a:p>
                    <a:p>
                      <a:pPr marL="285750" lvl="0" indent="-285750">
                        <a:buFont typeface="Arial" panose="020B0604020202020204" pitchFamily="34" charset="0"/>
                        <a:buChar char="•"/>
                      </a:pPr>
                      <a:r>
                        <a:rPr lang="en-US" dirty="0">
                          <a:solidFill>
                            <a:schemeClr val="tx1"/>
                          </a:solidFill>
                        </a:rPr>
                        <a:t>Short-Term/Long-term impacts</a:t>
                      </a:r>
                    </a:p>
                    <a:p>
                      <a:endParaRPr lang="en-US" dirty="0">
                        <a:solidFill>
                          <a:schemeClr val="tx1"/>
                        </a:solidFill>
                      </a:endParaRPr>
                    </a:p>
                  </a:txBody>
                  <a:tcPr>
                    <a:solidFill>
                      <a:srgbClr val="FFEABA"/>
                    </a:solidFill>
                  </a:tcPr>
                </a:tc>
                <a:tc>
                  <a:txBody>
                    <a:bodyPr/>
                    <a:lstStyle/>
                    <a:p>
                      <a:r>
                        <a:rPr lang="en-US" dirty="0">
                          <a:solidFill>
                            <a:schemeClr val="tx1"/>
                          </a:solidFill>
                        </a:rPr>
                        <a:t>Write a paragraph </a:t>
                      </a:r>
                      <a:r>
                        <a:rPr lang="en-US" b="1" u="sng" dirty="0">
                          <a:solidFill>
                            <a:schemeClr val="tx1"/>
                          </a:solidFill>
                        </a:rPr>
                        <a:t>evaluating</a:t>
                      </a:r>
                      <a:r>
                        <a:rPr lang="en-US" dirty="0">
                          <a:solidFill>
                            <a:schemeClr val="tx1"/>
                          </a:solidFill>
                        </a:rPr>
                        <a:t> Sulla’s involvement in conflicts</a:t>
                      </a:r>
                      <a:br>
                        <a:rPr lang="en-US" dirty="0">
                          <a:solidFill>
                            <a:schemeClr val="tx1"/>
                          </a:solidFill>
                        </a:rPr>
                      </a:br>
                      <a:endParaRPr lang="en-US" dirty="0">
                        <a:solidFill>
                          <a:schemeClr val="tx1"/>
                        </a:solidFill>
                      </a:endParaRPr>
                    </a:p>
                    <a:p>
                      <a:pPr marL="285750" indent="-285750">
                        <a:buFont typeface="Arial" panose="020B0604020202020204" pitchFamily="34" charset="0"/>
                        <a:buChar char="•"/>
                      </a:pPr>
                      <a:r>
                        <a:rPr lang="en-US" dirty="0">
                          <a:solidFill>
                            <a:schemeClr val="tx1"/>
                          </a:solidFill>
                        </a:rPr>
                        <a:t>Sulla’s involvement in:</a:t>
                      </a:r>
                    </a:p>
                    <a:p>
                      <a:pPr marL="742950" lvl="1" indent="-285750">
                        <a:buFont typeface="Courier New" panose="02070309020205020404" pitchFamily="49" charset="0"/>
                        <a:buChar char="o"/>
                      </a:pPr>
                      <a:r>
                        <a:rPr lang="en-US" dirty="0">
                          <a:solidFill>
                            <a:schemeClr val="tx1"/>
                          </a:solidFill>
                        </a:rPr>
                        <a:t>The Jugurthine War</a:t>
                      </a:r>
                    </a:p>
                    <a:p>
                      <a:pPr marL="742950" lvl="1" indent="-285750">
                        <a:buFont typeface="Courier New" panose="02070309020205020404" pitchFamily="49" charset="0"/>
                        <a:buChar char="o"/>
                      </a:pPr>
                      <a:r>
                        <a:rPr lang="en-US" dirty="0">
                          <a:solidFill>
                            <a:schemeClr val="tx1"/>
                          </a:solidFill>
                        </a:rPr>
                        <a:t>The Social War</a:t>
                      </a:r>
                    </a:p>
                    <a:p>
                      <a:pPr marL="0" lvl="0" indent="0">
                        <a:buFont typeface="Courier New" panose="02070309020205020404" pitchFamily="49" charset="0"/>
                        <a:buNone/>
                      </a:pPr>
                      <a:endParaRPr lang="en-US" dirty="0">
                        <a:solidFill>
                          <a:schemeClr val="tx1"/>
                        </a:solidFill>
                      </a:endParaRPr>
                    </a:p>
                    <a:p>
                      <a:pPr marL="0" lvl="0" indent="0">
                        <a:buFont typeface="Courier New" panose="02070309020205020404" pitchFamily="49" charset="0"/>
                        <a:buNone/>
                      </a:pPr>
                      <a:r>
                        <a:rPr lang="en-US" dirty="0">
                          <a:solidFill>
                            <a:schemeClr val="tx1"/>
                          </a:solidFill>
                        </a:rPr>
                        <a:t>Focus on:</a:t>
                      </a:r>
                    </a:p>
                    <a:p>
                      <a:pPr marL="285750" lvl="0" indent="-285750">
                        <a:buFont typeface="Arial" panose="020B0604020202020204" pitchFamily="34" charset="0"/>
                        <a:buChar char="•"/>
                      </a:pPr>
                      <a:r>
                        <a:rPr lang="en-US" dirty="0">
                          <a:solidFill>
                            <a:schemeClr val="tx1"/>
                          </a:solidFill>
                        </a:rPr>
                        <a:t>The </a:t>
                      </a:r>
                      <a:r>
                        <a:rPr lang="en-US" b="1" i="1" dirty="0">
                          <a:solidFill>
                            <a:schemeClr val="tx1"/>
                          </a:solidFill>
                        </a:rPr>
                        <a:t>extent</a:t>
                      </a:r>
                      <a:r>
                        <a:rPr lang="en-US" b="0" i="0" dirty="0">
                          <a:solidFill>
                            <a:schemeClr val="tx1"/>
                          </a:solidFill>
                        </a:rPr>
                        <a:t> of Sulla’s involvement, and the evidence of this extent</a:t>
                      </a:r>
                      <a:endParaRPr lang="en-US" b="1" i="1" dirty="0">
                        <a:solidFill>
                          <a:schemeClr val="tx1"/>
                        </a:solidFill>
                      </a:endParaRPr>
                    </a:p>
                    <a:p>
                      <a:endParaRPr lang="en-US" dirty="0">
                        <a:solidFill>
                          <a:schemeClr val="tx1"/>
                        </a:solidFill>
                      </a:endParaRPr>
                    </a:p>
                  </a:txBody>
                  <a:tcPr>
                    <a:solidFill>
                      <a:srgbClr val="92D050"/>
                    </a:solidFill>
                  </a:tcPr>
                </a:tc>
                <a:extLst>
                  <a:ext uri="{0D108BD9-81ED-4DB2-BD59-A6C34878D82A}">
                    <a16:rowId xmlns:a16="http://schemas.microsoft.com/office/drawing/2014/main" val="1322763124"/>
                  </a:ext>
                </a:extLst>
              </a:tr>
            </a:tbl>
          </a:graphicData>
        </a:graphic>
      </p:graphicFrame>
    </p:spTree>
    <p:extLst>
      <p:ext uri="{BB962C8B-B14F-4D97-AF65-F5344CB8AC3E}">
        <p14:creationId xmlns:p14="http://schemas.microsoft.com/office/powerpoint/2010/main" val="272406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1E19-58C3-A840-C20A-9CB54F054436}"/>
              </a:ext>
            </a:extLst>
          </p:cNvPr>
          <p:cNvSpPr>
            <a:spLocks noGrp="1"/>
          </p:cNvSpPr>
          <p:nvPr>
            <p:ph type="title"/>
          </p:nvPr>
        </p:nvSpPr>
        <p:spPr/>
        <p:txBody>
          <a:bodyPr/>
          <a:lstStyle/>
          <a:p>
            <a:pPr algn="ctr"/>
            <a:r>
              <a:rPr lang="en-US" dirty="0"/>
              <a:t>REVIEW - Sulla</a:t>
            </a:r>
          </a:p>
        </p:txBody>
      </p:sp>
      <p:sp>
        <p:nvSpPr>
          <p:cNvPr id="3" name="Content Placeholder 2">
            <a:extLst>
              <a:ext uri="{FF2B5EF4-FFF2-40B4-BE49-F238E27FC236}">
                <a16:creationId xmlns:a16="http://schemas.microsoft.com/office/drawing/2014/main" id="{C320DA5E-72DE-ECE9-F867-6141A8E7CAFF}"/>
              </a:ext>
            </a:extLst>
          </p:cNvPr>
          <p:cNvSpPr>
            <a:spLocks noGrp="1"/>
          </p:cNvSpPr>
          <p:nvPr>
            <p:ph idx="1"/>
          </p:nvPr>
        </p:nvSpPr>
        <p:spPr/>
        <p:txBody>
          <a:bodyPr/>
          <a:lstStyle/>
          <a:p>
            <a:pPr algn="ctr"/>
            <a:r>
              <a:rPr lang="en-AU" sz="2000" b="1" i="1" u="sng" dirty="0">
                <a:solidFill>
                  <a:schemeClr val="accent6"/>
                </a:solidFill>
                <a:effectLst/>
                <a:latin typeface="GrotesqueMTStd"/>
              </a:rPr>
              <a:t>Read through the following as a class</a:t>
            </a:r>
          </a:p>
          <a:p>
            <a:r>
              <a:rPr lang="en-AU" sz="2000" b="1" dirty="0">
                <a:effectLst/>
                <a:latin typeface="GrotesqueMTStd"/>
              </a:rPr>
              <a:t>Lucius Cornelius Sulla Felix </a:t>
            </a:r>
            <a:endParaRPr lang="en-AU" sz="2000" dirty="0">
              <a:effectLst/>
            </a:endParaRPr>
          </a:p>
          <a:p>
            <a:pPr>
              <a:buFont typeface="Arial" panose="020B0604020202020204" pitchFamily="34" charset="0"/>
              <a:buChar char="•"/>
            </a:pPr>
            <a:r>
              <a:rPr lang="en-AU" sz="2000" b="0" dirty="0">
                <a:effectLst/>
                <a:latin typeface="GrotesqueMTStd"/>
              </a:rPr>
              <a:t>Born: c. 138 BCE </a:t>
            </a:r>
            <a:endParaRPr lang="en-AU" sz="2000" b="1" dirty="0">
              <a:effectLst/>
              <a:latin typeface="GrotesqueMTStd"/>
            </a:endParaRPr>
          </a:p>
          <a:p>
            <a:pPr>
              <a:buFont typeface="Arial" panose="020B0604020202020204" pitchFamily="34" charset="0"/>
              <a:buChar char="•"/>
            </a:pPr>
            <a:r>
              <a:rPr lang="en-AU" sz="2000" b="0" dirty="0">
                <a:effectLst/>
                <a:latin typeface="GrotesqueMTStd"/>
              </a:rPr>
              <a:t>Died: 78 BCE </a:t>
            </a:r>
            <a:endParaRPr lang="en-AU" sz="2000" b="1" dirty="0">
              <a:effectLst/>
              <a:latin typeface="GrotesqueMTStd"/>
            </a:endParaRPr>
          </a:p>
          <a:p>
            <a:pPr>
              <a:buFont typeface="Arial" panose="020B0604020202020204" pitchFamily="34" charset="0"/>
              <a:buChar char="•"/>
            </a:pPr>
            <a:r>
              <a:rPr lang="en-AU" sz="2000" b="0" dirty="0">
                <a:effectLst/>
                <a:latin typeface="GrotesqueMTStd"/>
              </a:rPr>
              <a:t>His father was Lucius Cornelius Sulla. </a:t>
            </a:r>
            <a:endParaRPr lang="en-AU" sz="2000" b="1" dirty="0">
              <a:effectLst/>
              <a:latin typeface="GrotesqueMTStd"/>
            </a:endParaRPr>
          </a:p>
          <a:p>
            <a:pPr>
              <a:buFont typeface="Arial" panose="020B0604020202020204" pitchFamily="34" charset="0"/>
              <a:buChar char="•"/>
            </a:pPr>
            <a:r>
              <a:rPr lang="en-AU" sz="2000" b="0" dirty="0">
                <a:effectLst/>
                <a:latin typeface="GrotesqueMTStd"/>
              </a:rPr>
              <a:t>He came from the Cornelius clan (an old, leading family, but relatively poor). </a:t>
            </a:r>
            <a:endParaRPr lang="en-AU" sz="2000" b="1" dirty="0">
              <a:effectLst/>
              <a:latin typeface="GrotesqueMTStd"/>
            </a:endParaRPr>
          </a:p>
          <a:p>
            <a:pPr>
              <a:buFont typeface="Arial" panose="020B0604020202020204" pitchFamily="34" charset="0"/>
              <a:buChar char="•"/>
            </a:pPr>
            <a:r>
              <a:rPr lang="en-AU" sz="2000" b="0" dirty="0">
                <a:effectLst/>
                <a:latin typeface="GrotesqueMTStd"/>
              </a:rPr>
              <a:t>He had a good education, and developed a lifelong love of Greek and Roman literature. </a:t>
            </a:r>
            <a:endParaRPr lang="en-AU" sz="2000" b="1" dirty="0">
              <a:effectLst/>
              <a:latin typeface="GrotesqueMTStd"/>
            </a:endParaRPr>
          </a:p>
          <a:p>
            <a:pPr>
              <a:buFont typeface="Arial" panose="020B0604020202020204" pitchFamily="34" charset="0"/>
              <a:buChar char="•"/>
            </a:pPr>
            <a:r>
              <a:rPr lang="en-AU" sz="2000" b="0" dirty="0">
                <a:effectLst/>
                <a:latin typeface="GrotesqueMTStd"/>
              </a:rPr>
              <a:t>He possessed a driving political ambition. </a:t>
            </a:r>
            <a:endParaRPr lang="en-AU" sz="2000" b="1" dirty="0">
              <a:effectLst/>
              <a:latin typeface="GrotesqueMTStd"/>
            </a:endParaRPr>
          </a:p>
          <a:p>
            <a:pPr>
              <a:buFont typeface="Arial" panose="020B0604020202020204" pitchFamily="34" charset="0"/>
              <a:buChar char="•"/>
            </a:pPr>
            <a:r>
              <a:rPr lang="en-AU" sz="2000" b="0" dirty="0">
                <a:effectLst/>
                <a:latin typeface="GrotesqueMTStd"/>
              </a:rPr>
              <a:t>He was conservative at heart – an </a:t>
            </a:r>
            <a:r>
              <a:rPr lang="en-AU" sz="2000" b="0" i="1" dirty="0">
                <a:effectLst/>
                <a:latin typeface="GrotesqueMTStd"/>
              </a:rPr>
              <a:t>optimate</a:t>
            </a:r>
            <a:r>
              <a:rPr lang="en-AU" sz="2000" b="0" dirty="0">
                <a:effectLst/>
                <a:latin typeface="GrotesqueMTStd"/>
              </a:rPr>
              <a:t>. </a:t>
            </a:r>
            <a:endParaRPr lang="en-AU" sz="2000" b="1" dirty="0">
              <a:effectLst/>
              <a:latin typeface="GrotesqueMTStd"/>
            </a:endParaRPr>
          </a:p>
          <a:p>
            <a:endParaRPr lang="en-US" dirty="0"/>
          </a:p>
        </p:txBody>
      </p:sp>
      <p:sp>
        <p:nvSpPr>
          <p:cNvPr id="4" name="TextBox 3">
            <a:extLst>
              <a:ext uri="{FF2B5EF4-FFF2-40B4-BE49-F238E27FC236}">
                <a16:creationId xmlns:a16="http://schemas.microsoft.com/office/drawing/2014/main" id="{40523E60-15D5-D1DF-3A43-627BB63955B2}"/>
              </a:ext>
            </a:extLst>
          </p:cNvPr>
          <p:cNvSpPr txBox="1"/>
          <p:nvPr/>
        </p:nvSpPr>
        <p:spPr>
          <a:xfrm>
            <a:off x="9784080" y="80010"/>
            <a:ext cx="2068830" cy="369332"/>
          </a:xfrm>
          <a:prstGeom prst="rect">
            <a:avLst/>
          </a:prstGeom>
          <a:noFill/>
        </p:spPr>
        <p:txBody>
          <a:bodyPr wrap="square" rtlCol="0">
            <a:spAutoFit/>
          </a:bodyPr>
          <a:lstStyle/>
          <a:p>
            <a:pPr algn="r"/>
            <a:r>
              <a:rPr lang="en-US" b="1" i="1" dirty="0">
                <a:solidFill>
                  <a:schemeClr val="accent6"/>
                </a:solidFill>
              </a:rPr>
              <a:t>RETEACH</a:t>
            </a:r>
          </a:p>
        </p:txBody>
      </p:sp>
    </p:spTree>
    <p:extLst>
      <p:ext uri="{BB962C8B-B14F-4D97-AF65-F5344CB8AC3E}">
        <p14:creationId xmlns:p14="http://schemas.microsoft.com/office/powerpoint/2010/main" val="13528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1E19-58C3-A840-C20A-9CB54F054436}"/>
              </a:ext>
            </a:extLst>
          </p:cNvPr>
          <p:cNvSpPr>
            <a:spLocks noGrp="1"/>
          </p:cNvSpPr>
          <p:nvPr>
            <p:ph type="title"/>
          </p:nvPr>
        </p:nvSpPr>
        <p:spPr/>
        <p:txBody>
          <a:bodyPr/>
          <a:lstStyle/>
          <a:p>
            <a:pPr algn="ctr"/>
            <a:r>
              <a:rPr lang="en-US" dirty="0"/>
              <a:t>REVIEW - Sulla</a:t>
            </a:r>
          </a:p>
        </p:txBody>
      </p:sp>
      <p:sp>
        <p:nvSpPr>
          <p:cNvPr id="3" name="Content Placeholder 2">
            <a:extLst>
              <a:ext uri="{FF2B5EF4-FFF2-40B4-BE49-F238E27FC236}">
                <a16:creationId xmlns:a16="http://schemas.microsoft.com/office/drawing/2014/main" id="{C320DA5E-72DE-ECE9-F867-6141A8E7CAFF}"/>
              </a:ext>
            </a:extLst>
          </p:cNvPr>
          <p:cNvSpPr>
            <a:spLocks noGrp="1"/>
          </p:cNvSpPr>
          <p:nvPr>
            <p:ph idx="1"/>
          </p:nvPr>
        </p:nvSpPr>
        <p:spPr>
          <a:xfrm>
            <a:off x="262890" y="1845734"/>
            <a:ext cx="11590020" cy="4143586"/>
          </a:xfrm>
        </p:spPr>
        <p:txBody>
          <a:bodyPr>
            <a:normAutofit/>
          </a:bodyPr>
          <a:lstStyle/>
          <a:p>
            <a:pPr algn="ctr"/>
            <a:r>
              <a:rPr lang="en-AU" sz="2000" b="1" i="1" u="sng" dirty="0">
                <a:solidFill>
                  <a:schemeClr val="accent6"/>
                </a:solidFill>
                <a:effectLst/>
                <a:latin typeface="GrotesqueMTStd"/>
              </a:rPr>
              <a:t>Without using your notes, fill in the blanks:</a:t>
            </a:r>
          </a:p>
          <a:p>
            <a:pPr marL="457200" indent="-457200" algn="l">
              <a:buFont typeface="+mj-lt"/>
              <a:buAutoNum type="arabicPeriod"/>
            </a:pPr>
            <a:r>
              <a:rPr lang="en-AU" b="1" i="0" dirty="0">
                <a:solidFill>
                  <a:srgbClr val="0D0D0D"/>
                </a:solidFill>
                <a:effectLst/>
                <a:latin typeface="Söhne"/>
              </a:rPr>
              <a:t>______ BCE</a:t>
            </a:r>
            <a:r>
              <a:rPr lang="en-AU" b="0" i="0" dirty="0">
                <a:solidFill>
                  <a:srgbClr val="0D0D0D"/>
                </a:solidFill>
                <a:effectLst/>
                <a:latin typeface="Söhne"/>
              </a:rPr>
              <a:t>: Lucius Cornelius Sulla is born in Rome, Italy.</a:t>
            </a:r>
          </a:p>
          <a:p>
            <a:pPr marL="457200" indent="-457200" algn="l">
              <a:buFont typeface="+mj-lt"/>
              <a:buAutoNum type="arabicPeriod"/>
            </a:pPr>
            <a:r>
              <a:rPr lang="en-AU" b="1" i="0" dirty="0">
                <a:solidFill>
                  <a:srgbClr val="0D0D0D"/>
                </a:solidFill>
                <a:effectLst/>
                <a:latin typeface="Söhne"/>
              </a:rPr>
              <a:t>107 BCE</a:t>
            </a:r>
            <a:r>
              <a:rPr lang="en-AU" b="0" i="0" dirty="0">
                <a:solidFill>
                  <a:srgbClr val="0D0D0D"/>
                </a:solidFill>
                <a:effectLst/>
                <a:latin typeface="Söhne"/>
              </a:rPr>
              <a:t>: Sulla serves under Gaius Marius in the _______________ War against King Jugurtha of Numidia.</a:t>
            </a:r>
          </a:p>
          <a:p>
            <a:pPr marL="457200" indent="-457200" algn="l">
              <a:buFont typeface="+mj-lt"/>
              <a:buAutoNum type="arabicPeriod"/>
            </a:pPr>
            <a:r>
              <a:rPr lang="en-AU" b="1" i="0" dirty="0">
                <a:solidFill>
                  <a:srgbClr val="0D0D0D"/>
                </a:solidFill>
                <a:effectLst/>
                <a:latin typeface="Söhne"/>
              </a:rPr>
              <a:t>104 BCE</a:t>
            </a:r>
            <a:r>
              <a:rPr lang="en-AU" b="0" i="0" dirty="0">
                <a:solidFill>
                  <a:srgbClr val="0D0D0D"/>
                </a:solidFill>
                <a:effectLst/>
                <a:latin typeface="Söhne"/>
              </a:rPr>
              <a:t>: Sulla serves as _________________ in the Roman province of Asia.</a:t>
            </a:r>
          </a:p>
          <a:p>
            <a:pPr marL="457200" indent="-457200" algn="l">
              <a:buFont typeface="+mj-lt"/>
              <a:buAutoNum type="arabicPeriod"/>
            </a:pPr>
            <a:r>
              <a:rPr lang="en-AU" b="1" i="0" dirty="0">
                <a:solidFill>
                  <a:srgbClr val="0D0D0D"/>
                </a:solidFill>
                <a:effectLst/>
                <a:latin typeface="Söhne"/>
              </a:rPr>
              <a:t>91 BCE</a:t>
            </a:r>
            <a:r>
              <a:rPr lang="en-AU" b="0" i="0" dirty="0">
                <a:solidFill>
                  <a:srgbClr val="0D0D0D"/>
                </a:solidFill>
                <a:effectLst/>
                <a:latin typeface="Söhne"/>
              </a:rPr>
              <a:t>: Sulla serves as legate under Marius in the _______________ War.</a:t>
            </a:r>
          </a:p>
          <a:p>
            <a:pPr marL="457200" indent="-457200" algn="l">
              <a:buFont typeface="+mj-lt"/>
              <a:buAutoNum type="arabicPeriod"/>
            </a:pPr>
            <a:r>
              <a:rPr lang="en-AU" b="1" i="0" dirty="0">
                <a:solidFill>
                  <a:srgbClr val="0D0D0D"/>
                </a:solidFill>
                <a:effectLst/>
                <a:latin typeface="Söhne"/>
              </a:rPr>
              <a:t>88 BCE</a:t>
            </a:r>
            <a:r>
              <a:rPr lang="en-AU" b="0" i="0" dirty="0">
                <a:solidFill>
                  <a:srgbClr val="0D0D0D"/>
                </a:solidFill>
                <a:effectLst/>
                <a:latin typeface="Söhne"/>
              </a:rPr>
              <a:t>: Sulla marches on Rome with his legions, starting the First _____________________________ War. </a:t>
            </a:r>
            <a:br>
              <a:rPr lang="en-AU" b="0" i="0" dirty="0">
                <a:solidFill>
                  <a:srgbClr val="0D0D0D"/>
                </a:solidFill>
                <a:effectLst/>
                <a:latin typeface="Söhne"/>
              </a:rPr>
            </a:br>
            <a:br>
              <a:rPr lang="en-AU" b="0" i="0" dirty="0">
                <a:solidFill>
                  <a:srgbClr val="0D0D0D"/>
                </a:solidFill>
                <a:effectLst/>
                <a:latin typeface="Söhne"/>
              </a:rPr>
            </a:br>
            <a:r>
              <a:rPr lang="en-AU" b="0" i="0" dirty="0">
                <a:solidFill>
                  <a:srgbClr val="0D0D0D"/>
                </a:solidFill>
                <a:effectLst/>
                <a:latin typeface="Söhne"/>
              </a:rPr>
              <a:t>He declares himself _____________________, initiating the </a:t>
            </a:r>
            <a:r>
              <a:rPr lang="en-AU" b="0" i="0" dirty="0" err="1">
                <a:solidFill>
                  <a:srgbClr val="0D0D0D"/>
                </a:solidFill>
                <a:effectLst/>
                <a:latin typeface="Söhne"/>
              </a:rPr>
              <a:t>Sullan</a:t>
            </a:r>
            <a:r>
              <a:rPr lang="en-AU" b="0" i="0" dirty="0">
                <a:solidFill>
                  <a:srgbClr val="0D0D0D"/>
                </a:solidFill>
                <a:effectLst/>
                <a:latin typeface="Söhne"/>
              </a:rPr>
              <a:t> reforms.</a:t>
            </a:r>
          </a:p>
        </p:txBody>
      </p:sp>
      <p:sp>
        <p:nvSpPr>
          <p:cNvPr id="4" name="TextBox 3">
            <a:extLst>
              <a:ext uri="{FF2B5EF4-FFF2-40B4-BE49-F238E27FC236}">
                <a16:creationId xmlns:a16="http://schemas.microsoft.com/office/drawing/2014/main" id="{40523E60-15D5-D1DF-3A43-627BB63955B2}"/>
              </a:ext>
            </a:extLst>
          </p:cNvPr>
          <p:cNvSpPr txBox="1"/>
          <p:nvPr/>
        </p:nvSpPr>
        <p:spPr>
          <a:xfrm>
            <a:off x="9784080" y="80010"/>
            <a:ext cx="2068830" cy="369332"/>
          </a:xfrm>
          <a:prstGeom prst="rect">
            <a:avLst/>
          </a:prstGeom>
          <a:noFill/>
        </p:spPr>
        <p:txBody>
          <a:bodyPr wrap="square" rtlCol="0">
            <a:spAutoFit/>
          </a:bodyPr>
          <a:lstStyle/>
          <a:p>
            <a:pPr algn="r"/>
            <a:r>
              <a:rPr lang="en-US" b="1" i="1" dirty="0">
                <a:solidFill>
                  <a:schemeClr val="accent6"/>
                </a:solidFill>
              </a:rPr>
              <a:t>RETRIEVE</a:t>
            </a:r>
          </a:p>
        </p:txBody>
      </p:sp>
    </p:spTree>
    <p:extLst>
      <p:ext uri="{BB962C8B-B14F-4D97-AF65-F5344CB8AC3E}">
        <p14:creationId xmlns:p14="http://schemas.microsoft.com/office/powerpoint/2010/main" val="186021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1E19-58C3-A840-C20A-9CB54F054436}"/>
              </a:ext>
            </a:extLst>
          </p:cNvPr>
          <p:cNvSpPr>
            <a:spLocks noGrp="1"/>
          </p:cNvSpPr>
          <p:nvPr>
            <p:ph type="title"/>
          </p:nvPr>
        </p:nvSpPr>
        <p:spPr/>
        <p:txBody>
          <a:bodyPr/>
          <a:lstStyle/>
          <a:p>
            <a:pPr algn="ctr"/>
            <a:r>
              <a:rPr lang="en-US" dirty="0"/>
              <a:t>REVIEW - Sulla</a:t>
            </a:r>
          </a:p>
        </p:txBody>
      </p:sp>
      <p:sp>
        <p:nvSpPr>
          <p:cNvPr id="3" name="Content Placeholder 2">
            <a:extLst>
              <a:ext uri="{FF2B5EF4-FFF2-40B4-BE49-F238E27FC236}">
                <a16:creationId xmlns:a16="http://schemas.microsoft.com/office/drawing/2014/main" id="{C320DA5E-72DE-ECE9-F867-6141A8E7CAFF}"/>
              </a:ext>
            </a:extLst>
          </p:cNvPr>
          <p:cNvSpPr>
            <a:spLocks noGrp="1"/>
          </p:cNvSpPr>
          <p:nvPr>
            <p:ph idx="1"/>
          </p:nvPr>
        </p:nvSpPr>
        <p:spPr>
          <a:xfrm>
            <a:off x="262890" y="1845734"/>
            <a:ext cx="11590020" cy="4143586"/>
          </a:xfrm>
        </p:spPr>
        <p:txBody>
          <a:bodyPr>
            <a:normAutofit/>
          </a:bodyPr>
          <a:lstStyle/>
          <a:p>
            <a:pPr algn="ctr"/>
            <a:r>
              <a:rPr lang="en-AU" sz="2000" b="1" i="1" u="sng" dirty="0">
                <a:solidFill>
                  <a:schemeClr val="accent6"/>
                </a:solidFill>
                <a:effectLst/>
                <a:latin typeface="GrotesqueMTStd"/>
              </a:rPr>
              <a:t>Write ONE (1) thing Sulla and Marius had in common.</a:t>
            </a:r>
          </a:p>
          <a:p>
            <a:pPr algn="ctr"/>
            <a:r>
              <a:rPr lang="en-AU" sz="2000" b="1" i="1" u="sng" dirty="0">
                <a:solidFill>
                  <a:schemeClr val="accent6"/>
                </a:solidFill>
                <a:effectLst/>
                <a:latin typeface="GrotesqueMTStd"/>
              </a:rPr>
              <a:t>Write ONE (1) thing Sulla and Marius that caused them rivalry.</a:t>
            </a:r>
          </a:p>
          <a:p>
            <a:pPr algn="ctr"/>
            <a:endParaRPr lang="en-AU" sz="2000" b="1" i="1" u="sng" dirty="0">
              <a:solidFill>
                <a:schemeClr val="accent6"/>
              </a:solidFill>
              <a:effectLst/>
              <a:latin typeface="GrotesqueMTStd"/>
            </a:endParaRPr>
          </a:p>
        </p:txBody>
      </p:sp>
      <p:sp>
        <p:nvSpPr>
          <p:cNvPr id="4" name="TextBox 3">
            <a:extLst>
              <a:ext uri="{FF2B5EF4-FFF2-40B4-BE49-F238E27FC236}">
                <a16:creationId xmlns:a16="http://schemas.microsoft.com/office/drawing/2014/main" id="{40523E60-15D5-D1DF-3A43-627BB63955B2}"/>
              </a:ext>
            </a:extLst>
          </p:cNvPr>
          <p:cNvSpPr txBox="1"/>
          <p:nvPr/>
        </p:nvSpPr>
        <p:spPr>
          <a:xfrm>
            <a:off x="9784080" y="80010"/>
            <a:ext cx="2068830" cy="369332"/>
          </a:xfrm>
          <a:prstGeom prst="rect">
            <a:avLst/>
          </a:prstGeom>
          <a:noFill/>
        </p:spPr>
        <p:txBody>
          <a:bodyPr wrap="square" rtlCol="0">
            <a:spAutoFit/>
          </a:bodyPr>
          <a:lstStyle/>
          <a:p>
            <a:pPr algn="r"/>
            <a:r>
              <a:rPr lang="en-US" b="1" i="1" dirty="0">
                <a:solidFill>
                  <a:schemeClr val="accent6"/>
                </a:solidFill>
              </a:rPr>
              <a:t>APPLY</a:t>
            </a:r>
          </a:p>
        </p:txBody>
      </p:sp>
    </p:spTree>
    <p:extLst>
      <p:ext uri="{BB962C8B-B14F-4D97-AF65-F5344CB8AC3E}">
        <p14:creationId xmlns:p14="http://schemas.microsoft.com/office/powerpoint/2010/main" val="263265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F8E84-912F-3024-9636-BCBE954BA52C}"/>
              </a:ext>
            </a:extLst>
          </p:cNvPr>
          <p:cNvSpPr>
            <a:spLocks noGrp="1"/>
          </p:cNvSpPr>
          <p:nvPr>
            <p:ph type="ctrTitle"/>
          </p:nvPr>
        </p:nvSpPr>
        <p:spPr/>
        <p:txBody>
          <a:bodyPr/>
          <a:lstStyle/>
          <a:p>
            <a:r>
              <a:rPr lang="en-US" dirty="0"/>
              <a:t>Today’s Lesson</a:t>
            </a:r>
          </a:p>
        </p:txBody>
      </p:sp>
      <p:sp>
        <p:nvSpPr>
          <p:cNvPr id="3" name="Subtitle 2">
            <a:extLst>
              <a:ext uri="{FF2B5EF4-FFF2-40B4-BE49-F238E27FC236}">
                <a16:creationId xmlns:a16="http://schemas.microsoft.com/office/drawing/2014/main" id="{CC7596E8-04A6-2165-2665-A537FBC19462}"/>
              </a:ext>
            </a:extLst>
          </p:cNvPr>
          <p:cNvSpPr>
            <a:spLocks noGrp="1"/>
          </p:cNvSpPr>
          <p:nvPr>
            <p:ph type="subTitle" idx="1"/>
          </p:nvPr>
        </p:nvSpPr>
        <p:spPr/>
        <p:txBody>
          <a:bodyPr/>
          <a:lstStyle/>
          <a:p>
            <a:r>
              <a:rPr lang="en-US" dirty="0"/>
              <a:t>Sulla and conflict</a:t>
            </a:r>
          </a:p>
          <a:p>
            <a:r>
              <a:rPr lang="en-US" b="1" i="1" dirty="0">
                <a:solidFill>
                  <a:schemeClr val="accent6"/>
                </a:solidFill>
              </a:rPr>
              <a:t>The Jugurthine war and the social war</a:t>
            </a:r>
          </a:p>
        </p:txBody>
      </p:sp>
    </p:spTree>
    <p:extLst>
      <p:ext uri="{BB962C8B-B14F-4D97-AF65-F5344CB8AC3E}">
        <p14:creationId xmlns:p14="http://schemas.microsoft.com/office/powerpoint/2010/main" val="197110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6894-F237-6B26-201E-0C39744D326E}"/>
              </a:ext>
            </a:extLst>
          </p:cNvPr>
          <p:cNvSpPr>
            <a:spLocks noGrp="1"/>
          </p:cNvSpPr>
          <p:nvPr>
            <p:ph type="title"/>
          </p:nvPr>
        </p:nvSpPr>
        <p:spPr>
          <a:xfrm>
            <a:off x="1097280" y="286603"/>
            <a:ext cx="10058400" cy="1450757"/>
          </a:xfrm>
        </p:spPr>
        <p:txBody>
          <a:bodyPr>
            <a:normAutofit/>
          </a:bodyPr>
          <a:lstStyle/>
          <a:p>
            <a:pPr algn="ctr"/>
            <a:r>
              <a:rPr lang="en-US" dirty="0"/>
              <a:t>ACTIVITY – Key Information</a:t>
            </a:r>
          </a:p>
        </p:txBody>
      </p:sp>
      <p:graphicFrame>
        <p:nvGraphicFramePr>
          <p:cNvPr id="5" name="Content Placeholder 2">
            <a:extLst>
              <a:ext uri="{FF2B5EF4-FFF2-40B4-BE49-F238E27FC236}">
                <a16:creationId xmlns:a16="http://schemas.microsoft.com/office/drawing/2014/main" id="{B5B46E98-DBD0-59B2-16EA-E2AC2440F332}"/>
              </a:ext>
            </a:extLst>
          </p:cNvPr>
          <p:cNvGraphicFramePr>
            <a:graphicFrameLocks noGrp="1"/>
          </p:cNvGraphicFramePr>
          <p:nvPr>
            <p:ph idx="1"/>
            <p:extLst>
              <p:ext uri="{D42A27DB-BD31-4B8C-83A1-F6EECF244321}">
                <p14:modId xmlns:p14="http://schemas.microsoft.com/office/powerpoint/2010/main" val="338403092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340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44F0-C651-7FB3-9997-B19080080BF0}"/>
              </a:ext>
            </a:extLst>
          </p:cNvPr>
          <p:cNvSpPr>
            <a:spLocks noGrp="1"/>
          </p:cNvSpPr>
          <p:nvPr>
            <p:ph type="ctrTitle"/>
          </p:nvPr>
        </p:nvSpPr>
        <p:spPr/>
        <p:txBody>
          <a:bodyPr/>
          <a:lstStyle/>
          <a:p>
            <a:r>
              <a:rPr lang="en-US" dirty="0"/>
              <a:t>The Jugurthine War</a:t>
            </a:r>
          </a:p>
        </p:txBody>
      </p:sp>
      <p:sp>
        <p:nvSpPr>
          <p:cNvPr id="3" name="Subtitle 2">
            <a:extLst>
              <a:ext uri="{FF2B5EF4-FFF2-40B4-BE49-F238E27FC236}">
                <a16:creationId xmlns:a16="http://schemas.microsoft.com/office/drawing/2014/main" id="{0B43EF8F-AF9D-BD63-FBEC-A8DA28D523DC}"/>
              </a:ext>
            </a:extLst>
          </p:cNvPr>
          <p:cNvSpPr>
            <a:spLocks noGrp="1"/>
          </p:cNvSpPr>
          <p:nvPr>
            <p:ph type="subTitle" idx="1"/>
          </p:nvPr>
        </p:nvSpPr>
        <p:spPr/>
        <p:txBody>
          <a:bodyPr/>
          <a:lstStyle/>
          <a:p>
            <a:r>
              <a:rPr lang="en-US" dirty="0"/>
              <a:t>What do you already know?</a:t>
            </a:r>
          </a:p>
        </p:txBody>
      </p:sp>
    </p:spTree>
    <p:extLst>
      <p:ext uri="{BB962C8B-B14F-4D97-AF65-F5344CB8AC3E}">
        <p14:creationId xmlns:p14="http://schemas.microsoft.com/office/powerpoint/2010/main" val="349065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BBF-0E6D-27A5-D271-097A40055CC1}"/>
              </a:ext>
            </a:extLst>
          </p:cNvPr>
          <p:cNvSpPr>
            <a:spLocks noGrp="1"/>
          </p:cNvSpPr>
          <p:nvPr>
            <p:ph type="title"/>
          </p:nvPr>
        </p:nvSpPr>
        <p:spPr/>
        <p:txBody>
          <a:bodyPr/>
          <a:lstStyle/>
          <a:p>
            <a:pPr algn="ctr"/>
            <a:r>
              <a:rPr lang="en-US" dirty="0"/>
              <a:t>Jugurthine War – Key Information</a:t>
            </a:r>
          </a:p>
        </p:txBody>
      </p:sp>
      <p:sp>
        <p:nvSpPr>
          <p:cNvPr id="3" name="Content Placeholder 2">
            <a:extLst>
              <a:ext uri="{FF2B5EF4-FFF2-40B4-BE49-F238E27FC236}">
                <a16:creationId xmlns:a16="http://schemas.microsoft.com/office/drawing/2014/main" id="{FC7FF097-AB39-76B6-0C9C-834388EB9133}"/>
              </a:ext>
            </a:extLst>
          </p:cNvPr>
          <p:cNvSpPr>
            <a:spLocks noGrp="1"/>
          </p:cNvSpPr>
          <p:nvPr>
            <p:ph idx="1"/>
          </p:nvPr>
        </p:nvSpPr>
        <p:spPr>
          <a:xfrm>
            <a:off x="329783" y="1845734"/>
            <a:ext cx="11647357" cy="4600036"/>
          </a:xfrm>
        </p:spPr>
        <p:txBody>
          <a:bodyPr>
            <a:normAutofit/>
          </a:bodyPr>
          <a:lstStyle/>
          <a:p>
            <a:pPr algn="l">
              <a:buFont typeface="Arial" panose="020B0604020202020204" pitchFamily="34" charset="0"/>
              <a:buChar char="•"/>
            </a:pPr>
            <a:r>
              <a:rPr lang="en-AU" b="1" i="0" dirty="0">
                <a:solidFill>
                  <a:srgbClr val="0D0D0D"/>
                </a:solidFill>
                <a:effectLst/>
                <a:latin typeface="Söhne"/>
              </a:rPr>
              <a:t>Date:</a:t>
            </a:r>
            <a:r>
              <a:rPr lang="en-AU" b="0" i="0" dirty="0">
                <a:solidFill>
                  <a:srgbClr val="0D0D0D"/>
                </a:solidFill>
                <a:effectLst/>
                <a:latin typeface="Söhne"/>
              </a:rPr>
              <a:t> 112 – c.105 BCE.</a:t>
            </a:r>
          </a:p>
          <a:p>
            <a:pPr algn="l">
              <a:buFont typeface="Arial" panose="020B0604020202020204" pitchFamily="34" charset="0"/>
              <a:buChar char="•"/>
            </a:pPr>
            <a:r>
              <a:rPr lang="en-AU" b="1" i="0" dirty="0">
                <a:solidFill>
                  <a:srgbClr val="0D0D0D"/>
                </a:solidFill>
                <a:effectLst/>
                <a:latin typeface="Söhne"/>
              </a:rPr>
              <a:t>Location:</a:t>
            </a:r>
            <a:r>
              <a:rPr lang="en-AU" b="0" i="0" dirty="0">
                <a:solidFill>
                  <a:srgbClr val="0D0D0D"/>
                </a:solidFill>
                <a:effectLst/>
                <a:latin typeface="Söhne"/>
              </a:rPr>
              <a:t> Numidia (North Africa), primarily in the modern-day region of Algeria.</a:t>
            </a:r>
          </a:p>
          <a:p>
            <a:pPr algn="l">
              <a:buFont typeface="Arial" panose="020B0604020202020204" pitchFamily="34" charset="0"/>
              <a:buChar char="•"/>
            </a:pPr>
            <a:r>
              <a:rPr lang="en-AU" b="1" i="0" dirty="0">
                <a:solidFill>
                  <a:srgbClr val="0D0D0D"/>
                </a:solidFill>
                <a:effectLst/>
                <a:latin typeface="Söhne"/>
              </a:rPr>
              <a:t>Parties involved:</a:t>
            </a:r>
            <a:endParaRPr lang="en-AU" b="0" i="0" dirty="0">
              <a:solidFill>
                <a:srgbClr val="0D0D0D"/>
              </a:solidFill>
              <a:effectLst/>
              <a:latin typeface="Söhne"/>
            </a:endParaRPr>
          </a:p>
          <a:p>
            <a:pPr marL="742950" lvl="1" indent="-285750" algn="l">
              <a:buFont typeface="Arial" panose="020B0604020202020204" pitchFamily="34" charset="0"/>
              <a:buChar char="•"/>
            </a:pPr>
            <a:r>
              <a:rPr lang="en-AU" b="0" i="0" dirty="0">
                <a:solidFill>
                  <a:srgbClr val="0D0D0D"/>
                </a:solidFill>
                <a:effectLst/>
                <a:latin typeface="Söhne"/>
              </a:rPr>
              <a:t>Roman Republic led by various commanders including Gaius Marius and Lucius Cornelius Sulla.</a:t>
            </a:r>
          </a:p>
          <a:p>
            <a:pPr marL="742950" lvl="1" indent="-285750" algn="l">
              <a:buFont typeface="Arial" panose="020B0604020202020204" pitchFamily="34" charset="0"/>
              <a:buChar char="•"/>
            </a:pPr>
            <a:r>
              <a:rPr lang="en-AU" b="0" i="0" dirty="0">
                <a:solidFill>
                  <a:srgbClr val="0D0D0D"/>
                </a:solidFill>
                <a:effectLst/>
                <a:latin typeface="Söhne"/>
              </a:rPr>
              <a:t>Kingdom of Numidia ruled by King Jugurtha.</a:t>
            </a:r>
          </a:p>
          <a:p>
            <a:pPr algn="l">
              <a:buFont typeface="Arial" panose="020B0604020202020204" pitchFamily="34" charset="0"/>
              <a:buChar char="•"/>
            </a:pPr>
            <a:r>
              <a:rPr lang="en-AU" b="1" i="0" dirty="0">
                <a:solidFill>
                  <a:srgbClr val="0D0D0D"/>
                </a:solidFill>
                <a:effectLst/>
                <a:latin typeface="Söhne"/>
              </a:rPr>
              <a:t>Cause:</a:t>
            </a:r>
            <a:r>
              <a:rPr lang="en-AU" b="0" i="0" dirty="0">
                <a:solidFill>
                  <a:srgbClr val="0D0D0D"/>
                </a:solidFill>
                <a:effectLst/>
                <a:latin typeface="Söhne"/>
              </a:rPr>
              <a:t> Dispute over the throne of Numidia following the death of King </a:t>
            </a:r>
            <a:r>
              <a:rPr lang="en-AU" b="0" i="0" dirty="0" err="1">
                <a:solidFill>
                  <a:srgbClr val="0D0D0D"/>
                </a:solidFill>
                <a:effectLst/>
                <a:latin typeface="Söhne"/>
              </a:rPr>
              <a:t>Micipsa</a:t>
            </a:r>
            <a:r>
              <a:rPr lang="en-AU" b="0" i="0" dirty="0">
                <a:solidFill>
                  <a:srgbClr val="0D0D0D"/>
                </a:solidFill>
                <a:effectLst/>
                <a:latin typeface="Söhne"/>
              </a:rPr>
              <a:t>, Jugurtha's adoptive father.</a:t>
            </a:r>
          </a:p>
          <a:p>
            <a:pPr marL="0" indent="0" algn="l">
              <a:buNone/>
            </a:pPr>
            <a:endParaRPr lang="en-AU" b="0" i="0" dirty="0">
              <a:solidFill>
                <a:srgbClr val="0D0D0D"/>
              </a:solidFill>
              <a:effectLst/>
              <a:latin typeface="Söhne"/>
            </a:endParaRPr>
          </a:p>
        </p:txBody>
      </p:sp>
    </p:spTree>
    <p:extLst>
      <p:ext uri="{BB962C8B-B14F-4D97-AF65-F5344CB8AC3E}">
        <p14:creationId xmlns:p14="http://schemas.microsoft.com/office/powerpoint/2010/main" val="1719559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BBF-0E6D-27A5-D271-097A40055CC1}"/>
              </a:ext>
            </a:extLst>
          </p:cNvPr>
          <p:cNvSpPr>
            <a:spLocks noGrp="1"/>
          </p:cNvSpPr>
          <p:nvPr>
            <p:ph type="title"/>
          </p:nvPr>
        </p:nvSpPr>
        <p:spPr/>
        <p:txBody>
          <a:bodyPr/>
          <a:lstStyle/>
          <a:p>
            <a:pPr algn="ctr"/>
            <a:r>
              <a:rPr lang="en-US" dirty="0"/>
              <a:t>Jugurthine War – Key Information</a:t>
            </a:r>
          </a:p>
        </p:txBody>
      </p:sp>
      <p:sp>
        <p:nvSpPr>
          <p:cNvPr id="3" name="Content Placeholder 2">
            <a:extLst>
              <a:ext uri="{FF2B5EF4-FFF2-40B4-BE49-F238E27FC236}">
                <a16:creationId xmlns:a16="http://schemas.microsoft.com/office/drawing/2014/main" id="{FC7FF097-AB39-76B6-0C9C-834388EB9133}"/>
              </a:ext>
            </a:extLst>
          </p:cNvPr>
          <p:cNvSpPr>
            <a:spLocks noGrp="1"/>
          </p:cNvSpPr>
          <p:nvPr>
            <p:ph idx="1"/>
          </p:nvPr>
        </p:nvSpPr>
        <p:spPr>
          <a:xfrm>
            <a:off x="329783" y="1845734"/>
            <a:ext cx="11647357" cy="4600036"/>
          </a:xfrm>
        </p:spPr>
        <p:txBody>
          <a:bodyPr>
            <a:normAutofit/>
          </a:bodyPr>
          <a:lstStyle/>
          <a:p>
            <a:pPr algn="l">
              <a:buFont typeface="Arial" panose="020B0604020202020204" pitchFamily="34" charset="0"/>
              <a:buChar char="•"/>
            </a:pPr>
            <a:r>
              <a:rPr lang="en-AU" b="1" i="0" dirty="0">
                <a:solidFill>
                  <a:srgbClr val="0D0D0D"/>
                </a:solidFill>
                <a:effectLst/>
                <a:latin typeface="Söhne"/>
              </a:rPr>
              <a:t>Key Events:</a:t>
            </a:r>
            <a:endParaRPr lang="en-AU" b="0" i="0" dirty="0">
              <a:solidFill>
                <a:srgbClr val="0D0D0D"/>
              </a:solidFill>
              <a:effectLst/>
              <a:latin typeface="Söhne"/>
            </a:endParaRPr>
          </a:p>
          <a:p>
            <a:pPr marL="742950" lvl="1" indent="-285750" algn="l">
              <a:buFont typeface="Arial" panose="020B0604020202020204" pitchFamily="34" charset="0"/>
              <a:buChar char="•"/>
            </a:pPr>
            <a:r>
              <a:rPr lang="en-AU" b="0" i="0" dirty="0">
                <a:solidFill>
                  <a:srgbClr val="0D0D0D"/>
                </a:solidFill>
                <a:effectLst/>
                <a:latin typeface="Söhne"/>
              </a:rPr>
              <a:t>Jugurtha bribes Roman officials and incites rebellion among Numidian nobles, leading to a prolonged conflict.</a:t>
            </a:r>
          </a:p>
          <a:p>
            <a:pPr marL="742950" lvl="1" indent="-285750" algn="l">
              <a:buFont typeface="Arial" panose="020B0604020202020204" pitchFamily="34" charset="0"/>
              <a:buChar char="•"/>
            </a:pPr>
            <a:r>
              <a:rPr lang="en-AU" b="0" i="0" dirty="0">
                <a:solidFill>
                  <a:srgbClr val="0D0D0D"/>
                </a:solidFill>
                <a:effectLst/>
                <a:latin typeface="Söhne"/>
              </a:rPr>
              <a:t>Initial Roman attempts to subdue Jugurtha are unsuccessful due to his guerrilla tactics and bribery.</a:t>
            </a:r>
          </a:p>
          <a:p>
            <a:pPr marL="742950" lvl="1" indent="-285750" algn="l">
              <a:buFont typeface="Arial" panose="020B0604020202020204" pitchFamily="34" charset="0"/>
              <a:buChar char="•"/>
            </a:pPr>
            <a:r>
              <a:rPr lang="en-AU" b="0" i="0" dirty="0">
                <a:solidFill>
                  <a:srgbClr val="0D0D0D"/>
                </a:solidFill>
                <a:effectLst/>
                <a:latin typeface="Söhne"/>
              </a:rPr>
              <a:t>Gaius Marius, a Roman general, eventually leads a successful campaign against Jugurtha, capturing him and ending the war.</a:t>
            </a:r>
          </a:p>
          <a:p>
            <a:pPr algn="l">
              <a:buFont typeface="Arial" panose="020B0604020202020204" pitchFamily="34" charset="0"/>
              <a:buChar char="•"/>
            </a:pPr>
            <a:r>
              <a:rPr lang="en-AU" b="1" i="0" dirty="0">
                <a:solidFill>
                  <a:srgbClr val="0D0D0D"/>
                </a:solidFill>
                <a:effectLst/>
                <a:latin typeface="Söhne"/>
              </a:rPr>
              <a:t>Outcome:</a:t>
            </a:r>
            <a:endParaRPr lang="en-AU" b="0" i="0" dirty="0">
              <a:solidFill>
                <a:srgbClr val="0D0D0D"/>
              </a:solidFill>
              <a:effectLst/>
              <a:latin typeface="Söhne"/>
            </a:endParaRPr>
          </a:p>
          <a:p>
            <a:pPr marL="742950" lvl="1" indent="-285750" algn="l">
              <a:buFont typeface="Arial" panose="020B0604020202020204" pitchFamily="34" charset="0"/>
              <a:buChar char="•"/>
            </a:pPr>
            <a:r>
              <a:rPr lang="en-AU" b="0" i="0" dirty="0">
                <a:solidFill>
                  <a:srgbClr val="0D0D0D"/>
                </a:solidFill>
                <a:effectLst/>
                <a:latin typeface="Söhne"/>
              </a:rPr>
              <a:t>Jugurtha is paraded through Rome in Marius's triumph and later executed.</a:t>
            </a:r>
          </a:p>
          <a:p>
            <a:pPr marL="742950" lvl="1" indent="-285750" algn="l">
              <a:buFont typeface="Arial" panose="020B0604020202020204" pitchFamily="34" charset="0"/>
              <a:buChar char="•"/>
            </a:pPr>
            <a:r>
              <a:rPr lang="en-AU" b="0" i="0" dirty="0">
                <a:solidFill>
                  <a:srgbClr val="0D0D0D"/>
                </a:solidFill>
                <a:effectLst/>
                <a:latin typeface="Söhne"/>
              </a:rPr>
              <a:t>Rome gains control over Numidia, increasing its territorial holdings in North Africa.</a:t>
            </a:r>
          </a:p>
          <a:p>
            <a:pPr algn="l">
              <a:buFont typeface="Arial" panose="020B0604020202020204" pitchFamily="34" charset="0"/>
              <a:buChar char="•"/>
            </a:pPr>
            <a:r>
              <a:rPr lang="en-AU" b="1" i="0" dirty="0">
                <a:solidFill>
                  <a:srgbClr val="0D0D0D"/>
                </a:solidFill>
                <a:effectLst/>
                <a:latin typeface="Söhne"/>
              </a:rPr>
              <a:t>Significance:</a:t>
            </a:r>
            <a:endParaRPr lang="en-AU" b="0" i="0" dirty="0">
              <a:solidFill>
                <a:srgbClr val="0D0D0D"/>
              </a:solidFill>
              <a:effectLst/>
              <a:latin typeface="Söhne"/>
            </a:endParaRPr>
          </a:p>
          <a:p>
            <a:pPr marL="742950" lvl="1" indent="-285750" algn="l">
              <a:buFont typeface="Arial" panose="020B0604020202020204" pitchFamily="34" charset="0"/>
              <a:buChar char="•"/>
            </a:pPr>
            <a:r>
              <a:rPr lang="en-AU" b="0" i="0" dirty="0">
                <a:solidFill>
                  <a:srgbClr val="0D0D0D"/>
                </a:solidFill>
                <a:effectLst/>
                <a:latin typeface="Söhne"/>
              </a:rPr>
              <a:t>Demonstrated the growing influence of corruption and bribery in Roman politics and military affairs.</a:t>
            </a:r>
          </a:p>
          <a:p>
            <a:pPr marL="742950" lvl="1" indent="-285750" algn="l">
              <a:buFont typeface="Arial" panose="020B0604020202020204" pitchFamily="34" charset="0"/>
              <a:buChar char="•"/>
            </a:pPr>
            <a:r>
              <a:rPr lang="en-AU" b="0" i="0" dirty="0">
                <a:solidFill>
                  <a:srgbClr val="0D0D0D"/>
                </a:solidFill>
                <a:effectLst/>
                <a:latin typeface="Söhne"/>
              </a:rPr>
              <a:t>Contributed to the political rise of Gaius Marius, who became a prominent figure in Roman politics and military reforms.</a:t>
            </a:r>
          </a:p>
        </p:txBody>
      </p:sp>
    </p:spTree>
    <p:extLst>
      <p:ext uri="{BB962C8B-B14F-4D97-AF65-F5344CB8AC3E}">
        <p14:creationId xmlns:p14="http://schemas.microsoft.com/office/powerpoint/2010/main" val="2190107693"/>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1654</TotalTime>
  <Words>1554</Words>
  <Application>Microsoft Macintosh PowerPoint</Application>
  <PresentationFormat>Widescreen</PresentationFormat>
  <Paragraphs>117</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GrotesqueMTStd</vt:lpstr>
      <vt:lpstr>Söhne</vt:lpstr>
      <vt:lpstr>Retrospect</vt:lpstr>
      <vt:lpstr>Sulla and conflict</vt:lpstr>
      <vt:lpstr>REVIEW - Sulla</vt:lpstr>
      <vt:lpstr>REVIEW - Sulla</vt:lpstr>
      <vt:lpstr>REVIEW - Sulla</vt:lpstr>
      <vt:lpstr>Today’s Lesson</vt:lpstr>
      <vt:lpstr>ACTIVITY – Key Information</vt:lpstr>
      <vt:lpstr>The Jugurthine War</vt:lpstr>
      <vt:lpstr>Jugurthine War – Key Information</vt:lpstr>
      <vt:lpstr>Jugurthine War – Key Information</vt:lpstr>
      <vt:lpstr>The Social War</vt:lpstr>
      <vt:lpstr>Social War – Key Information</vt:lpstr>
      <vt:lpstr>Social War – Key Information</vt:lpstr>
      <vt:lpstr>Sulla and Conflict</vt:lpstr>
      <vt:lpstr>Sulla in the Jugurthine War The Jugurthine War was a long and complicated conflict. Rome had been at war with the Numidian king since 112 BC. Sulla served with distinction in the war but his commanding officer, Gaius Marius, was unable to defeat him on the battlefield nor force him to surrender.   However, Sulla was able to negotiate with one of Jugurtha's allied leaders to betray the Numidian king. As a result, Sulla was able to capture Jugurtha in 106 BC, ending the war. Despite the fact that Sulla was the key figure in the capture of Jugurtha, Marius claimed the credit for himself.   This began a rivalry between the two men that would last for years. It is said that Sulla continually complained that it was he, not Marius, who really defeated Jugurtha. Marius refused to acknowledge his efforts and the two men became bitter political enemies.   As time passed and both men vied to be the most important person in Rome, their hatred for each other only grew. Driven by his desire for success, Sulla returned to Rome to focus more on his political career.  He was elected to the position of praetor in 97 BC, primarily due to the fact that he encouraged people to vote for him by paying for lavish, free games for the Roman people. In this role as praetor, he was responsible for administering justice in Rome. He then went on to serve as governor of Cilicia (a province in Asia Minor) in 96 BC.   </vt:lpstr>
      <vt:lpstr>Sulla in the Social War The Social War broke out in 91 BC, which was a conflict between Rome and its allied cities in Italy. These allies, known as the socii, had been fighting for decades to be granted the legal title of Roman 'citizens’. This would grant them the ability to vote and participate in political decisions that affected them.   The allied cities argued that since their men were fighting and dying in Rome's wars, they should have a say in how Rome was administered. However, the Roman senators, particularly those of the optimates faction, adamantly refused to grant Roman citizenship to them, no matter how many times the allied cities asked.   Finally, the socii grew tired of being treated like second-class citizens and formally rose up in armed rebellion against Rome. As one of Rome's commanders, Sulla quickly raised an army and marched to Rome's aid.   He served under the consul Lucius Julius Caesar, and helped defeated the rebel forces in a series of battles, forcing many to surrender.  Facing defeat in the Social War, the Roman Senate finally relented and offered Roman citizenship to the rebel cities.   One by one, the Latin cities accepted Rome's offer and the Social War came to an end in 88 BC. However, this conflict allowed gifted commanders, like Sulla, to increase the social prestige and political reputation.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171</cp:revision>
  <dcterms:created xsi:type="dcterms:W3CDTF">2022-07-13T05:26:46Z</dcterms:created>
  <dcterms:modified xsi:type="dcterms:W3CDTF">2024-03-30T05:30:23Z</dcterms:modified>
</cp:coreProperties>
</file>