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5"/>
  </p:notesMasterIdLst>
  <p:sldIdLst>
    <p:sldId id="256" r:id="rId2"/>
    <p:sldId id="308" r:id="rId3"/>
    <p:sldId id="309" r:id="rId4"/>
    <p:sldId id="310" r:id="rId5"/>
    <p:sldId id="304" r:id="rId6"/>
    <p:sldId id="306" r:id="rId7"/>
    <p:sldId id="312" r:id="rId8"/>
    <p:sldId id="314" r:id="rId9"/>
    <p:sldId id="315" r:id="rId10"/>
    <p:sldId id="316" r:id="rId11"/>
    <p:sldId id="317" r:id="rId12"/>
    <p:sldId id="318" r:id="rId13"/>
    <p:sldId id="31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60"/>
    <p:restoredTop sz="92097"/>
  </p:normalViewPr>
  <p:slideViewPr>
    <p:cSldViewPr snapToGrid="0" snapToObjects="1">
      <p:cViewPr varScale="1">
        <p:scale>
          <a:sx n="98" d="100"/>
          <a:sy n="98" d="100"/>
        </p:scale>
        <p:origin x="73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BE7BB5-019A-4A56-BC56-C2ED8C2EF095}"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DC63425E-381C-4EA1-A689-249AA8951061}">
      <dgm:prSet/>
      <dgm:spPr/>
      <dgm:t>
        <a:bodyPr/>
        <a:lstStyle/>
        <a:p>
          <a:r>
            <a:rPr lang="en-AU" b="1" dirty="0"/>
            <a:t>In order to vote, an individual had to be physically present. The expanding Republic often drew people away on campaign or business. If they could not attend, their vote was not counted. </a:t>
          </a:r>
          <a:endParaRPr lang="en-US" dirty="0"/>
        </a:p>
      </dgm:t>
    </dgm:pt>
    <dgm:pt modelId="{F158253D-5411-45F3-87C9-1CC3DF5EC705}" type="parTrans" cxnId="{73B1A8A1-161F-4330-A479-64D06F493F84}">
      <dgm:prSet/>
      <dgm:spPr/>
      <dgm:t>
        <a:bodyPr/>
        <a:lstStyle/>
        <a:p>
          <a:endParaRPr lang="en-US"/>
        </a:p>
      </dgm:t>
    </dgm:pt>
    <dgm:pt modelId="{B02E561F-B04E-4B3D-966A-F9CC15FE2FF8}" type="sibTrans" cxnId="{73B1A8A1-161F-4330-A479-64D06F493F84}">
      <dgm:prSet/>
      <dgm:spPr/>
      <dgm:t>
        <a:bodyPr/>
        <a:lstStyle/>
        <a:p>
          <a:endParaRPr lang="en-US"/>
        </a:p>
      </dgm:t>
    </dgm:pt>
    <dgm:pt modelId="{D56B560F-00FC-4907-88D5-7E15FAAC729A}">
      <dgm:prSet/>
      <dgm:spPr/>
      <dgm:t>
        <a:bodyPr/>
        <a:lstStyle/>
        <a:p>
          <a:r>
            <a:rPr lang="en-AU" b="1"/>
            <a:t>Senators and patricians often used their influence to sway the voting, essentially monopolising political decisions. </a:t>
          </a:r>
          <a:endParaRPr lang="en-US"/>
        </a:p>
      </dgm:t>
    </dgm:pt>
    <dgm:pt modelId="{BA857B5F-01BD-4AD7-85D6-AB5C3290A794}" type="parTrans" cxnId="{7FF888C7-AF39-475E-9A5C-D1B566E84CBD}">
      <dgm:prSet/>
      <dgm:spPr/>
      <dgm:t>
        <a:bodyPr/>
        <a:lstStyle/>
        <a:p>
          <a:endParaRPr lang="en-US"/>
        </a:p>
      </dgm:t>
    </dgm:pt>
    <dgm:pt modelId="{56E36047-60D4-4A2B-94B4-A091EDF1BD14}" type="sibTrans" cxnId="{7FF888C7-AF39-475E-9A5C-D1B566E84CBD}">
      <dgm:prSet/>
      <dgm:spPr/>
      <dgm:t>
        <a:bodyPr/>
        <a:lstStyle/>
        <a:p>
          <a:endParaRPr lang="en-US"/>
        </a:p>
      </dgm:t>
    </dgm:pt>
    <dgm:pt modelId="{01147F30-3E0B-4DF3-9378-867A1EE3A741}">
      <dgm:prSet/>
      <dgm:spPr/>
      <dgm:t>
        <a:bodyPr/>
        <a:lstStyle/>
        <a:p>
          <a:r>
            <a:rPr lang="en-AU" b="1"/>
            <a:t>Senators controlled what legislation came before the assemblies. In that sense, the Republic was arguably more oligarchic than truly democratic. </a:t>
          </a:r>
          <a:endParaRPr lang="en-US"/>
        </a:p>
      </dgm:t>
    </dgm:pt>
    <dgm:pt modelId="{DC8A8FB1-E82A-4867-B734-407489DC3ADE}" type="parTrans" cxnId="{8B41B888-1CA4-4472-9626-D53AE44B2CCC}">
      <dgm:prSet/>
      <dgm:spPr/>
      <dgm:t>
        <a:bodyPr/>
        <a:lstStyle/>
        <a:p>
          <a:endParaRPr lang="en-US"/>
        </a:p>
      </dgm:t>
    </dgm:pt>
    <dgm:pt modelId="{E7C62E97-BE1F-48C1-B49B-816B4016DFD1}" type="sibTrans" cxnId="{8B41B888-1CA4-4472-9626-D53AE44B2CCC}">
      <dgm:prSet/>
      <dgm:spPr/>
      <dgm:t>
        <a:bodyPr/>
        <a:lstStyle/>
        <a:p>
          <a:endParaRPr lang="en-US"/>
        </a:p>
      </dgm:t>
    </dgm:pt>
    <dgm:pt modelId="{6119E4AF-1C77-074D-9F84-649986BF3CD1}" type="pres">
      <dgm:prSet presAssocID="{08BE7BB5-019A-4A56-BC56-C2ED8C2EF095}" presName="vert0" presStyleCnt="0">
        <dgm:presLayoutVars>
          <dgm:dir/>
          <dgm:animOne val="branch"/>
          <dgm:animLvl val="lvl"/>
        </dgm:presLayoutVars>
      </dgm:prSet>
      <dgm:spPr/>
    </dgm:pt>
    <dgm:pt modelId="{F29544F1-46D1-5147-B098-F46C7AA43C93}" type="pres">
      <dgm:prSet presAssocID="{DC63425E-381C-4EA1-A689-249AA8951061}" presName="thickLine" presStyleLbl="alignNode1" presStyleIdx="0" presStyleCnt="3"/>
      <dgm:spPr/>
    </dgm:pt>
    <dgm:pt modelId="{B9C3A635-C581-0248-90C4-A916977474D1}" type="pres">
      <dgm:prSet presAssocID="{DC63425E-381C-4EA1-A689-249AA8951061}" presName="horz1" presStyleCnt="0"/>
      <dgm:spPr/>
    </dgm:pt>
    <dgm:pt modelId="{AC895FA8-E68E-0845-B07B-E7411AF94891}" type="pres">
      <dgm:prSet presAssocID="{DC63425E-381C-4EA1-A689-249AA8951061}" presName="tx1" presStyleLbl="revTx" presStyleIdx="0" presStyleCnt="3"/>
      <dgm:spPr/>
    </dgm:pt>
    <dgm:pt modelId="{A99F83E2-A1AF-1B4A-BF27-99893E02F472}" type="pres">
      <dgm:prSet presAssocID="{DC63425E-381C-4EA1-A689-249AA8951061}" presName="vert1" presStyleCnt="0"/>
      <dgm:spPr/>
    </dgm:pt>
    <dgm:pt modelId="{D18B62E7-D455-6447-A8D7-973402393980}" type="pres">
      <dgm:prSet presAssocID="{D56B560F-00FC-4907-88D5-7E15FAAC729A}" presName="thickLine" presStyleLbl="alignNode1" presStyleIdx="1" presStyleCnt="3"/>
      <dgm:spPr/>
    </dgm:pt>
    <dgm:pt modelId="{5CAA13E8-9652-F74E-9663-52A78E34496C}" type="pres">
      <dgm:prSet presAssocID="{D56B560F-00FC-4907-88D5-7E15FAAC729A}" presName="horz1" presStyleCnt="0"/>
      <dgm:spPr/>
    </dgm:pt>
    <dgm:pt modelId="{EBC2D3BD-1EAD-7941-AE74-3009D22C0DCC}" type="pres">
      <dgm:prSet presAssocID="{D56B560F-00FC-4907-88D5-7E15FAAC729A}" presName="tx1" presStyleLbl="revTx" presStyleIdx="1" presStyleCnt="3"/>
      <dgm:spPr/>
    </dgm:pt>
    <dgm:pt modelId="{A905625C-6B1C-9E42-9D7A-1E972CE589E8}" type="pres">
      <dgm:prSet presAssocID="{D56B560F-00FC-4907-88D5-7E15FAAC729A}" presName="vert1" presStyleCnt="0"/>
      <dgm:spPr/>
    </dgm:pt>
    <dgm:pt modelId="{F9E02634-9D78-BD45-A723-A1AE1D910584}" type="pres">
      <dgm:prSet presAssocID="{01147F30-3E0B-4DF3-9378-867A1EE3A741}" presName="thickLine" presStyleLbl="alignNode1" presStyleIdx="2" presStyleCnt="3"/>
      <dgm:spPr/>
    </dgm:pt>
    <dgm:pt modelId="{69E03459-08E0-494F-B7AE-723A0084CAEF}" type="pres">
      <dgm:prSet presAssocID="{01147F30-3E0B-4DF3-9378-867A1EE3A741}" presName="horz1" presStyleCnt="0"/>
      <dgm:spPr/>
    </dgm:pt>
    <dgm:pt modelId="{444216D9-E3FD-7246-BF4E-1517C405775A}" type="pres">
      <dgm:prSet presAssocID="{01147F30-3E0B-4DF3-9378-867A1EE3A741}" presName="tx1" presStyleLbl="revTx" presStyleIdx="2" presStyleCnt="3"/>
      <dgm:spPr/>
    </dgm:pt>
    <dgm:pt modelId="{D3E9C270-6167-3B4E-B702-8C00495BB13B}" type="pres">
      <dgm:prSet presAssocID="{01147F30-3E0B-4DF3-9378-867A1EE3A741}" presName="vert1" presStyleCnt="0"/>
      <dgm:spPr/>
    </dgm:pt>
  </dgm:ptLst>
  <dgm:cxnLst>
    <dgm:cxn modelId="{22AEB01B-22CA-CD4E-810C-32B98A635CEE}" type="presOf" srcId="{01147F30-3E0B-4DF3-9378-867A1EE3A741}" destId="{444216D9-E3FD-7246-BF4E-1517C405775A}" srcOrd="0" destOrd="0" presId="urn:microsoft.com/office/officeart/2008/layout/LinedList"/>
    <dgm:cxn modelId="{3292B95E-D814-174C-89D2-70012A2F038B}" type="presOf" srcId="{DC63425E-381C-4EA1-A689-249AA8951061}" destId="{AC895FA8-E68E-0845-B07B-E7411AF94891}" srcOrd="0" destOrd="0" presId="urn:microsoft.com/office/officeart/2008/layout/LinedList"/>
    <dgm:cxn modelId="{8B41B888-1CA4-4472-9626-D53AE44B2CCC}" srcId="{08BE7BB5-019A-4A56-BC56-C2ED8C2EF095}" destId="{01147F30-3E0B-4DF3-9378-867A1EE3A741}" srcOrd="2" destOrd="0" parTransId="{DC8A8FB1-E82A-4867-B734-407489DC3ADE}" sibTransId="{E7C62E97-BE1F-48C1-B49B-816B4016DFD1}"/>
    <dgm:cxn modelId="{73B1A8A1-161F-4330-A479-64D06F493F84}" srcId="{08BE7BB5-019A-4A56-BC56-C2ED8C2EF095}" destId="{DC63425E-381C-4EA1-A689-249AA8951061}" srcOrd="0" destOrd="0" parTransId="{F158253D-5411-45F3-87C9-1CC3DF5EC705}" sibTransId="{B02E561F-B04E-4B3D-966A-F9CC15FE2FF8}"/>
    <dgm:cxn modelId="{BC8241C1-49BF-CB4B-B3BC-B661B4AFCDF7}" type="presOf" srcId="{D56B560F-00FC-4907-88D5-7E15FAAC729A}" destId="{EBC2D3BD-1EAD-7941-AE74-3009D22C0DCC}" srcOrd="0" destOrd="0" presId="urn:microsoft.com/office/officeart/2008/layout/LinedList"/>
    <dgm:cxn modelId="{7FF888C7-AF39-475E-9A5C-D1B566E84CBD}" srcId="{08BE7BB5-019A-4A56-BC56-C2ED8C2EF095}" destId="{D56B560F-00FC-4907-88D5-7E15FAAC729A}" srcOrd="1" destOrd="0" parTransId="{BA857B5F-01BD-4AD7-85D6-AB5C3290A794}" sibTransId="{56E36047-60D4-4A2B-94B4-A091EDF1BD14}"/>
    <dgm:cxn modelId="{3BE5CCCB-22F5-494A-87DB-5B73340EAAA5}" type="presOf" srcId="{08BE7BB5-019A-4A56-BC56-C2ED8C2EF095}" destId="{6119E4AF-1C77-074D-9F84-649986BF3CD1}" srcOrd="0" destOrd="0" presId="urn:microsoft.com/office/officeart/2008/layout/LinedList"/>
    <dgm:cxn modelId="{A8AF1D68-E676-9942-962F-284B3BD0F9AF}" type="presParOf" srcId="{6119E4AF-1C77-074D-9F84-649986BF3CD1}" destId="{F29544F1-46D1-5147-B098-F46C7AA43C93}" srcOrd="0" destOrd="0" presId="urn:microsoft.com/office/officeart/2008/layout/LinedList"/>
    <dgm:cxn modelId="{C68E6ECD-896C-F04A-8867-5E9E6E2EE0CC}" type="presParOf" srcId="{6119E4AF-1C77-074D-9F84-649986BF3CD1}" destId="{B9C3A635-C581-0248-90C4-A916977474D1}" srcOrd="1" destOrd="0" presId="urn:microsoft.com/office/officeart/2008/layout/LinedList"/>
    <dgm:cxn modelId="{5C1416F3-092B-4A4A-B363-0AA37504238D}" type="presParOf" srcId="{B9C3A635-C581-0248-90C4-A916977474D1}" destId="{AC895FA8-E68E-0845-B07B-E7411AF94891}" srcOrd="0" destOrd="0" presId="urn:microsoft.com/office/officeart/2008/layout/LinedList"/>
    <dgm:cxn modelId="{D4A6FBA5-6C91-1840-89DD-EFC4C9C0B654}" type="presParOf" srcId="{B9C3A635-C581-0248-90C4-A916977474D1}" destId="{A99F83E2-A1AF-1B4A-BF27-99893E02F472}" srcOrd="1" destOrd="0" presId="urn:microsoft.com/office/officeart/2008/layout/LinedList"/>
    <dgm:cxn modelId="{E5CAA104-CD3E-9946-9AE8-624D3FBF4454}" type="presParOf" srcId="{6119E4AF-1C77-074D-9F84-649986BF3CD1}" destId="{D18B62E7-D455-6447-A8D7-973402393980}" srcOrd="2" destOrd="0" presId="urn:microsoft.com/office/officeart/2008/layout/LinedList"/>
    <dgm:cxn modelId="{29563EA7-10FD-BD4F-9F04-002C72A84A57}" type="presParOf" srcId="{6119E4AF-1C77-074D-9F84-649986BF3CD1}" destId="{5CAA13E8-9652-F74E-9663-52A78E34496C}" srcOrd="3" destOrd="0" presId="urn:microsoft.com/office/officeart/2008/layout/LinedList"/>
    <dgm:cxn modelId="{2B108FB7-0F1A-D345-A057-88CC5E9301FA}" type="presParOf" srcId="{5CAA13E8-9652-F74E-9663-52A78E34496C}" destId="{EBC2D3BD-1EAD-7941-AE74-3009D22C0DCC}" srcOrd="0" destOrd="0" presId="urn:microsoft.com/office/officeart/2008/layout/LinedList"/>
    <dgm:cxn modelId="{C27DB623-13CA-7646-9B35-55A78D33F26C}" type="presParOf" srcId="{5CAA13E8-9652-F74E-9663-52A78E34496C}" destId="{A905625C-6B1C-9E42-9D7A-1E972CE589E8}" srcOrd="1" destOrd="0" presId="urn:microsoft.com/office/officeart/2008/layout/LinedList"/>
    <dgm:cxn modelId="{F79EECFB-454F-D249-BC4B-66E57CB764A1}" type="presParOf" srcId="{6119E4AF-1C77-074D-9F84-649986BF3CD1}" destId="{F9E02634-9D78-BD45-A723-A1AE1D910584}" srcOrd="4" destOrd="0" presId="urn:microsoft.com/office/officeart/2008/layout/LinedList"/>
    <dgm:cxn modelId="{D1B5A4EA-3512-BC41-A59A-629C941C390A}" type="presParOf" srcId="{6119E4AF-1C77-074D-9F84-649986BF3CD1}" destId="{69E03459-08E0-494F-B7AE-723A0084CAEF}" srcOrd="5" destOrd="0" presId="urn:microsoft.com/office/officeart/2008/layout/LinedList"/>
    <dgm:cxn modelId="{54DABC09-6034-B64C-9386-0C870CB7B75E}" type="presParOf" srcId="{69E03459-08E0-494F-B7AE-723A0084CAEF}" destId="{444216D9-E3FD-7246-BF4E-1517C405775A}" srcOrd="0" destOrd="0" presId="urn:microsoft.com/office/officeart/2008/layout/LinedList"/>
    <dgm:cxn modelId="{FE038BBB-8788-954C-929F-D478B4443CBB}" type="presParOf" srcId="{69E03459-08E0-494F-B7AE-723A0084CAEF}" destId="{D3E9C270-6167-3B4E-B702-8C00495BB13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9544F1-46D1-5147-B098-F46C7AA43C93}">
      <dsp:nvSpPr>
        <dsp:cNvPr id="0" name=""/>
        <dsp:cNvSpPr/>
      </dsp:nvSpPr>
      <dsp:spPr>
        <a:xfrm>
          <a:off x="0" y="2758"/>
          <a:ext cx="6797675"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895FA8-E68E-0845-B07B-E7411AF94891}">
      <dsp:nvSpPr>
        <dsp:cNvPr id="0" name=""/>
        <dsp:cNvSpPr/>
      </dsp:nvSpPr>
      <dsp:spPr>
        <a:xfrm>
          <a:off x="0" y="275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b="1" kern="1200" dirty="0"/>
            <a:t>In order to vote, an individual had to be physically present. The expanding Republic often drew people away on campaign or business. If they could not attend, their vote was not counted. </a:t>
          </a:r>
          <a:endParaRPr lang="en-US" sz="2500" kern="1200" dirty="0"/>
        </a:p>
      </dsp:txBody>
      <dsp:txXfrm>
        <a:off x="0" y="2758"/>
        <a:ext cx="6797675" cy="1881464"/>
      </dsp:txXfrm>
    </dsp:sp>
    <dsp:sp modelId="{D18B62E7-D455-6447-A8D7-973402393980}">
      <dsp:nvSpPr>
        <dsp:cNvPr id="0" name=""/>
        <dsp:cNvSpPr/>
      </dsp:nvSpPr>
      <dsp:spPr>
        <a:xfrm>
          <a:off x="0" y="1884223"/>
          <a:ext cx="6797675" cy="0"/>
        </a:xfrm>
        <a:prstGeom prst="line">
          <a:avLst/>
        </a:prstGeom>
        <a:solidFill>
          <a:schemeClr val="accent2">
            <a:hueOff val="250965"/>
            <a:satOff val="-14373"/>
            <a:lumOff val="-17157"/>
            <a:alphaOff val="0"/>
          </a:schemeClr>
        </a:solidFill>
        <a:ln w="15875" cap="flat" cmpd="sng" algn="ctr">
          <a:solidFill>
            <a:schemeClr val="accent2">
              <a:hueOff val="250965"/>
              <a:satOff val="-14373"/>
              <a:lumOff val="-1715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C2D3BD-1EAD-7941-AE74-3009D22C0DCC}">
      <dsp:nvSpPr>
        <dsp:cNvPr id="0" name=""/>
        <dsp:cNvSpPr/>
      </dsp:nvSpPr>
      <dsp:spPr>
        <a:xfrm>
          <a:off x="0" y="1884223"/>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b="1" kern="1200"/>
            <a:t>Senators and patricians often used their influence to sway the voting, essentially monopolising political decisions. </a:t>
          </a:r>
          <a:endParaRPr lang="en-US" sz="2500" kern="1200"/>
        </a:p>
      </dsp:txBody>
      <dsp:txXfrm>
        <a:off x="0" y="1884223"/>
        <a:ext cx="6797675" cy="1881464"/>
      </dsp:txXfrm>
    </dsp:sp>
    <dsp:sp modelId="{F9E02634-9D78-BD45-A723-A1AE1D910584}">
      <dsp:nvSpPr>
        <dsp:cNvPr id="0" name=""/>
        <dsp:cNvSpPr/>
      </dsp:nvSpPr>
      <dsp:spPr>
        <a:xfrm>
          <a:off x="0" y="3765688"/>
          <a:ext cx="6797675" cy="0"/>
        </a:xfrm>
        <a:prstGeom prst="line">
          <a:avLst/>
        </a:prstGeom>
        <a:solidFill>
          <a:schemeClr val="accent2">
            <a:hueOff val="501931"/>
            <a:satOff val="-28745"/>
            <a:lumOff val="-34315"/>
            <a:alphaOff val="0"/>
          </a:schemeClr>
        </a:solidFill>
        <a:ln w="15875" cap="flat" cmpd="sng" algn="ctr">
          <a:solidFill>
            <a:schemeClr val="accent2">
              <a:hueOff val="501931"/>
              <a:satOff val="-28745"/>
              <a:lumOff val="-343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4216D9-E3FD-7246-BF4E-1517C405775A}">
      <dsp:nvSpPr>
        <dsp:cNvPr id="0" name=""/>
        <dsp:cNvSpPr/>
      </dsp:nvSpPr>
      <dsp:spPr>
        <a:xfrm>
          <a:off x="0" y="3765688"/>
          <a:ext cx="6797675" cy="18814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en-AU" sz="2500" b="1" kern="1200"/>
            <a:t>Senators controlled what legislation came before the assemblies. In that sense, the Republic was arguably more oligarchic than truly democratic. </a:t>
          </a:r>
          <a:endParaRPr lang="en-US" sz="2500" kern="1200"/>
        </a:p>
      </dsp:txBody>
      <dsp:txXfrm>
        <a:off x="0" y="3765688"/>
        <a:ext cx="6797675" cy="188146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12/1/23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12/1/23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12/1/23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12/1/23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12/1/23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12/1/23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12/1/23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12/1/23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Political Structures</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384995"/>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dirty="0">
                <a:solidFill>
                  <a:schemeClr val="accent5">
                    <a:lumMod val="75000"/>
                  </a:schemeClr>
                </a:solidFill>
              </a:rPr>
              <a:t>Explain</a:t>
            </a:r>
            <a:r>
              <a:rPr lang="en-US" sz="2800" dirty="0">
                <a:solidFill>
                  <a:schemeClr val="accent5">
                    <a:lumMod val="75000"/>
                  </a:schemeClr>
                </a:solidFill>
              </a:rPr>
              <a:t> the political structure/s of Ancient Rome</a:t>
            </a: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1, Lesson 3</a:t>
            </a:r>
          </a:p>
        </p:txBody>
      </p:sp>
      <p:pic>
        <p:nvPicPr>
          <p:cNvPr id="2" name="Picture 1">
            <a:extLst>
              <a:ext uri="{FF2B5EF4-FFF2-40B4-BE49-F238E27FC236}">
                <a16:creationId xmlns:a16="http://schemas.microsoft.com/office/drawing/2014/main" id="{91F9555E-4555-0F52-610C-4432E5105586}"/>
              </a:ext>
            </a:extLst>
          </p:cNvPr>
          <p:cNvPicPr>
            <a:picLocks noChangeAspect="1"/>
          </p:cNvPicPr>
          <p:nvPr/>
        </p:nvPicPr>
        <p:blipFill>
          <a:blip r:embed="rId2"/>
          <a:stretch>
            <a:fillRect/>
          </a:stretch>
        </p:blipFill>
        <p:spPr>
          <a:xfrm>
            <a:off x="648928" y="457200"/>
            <a:ext cx="5471553" cy="5471553"/>
          </a:xfrm>
          <a:prstGeom prst="rect">
            <a:avLst/>
          </a:prstGeom>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05AADA9B-3354-3FFD-997F-76566BF01223}"/>
              </a:ext>
            </a:extLst>
          </p:cNvPr>
          <p:cNvSpPr>
            <a:spLocks noGrp="1"/>
          </p:cNvSpPr>
          <p:nvPr>
            <p:ph idx="1"/>
          </p:nvPr>
        </p:nvSpPr>
        <p:spPr>
          <a:xfrm>
            <a:off x="1100051" y="5225240"/>
            <a:ext cx="10058400" cy="1143000"/>
          </a:xfrm>
        </p:spPr>
        <p:txBody>
          <a:bodyPr vert="horz" lIns="91440" tIns="45720" rIns="91440" bIns="45720" rtlCol="0">
            <a:normAutofit/>
          </a:bodyPr>
          <a:lstStyle/>
          <a:p>
            <a:pPr marL="0" indent="0">
              <a:buNone/>
            </a:pPr>
            <a:r>
              <a:rPr lang="en-US" sz="2400" cap="all" spc="200" dirty="0">
                <a:solidFill>
                  <a:srgbClr val="FFFFFF"/>
                </a:solidFill>
                <a:latin typeface="+mj-lt"/>
              </a:rPr>
              <a:t>Create a </a:t>
            </a:r>
            <a:r>
              <a:rPr lang="en-US" sz="2400" cap="all" spc="200" dirty="0" err="1">
                <a:solidFill>
                  <a:srgbClr val="FFFFFF"/>
                </a:solidFill>
                <a:latin typeface="+mj-lt"/>
              </a:rPr>
              <a:t>mindmap</a:t>
            </a:r>
            <a:r>
              <a:rPr lang="en-US" sz="2400" cap="all" spc="200" dirty="0">
                <a:solidFill>
                  <a:srgbClr val="FFFFFF"/>
                </a:solidFill>
                <a:latin typeface="+mj-lt"/>
              </a:rPr>
              <a:t> of problems that emerged in Rome</a:t>
            </a:r>
          </a:p>
        </p:txBody>
      </p:sp>
      <p:sp>
        <p:nvSpPr>
          <p:cNvPr id="18" name="Rectangle 17">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5623111-A148-79B9-DEAA-269CF725B6C7}"/>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8000">
                <a:solidFill>
                  <a:srgbClr val="FFFFFF"/>
                </a:solidFill>
              </a:rPr>
              <a:t>ACTIVITY - Mindmap</a:t>
            </a:r>
          </a:p>
        </p:txBody>
      </p:sp>
    </p:spTree>
    <p:extLst>
      <p:ext uri="{BB962C8B-B14F-4D97-AF65-F5344CB8AC3E}">
        <p14:creationId xmlns:p14="http://schemas.microsoft.com/office/powerpoint/2010/main" val="1129968103"/>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2137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61627442-064D-2E83-624F-762FDE4B7D04}"/>
              </a:ext>
            </a:extLst>
          </p:cNvPr>
          <p:cNvSpPr>
            <a:spLocks noGrp="1"/>
          </p:cNvSpPr>
          <p:nvPr>
            <p:ph type="title"/>
          </p:nvPr>
        </p:nvSpPr>
        <p:spPr>
          <a:xfrm>
            <a:off x="492370" y="516835"/>
            <a:ext cx="3084844" cy="5772840"/>
          </a:xfrm>
        </p:spPr>
        <p:txBody>
          <a:bodyPr anchor="ctr">
            <a:normAutofit/>
          </a:bodyPr>
          <a:lstStyle/>
          <a:p>
            <a:r>
              <a:rPr lang="en-US" sz="3600">
                <a:solidFill>
                  <a:srgbClr val="FFFFFF"/>
                </a:solidFill>
              </a:rPr>
              <a:t>TEACHER ONLY</a:t>
            </a:r>
          </a:p>
        </p:txBody>
      </p:sp>
      <p:sp>
        <p:nvSpPr>
          <p:cNvPr id="13" name="Rectangle 12">
            <a:extLst>
              <a:ext uri="{FF2B5EF4-FFF2-40B4-BE49-F238E27FC236}">
                <a16:creationId xmlns:a16="http://schemas.microsoft.com/office/drawing/2014/main" id="{6669F804-A677-4B75-95F4-A5E4426FB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Content Placeholder 2">
            <a:extLst>
              <a:ext uri="{FF2B5EF4-FFF2-40B4-BE49-F238E27FC236}">
                <a16:creationId xmlns:a16="http://schemas.microsoft.com/office/drawing/2014/main" id="{CF9B023C-56FC-6C61-A61C-C3BEC32CC62A}"/>
              </a:ext>
            </a:extLst>
          </p:cNvPr>
          <p:cNvGraphicFramePr>
            <a:graphicFrameLocks noGrp="1"/>
          </p:cNvGraphicFramePr>
          <p:nvPr>
            <p:ph idx="1"/>
            <p:extLst>
              <p:ext uri="{D42A27DB-BD31-4B8C-83A1-F6EECF244321}">
                <p14:modId xmlns:p14="http://schemas.microsoft.com/office/powerpoint/2010/main" val="440994305"/>
              </p:ext>
            </p:extLst>
          </p:nvPr>
        </p:nvGraphicFramePr>
        <p:xfrm>
          <a:off x="4741863"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79260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443A7-5DD7-983A-5130-B224EA85C33D}"/>
              </a:ext>
            </a:extLst>
          </p:cNvPr>
          <p:cNvSpPr>
            <a:spLocks noGrp="1"/>
          </p:cNvSpPr>
          <p:nvPr>
            <p:ph type="ctrTitle"/>
          </p:nvPr>
        </p:nvSpPr>
        <p:spPr/>
        <p:txBody>
          <a:bodyPr>
            <a:normAutofit/>
          </a:bodyPr>
          <a:lstStyle/>
          <a:p>
            <a:r>
              <a:rPr lang="en-US" sz="6600" dirty="0"/>
              <a:t>The Struggle of the Orders</a:t>
            </a:r>
          </a:p>
        </p:txBody>
      </p:sp>
      <p:sp>
        <p:nvSpPr>
          <p:cNvPr id="3" name="Subtitle 2">
            <a:extLst>
              <a:ext uri="{FF2B5EF4-FFF2-40B4-BE49-F238E27FC236}">
                <a16:creationId xmlns:a16="http://schemas.microsoft.com/office/drawing/2014/main" id="{F3850E47-3601-0EFA-DC07-F0EB460EC9E8}"/>
              </a:ext>
            </a:extLst>
          </p:cNvPr>
          <p:cNvSpPr>
            <a:spLocks noGrp="1"/>
          </p:cNvSpPr>
          <p:nvPr>
            <p:ph type="subTitle" idx="1"/>
          </p:nvPr>
        </p:nvSpPr>
        <p:spPr/>
        <p:txBody>
          <a:bodyPr/>
          <a:lstStyle/>
          <a:p>
            <a:r>
              <a:rPr lang="en-US" dirty="0"/>
              <a:t>Read through the information sheet</a:t>
            </a:r>
          </a:p>
          <a:p>
            <a:r>
              <a:rPr lang="en-US" dirty="0"/>
              <a:t>Respond to </a:t>
            </a:r>
            <a:r>
              <a:rPr lang="en-US"/>
              <a:t>the questions</a:t>
            </a:r>
            <a:endParaRPr lang="en-US" dirty="0"/>
          </a:p>
        </p:txBody>
      </p:sp>
    </p:spTree>
    <p:extLst>
      <p:ext uri="{BB962C8B-B14F-4D97-AF65-F5344CB8AC3E}">
        <p14:creationId xmlns:p14="http://schemas.microsoft.com/office/powerpoint/2010/main" val="275987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240A2FC-E2C3-458D-96B4-5DF9028D93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5F097929-F3D6-4D1F-8AFC-CF348171A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43074C91-9045-414B-B5F9-567DAE3EE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EE362070-691D-44DB-98D4-BC61774B0E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5A7EFE9C-DAE7-4ECA-BDB2-34E2534B8AB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3E40331-9E81-D3A4-40B9-AE11F8D958E5}"/>
              </a:ext>
            </a:extLst>
          </p:cNvPr>
          <p:cNvSpPr>
            <a:spLocks noGrp="1"/>
          </p:cNvSpPr>
          <p:nvPr>
            <p:ph type="title"/>
          </p:nvPr>
        </p:nvSpPr>
        <p:spPr>
          <a:xfrm>
            <a:off x="2754286" y="-486"/>
            <a:ext cx="9132914" cy="4325598"/>
          </a:xfrm>
        </p:spPr>
        <p:txBody>
          <a:bodyPr vert="horz" lIns="91440" tIns="45720" rIns="91440" bIns="45720" rtlCol="0" anchor="b">
            <a:normAutofit fontScale="90000"/>
          </a:bodyPr>
          <a:lstStyle/>
          <a:p>
            <a:pPr algn="ctr"/>
            <a:r>
              <a:rPr lang="en-US" sz="2400" dirty="0">
                <a:solidFill>
                  <a:schemeClr val="tx1">
                    <a:lumMod val="85000"/>
                    <a:lumOff val="15000"/>
                  </a:schemeClr>
                </a:solidFill>
                <a:effectLst/>
              </a:rPr>
              <a:t>When the last king of Rome was expelled in 509 BCE, a </a:t>
            </a:r>
            <a:r>
              <a:rPr lang="en-US" sz="2400" b="1" i="1" u="sng" dirty="0">
                <a:solidFill>
                  <a:schemeClr val="tx1">
                    <a:lumMod val="85000"/>
                    <a:lumOff val="15000"/>
                  </a:schemeClr>
                </a:solidFill>
                <a:effectLst/>
              </a:rPr>
              <a:t>constitution</a:t>
            </a:r>
            <a:r>
              <a:rPr lang="en-US" sz="2400" dirty="0">
                <a:solidFill>
                  <a:schemeClr val="tx1">
                    <a:lumMod val="85000"/>
                    <a:lumOff val="15000"/>
                  </a:schemeClr>
                </a:solidFill>
                <a:effectLst/>
              </a:rPr>
              <a:t> was developed that aimed to represent the unified and independent mindset of the new </a:t>
            </a:r>
            <a:r>
              <a:rPr lang="en-US" sz="2400" b="1" i="1" u="sng" dirty="0">
                <a:solidFill>
                  <a:schemeClr val="tx1">
                    <a:lumMod val="85000"/>
                    <a:lumOff val="15000"/>
                  </a:schemeClr>
                </a:solidFill>
                <a:effectLst/>
              </a:rPr>
              <a:t>Republic</a:t>
            </a:r>
            <a:r>
              <a:rPr lang="en-US" sz="2400" dirty="0">
                <a:solidFill>
                  <a:schemeClr val="tx1">
                    <a:lumMod val="85000"/>
                    <a:lumOff val="15000"/>
                  </a:schemeClr>
                </a:solidFill>
                <a:effectLst/>
              </a:rPr>
              <a:t>.</a:t>
            </a:r>
            <a:br>
              <a:rPr lang="en-US" sz="2400" dirty="0">
                <a:solidFill>
                  <a:schemeClr val="tx1">
                    <a:lumMod val="85000"/>
                    <a:lumOff val="15000"/>
                  </a:schemeClr>
                </a:solidFill>
                <a:effectLst/>
              </a:rPr>
            </a:br>
            <a:br>
              <a:rPr lang="en-US" sz="2400" dirty="0">
                <a:solidFill>
                  <a:schemeClr val="tx1">
                    <a:lumMod val="85000"/>
                    <a:lumOff val="15000"/>
                  </a:schemeClr>
                </a:solidFill>
                <a:effectLst/>
              </a:rPr>
            </a:br>
            <a:r>
              <a:rPr lang="en-US" sz="2400" dirty="0">
                <a:solidFill>
                  <a:schemeClr val="tx1">
                    <a:lumMod val="85000"/>
                    <a:lumOff val="15000"/>
                  </a:schemeClr>
                </a:solidFill>
                <a:effectLst/>
              </a:rPr>
              <a:t> As the system developed in the centuries following 509 BCE, the constitution created new institutions so that the Republic would fulfill the driving concept of </a:t>
            </a:r>
            <a:r>
              <a:rPr lang="en-US" sz="2400" b="1" u="sng" dirty="0" err="1">
                <a:solidFill>
                  <a:schemeClr val="tx1">
                    <a:lumMod val="85000"/>
                    <a:lumOff val="15000"/>
                  </a:schemeClr>
                </a:solidFill>
                <a:effectLst/>
              </a:rPr>
              <a:t>Senatus</a:t>
            </a:r>
            <a:r>
              <a:rPr lang="en-US" sz="2400" b="1" u="sng" dirty="0">
                <a:solidFill>
                  <a:schemeClr val="tx1">
                    <a:lumMod val="85000"/>
                    <a:lumOff val="15000"/>
                  </a:schemeClr>
                </a:solidFill>
                <a:effectLst/>
              </a:rPr>
              <a:t> </a:t>
            </a:r>
            <a:r>
              <a:rPr lang="en-US" sz="2400" b="1" u="sng" dirty="0" err="1">
                <a:solidFill>
                  <a:schemeClr val="tx1">
                    <a:lumMod val="85000"/>
                    <a:lumOff val="15000"/>
                  </a:schemeClr>
                </a:solidFill>
                <a:effectLst/>
              </a:rPr>
              <a:t>Populusque</a:t>
            </a:r>
            <a:r>
              <a:rPr lang="en-US" sz="2400" b="1" u="sng" dirty="0">
                <a:solidFill>
                  <a:schemeClr val="tx1">
                    <a:lumMod val="85000"/>
                    <a:lumOff val="15000"/>
                  </a:schemeClr>
                </a:solidFill>
                <a:effectLst/>
              </a:rPr>
              <a:t> Romanus or ‘SPQR’ – The Senate and People of Rome. </a:t>
            </a:r>
            <a:br>
              <a:rPr lang="en-US" sz="2400" b="1" u="sng" dirty="0">
                <a:solidFill>
                  <a:schemeClr val="tx1">
                    <a:lumMod val="85000"/>
                    <a:lumOff val="15000"/>
                  </a:schemeClr>
                </a:solidFill>
                <a:effectLst/>
              </a:rPr>
            </a:br>
            <a:br>
              <a:rPr lang="en-US" sz="2400" dirty="0">
                <a:solidFill>
                  <a:schemeClr val="tx1">
                    <a:lumMod val="85000"/>
                    <a:lumOff val="15000"/>
                  </a:schemeClr>
                </a:solidFill>
                <a:effectLst/>
              </a:rPr>
            </a:br>
            <a:r>
              <a:rPr lang="en-US" sz="2400" dirty="0">
                <a:solidFill>
                  <a:schemeClr val="tx1">
                    <a:lumMod val="85000"/>
                    <a:lumOff val="15000"/>
                  </a:schemeClr>
                </a:solidFill>
                <a:effectLst/>
              </a:rPr>
              <a:t>The people would work with the Senate through various elected magistracies and assemblies to collectively govern Rome. </a:t>
            </a:r>
            <a:br>
              <a:rPr lang="en-US" sz="2400" dirty="0">
                <a:solidFill>
                  <a:schemeClr val="tx1">
                    <a:lumMod val="85000"/>
                    <a:lumOff val="15000"/>
                  </a:schemeClr>
                </a:solidFill>
                <a:effectLst/>
              </a:rPr>
            </a:br>
            <a:br>
              <a:rPr lang="en-US" sz="2400" dirty="0">
                <a:solidFill>
                  <a:schemeClr val="tx1">
                    <a:lumMod val="85000"/>
                    <a:lumOff val="15000"/>
                  </a:schemeClr>
                </a:solidFill>
                <a:effectLst/>
              </a:rPr>
            </a:br>
            <a:r>
              <a:rPr lang="en-US" sz="2400" dirty="0">
                <a:solidFill>
                  <a:schemeClr val="tx1">
                    <a:lumMod val="85000"/>
                    <a:lumOff val="15000"/>
                  </a:schemeClr>
                </a:solidFill>
                <a:effectLst/>
              </a:rPr>
              <a:t>Power would be invested in the hands of many, not few or one. After their experiences of being ruled by a monarchy, Romans feared the threat that overwhelming power vested in one person, such as a king, presented. </a:t>
            </a:r>
            <a:endParaRPr lang="en-US" sz="2400" dirty="0">
              <a:solidFill>
                <a:schemeClr val="tx1">
                  <a:lumMod val="85000"/>
                  <a:lumOff val="15000"/>
                </a:schemeClr>
              </a:solidFill>
            </a:endParaRPr>
          </a:p>
        </p:txBody>
      </p:sp>
      <p:pic>
        <p:nvPicPr>
          <p:cNvPr id="6" name="Graphic 5" descr="Castle scene">
            <a:extLst>
              <a:ext uri="{FF2B5EF4-FFF2-40B4-BE49-F238E27FC236}">
                <a16:creationId xmlns:a16="http://schemas.microsoft.com/office/drawing/2014/main" id="{4EF9967F-DF01-735B-4094-10B6EA208F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04800" y="1827916"/>
            <a:ext cx="2449486" cy="2449486"/>
          </a:xfrm>
          <a:prstGeom prst="rect">
            <a:avLst/>
          </a:prstGeom>
        </p:spPr>
      </p:pic>
      <p:sp>
        <p:nvSpPr>
          <p:cNvPr id="19" name="Rectangle 18">
            <a:extLst>
              <a:ext uri="{FF2B5EF4-FFF2-40B4-BE49-F238E27FC236}">
                <a16:creationId xmlns:a16="http://schemas.microsoft.com/office/drawing/2014/main" id="{3F0CE275-BAEC-48E9-B00C-1B635C68F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A22C524A-01E1-4209-AE20-DA64F7CB1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4" name="Picture 3" descr="A red circle with a cross&#10;&#10;Description automatically generated">
            <a:extLst>
              <a:ext uri="{FF2B5EF4-FFF2-40B4-BE49-F238E27FC236}">
                <a16:creationId xmlns:a16="http://schemas.microsoft.com/office/drawing/2014/main" id="{4474B723-3D50-B7FF-AD16-827292792A31}"/>
              </a:ext>
            </a:extLst>
          </p:cNvPr>
          <p:cNvPicPr>
            <a:picLocks noChangeAspect="1"/>
          </p:cNvPicPr>
          <p:nvPr/>
        </p:nvPicPr>
        <p:blipFill>
          <a:blip r:embed="rId4"/>
          <a:stretch>
            <a:fillRect/>
          </a:stretch>
        </p:blipFill>
        <p:spPr>
          <a:xfrm>
            <a:off x="10930162" y="5737735"/>
            <a:ext cx="957037" cy="957037"/>
          </a:xfrm>
          <a:prstGeom prst="rect">
            <a:avLst/>
          </a:prstGeom>
        </p:spPr>
      </p:pic>
    </p:spTree>
    <p:extLst>
      <p:ext uri="{BB962C8B-B14F-4D97-AF65-F5344CB8AC3E}">
        <p14:creationId xmlns:p14="http://schemas.microsoft.com/office/powerpoint/2010/main" val="339419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BAFCA-6971-0E0B-DAC9-D53DD062EFE6}"/>
              </a:ext>
            </a:extLst>
          </p:cNvPr>
          <p:cNvSpPr>
            <a:spLocks noGrp="1"/>
          </p:cNvSpPr>
          <p:nvPr>
            <p:ph type="ctrTitle"/>
          </p:nvPr>
        </p:nvSpPr>
        <p:spPr/>
        <p:txBody>
          <a:bodyPr/>
          <a:lstStyle/>
          <a:p>
            <a:r>
              <a:rPr lang="en-US" dirty="0"/>
              <a:t>Watch the following:</a:t>
            </a:r>
          </a:p>
        </p:txBody>
      </p:sp>
      <p:sp>
        <p:nvSpPr>
          <p:cNvPr id="3" name="Subtitle 2">
            <a:extLst>
              <a:ext uri="{FF2B5EF4-FFF2-40B4-BE49-F238E27FC236}">
                <a16:creationId xmlns:a16="http://schemas.microsoft.com/office/drawing/2014/main" id="{3709887A-9E0B-5FF6-7BF0-982FAD7AF0C0}"/>
              </a:ext>
            </a:extLst>
          </p:cNvPr>
          <p:cNvSpPr>
            <a:spLocks noGrp="1"/>
          </p:cNvSpPr>
          <p:nvPr>
            <p:ph type="subTitle" idx="1"/>
          </p:nvPr>
        </p:nvSpPr>
        <p:spPr/>
        <p:txBody>
          <a:bodyPr/>
          <a:lstStyle/>
          <a:p>
            <a:r>
              <a:rPr lang="en-US" dirty="0"/>
              <a:t>https://</a:t>
            </a:r>
            <a:r>
              <a:rPr lang="en-US" dirty="0" err="1"/>
              <a:t>www.youtube.com</a:t>
            </a:r>
            <a:r>
              <a:rPr lang="en-US" dirty="0"/>
              <a:t>/</a:t>
            </a:r>
            <a:r>
              <a:rPr lang="en-US" dirty="0" err="1"/>
              <a:t>watch?v</a:t>
            </a:r>
            <a:r>
              <a:rPr lang="en-US" dirty="0"/>
              <a:t>=Kpb1ioOYRHc&amp;ab_channel=</a:t>
            </a:r>
            <a:r>
              <a:rPr lang="en-US" dirty="0" err="1"/>
              <a:t>KhAnubis</a:t>
            </a:r>
            <a:endParaRPr lang="en-US" dirty="0"/>
          </a:p>
        </p:txBody>
      </p:sp>
    </p:spTree>
    <p:extLst>
      <p:ext uri="{BB962C8B-B14F-4D97-AF65-F5344CB8AC3E}">
        <p14:creationId xmlns:p14="http://schemas.microsoft.com/office/powerpoint/2010/main" val="4280615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99000"/>
                <a:satMod val="140000"/>
              </a:schemeClr>
            </a:gs>
            <a:gs pos="65000">
              <a:schemeClr val="bg2">
                <a:tint val="100000"/>
                <a:shade val="80000"/>
                <a:satMod val="130000"/>
              </a:schemeClr>
            </a:gs>
            <a:gs pos="100000">
              <a:schemeClr val="bg2">
                <a:tint val="100000"/>
                <a:shade val="48000"/>
                <a:satMod val="120000"/>
              </a:schemeClr>
            </a:gs>
          </a:gsLst>
          <a:lin ang="162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4EB03A49-A72A-2B44-B662-8DCAB1234B64}"/>
              </a:ext>
            </a:extLst>
          </p:cNvPr>
          <p:cNvSpPr>
            <a:spLocks noGrp="1"/>
          </p:cNvSpPr>
          <p:nvPr>
            <p:ph type="subTitle" idx="1"/>
          </p:nvPr>
        </p:nvSpPr>
        <p:spPr>
          <a:xfrm>
            <a:off x="1100051" y="5225240"/>
            <a:ext cx="10058400" cy="1143000"/>
          </a:xfrm>
        </p:spPr>
        <p:txBody>
          <a:bodyPr>
            <a:normAutofit/>
          </a:bodyPr>
          <a:lstStyle/>
          <a:p>
            <a:r>
              <a:rPr lang="en-US" dirty="0">
                <a:solidFill>
                  <a:srgbClr val="FFFFFF"/>
                </a:solidFill>
              </a:rPr>
              <a:t>What do you already know about the roman political structure?</a:t>
            </a:r>
          </a:p>
        </p:txBody>
      </p:sp>
      <p:sp>
        <p:nvSpPr>
          <p:cNvPr id="12" name="Rectangle 11">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88952" cy="4970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71A07C8-B46D-B967-A2C2-03FAC7240061}"/>
              </a:ext>
            </a:extLst>
          </p:cNvPr>
          <p:cNvSpPr>
            <a:spLocks noGrp="1"/>
          </p:cNvSpPr>
          <p:nvPr>
            <p:ph type="ctrTitle"/>
          </p:nvPr>
        </p:nvSpPr>
        <p:spPr>
          <a:xfrm>
            <a:off x="1097280" y="758952"/>
            <a:ext cx="10058400" cy="3892168"/>
          </a:xfrm>
        </p:spPr>
        <p:txBody>
          <a:bodyPr>
            <a:normAutofit/>
          </a:bodyPr>
          <a:lstStyle/>
          <a:p>
            <a:r>
              <a:rPr lang="en-US">
                <a:solidFill>
                  <a:srgbClr val="FFFFFF"/>
                </a:solidFill>
              </a:rPr>
              <a:t>Discussion Question</a:t>
            </a:r>
          </a:p>
        </p:txBody>
      </p:sp>
    </p:spTree>
    <p:extLst>
      <p:ext uri="{BB962C8B-B14F-4D97-AF65-F5344CB8AC3E}">
        <p14:creationId xmlns:p14="http://schemas.microsoft.com/office/powerpoint/2010/main" val="223623058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208C6-A6E3-768B-282C-AAEC535E6852}"/>
              </a:ext>
            </a:extLst>
          </p:cNvPr>
          <p:cNvSpPr>
            <a:spLocks noGrp="1"/>
          </p:cNvSpPr>
          <p:nvPr>
            <p:ph type="title"/>
          </p:nvPr>
        </p:nvSpPr>
        <p:spPr/>
        <p:txBody>
          <a:bodyPr/>
          <a:lstStyle/>
          <a:p>
            <a:r>
              <a:rPr lang="en-US" dirty="0"/>
              <a:t>The Magistracies</a:t>
            </a:r>
          </a:p>
        </p:txBody>
      </p:sp>
      <p:sp>
        <p:nvSpPr>
          <p:cNvPr id="3" name="Content Placeholder 2">
            <a:extLst>
              <a:ext uri="{FF2B5EF4-FFF2-40B4-BE49-F238E27FC236}">
                <a16:creationId xmlns:a16="http://schemas.microsoft.com/office/drawing/2014/main" id="{3BCE6527-C4F5-9B4F-EF11-8B22E3644766}"/>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AU" sz="2800" dirty="0">
                <a:effectLst/>
                <a:latin typeface="ACaslonPro"/>
              </a:rPr>
              <a:t>Various </a:t>
            </a:r>
            <a:r>
              <a:rPr lang="en-AU" sz="2800" b="1" i="1" dirty="0">
                <a:solidFill>
                  <a:schemeClr val="accent6">
                    <a:lumMod val="60000"/>
                    <a:lumOff val="40000"/>
                  </a:schemeClr>
                </a:solidFill>
                <a:effectLst/>
                <a:latin typeface="ACaslonPro"/>
              </a:rPr>
              <a:t>magistracies</a:t>
            </a:r>
            <a:r>
              <a:rPr lang="en-AU" sz="2800" dirty="0">
                <a:effectLst/>
                <a:latin typeface="ACaslonPro"/>
              </a:rPr>
              <a:t> (or political positions) were responsible for ensuring the effective day-to-day running of the Republic. </a:t>
            </a:r>
          </a:p>
          <a:p>
            <a:pPr>
              <a:buFont typeface="Arial" panose="020B0604020202020204" pitchFamily="34" charset="0"/>
              <a:buChar char="•"/>
            </a:pPr>
            <a:r>
              <a:rPr lang="en-AU" sz="2800" dirty="0">
                <a:effectLst/>
                <a:latin typeface="ACaslonPro"/>
              </a:rPr>
              <a:t>The </a:t>
            </a:r>
            <a:r>
              <a:rPr lang="en-AU" sz="2800" b="1" i="1" dirty="0">
                <a:solidFill>
                  <a:schemeClr val="accent6">
                    <a:lumMod val="60000"/>
                    <a:lumOff val="40000"/>
                  </a:schemeClr>
                </a:solidFill>
                <a:effectLst/>
                <a:latin typeface="ACaslonPro"/>
              </a:rPr>
              <a:t>cursus </a:t>
            </a:r>
            <a:r>
              <a:rPr lang="en-AU" sz="2800" b="1" i="1" dirty="0" err="1">
                <a:solidFill>
                  <a:schemeClr val="accent6">
                    <a:lumMod val="60000"/>
                    <a:lumOff val="40000"/>
                  </a:schemeClr>
                </a:solidFill>
                <a:effectLst/>
                <a:latin typeface="ACaslonPro"/>
              </a:rPr>
              <a:t>honorum</a:t>
            </a:r>
            <a:r>
              <a:rPr lang="en-AU" sz="2800" b="1" i="1" dirty="0">
                <a:solidFill>
                  <a:schemeClr val="accent6">
                    <a:lumMod val="60000"/>
                    <a:lumOff val="40000"/>
                  </a:schemeClr>
                </a:solidFill>
                <a:effectLst/>
                <a:latin typeface="ACaslonPro"/>
              </a:rPr>
              <a:t> </a:t>
            </a:r>
            <a:r>
              <a:rPr lang="en-AU" sz="2800" dirty="0">
                <a:effectLst/>
                <a:latin typeface="ACaslonPro"/>
              </a:rPr>
              <a:t>provided the </a:t>
            </a:r>
            <a:r>
              <a:rPr lang="en-AU" sz="2800" b="1" i="1" dirty="0">
                <a:solidFill>
                  <a:schemeClr val="accent6">
                    <a:lumMod val="60000"/>
                    <a:lumOff val="40000"/>
                  </a:schemeClr>
                </a:solidFill>
                <a:effectLst/>
                <a:latin typeface="ACaslonPro"/>
              </a:rPr>
              <a:t>structural framework </a:t>
            </a:r>
            <a:r>
              <a:rPr lang="en-AU" sz="2800" dirty="0">
                <a:effectLst/>
                <a:latin typeface="ACaslonPro"/>
              </a:rPr>
              <a:t>for these positions. </a:t>
            </a:r>
          </a:p>
          <a:p>
            <a:pPr>
              <a:buFont typeface="Arial" panose="020B0604020202020204" pitchFamily="34" charset="0"/>
              <a:buChar char="•"/>
            </a:pPr>
            <a:r>
              <a:rPr lang="en-AU" sz="2800" dirty="0">
                <a:effectLst/>
                <a:latin typeface="ACaslonPro"/>
              </a:rPr>
              <a:t>All positions were </a:t>
            </a:r>
            <a:r>
              <a:rPr lang="en-AU" sz="2800" b="1" i="1" dirty="0">
                <a:solidFill>
                  <a:schemeClr val="accent6">
                    <a:lumMod val="60000"/>
                    <a:lumOff val="40000"/>
                  </a:schemeClr>
                </a:solidFill>
                <a:effectLst/>
                <a:latin typeface="ACaslonPro"/>
              </a:rPr>
              <a:t>re-elected annually </a:t>
            </a:r>
            <a:r>
              <a:rPr lang="en-AU" sz="2800" dirty="0">
                <a:effectLst/>
                <a:latin typeface="ACaslonPro"/>
              </a:rPr>
              <a:t>with the exception of </a:t>
            </a:r>
            <a:r>
              <a:rPr lang="en-AU" sz="2800" u="sng" dirty="0">
                <a:effectLst/>
                <a:latin typeface="ACaslonPro"/>
              </a:rPr>
              <a:t>censor</a:t>
            </a:r>
            <a:r>
              <a:rPr lang="en-AU" sz="2800" dirty="0">
                <a:effectLst/>
                <a:latin typeface="ACaslonPro"/>
              </a:rPr>
              <a:t> (18 months) and </a:t>
            </a:r>
            <a:r>
              <a:rPr lang="en-AU" sz="2800" u="sng" dirty="0">
                <a:effectLst/>
                <a:latin typeface="ACaslonPro"/>
              </a:rPr>
              <a:t>dictator</a:t>
            </a:r>
            <a:r>
              <a:rPr lang="en-AU" sz="2800" dirty="0">
                <a:effectLst/>
                <a:latin typeface="ACaslonPro"/>
              </a:rPr>
              <a:t> (a position only created and filled in times of crisis for a maximum of six months). </a:t>
            </a:r>
          </a:p>
          <a:p>
            <a:pPr>
              <a:buFont typeface="Arial" panose="020B0604020202020204" pitchFamily="34" charset="0"/>
              <a:buChar char="•"/>
            </a:pPr>
            <a:r>
              <a:rPr lang="en-AU" sz="2800" b="1" i="1" dirty="0">
                <a:solidFill>
                  <a:schemeClr val="accent6">
                    <a:lumMod val="60000"/>
                    <a:lumOff val="40000"/>
                  </a:schemeClr>
                </a:solidFill>
                <a:effectLst/>
                <a:latin typeface="ACaslonPro"/>
              </a:rPr>
              <a:t>Minimum ages and levels of prior military or legal experience </a:t>
            </a:r>
            <a:r>
              <a:rPr lang="en-AU" sz="2800" dirty="0">
                <a:effectLst/>
                <a:latin typeface="ACaslonPro"/>
              </a:rPr>
              <a:t>were also set to ensure that those holding such positions had the capability to do what the job required </a:t>
            </a:r>
            <a:endParaRPr lang="en-AU" sz="3200" dirty="0"/>
          </a:p>
          <a:p>
            <a:pPr>
              <a:buFont typeface="Arial" panose="020B0604020202020204" pitchFamily="34" charset="0"/>
              <a:buChar char="•"/>
            </a:pPr>
            <a:endParaRPr lang="en-US" sz="3200" dirty="0"/>
          </a:p>
        </p:txBody>
      </p:sp>
    </p:spTree>
    <p:extLst>
      <p:ext uri="{BB962C8B-B14F-4D97-AF65-F5344CB8AC3E}">
        <p14:creationId xmlns:p14="http://schemas.microsoft.com/office/powerpoint/2010/main" val="369574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the law of the united states&#10;&#10;Description automatically generated">
            <a:extLst>
              <a:ext uri="{FF2B5EF4-FFF2-40B4-BE49-F238E27FC236}">
                <a16:creationId xmlns:a16="http://schemas.microsoft.com/office/drawing/2014/main" id="{591D1D43-0C29-567C-3987-6CA75FA9BED0}"/>
              </a:ext>
            </a:extLst>
          </p:cNvPr>
          <p:cNvPicPr>
            <a:picLocks noChangeAspect="1"/>
          </p:cNvPicPr>
          <p:nvPr/>
        </p:nvPicPr>
        <p:blipFill>
          <a:blip r:embed="rId2"/>
          <a:stretch>
            <a:fillRect/>
          </a:stretch>
        </p:blipFill>
        <p:spPr>
          <a:xfrm>
            <a:off x="2940050" y="69850"/>
            <a:ext cx="6311900" cy="6718300"/>
          </a:xfrm>
          <a:prstGeom prst="rect">
            <a:avLst/>
          </a:prstGeom>
        </p:spPr>
      </p:pic>
    </p:spTree>
    <p:extLst>
      <p:ext uri="{BB962C8B-B14F-4D97-AF65-F5344CB8AC3E}">
        <p14:creationId xmlns:p14="http://schemas.microsoft.com/office/powerpoint/2010/main" val="381963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27BE4E-E0DE-B2E0-D02A-A07DD4355CB7}"/>
              </a:ext>
            </a:extLst>
          </p:cNvPr>
          <p:cNvSpPr>
            <a:spLocks noGrp="1"/>
          </p:cNvSpPr>
          <p:nvPr>
            <p:ph type="title"/>
          </p:nvPr>
        </p:nvSpPr>
        <p:spPr>
          <a:xfrm>
            <a:off x="492370" y="605896"/>
            <a:ext cx="3084844" cy="5646208"/>
          </a:xfrm>
        </p:spPr>
        <p:txBody>
          <a:bodyPr anchor="ctr">
            <a:normAutofit/>
          </a:bodyPr>
          <a:lstStyle/>
          <a:p>
            <a:r>
              <a:rPr lang="en-US" sz="3600">
                <a:solidFill>
                  <a:srgbClr val="FFFFFF"/>
                </a:solidFill>
              </a:rPr>
              <a:t>The Assemblies</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6CB579F-6355-6771-EF90-D350A79F9F98}"/>
              </a:ext>
            </a:extLst>
          </p:cNvPr>
          <p:cNvSpPr>
            <a:spLocks noGrp="1"/>
          </p:cNvSpPr>
          <p:nvPr>
            <p:ph idx="1"/>
          </p:nvPr>
        </p:nvSpPr>
        <p:spPr>
          <a:xfrm>
            <a:off x="4742016" y="605896"/>
            <a:ext cx="7148909" cy="5646208"/>
          </a:xfrm>
        </p:spPr>
        <p:txBody>
          <a:bodyPr anchor="ctr">
            <a:normAutofit fontScale="92500" lnSpcReduction="10000"/>
          </a:bodyPr>
          <a:lstStyle/>
          <a:p>
            <a:pPr>
              <a:buFont typeface="Wingdings" pitchFamily="2" charset="2"/>
              <a:buChar char="Ø"/>
            </a:pPr>
            <a:r>
              <a:rPr lang="en-AU" sz="3200" dirty="0">
                <a:effectLst/>
                <a:latin typeface="ACaslonPro"/>
              </a:rPr>
              <a:t>Four main assemblies </a:t>
            </a:r>
          </a:p>
          <a:p>
            <a:pPr>
              <a:buFont typeface="Wingdings" pitchFamily="2" charset="2"/>
              <a:buChar char="Ø"/>
            </a:pPr>
            <a:r>
              <a:rPr lang="en-AU" sz="3200" dirty="0">
                <a:latin typeface="ACaslonPro"/>
              </a:rPr>
              <a:t> </a:t>
            </a:r>
            <a:r>
              <a:rPr lang="en-AU" sz="3200" dirty="0">
                <a:effectLst/>
                <a:latin typeface="ACaslonPro"/>
              </a:rPr>
              <a:t>Every male citizen eligible to vote on legislation and the election of magistrates</a:t>
            </a:r>
          </a:p>
          <a:p>
            <a:pPr>
              <a:buFont typeface="Wingdings" pitchFamily="2" charset="2"/>
              <a:buChar char="Ø"/>
            </a:pPr>
            <a:r>
              <a:rPr lang="en-AU" sz="3200" dirty="0">
                <a:latin typeface="ACaslonPro"/>
              </a:rPr>
              <a:t> A</a:t>
            </a:r>
            <a:r>
              <a:rPr lang="en-AU" sz="3200" dirty="0">
                <a:effectLst/>
                <a:latin typeface="ACaslonPro"/>
              </a:rPr>
              <a:t>ssemblies met only to vote – not to discuss or initiate action</a:t>
            </a:r>
          </a:p>
          <a:p>
            <a:pPr>
              <a:buFont typeface="Wingdings" pitchFamily="2" charset="2"/>
              <a:buChar char="Ø"/>
            </a:pPr>
            <a:r>
              <a:rPr lang="en-AU" sz="3200" dirty="0">
                <a:effectLst/>
                <a:latin typeface="ACaslonPro"/>
              </a:rPr>
              <a:t> Legislation was initiated by an individual magistrate, developed in the Senate, and then taken to the respective assembly for voting. </a:t>
            </a:r>
          </a:p>
          <a:p>
            <a:pPr>
              <a:buFont typeface="Wingdings" pitchFamily="2" charset="2"/>
              <a:buChar char="Ø"/>
            </a:pPr>
            <a:r>
              <a:rPr lang="en-AU" sz="3200" dirty="0">
                <a:effectLst/>
                <a:latin typeface="ACaslonPro"/>
              </a:rPr>
              <a:t> No amendments were permissible</a:t>
            </a:r>
          </a:p>
          <a:p>
            <a:pPr>
              <a:buFont typeface="Wingdings" pitchFamily="2" charset="2"/>
              <a:buChar char="Ø"/>
            </a:pPr>
            <a:r>
              <a:rPr lang="en-AU" sz="3200" dirty="0">
                <a:latin typeface="ACaslonPro"/>
              </a:rPr>
              <a:t> </a:t>
            </a:r>
            <a:r>
              <a:rPr lang="en-AU" sz="3200" dirty="0">
                <a:effectLst/>
                <a:latin typeface="ACaslonPro"/>
              </a:rPr>
              <a:t>The task of the assembly was simply to vote yes or no. </a:t>
            </a:r>
            <a:endParaRPr lang="en-US" sz="3200" dirty="0"/>
          </a:p>
        </p:txBody>
      </p:sp>
    </p:spTree>
    <p:extLst>
      <p:ext uri="{BB962C8B-B14F-4D97-AF65-F5344CB8AC3E}">
        <p14:creationId xmlns:p14="http://schemas.microsoft.com/office/powerpoint/2010/main" val="656511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527BE4E-E0DE-B2E0-D02A-A07DD4355CB7}"/>
              </a:ext>
            </a:extLst>
          </p:cNvPr>
          <p:cNvSpPr>
            <a:spLocks noGrp="1"/>
          </p:cNvSpPr>
          <p:nvPr>
            <p:ph type="title"/>
          </p:nvPr>
        </p:nvSpPr>
        <p:spPr>
          <a:xfrm>
            <a:off x="492370" y="605896"/>
            <a:ext cx="3084844" cy="5646208"/>
          </a:xfrm>
        </p:spPr>
        <p:txBody>
          <a:bodyPr anchor="ctr">
            <a:normAutofit/>
          </a:bodyPr>
          <a:lstStyle/>
          <a:p>
            <a:r>
              <a:rPr lang="en-US" sz="3600" dirty="0">
                <a:solidFill>
                  <a:srgbClr val="FFFFFF"/>
                </a:solidFill>
              </a:rPr>
              <a:t>The Senate</a:t>
            </a:r>
          </a:p>
        </p:txBody>
      </p:sp>
      <p:sp>
        <p:nvSpPr>
          <p:cNvPr id="12" name="Rectangle 11">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a:extLst>
              <a:ext uri="{FF2B5EF4-FFF2-40B4-BE49-F238E27FC236}">
                <a16:creationId xmlns:a16="http://schemas.microsoft.com/office/drawing/2014/main" id="{96CB579F-6355-6771-EF90-D350A79F9F98}"/>
              </a:ext>
            </a:extLst>
          </p:cNvPr>
          <p:cNvSpPr>
            <a:spLocks noGrp="1"/>
          </p:cNvSpPr>
          <p:nvPr>
            <p:ph idx="1"/>
          </p:nvPr>
        </p:nvSpPr>
        <p:spPr>
          <a:xfrm>
            <a:off x="4742016" y="605896"/>
            <a:ext cx="7148909" cy="5646208"/>
          </a:xfrm>
        </p:spPr>
        <p:txBody>
          <a:bodyPr anchor="ctr">
            <a:normAutofit fontScale="77500" lnSpcReduction="20000"/>
          </a:bodyPr>
          <a:lstStyle/>
          <a:p>
            <a:pPr>
              <a:buFont typeface="Wingdings" pitchFamily="2" charset="2"/>
              <a:buChar char="Ø"/>
            </a:pPr>
            <a:r>
              <a:rPr lang="en-AU" sz="3200" dirty="0">
                <a:effectLst/>
                <a:latin typeface="ACaslonPro"/>
              </a:rPr>
              <a:t>Once the Republic was established, the Senate considered itself the guardian of the new constitution. </a:t>
            </a:r>
          </a:p>
          <a:p>
            <a:pPr>
              <a:buFont typeface="Wingdings" pitchFamily="2" charset="2"/>
              <a:buChar char="Ø"/>
            </a:pPr>
            <a:r>
              <a:rPr lang="en-AU" sz="3200" dirty="0">
                <a:effectLst/>
                <a:latin typeface="ACaslonPro"/>
              </a:rPr>
              <a:t>It grew in prestige during the Second Punic War (218–201 BCE) thanks to its authority to grant military commands. </a:t>
            </a:r>
          </a:p>
          <a:p>
            <a:pPr>
              <a:buFont typeface="Wingdings" pitchFamily="2" charset="2"/>
              <a:buChar char="Ø"/>
            </a:pPr>
            <a:r>
              <a:rPr lang="en-AU" sz="3200" dirty="0">
                <a:latin typeface="ACaslonPro"/>
              </a:rPr>
              <a:t> </a:t>
            </a:r>
            <a:r>
              <a:rPr lang="en-AU" sz="3200" dirty="0">
                <a:effectLst/>
                <a:latin typeface="ACaslonPro"/>
              </a:rPr>
              <a:t>When commanders were successful, it reflected positively on the Senate. </a:t>
            </a:r>
          </a:p>
          <a:p>
            <a:pPr>
              <a:buFont typeface="Wingdings" pitchFamily="2" charset="2"/>
              <a:buChar char="Ø"/>
            </a:pPr>
            <a:r>
              <a:rPr lang="en-AU" sz="3200" dirty="0">
                <a:effectLst/>
                <a:latin typeface="ACaslonPro"/>
              </a:rPr>
              <a:t>The source of the Senate’s power lay in the ancestral custom of </a:t>
            </a:r>
            <a:r>
              <a:rPr lang="en-AU" sz="3200" i="1" dirty="0" err="1">
                <a:effectLst/>
                <a:latin typeface="ACaslonPro"/>
              </a:rPr>
              <a:t>mos</a:t>
            </a:r>
            <a:r>
              <a:rPr lang="en-AU" sz="3200" i="1" dirty="0">
                <a:effectLst/>
                <a:latin typeface="ACaslonPro"/>
              </a:rPr>
              <a:t> maiorum</a:t>
            </a:r>
            <a:r>
              <a:rPr lang="en-AU" sz="3200" dirty="0">
                <a:effectLst/>
                <a:latin typeface="ACaslonPro"/>
              </a:rPr>
              <a:t>. </a:t>
            </a:r>
          </a:p>
          <a:p>
            <a:pPr>
              <a:buFont typeface="Wingdings" pitchFamily="2" charset="2"/>
              <a:buChar char="Ø"/>
            </a:pPr>
            <a:r>
              <a:rPr lang="en-AU" sz="3200" dirty="0">
                <a:effectLst/>
                <a:latin typeface="ACaslonPro"/>
              </a:rPr>
              <a:t>This unwritten code of values, whereby supreme authority lies in the hands of the elders, gave the Senate an informal ability to make decisions without the formal legal authority to do so. </a:t>
            </a:r>
          </a:p>
          <a:p>
            <a:pPr>
              <a:buFont typeface="Wingdings" pitchFamily="2" charset="2"/>
              <a:buChar char="Ø"/>
            </a:pPr>
            <a:r>
              <a:rPr lang="en-AU" sz="3200" dirty="0">
                <a:latin typeface="ACaslonPro"/>
              </a:rPr>
              <a:t> </a:t>
            </a:r>
            <a:r>
              <a:rPr lang="en-AU" sz="3200" dirty="0">
                <a:effectLst/>
                <a:latin typeface="ACaslonPro"/>
              </a:rPr>
              <a:t>As the Republic grew, the appointment of individuals to the Senate began to follow less stringent guidelines. </a:t>
            </a:r>
            <a:endParaRPr lang="en-AU" sz="2800" dirty="0"/>
          </a:p>
        </p:txBody>
      </p:sp>
    </p:spTree>
    <p:extLst>
      <p:ext uri="{BB962C8B-B14F-4D97-AF65-F5344CB8AC3E}">
        <p14:creationId xmlns:p14="http://schemas.microsoft.com/office/powerpoint/2010/main" val="6827674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D9038-EF08-5DDD-BBC1-13B0EB2DB764}"/>
              </a:ext>
            </a:extLst>
          </p:cNvPr>
          <p:cNvSpPr>
            <a:spLocks noGrp="1"/>
          </p:cNvSpPr>
          <p:nvPr>
            <p:ph type="title"/>
          </p:nvPr>
        </p:nvSpPr>
        <p:spPr>
          <a:xfrm>
            <a:off x="1097280" y="758952"/>
            <a:ext cx="10058400" cy="3892168"/>
          </a:xfrm>
        </p:spPr>
        <p:txBody>
          <a:bodyPr vert="horz" lIns="91440" tIns="45720" rIns="91440" bIns="45720" rtlCol="0" anchor="b">
            <a:normAutofit/>
          </a:bodyPr>
          <a:lstStyle/>
          <a:p>
            <a:r>
              <a:rPr lang="en-US" sz="5600" dirty="0">
                <a:solidFill>
                  <a:schemeClr val="tx1">
                    <a:lumMod val="85000"/>
                    <a:lumOff val="15000"/>
                  </a:schemeClr>
                </a:solidFill>
                <a:effectLst/>
              </a:rPr>
              <a:t>In theory, the system of assemblies established in the Republic was equitable. As Rome expanded its influence a variety of inherent problems emerged: </a:t>
            </a:r>
            <a:endParaRPr lang="en-US" sz="56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8129692"/>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1641</TotalTime>
  <Words>621</Words>
  <Application>Microsoft Macintosh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ACaslonPro</vt:lpstr>
      <vt:lpstr>Arial</vt:lpstr>
      <vt:lpstr>Calibri</vt:lpstr>
      <vt:lpstr>Calibri Light</vt:lpstr>
      <vt:lpstr>Wingdings</vt:lpstr>
      <vt:lpstr>Retrospect</vt:lpstr>
      <vt:lpstr>Political Structures</vt:lpstr>
      <vt:lpstr>When the last king of Rome was expelled in 509 BCE, a constitution was developed that aimed to represent the unified and independent mindset of the new Republic.   As the system developed in the centuries following 509 BCE, the constitution created new institutions so that the Republic would fulfill the driving concept of Senatus Populusque Romanus or ‘SPQR’ – The Senate and People of Rome.   The people would work with the Senate through various elected magistracies and assemblies to collectively govern Rome.   Power would be invested in the hands of many, not few or one. After their experiences of being ruled by a monarchy, Romans feared the threat that overwhelming power vested in one person, such as a king, presented. </vt:lpstr>
      <vt:lpstr>Watch the following:</vt:lpstr>
      <vt:lpstr>Discussion Question</vt:lpstr>
      <vt:lpstr>The Magistracies</vt:lpstr>
      <vt:lpstr>PowerPoint Presentation</vt:lpstr>
      <vt:lpstr>The Assemblies</vt:lpstr>
      <vt:lpstr>The Senate</vt:lpstr>
      <vt:lpstr>In theory, the system of assemblies established in the Republic was equitable. As Rome expanded its influence a variety of inherent problems emerged: </vt:lpstr>
      <vt:lpstr>ACTIVITY - Mindmap</vt:lpstr>
      <vt:lpstr>PowerPoint Presentation</vt:lpstr>
      <vt:lpstr>TEACHER ONLY</vt:lpstr>
      <vt:lpstr>The Struggle of the Orders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154</cp:revision>
  <dcterms:created xsi:type="dcterms:W3CDTF">2022-07-13T05:26:46Z</dcterms:created>
  <dcterms:modified xsi:type="dcterms:W3CDTF">2023-12-01T01:12:42Z</dcterms:modified>
</cp:coreProperties>
</file>