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76"/>
    <p:restoredTop sz="92135"/>
  </p:normalViewPr>
  <p:slideViewPr>
    <p:cSldViewPr snapToGrid="0" snapToObjects="1">
      <p:cViewPr varScale="1">
        <p:scale>
          <a:sx n="80" d="100"/>
          <a:sy n="80" d="100"/>
        </p:scale>
        <p:origin x="224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ADA8-1C22-1342-B0A2-1277E07A1132}" type="datetimeFigureOut">
              <a:rPr lang="en-US" smtClean="0"/>
              <a:t>12/1/23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8E9CBE-103D-614D-933D-6F8E197DB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434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12/1/23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12/1/23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12/1/23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12/1/23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12/1/23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12/1/23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12/1/23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12/1/23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062692C-9F3F-6047-A805-C164951700F5}" type="datetimeFigureOut">
              <a:rPr lang="en-US" smtClean="0"/>
              <a:t>12/1/23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12/1/23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062692C-9F3F-6047-A805-C164951700F5}" type="datetimeFigureOut">
              <a:rPr lang="en-US" smtClean="0"/>
              <a:t>12/1/23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0136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2" name="Rectangle 1041">
            <a:extLst>
              <a:ext uri="{FF2B5EF4-FFF2-40B4-BE49-F238E27FC236}">
                <a16:creationId xmlns:a16="http://schemas.microsoft.com/office/drawing/2014/main" id="{E75F8FC7-2268-462F-AFF6-A4A975C34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730000" y="639097"/>
            <a:ext cx="4813072" cy="368601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7400" dirty="0"/>
              <a:t>Rome – </a:t>
            </a:r>
            <a:r>
              <a:rPr lang="en-US" sz="7400" b="1" i="1" dirty="0"/>
              <a:t>Cultural</a:t>
            </a:r>
            <a:r>
              <a:rPr lang="en-US" sz="7400" dirty="0"/>
              <a:t> Structures</a:t>
            </a:r>
          </a:p>
        </p:txBody>
      </p:sp>
      <p:cxnSp>
        <p:nvCxnSpPr>
          <p:cNvPr id="1044" name="Straight Connector 1043">
            <a:extLst>
              <a:ext uri="{FF2B5EF4-FFF2-40B4-BE49-F238E27FC236}">
                <a16:creationId xmlns:a16="http://schemas.microsoft.com/office/drawing/2014/main" id="{BEF45B32-FB97-49CC-B778-CA7CF87BEF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343400"/>
            <a:ext cx="43891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9D1C364C-8702-4ED9-9D23-41CDB2982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7EE051E9-6C07-4FBB-B4F7-EDF8DDEAA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982397-4434-23FE-9A4C-A71869EC5254}"/>
              </a:ext>
            </a:extLst>
          </p:cNvPr>
          <p:cNvSpPr txBox="1"/>
          <p:nvPr/>
        </p:nvSpPr>
        <p:spPr>
          <a:xfrm>
            <a:off x="6729999" y="4398898"/>
            <a:ext cx="436694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GOAL/S:  </a:t>
            </a:r>
            <a:br>
              <a:rPr lang="en-US" sz="2800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800" i="1" dirty="0">
                <a:solidFill>
                  <a:schemeClr val="accent5">
                    <a:lumMod val="75000"/>
                  </a:schemeClr>
                </a:solidFill>
              </a:rPr>
              <a:t>Identify and describe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 Roman </a:t>
            </a:r>
            <a:br>
              <a:rPr lang="en-US" sz="2800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800" u="sng" dirty="0">
                <a:solidFill>
                  <a:schemeClr val="accent5">
                    <a:lumMod val="75000"/>
                  </a:schemeClr>
                </a:solidFill>
              </a:rPr>
              <a:t>Cultural Structures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41627" y="6453741"/>
            <a:ext cx="4829101" cy="373118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Week 2, Lesson 2</a:t>
            </a:r>
          </a:p>
        </p:txBody>
      </p:sp>
      <p:pic>
        <p:nvPicPr>
          <p:cNvPr id="1026" name="Picture 2" descr="Violence, rebellion and sexual exploitation: the darker side of Ancient Rome  | HistoryExtra">
            <a:extLst>
              <a:ext uri="{FF2B5EF4-FFF2-40B4-BE49-F238E27FC236}">
                <a16:creationId xmlns:a16="http://schemas.microsoft.com/office/drawing/2014/main" id="{BC7FBFDB-4DAA-D09C-2122-F5322B3951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22" y="1489174"/>
            <a:ext cx="6435118" cy="4294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9196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3BCCAE5-A35B-4B66-A4A7-E23C34A40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8A70E2-97CE-9BED-6513-54CAAA555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INSTRUCTIONS:</a:t>
            </a:r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987BDFB-DE64-4B56-B44F-45FAE19FA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F20CF-2372-D39B-9C7A-545A15F3C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6454987" cy="4023360"/>
          </a:xfrm>
        </p:spPr>
        <p:txBody>
          <a:bodyPr>
            <a:normAutofit/>
          </a:bodyPr>
          <a:lstStyle/>
          <a:p>
            <a:r>
              <a:rPr lang="en-US" dirty="0"/>
              <a:t>Read through the 4 information sheets provided. </a:t>
            </a:r>
            <a:r>
              <a:rPr lang="en-US" dirty="0" err="1"/>
              <a:t>Summarise</a:t>
            </a:r>
            <a:r>
              <a:rPr lang="en-US" dirty="0"/>
              <a:t> the information in your book.</a:t>
            </a:r>
          </a:p>
          <a:p>
            <a:br>
              <a:rPr lang="en-US" dirty="0"/>
            </a:br>
            <a:r>
              <a:rPr lang="en-US" dirty="0"/>
              <a:t>Complete the questions from the following pages:</a:t>
            </a:r>
          </a:p>
          <a:p>
            <a:r>
              <a:rPr lang="en-US" dirty="0"/>
              <a:t>Pg. 303 – Q 1 – 2</a:t>
            </a:r>
          </a:p>
          <a:p>
            <a:r>
              <a:rPr lang="en-US" dirty="0"/>
              <a:t>Pg. 305 – Q 1 – 4</a:t>
            </a:r>
          </a:p>
          <a:p>
            <a:r>
              <a:rPr lang="en-US" dirty="0"/>
              <a:t>Pg. 307 – Q 1 – 3</a:t>
            </a:r>
          </a:p>
          <a:p>
            <a:r>
              <a:rPr lang="en-US" dirty="0"/>
              <a:t>Pg. 309 – Q 1 - 3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Graphic 6" descr="Open Book">
            <a:extLst>
              <a:ext uri="{FF2B5EF4-FFF2-40B4-BE49-F238E27FC236}">
                <a16:creationId xmlns:a16="http://schemas.microsoft.com/office/drawing/2014/main" id="{685099E1-0534-D08B-0647-786169DC20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20570" y="2084269"/>
            <a:ext cx="3135109" cy="313510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D7A74B5-8367-4A83-ABEC-0FCDDE97B1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CC184B0-C2C6-4BF0-B078-816C7AF95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6490658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16">
      <a:dk1>
        <a:srgbClr val="000000"/>
      </a:dk1>
      <a:lt1>
        <a:srgbClr val="FFFFFF"/>
      </a:lt1>
      <a:dk2>
        <a:srgbClr val="344068"/>
      </a:dk2>
      <a:lt2>
        <a:srgbClr val="D9E0E6"/>
      </a:lt2>
      <a:accent1>
        <a:srgbClr val="DA97FB"/>
      </a:accent1>
      <a:accent2>
        <a:srgbClr val="925FFD"/>
      </a:accent2>
      <a:accent3>
        <a:srgbClr val="521B92"/>
      </a:accent3>
      <a:accent4>
        <a:srgbClr val="E89CFF"/>
      </a:accent4>
      <a:accent5>
        <a:srgbClr val="A84BE1"/>
      </a:accent5>
      <a:accent6>
        <a:srgbClr val="8838E6"/>
      </a:accent6>
      <a:hlink>
        <a:srgbClr val="300A99"/>
      </a:hlink>
      <a:folHlink>
        <a:srgbClr val="6E5CAD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{36CBF037-A368-844E-AAD3-A3BE395EBCEA}tf16401369</Template>
  <TotalTime>434</TotalTime>
  <Words>79</Words>
  <Application>Microsoft Macintosh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Calibri</vt:lpstr>
      <vt:lpstr>Calibri Light</vt:lpstr>
      <vt:lpstr>Retrospect</vt:lpstr>
      <vt:lpstr>Rome – Cultural Structures</vt:lpstr>
      <vt:lpstr>INSTRUCTIONS: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BARRIE Lauren [Ridge View Secondary College]</dc:creator>
  <cp:lastModifiedBy>BARRIE Lauren [Ridge View Secondary College]</cp:lastModifiedBy>
  <cp:revision>134</cp:revision>
  <dcterms:created xsi:type="dcterms:W3CDTF">2022-07-13T05:26:46Z</dcterms:created>
  <dcterms:modified xsi:type="dcterms:W3CDTF">2023-12-01T03:27:40Z</dcterms:modified>
</cp:coreProperties>
</file>