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4"/>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55"/>
    <p:restoredTop sz="92097"/>
  </p:normalViewPr>
  <p:slideViewPr>
    <p:cSldViewPr snapToGrid="0" snapToObjects="1">
      <p:cViewPr>
        <p:scale>
          <a:sx n="81" d="100"/>
          <a:sy n="81" d="100"/>
        </p:scale>
        <p:origin x="1968"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A29C81-09E6-4ECE-AEF0-E2574D5BB73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E6B1144-E046-403E-A464-4FB041DF9FA7}">
      <dgm:prSet custT="1"/>
      <dgm:spPr/>
      <dgm:t>
        <a:bodyPr/>
        <a:lstStyle/>
        <a:p>
          <a:r>
            <a:rPr lang="en-US" sz="2800" dirty="0">
              <a:solidFill>
                <a:schemeClr val="tx1"/>
              </a:solidFill>
            </a:rPr>
            <a:t>polytheistic – belief in more than one God</a:t>
          </a:r>
        </a:p>
      </dgm:t>
    </dgm:pt>
    <dgm:pt modelId="{AF0714D5-2155-4BD1-833F-79E000F2EAF9}" type="parTrans" cxnId="{8413F956-411F-4A2F-A7BF-F70101DC668F}">
      <dgm:prSet/>
      <dgm:spPr/>
      <dgm:t>
        <a:bodyPr/>
        <a:lstStyle/>
        <a:p>
          <a:endParaRPr lang="en-US" sz="2000">
            <a:solidFill>
              <a:schemeClr val="tx1"/>
            </a:solidFill>
          </a:endParaRPr>
        </a:p>
      </dgm:t>
    </dgm:pt>
    <dgm:pt modelId="{AD309CDE-E391-4287-BAAA-CCC1BF25DE6E}" type="sibTrans" cxnId="{8413F956-411F-4A2F-A7BF-F70101DC668F}">
      <dgm:prSet/>
      <dgm:spPr/>
      <dgm:t>
        <a:bodyPr/>
        <a:lstStyle/>
        <a:p>
          <a:endParaRPr lang="en-US" sz="2000">
            <a:solidFill>
              <a:schemeClr val="tx1"/>
            </a:solidFill>
          </a:endParaRPr>
        </a:p>
      </dgm:t>
    </dgm:pt>
    <dgm:pt modelId="{997F1C0A-1CBE-4599-8369-57D8194F2F7B}">
      <dgm:prSet custT="1"/>
      <dgm:spPr/>
      <dgm:t>
        <a:bodyPr/>
        <a:lstStyle/>
        <a:p>
          <a:r>
            <a:rPr lang="en-US" sz="2800" dirty="0">
              <a:solidFill>
                <a:schemeClr val="tx1"/>
              </a:solidFill>
            </a:rPr>
            <a:t>adapted from Greek gods and goddesses – admired Greek culture</a:t>
          </a:r>
        </a:p>
      </dgm:t>
    </dgm:pt>
    <dgm:pt modelId="{4718D9AD-D643-4D01-8493-19E68CDFAF9E}" type="parTrans" cxnId="{E1CF14FB-093B-477C-AA98-339CE51251C8}">
      <dgm:prSet/>
      <dgm:spPr/>
      <dgm:t>
        <a:bodyPr/>
        <a:lstStyle/>
        <a:p>
          <a:endParaRPr lang="en-US" sz="2000">
            <a:solidFill>
              <a:schemeClr val="tx1"/>
            </a:solidFill>
          </a:endParaRPr>
        </a:p>
      </dgm:t>
    </dgm:pt>
    <dgm:pt modelId="{9D1CE997-9B10-4A74-AF83-E66A1E90B52C}" type="sibTrans" cxnId="{E1CF14FB-093B-477C-AA98-339CE51251C8}">
      <dgm:prSet/>
      <dgm:spPr/>
      <dgm:t>
        <a:bodyPr/>
        <a:lstStyle/>
        <a:p>
          <a:endParaRPr lang="en-US" sz="2000">
            <a:solidFill>
              <a:schemeClr val="tx1"/>
            </a:solidFill>
          </a:endParaRPr>
        </a:p>
      </dgm:t>
    </dgm:pt>
    <dgm:pt modelId="{C46906B1-8ADB-43D3-BC30-8CDAD2128E8C}">
      <dgm:prSet custT="1"/>
      <dgm:spPr/>
      <dgm:t>
        <a:bodyPr/>
        <a:lstStyle/>
        <a:p>
          <a:r>
            <a:rPr lang="en-US" sz="2800">
              <a:solidFill>
                <a:schemeClr val="tx1"/>
              </a:solidFill>
            </a:rPr>
            <a:t>also deities of other conquered people (e.g. Persia, Egypt)</a:t>
          </a:r>
        </a:p>
      </dgm:t>
    </dgm:pt>
    <dgm:pt modelId="{F808C2D2-0F76-44E7-A740-DC322F10D3B3}" type="parTrans" cxnId="{901E9276-DA0A-4449-B6DC-924AEBAB9249}">
      <dgm:prSet/>
      <dgm:spPr/>
      <dgm:t>
        <a:bodyPr/>
        <a:lstStyle/>
        <a:p>
          <a:endParaRPr lang="en-US" sz="2000">
            <a:solidFill>
              <a:schemeClr val="tx1"/>
            </a:solidFill>
          </a:endParaRPr>
        </a:p>
      </dgm:t>
    </dgm:pt>
    <dgm:pt modelId="{5EF2CBC7-B609-44E1-9C29-56D2F44F5BBE}" type="sibTrans" cxnId="{901E9276-DA0A-4449-B6DC-924AEBAB9249}">
      <dgm:prSet/>
      <dgm:spPr/>
      <dgm:t>
        <a:bodyPr/>
        <a:lstStyle/>
        <a:p>
          <a:endParaRPr lang="en-US" sz="2000">
            <a:solidFill>
              <a:schemeClr val="tx1"/>
            </a:solidFill>
          </a:endParaRPr>
        </a:p>
      </dgm:t>
    </dgm:pt>
    <dgm:pt modelId="{A7E270DF-AB20-488F-BC2A-2BED179AB022}">
      <dgm:prSet custT="1"/>
      <dgm:spPr/>
      <dgm:t>
        <a:bodyPr/>
        <a:lstStyle/>
        <a:p>
          <a:r>
            <a:rPr lang="en-US" sz="2800">
              <a:solidFill>
                <a:schemeClr val="tx1"/>
              </a:solidFill>
            </a:rPr>
            <a:t>worshipped in temples and home</a:t>
          </a:r>
        </a:p>
      </dgm:t>
    </dgm:pt>
    <dgm:pt modelId="{081B6830-4884-4A5B-9C7E-7B73AAF58469}" type="parTrans" cxnId="{85E92CC0-158C-4CCF-9AC6-12D4ECEDE476}">
      <dgm:prSet/>
      <dgm:spPr/>
      <dgm:t>
        <a:bodyPr/>
        <a:lstStyle/>
        <a:p>
          <a:endParaRPr lang="en-US" sz="2000">
            <a:solidFill>
              <a:schemeClr val="tx1"/>
            </a:solidFill>
          </a:endParaRPr>
        </a:p>
      </dgm:t>
    </dgm:pt>
    <dgm:pt modelId="{5C686DCA-B0A3-4E91-8D12-73945CAFF7CD}" type="sibTrans" cxnId="{85E92CC0-158C-4CCF-9AC6-12D4ECEDE476}">
      <dgm:prSet/>
      <dgm:spPr/>
      <dgm:t>
        <a:bodyPr/>
        <a:lstStyle/>
        <a:p>
          <a:endParaRPr lang="en-US" sz="2000">
            <a:solidFill>
              <a:schemeClr val="tx1"/>
            </a:solidFill>
          </a:endParaRPr>
        </a:p>
      </dgm:t>
    </dgm:pt>
    <dgm:pt modelId="{C42477A5-E625-44F3-871C-19F0BBCF5D16}">
      <dgm:prSet custT="1"/>
      <dgm:spPr/>
      <dgm:t>
        <a:bodyPr/>
        <a:lstStyle/>
        <a:p>
          <a:r>
            <a:rPr lang="en-US" sz="2800">
              <a:solidFill>
                <a:schemeClr val="tx1"/>
              </a:solidFill>
            </a:rPr>
            <a:t>festivals, rituals, and ceremonies – most important part of religious practice</a:t>
          </a:r>
        </a:p>
      </dgm:t>
    </dgm:pt>
    <dgm:pt modelId="{D0E237A0-554D-4766-9AD2-EB6A85F12C6B}" type="parTrans" cxnId="{7BCD1CE6-8C79-414E-BE06-C632D0AF4F97}">
      <dgm:prSet/>
      <dgm:spPr/>
      <dgm:t>
        <a:bodyPr/>
        <a:lstStyle/>
        <a:p>
          <a:endParaRPr lang="en-US" sz="2000">
            <a:solidFill>
              <a:schemeClr val="tx1"/>
            </a:solidFill>
          </a:endParaRPr>
        </a:p>
      </dgm:t>
    </dgm:pt>
    <dgm:pt modelId="{4110EC17-9A1F-404C-B851-2D7C4A4DA4E3}" type="sibTrans" cxnId="{7BCD1CE6-8C79-414E-BE06-C632D0AF4F97}">
      <dgm:prSet/>
      <dgm:spPr/>
      <dgm:t>
        <a:bodyPr/>
        <a:lstStyle/>
        <a:p>
          <a:endParaRPr lang="en-US" sz="2000">
            <a:solidFill>
              <a:schemeClr val="tx1"/>
            </a:solidFill>
          </a:endParaRPr>
        </a:p>
      </dgm:t>
    </dgm:pt>
    <dgm:pt modelId="{D6919895-D065-F548-8AC0-FA7C051EB3A0}" type="pres">
      <dgm:prSet presAssocID="{DDA29C81-09E6-4ECE-AEF0-E2574D5BB737}" presName="linear" presStyleCnt="0">
        <dgm:presLayoutVars>
          <dgm:animLvl val="lvl"/>
          <dgm:resizeHandles val="exact"/>
        </dgm:presLayoutVars>
      </dgm:prSet>
      <dgm:spPr/>
    </dgm:pt>
    <dgm:pt modelId="{D6D86DBB-6B71-6F4D-806D-94FD8A44A623}" type="pres">
      <dgm:prSet presAssocID="{CE6B1144-E046-403E-A464-4FB041DF9FA7}" presName="parentText" presStyleLbl="node1" presStyleIdx="0" presStyleCnt="5">
        <dgm:presLayoutVars>
          <dgm:chMax val="0"/>
          <dgm:bulletEnabled val="1"/>
        </dgm:presLayoutVars>
      </dgm:prSet>
      <dgm:spPr/>
    </dgm:pt>
    <dgm:pt modelId="{984C0469-43C2-5346-A2FC-6570199677F3}" type="pres">
      <dgm:prSet presAssocID="{AD309CDE-E391-4287-BAAA-CCC1BF25DE6E}" presName="spacer" presStyleCnt="0"/>
      <dgm:spPr/>
    </dgm:pt>
    <dgm:pt modelId="{AD025232-8CFB-8C49-9A66-BE1BFA9FCC4C}" type="pres">
      <dgm:prSet presAssocID="{997F1C0A-1CBE-4599-8369-57D8194F2F7B}" presName="parentText" presStyleLbl="node1" presStyleIdx="1" presStyleCnt="5">
        <dgm:presLayoutVars>
          <dgm:chMax val="0"/>
          <dgm:bulletEnabled val="1"/>
        </dgm:presLayoutVars>
      </dgm:prSet>
      <dgm:spPr/>
    </dgm:pt>
    <dgm:pt modelId="{BABD5D2C-E339-E042-AD25-CE8FD5CE7926}" type="pres">
      <dgm:prSet presAssocID="{9D1CE997-9B10-4A74-AF83-E66A1E90B52C}" presName="spacer" presStyleCnt="0"/>
      <dgm:spPr/>
    </dgm:pt>
    <dgm:pt modelId="{947A205C-7B28-1C42-A183-A5305B33929F}" type="pres">
      <dgm:prSet presAssocID="{C46906B1-8ADB-43D3-BC30-8CDAD2128E8C}" presName="parentText" presStyleLbl="node1" presStyleIdx="2" presStyleCnt="5">
        <dgm:presLayoutVars>
          <dgm:chMax val="0"/>
          <dgm:bulletEnabled val="1"/>
        </dgm:presLayoutVars>
      </dgm:prSet>
      <dgm:spPr/>
    </dgm:pt>
    <dgm:pt modelId="{6133B44F-1812-C04A-9C6C-25D58EB2CE58}" type="pres">
      <dgm:prSet presAssocID="{5EF2CBC7-B609-44E1-9C29-56D2F44F5BBE}" presName="spacer" presStyleCnt="0"/>
      <dgm:spPr/>
    </dgm:pt>
    <dgm:pt modelId="{C0BD5112-13B3-C644-8424-FE54EDAC2A3C}" type="pres">
      <dgm:prSet presAssocID="{A7E270DF-AB20-488F-BC2A-2BED179AB022}" presName="parentText" presStyleLbl="node1" presStyleIdx="3" presStyleCnt="5">
        <dgm:presLayoutVars>
          <dgm:chMax val="0"/>
          <dgm:bulletEnabled val="1"/>
        </dgm:presLayoutVars>
      </dgm:prSet>
      <dgm:spPr/>
    </dgm:pt>
    <dgm:pt modelId="{4F3C5F2A-B3AA-C74F-B554-A1F582A482C6}" type="pres">
      <dgm:prSet presAssocID="{5C686DCA-B0A3-4E91-8D12-73945CAFF7CD}" presName="spacer" presStyleCnt="0"/>
      <dgm:spPr/>
    </dgm:pt>
    <dgm:pt modelId="{D693BC26-AB98-514D-BC3A-6F7D8E11C75B}" type="pres">
      <dgm:prSet presAssocID="{C42477A5-E625-44F3-871C-19F0BBCF5D16}" presName="parentText" presStyleLbl="node1" presStyleIdx="4" presStyleCnt="5">
        <dgm:presLayoutVars>
          <dgm:chMax val="0"/>
          <dgm:bulletEnabled val="1"/>
        </dgm:presLayoutVars>
      </dgm:prSet>
      <dgm:spPr/>
    </dgm:pt>
  </dgm:ptLst>
  <dgm:cxnLst>
    <dgm:cxn modelId="{D8885237-5AB6-8A4F-9F98-FD7C7A319785}" type="presOf" srcId="{C42477A5-E625-44F3-871C-19F0BBCF5D16}" destId="{D693BC26-AB98-514D-BC3A-6F7D8E11C75B}" srcOrd="0" destOrd="0" presId="urn:microsoft.com/office/officeart/2005/8/layout/vList2"/>
    <dgm:cxn modelId="{5786A544-FB02-EE48-8C3E-98895481FEBE}" type="presOf" srcId="{CE6B1144-E046-403E-A464-4FB041DF9FA7}" destId="{D6D86DBB-6B71-6F4D-806D-94FD8A44A623}" srcOrd="0" destOrd="0" presId="urn:microsoft.com/office/officeart/2005/8/layout/vList2"/>
    <dgm:cxn modelId="{8413F956-411F-4A2F-A7BF-F70101DC668F}" srcId="{DDA29C81-09E6-4ECE-AEF0-E2574D5BB737}" destId="{CE6B1144-E046-403E-A464-4FB041DF9FA7}" srcOrd="0" destOrd="0" parTransId="{AF0714D5-2155-4BD1-833F-79E000F2EAF9}" sibTransId="{AD309CDE-E391-4287-BAAA-CCC1BF25DE6E}"/>
    <dgm:cxn modelId="{EDEFDB6E-6593-104D-9448-7CCD79EA2EC9}" type="presOf" srcId="{A7E270DF-AB20-488F-BC2A-2BED179AB022}" destId="{C0BD5112-13B3-C644-8424-FE54EDAC2A3C}" srcOrd="0" destOrd="0" presId="urn:microsoft.com/office/officeart/2005/8/layout/vList2"/>
    <dgm:cxn modelId="{901E9276-DA0A-4449-B6DC-924AEBAB9249}" srcId="{DDA29C81-09E6-4ECE-AEF0-E2574D5BB737}" destId="{C46906B1-8ADB-43D3-BC30-8CDAD2128E8C}" srcOrd="2" destOrd="0" parTransId="{F808C2D2-0F76-44E7-A740-DC322F10D3B3}" sibTransId="{5EF2CBC7-B609-44E1-9C29-56D2F44F5BBE}"/>
    <dgm:cxn modelId="{25A6B094-593C-8948-8704-02849E9E38F0}" type="presOf" srcId="{DDA29C81-09E6-4ECE-AEF0-E2574D5BB737}" destId="{D6919895-D065-F548-8AC0-FA7C051EB3A0}" srcOrd="0" destOrd="0" presId="urn:microsoft.com/office/officeart/2005/8/layout/vList2"/>
    <dgm:cxn modelId="{49068BA5-8B18-F34A-AAAB-161B43B9B26B}" type="presOf" srcId="{C46906B1-8ADB-43D3-BC30-8CDAD2128E8C}" destId="{947A205C-7B28-1C42-A183-A5305B33929F}" srcOrd="0" destOrd="0" presId="urn:microsoft.com/office/officeart/2005/8/layout/vList2"/>
    <dgm:cxn modelId="{85E92CC0-158C-4CCF-9AC6-12D4ECEDE476}" srcId="{DDA29C81-09E6-4ECE-AEF0-E2574D5BB737}" destId="{A7E270DF-AB20-488F-BC2A-2BED179AB022}" srcOrd="3" destOrd="0" parTransId="{081B6830-4884-4A5B-9C7E-7B73AAF58469}" sibTransId="{5C686DCA-B0A3-4E91-8D12-73945CAFF7CD}"/>
    <dgm:cxn modelId="{7BCD1CE6-8C79-414E-BE06-C632D0AF4F97}" srcId="{DDA29C81-09E6-4ECE-AEF0-E2574D5BB737}" destId="{C42477A5-E625-44F3-871C-19F0BBCF5D16}" srcOrd="4" destOrd="0" parTransId="{D0E237A0-554D-4766-9AD2-EB6A85F12C6B}" sibTransId="{4110EC17-9A1F-404C-B851-2D7C4A4DA4E3}"/>
    <dgm:cxn modelId="{AE6427EE-3CD0-B742-8777-C0854635EA4C}" type="presOf" srcId="{997F1C0A-1CBE-4599-8369-57D8194F2F7B}" destId="{AD025232-8CFB-8C49-9A66-BE1BFA9FCC4C}" srcOrd="0" destOrd="0" presId="urn:microsoft.com/office/officeart/2005/8/layout/vList2"/>
    <dgm:cxn modelId="{E1CF14FB-093B-477C-AA98-339CE51251C8}" srcId="{DDA29C81-09E6-4ECE-AEF0-E2574D5BB737}" destId="{997F1C0A-1CBE-4599-8369-57D8194F2F7B}" srcOrd="1" destOrd="0" parTransId="{4718D9AD-D643-4D01-8493-19E68CDFAF9E}" sibTransId="{9D1CE997-9B10-4A74-AF83-E66A1E90B52C}"/>
    <dgm:cxn modelId="{6DA3E691-F042-AD48-8FA6-429458A95DE1}" type="presParOf" srcId="{D6919895-D065-F548-8AC0-FA7C051EB3A0}" destId="{D6D86DBB-6B71-6F4D-806D-94FD8A44A623}" srcOrd="0" destOrd="0" presId="urn:microsoft.com/office/officeart/2005/8/layout/vList2"/>
    <dgm:cxn modelId="{42D45683-1E37-734A-A568-7D769775A58B}" type="presParOf" srcId="{D6919895-D065-F548-8AC0-FA7C051EB3A0}" destId="{984C0469-43C2-5346-A2FC-6570199677F3}" srcOrd="1" destOrd="0" presId="urn:microsoft.com/office/officeart/2005/8/layout/vList2"/>
    <dgm:cxn modelId="{015B7090-3815-BE4B-8441-CDA34AA3A266}" type="presParOf" srcId="{D6919895-D065-F548-8AC0-FA7C051EB3A0}" destId="{AD025232-8CFB-8C49-9A66-BE1BFA9FCC4C}" srcOrd="2" destOrd="0" presId="urn:microsoft.com/office/officeart/2005/8/layout/vList2"/>
    <dgm:cxn modelId="{E5FE8DA6-1B9A-204A-92DD-F6C3EE583D5C}" type="presParOf" srcId="{D6919895-D065-F548-8AC0-FA7C051EB3A0}" destId="{BABD5D2C-E339-E042-AD25-CE8FD5CE7926}" srcOrd="3" destOrd="0" presId="urn:microsoft.com/office/officeart/2005/8/layout/vList2"/>
    <dgm:cxn modelId="{D4D5626B-EB79-7F42-AED8-591FA5B29C70}" type="presParOf" srcId="{D6919895-D065-F548-8AC0-FA7C051EB3A0}" destId="{947A205C-7B28-1C42-A183-A5305B33929F}" srcOrd="4" destOrd="0" presId="urn:microsoft.com/office/officeart/2005/8/layout/vList2"/>
    <dgm:cxn modelId="{5B074419-0912-5D4C-A793-FD850AF30FDD}" type="presParOf" srcId="{D6919895-D065-F548-8AC0-FA7C051EB3A0}" destId="{6133B44F-1812-C04A-9C6C-25D58EB2CE58}" srcOrd="5" destOrd="0" presId="urn:microsoft.com/office/officeart/2005/8/layout/vList2"/>
    <dgm:cxn modelId="{580F6F53-D667-2141-B32F-78545734FF98}" type="presParOf" srcId="{D6919895-D065-F548-8AC0-FA7C051EB3A0}" destId="{C0BD5112-13B3-C644-8424-FE54EDAC2A3C}" srcOrd="6" destOrd="0" presId="urn:microsoft.com/office/officeart/2005/8/layout/vList2"/>
    <dgm:cxn modelId="{DBB81F6D-9D38-FD42-B50E-60FA78125F9F}" type="presParOf" srcId="{D6919895-D065-F548-8AC0-FA7C051EB3A0}" destId="{4F3C5F2A-B3AA-C74F-B554-A1F582A482C6}" srcOrd="7" destOrd="0" presId="urn:microsoft.com/office/officeart/2005/8/layout/vList2"/>
    <dgm:cxn modelId="{087D65AF-DA87-1247-B2BA-E366D2D86E77}" type="presParOf" srcId="{D6919895-D065-F548-8AC0-FA7C051EB3A0}" destId="{D693BC26-AB98-514D-BC3A-6F7D8E11C75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D86DBB-6B71-6F4D-806D-94FD8A44A623}">
      <dsp:nvSpPr>
        <dsp:cNvPr id="0" name=""/>
        <dsp:cNvSpPr/>
      </dsp:nvSpPr>
      <dsp:spPr>
        <a:xfrm>
          <a:off x="0" y="14084"/>
          <a:ext cx="11608231" cy="7675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tx1"/>
              </a:solidFill>
            </a:rPr>
            <a:t>polytheistic – belief in more than one God</a:t>
          </a:r>
        </a:p>
      </dsp:txBody>
      <dsp:txXfrm>
        <a:off x="37467" y="51551"/>
        <a:ext cx="11533297" cy="692586"/>
      </dsp:txXfrm>
    </dsp:sp>
    <dsp:sp modelId="{AD025232-8CFB-8C49-9A66-BE1BFA9FCC4C}">
      <dsp:nvSpPr>
        <dsp:cNvPr id="0" name=""/>
        <dsp:cNvSpPr/>
      </dsp:nvSpPr>
      <dsp:spPr>
        <a:xfrm>
          <a:off x="0" y="899685"/>
          <a:ext cx="11608231" cy="7675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tx1"/>
              </a:solidFill>
            </a:rPr>
            <a:t>adapted from Greek gods and goddesses – admired Greek culture</a:t>
          </a:r>
        </a:p>
      </dsp:txBody>
      <dsp:txXfrm>
        <a:off x="37467" y="937152"/>
        <a:ext cx="11533297" cy="692586"/>
      </dsp:txXfrm>
    </dsp:sp>
    <dsp:sp modelId="{947A205C-7B28-1C42-A183-A5305B33929F}">
      <dsp:nvSpPr>
        <dsp:cNvPr id="0" name=""/>
        <dsp:cNvSpPr/>
      </dsp:nvSpPr>
      <dsp:spPr>
        <a:xfrm>
          <a:off x="0" y="1785285"/>
          <a:ext cx="11608231" cy="7675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solidFill>
                <a:schemeClr val="tx1"/>
              </a:solidFill>
            </a:rPr>
            <a:t>also deities of other conquered people (e.g. Persia, Egypt)</a:t>
          </a:r>
        </a:p>
      </dsp:txBody>
      <dsp:txXfrm>
        <a:off x="37467" y="1822752"/>
        <a:ext cx="11533297" cy="692586"/>
      </dsp:txXfrm>
    </dsp:sp>
    <dsp:sp modelId="{C0BD5112-13B3-C644-8424-FE54EDAC2A3C}">
      <dsp:nvSpPr>
        <dsp:cNvPr id="0" name=""/>
        <dsp:cNvSpPr/>
      </dsp:nvSpPr>
      <dsp:spPr>
        <a:xfrm>
          <a:off x="0" y="2670885"/>
          <a:ext cx="11608231" cy="7675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solidFill>
                <a:schemeClr val="tx1"/>
              </a:solidFill>
            </a:rPr>
            <a:t>worshipped in temples and home</a:t>
          </a:r>
        </a:p>
      </dsp:txBody>
      <dsp:txXfrm>
        <a:off x="37467" y="2708352"/>
        <a:ext cx="11533297" cy="692586"/>
      </dsp:txXfrm>
    </dsp:sp>
    <dsp:sp modelId="{D693BC26-AB98-514D-BC3A-6F7D8E11C75B}">
      <dsp:nvSpPr>
        <dsp:cNvPr id="0" name=""/>
        <dsp:cNvSpPr/>
      </dsp:nvSpPr>
      <dsp:spPr>
        <a:xfrm>
          <a:off x="0" y="3556485"/>
          <a:ext cx="11608231" cy="7675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solidFill>
                <a:schemeClr val="tx1"/>
              </a:solidFill>
            </a:rPr>
            <a:t>festivals, rituals, and ceremonies – most important part of religious practice</a:t>
          </a:r>
        </a:p>
      </dsp:txBody>
      <dsp:txXfrm>
        <a:off x="37467" y="3593952"/>
        <a:ext cx="11533297"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12/7/23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12/7/23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12/7/23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12/7/23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12/7/23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12/7/23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12/7/23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12/7/23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a:xfrm>
            <a:off x="6730000" y="639097"/>
            <a:ext cx="4813072" cy="3686015"/>
          </a:xfrm>
        </p:spPr>
        <p:txBody>
          <a:bodyPr vert="horz" lIns="91440" tIns="45720" rIns="91440" bIns="45720" rtlCol="0">
            <a:normAutofit/>
          </a:bodyPr>
          <a:lstStyle/>
          <a:p>
            <a:r>
              <a:rPr lang="en-US" sz="7400" dirty="0"/>
              <a:t>Rome – </a:t>
            </a:r>
            <a:r>
              <a:rPr lang="en-US" sz="7400" b="1" i="1" dirty="0"/>
              <a:t>Religious</a:t>
            </a:r>
            <a:r>
              <a:rPr lang="en-US" sz="7400" dirty="0"/>
              <a:t> Structures</a:t>
            </a:r>
          </a:p>
        </p:txBody>
      </p:sp>
      <p:cxnSp>
        <p:nvCxnSpPr>
          <p:cNvPr id="1044" name="Straight Connector 1043">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 name="Rectangle 1047">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BE982397-4434-23FE-9A4C-A71869EC5254}"/>
              </a:ext>
            </a:extLst>
          </p:cNvPr>
          <p:cNvSpPr txBox="1"/>
          <p:nvPr/>
        </p:nvSpPr>
        <p:spPr>
          <a:xfrm>
            <a:off x="6729999" y="4398898"/>
            <a:ext cx="4366949" cy="1384995"/>
          </a:xfrm>
          <a:prstGeom prst="rect">
            <a:avLst/>
          </a:prstGeom>
          <a:noFill/>
        </p:spPr>
        <p:txBody>
          <a:bodyPr wrap="square" rtlCol="0">
            <a:spAutoFit/>
          </a:bodyPr>
          <a:lstStyle/>
          <a:p>
            <a:pPr>
              <a:spcAft>
                <a:spcPts val="600"/>
              </a:spcAft>
            </a:pPr>
            <a:r>
              <a:rPr lang="en-US" sz="2800" dirty="0">
                <a:solidFill>
                  <a:schemeClr val="accent5">
                    <a:lumMod val="75000"/>
                  </a:schemeClr>
                </a:solidFill>
              </a:rPr>
              <a:t>GOAL/S:  </a:t>
            </a:r>
            <a:br>
              <a:rPr lang="en-US" sz="2800" dirty="0">
                <a:solidFill>
                  <a:schemeClr val="accent5">
                    <a:lumMod val="75000"/>
                  </a:schemeClr>
                </a:solidFill>
              </a:rPr>
            </a:br>
            <a:r>
              <a:rPr lang="en-US" sz="2800" i="1" dirty="0">
                <a:solidFill>
                  <a:schemeClr val="accent5">
                    <a:lumMod val="75000"/>
                  </a:schemeClr>
                </a:solidFill>
              </a:rPr>
              <a:t>Identify and describe</a:t>
            </a:r>
            <a:r>
              <a:rPr lang="en-US" sz="2800" dirty="0">
                <a:solidFill>
                  <a:schemeClr val="accent5">
                    <a:lumMod val="75000"/>
                  </a:schemeClr>
                </a:solidFill>
              </a:rPr>
              <a:t> Roman </a:t>
            </a:r>
            <a:br>
              <a:rPr lang="en-US" sz="2800" dirty="0">
                <a:solidFill>
                  <a:schemeClr val="accent5">
                    <a:lumMod val="75000"/>
                  </a:schemeClr>
                </a:solidFill>
              </a:rPr>
            </a:br>
            <a:r>
              <a:rPr lang="en-US" sz="2800" u="sng" dirty="0">
                <a:solidFill>
                  <a:schemeClr val="accent5">
                    <a:lumMod val="75000"/>
                  </a:schemeClr>
                </a:solidFill>
              </a:rPr>
              <a:t>Religious Structures</a:t>
            </a:r>
          </a:p>
        </p:txBody>
      </p:sp>
      <p:sp>
        <p:nvSpPr>
          <p:cNvPr id="3" name="Subtitle 2"/>
          <p:cNvSpPr>
            <a:spLocks noGrp="1"/>
          </p:cNvSpPr>
          <p:nvPr>
            <p:ph type="subTitle" idx="1"/>
          </p:nvPr>
        </p:nvSpPr>
        <p:spPr>
          <a:xfrm>
            <a:off x="7241627" y="6453741"/>
            <a:ext cx="4829101" cy="373118"/>
          </a:xfrm>
        </p:spPr>
        <p:txBody>
          <a:bodyPr vert="horz" lIns="91440" tIns="45720" rIns="91440" bIns="45720" rtlCol="0">
            <a:normAutofit fontScale="92500" lnSpcReduction="10000"/>
          </a:bodyPr>
          <a:lstStyle/>
          <a:p>
            <a:pPr algn="r"/>
            <a:r>
              <a:rPr lang="en-US" dirty="0">
                <a:solidFill>
                  <a:schemeClr val="bg1"/>
                </a:solidFill>
              </a:rPr>
              <a:t>Week 2, Lesson 3</a:t>
            </a:r>
          </a:p>
        </p:txBody>
      </p:sp>
      <p:pic>
        <p:nvPicPr>
          <p:cNvPr id="1026" name="Picture 2" descr="Violence, rebellion and sexual exploitation: the darker side of Ancient Rome  | HistoryExtra">
            <a:extLst>
              <a:ext uri="{FF2B5EF4-FFF2-40B4-BE49-F238E27FC236}">
                <a16:creationId xmlns:a16="http://schemas.microsoft.com/office/drawing/2014/main" id="{BC7FBFDB-4DAA-D09C-2122-F5322B3951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622" y="1489174"/>
            <a:ext cx="6435118" cy="4294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196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CCBFC126-1BAB-C334-6B5F-2BC07D109A57}"/>
              </a:ext>
            </a:extLst>
          </p:cNvPr>
          <p:cNvSpPr/>
          <p:nvPr/>
        </p:nvSpPr>
        <p:spPr>
          <a:xfrm>
            <a:off x="4429125" y="2257425"/>
            <a:ext cx="2800350" cy="18859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Ancient Roman Values</a:t>
            </a:r>
          </a:p>
        </p:txBody>
      </p:sp>
    </p:spTree>
    <p:extLst>
      <p:ext uri="{BB962C8B-B14F-4D97-AF65-F5344CB8AC3E}">
        <p14:creationId xmlns:p14="http://schemas.microsoft.com/office/powerpoint/2010/main" val="215246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743BF-95DB-E8BE-732F-B1519FDE9C20}"/>
              </a:ext>
            </a:extLst>
          </p:cNvPr>
          <p:cNvSpPr>
            <a:spLocks noGrp="1"/>
          </p:cNvSpPr>
          <p:nvPr>
            <p:ph type="title"/>
          </p:nvPr>
        </p:nvSpPr>
        <p:spPr/>
        <p:txBody>
          <a:bodyPr/>
          <a:lstStyle/>
          <a:p>
            <a:pPr algn="ctr"/>
            <a:r>
              <a:rPr lang="en-US" dirty="0">
                <a:solidFill>
                  <a:schemeClr val="tx1"/>
                </a:solidFill>
              </a:rPr>
              <a:t>TEACHER ONLY</a:t>
            </a:r>
          </a:p>
        </p:txBody>
      </p:sp>
      <p:graphicFrame>
        <p:nvGraphicFramePr>
          <p:cNvPr id="4" name="Table 4">
            <a:extLst>
              <a:ext uri="{FF2B5EF4-FFF2-40B4-BE49-F238E27FC236}">
                <a16:creationId xmlns:a16="http://schemas.microsoft.com/office/drawing/2014/main" id="{BCFF0B7A-60D2-6ACF-057C-62C51A2429F2}"/>
              </a:ext>
            </a:extLst>
          </p:cNvPr>
          <p:cNvGraphicFramePr>
            <a:graphicFrameLocks noGrp="1"/>
          </p:cNvGraphicFramePr>
          <p:nvPr>
            <p:ph idx="1"/>
            <p:extLst>
              <p:ext uri="{D42A27DB-BD31-4B8C-83A1-F6EECF244321}">
                <p14:modId xmlns:p14="http://schemas.microsoft.com/office/powerpoint/2010/main" val="1780888918"/>
              </p:ext>
            </p:extLst>
          </p:nvPr>
        </p:nvGraphicFramePr>
        <p:xfrm>
          <a:off x="1096963" y="1846263"/>
          <a:ext cx="10058400" cy="4053840"/>
        </p:xfrm>
        <a:graphic>
          <a:graphicData uri="http://schemas.openxmlformats.org/drawingml/2006/table">
            <a:tbl>
              <a:tblPr firstRow="1" bandRow="1">
                <a:tableStyleId>{5C22544A-7EE6-4342-B048-85BDC9FD1C3A}</a:tableStyleId>
              </a:tblPr>
              <a:tblGrid>
                <a:gridCol w="2360612">
                  <a:extLst>
                    <a:ext uri="{9D8B030D-6E8A-4147-A177-3AD203B41FA5}">
                      <a16:colId xmlns:a16="http://schemas.microsoft.com/office/drawing/2014/main" val="3307814580"/>
                    </a:ext>
                  </a:extLst>
                </a:gridCol>
                <a:gridCol w="7697788">
                  <a:extLst>
                    <a:ext uri="{9D8B030D-6E8A-4147-A177-3AD203B41FA5}">
                      <a16:colId xmlns:a16="http://schemas.microsoft.com/office/drawing/2014/main" val="3027908920"/>
                    </a:ext>
                  </a:extLst>
                </a:gridCol>
              </a:tblGrid>
              <a:tr h="370840">
                <a:tc>
                  <a:txBody>
                    <a:bodyPr/>
                    <a:lstStyle/>
                    <a:p>
                      <a:r>
                        <a:rPr lang="en-US" sz="2800" dirty="0">
                          <a:solidFill>
                            <a:schemeClr val="tx1"/>
                          </a:solidFill>
                        </a:rPr>
                        <a:t>Value</a:t>
                      </a:r>
                    </a:p>
                  </a:txBody>
                  <a:tcPr/>
                </a:tc>
                <a:tc>
                  <a:txBody>
                    <a:bodyPr/>
                    <a:lstStyle/>
                    <a:p>
                      <a:r>
                        <a:rPr lang="en-US" sz="2800" dirty="0">
                          <a:solidFill>
                            <a:schemeClr val="tx1"/>
                          </a:solidFill>
                        </a:rPr>
                        <a:t>Meaning</a:t>
                      </a:r>
                    </a:p>
                  </a:txBody>
                  <a:tcPr/>
                </a:tc>
                <a:extLst>
                  <a:ext uri="{0D108BD9-81ED-4DB2-BD59-A6C34878D82A}">
                    <a16:rowId xmlns:a16="http://schemas.microsoft.com/office/drawing/2014/main" val="4094498489"/>
                  </a:ext>
                </a:extLst>
              </a:tr>
              <a:tr h="370840">
                <a:tc>
                  <a:txBody>
                    <a:bodyPr/>
                    <a:lstStyle/>
                    <a:p>
                      <a:r>
                        <a:rPr lang="en-US" sz="2800" i="1" dirty="0" err="1">
                          <a:solidFill>
                            <a:schemeClr val="tx1"/>
                          </a:solidFill>
                        </a:rPr>
                        <a:t>Industria</a:t>
                      </a:r>
                      <a:endParaRPr lang="en-US" sz="2800" i="1" dirty="0">
                        <a:solidFill>
                          <a:schemeClr val="tx1"/>
                        </a:solidFill>
                      </a:endParaRPr>
                    </a:p>
                  </a:txBody>
                  <a:tcPr/>
                </a:tc>
                <a:tc>
                  <a:txBody>
                    <a:bodyPr/>
                    <a:lstStyle/>
                    <a:p>
                      <a:r>
                        <a:rPr lang="en-US" sz="2800" dirty="0">
                          <a:solidFill>
                            <a:schemeClr val="tx1"/>
                          </a:solidFill>
                        </a:rPr>
                        <a:t>Willingness to work hard; </a:t>
                      </a:r>
                      <a:r>
                        <a:rPr lang="en-US" sz="2800" dirty="0" err="1">
                          <a:solidFill>
                            <a:schemeClr val="tx1"/>
                          </a:solidFill>
                        </a:rPr>
                        <a:t>dilligence</a:t>
                      </a:r>
                      <a:endParaRPr lang="en-US" sz="2800" dirty="0">
                        <a:solidFill>
                          <a:schemeClr val="tx1"/>
                        </a:solidFill>
                      </a:endParaRPr>
                    </a:p>
                  </a:txBody>
                  <a:tcPr/>
                </a:tc>
                <a:extLst>
                  <a:ext uri="{0D108BD9-81ED-4DB2-BD59-A6C34878D82A}">
                    <a16:rowId xmlns:a16="http://schemas.microsoft.com/office/drawing/2014/main" val="3210913611"/>
                  </a:ext>
                </a:extLst>
              </a:tr>
              <a:tr h="370840">
                <a:tc>
                  <a:txBody>
                    <a:bodyPr/>
                    <a:lstStyle/>
                    <a:p>
                      <a:r>
                        <a:rPr lang="en-US" sz="2800" i="1" dirty="0">
                          <a:solidFill>
                            <a:schemeClr val="tx1"/>
                          </a:solidFill>
                        </a:rPr>
                        <a:t>Dignitas</a:t>
                      </a:r>
                    </a:p>
                  </a:txBody>
                  <a:tcPr/>
                </a:tc>
                <a:tc>
                  <a:txBody>
                    <a:bodyPr/>
                    <a:lstStyle/>
                    <a:p>
                      <a:r>
                        <a:rPr lang="en-US" sz="2800" dirty="0">
                          <a:solidFill>
                            <a:schemeClr val="tx1"/>
                          </a:solidFill>
                        </a:rPr>
                        <a:t>A sense of personal pride and self-worth</a:t>
                      </a:r>
                    </a:p>
                  </a:txBody>
                  <a:tcPr/>
                </a:tc>
                <a:extLst>
                  <a:ext uri="{0D108BD9-81ED-4DB2-BD59-A6C34878D82A}">
                    <a16:rowId xmlns:a16="http://schemas.microsoft.com/office/drawing/2014/main" val="276161819"/>
                  </a:ext>
                </a:extLst>
              </a:tr>
              <a:tr h="370840">
                <a:tc>
                  <a:txBody>
                    <a:bodyPr/>
                    <a:lstStyle/>
                    <a:p>
                      <a:r>
                        <a:rPr lang="en-US" sz="2800" i="1" dirty="0">
                          <a:solidFill>
                            <a:schemeClr val="tx1"/>
                          </a:solidFill>
                        </a:rPr>
                        <a:t>Virtus</a:t>
                      </a:r>
                    </a:p>
                  </a:txBody>
                  <a:tcPr/>
                </a:tc>
                <a:tc>
                  <a:txBody>
                    <a:bodyPr/>
                    <a:lstStyle/>
                    <a:p>
                      <a:r>
                        <a:rPr lang="en-US" sz="2800" dirty="0">
                          <a:solidFill>
                            <a:schemeClr val="tx1"/>
                          </a:solidFill>
                        </a:rPr>
                        <a:t>Courage, </a:t>
                      </a:r>
                      <a:r>
                        <a:rPr lang="en-US" sz="2800" dirty="0" err="1">
                          <a:solidFill>
                            <a:schemeClr val="tx1"/>
                          </a:solidFill>
                        </a:rPr>
                        <a:t>honour</a:t>
                      </a:r>
                      <a:r>
                        <a:rPr lang="en-US" sz="2800" dirty="0">
                          <a:solidFill>
                            <a:schemeClr val="tx1"/>
                          </a:solidFill>
                        </a:rPr>
                        <a:t>, toughness, desire to excel</a:t>
                      </a:r>
                    </a:p>
                  </a:txBody>
                  <a:tcPr/>
                </a:tc>
                <a:extLst>
                  <a:ext uri="{0D108BD9-81ED-4DB2-BD59-A6C34878D82A}">
                    <a16:rowId xmlns:a16="http://schemas.microsoft.com/office/drawing/2014/main" val="1699504886"/>
                  </a:ext>
                </a:extLst>
              </a:tr>
              <a:tr h="370840">
                <a:tc>
                  <a:txBody>
                    <a:bodyPr/>
                    <a:lstStyle/>
                    <a:p>
                      <a:r>
                        <a:rPr lang="en-US" sz="2800" i="1" dirty="0">
                          <a:solidFill>
                            <a:schemeClr val="tx1"/>
                          </a:solidFill>
                        </a:rPr>
                        <a:t>Fides</a:t>
                      </a:r>
                    </a:p>
                  </a:txBody>
                  <a:tcPr/>
                </a:tc>
                <a:tc>
                  <a:txBody>
                    <a:bodyPr/>
                    <a:lstStyle/>
                    <a:p>
                      <a:r>
                        <a:rPr lang="en-US" sz="2800" dirty="0">
                          <a:solidFill>
                            <a:schemeClr val="tx1"/>
                          </a:solidFill>
                        </a:rPr>
                        <a:t>Honesty, trustworthiness, dependability</a:t>
                      </a:r>
                    </a:p>
                  </a:txBody>
                  <a:tcPr/>
                </a:tc>
                <a:extLst>
                  <a:ext uri="{0D108BD9-81ED-4DB2-BD59-A6C34878D82A}">
                    <a16:rowId xmlns:a16="http://schemas.microsoft.com/office/drawing/2014/main" val="454748972"/>
                  </a:ext>
                </a:extLst>
              </a:tr>
              <a:tr h="370840">
                <a:tc>
                  <a:txBody>
                    <a:bodyPr/>
                    <a:lstStyle/>
                    <a:p>
                      <a:r>
                        <a:rPr lang="en-US" sz="2800" i="1" dirty="0">
                          <a:solidFill>
                            <a:schemeClr val="tx1"/>
                          </a:solidFill>
                        </a:rPr>
                        <a:t>Gravitas</a:t>
                      </a:r>
                    </a:p>
                  </a:txBody>
                  <a:tcPr/>
                </a:tc>
                <a:tc>
                  <a:txBody>
                    <a:bodyPr/>
                    <a:lstStyle/>
                    <a:p>
                      <a:r>
                        <a:rPr lang="en-US" sz="2800" dirty="0">
                          <a:solidFill>
                            <a:schemeClr val="tx1"/>
                          </a:solidFill>
                        </a:rPr>
                        <a:t>Self-control, dignity, seriousness, responsibility</a:t>
                      </a:r>
                    </a:p>
                  </a:txBody>
                  <a:tcPr/>
                </a:tc>
                <a:extLst>
                  <a:ext uri="{0D108BD9-81ED-4DB2-BD59-A6C34878D82A}">
                    <a16:rowId xmlns:a16="http://schemas.microsoft.com/office/drawing/2014/main" val="1819847714"/>
                  </a:ext>
                </a:extLst>
              </a:tr>
              <a:tr h="370840">
                <a:tc>
                  <a:txBody>
                    <a:bodyPr/>
                    <a:lstStyle/>
                    <a:p>
                      <a:r>
                        <a:rPr lang="en-US" sz="2800" i="1" dirty="0">
                          <a:solidFill>
                            <a:schemeClr val="tx1"/>
                          </a:solidFill>
                        </a:rPr>
                        <a:t>Pietas</a:t>
                      </a:r>
                    </a:p>
                  </a:txBody>
                  <a:tcPr/>
                </a:tc>
                <a:tc>
                  <a:txBody>
                    <a:bodyPr/>
                    <a:lstStyle/>
                    <a:p>
                      <a:r>
                        <a:rPr lang="en-US" sz="2800" dirty="0">
                          <a:solidFill>
                            <a:schemeClr val="tx1"/>
                          </a:solidFill>
                        </a:rPr>
                        <a:t>Respect, dutifulness, good living, devotion to worship and others</a:t>
                      </a:r>
                    </a:p>
                  </a:txBody>
                  <a:tcPr/>
                </a:tc>
                <a:extLst>
                  <a:ext uri="{0D108BD9-81ED-4DB2-BD59-A6C34878D82A}">
                    <a16:rowId xmlns:a16="http://schemas.microsoft.com/office/drawing/2014/main" val="4003568350"/>
                  </a:ext>
                </a:extLst>
              </a:tr>
            </a:tbl>
          </a:graphicData>
        </a:graphic>
      </p:graphicFrame>
    </p:spTree>
    <p:extLst>
      <p:ext uri="{BB962C8B-B14F-4D97-AF65-F5344CB8AC3E}">
        <p14:creationId xmlns:p14="http://schemas.microsoft.com/office/powerpoint/2010/main" val="1103273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2A060-1D19-01E8-DCBC-1C9D6B34073F}"/>
              </a:ext>
            </a:extLst>
          </p:cNvPr>
          <p:cNvSpPr>
            <a:spLocks noGrp="1"/>
          </p:cNvSpPr>
          <p:nvPr>
            <p:ph type="title"/>
          </p:nvPr>
        </p:nvSpPr>
        <p:spPr/>
        <p:txBody>
          <a:bodyPr/>
          <a:lstStyle/>
          <a:p>
            <a:pPr algn="ctr"/>
            <a:r>
              <a:rPr lang="en-US" dirty="0"/>
              <a:t>ACTIVITY - Research</a:t>
            </a:r>
          </a:p>
        </p:txBody>
      </p:sp>
      <p:sp>
        <p:nvSpPr>
          <p:cNvPr id="3" name="Content Placeholder 2">
            <a:extLst>
              <a:ext uri="{FF2B5EF4-FFF2-40B4-BE49-F238E27FC236}">
                <a16:creationId xmlns:a16="http://schemas.microsoft.com/office/drawing/2014/main" id="{BBAB7FFF-BF46-1A2F-3EED-171D18DADC75}"/>
              </a:ext>
            </a:extLst>
          </p:cNvPr>
          <p:cNvSpPr>
            <a:spLocks noGrp="1"/>
          </p:cNvSpPr>
          <p:nvPr>
            <p:ph idx="1"/>
          </p:nvPr>
        </p:nvSpPr>
        <p:spPr>
          <a:xfrm>
            <a:off x="536027" y="1845734"/>
            <a:ext cx="11240813" cy="4023360"/>
          </a:xfrm>
        </p:spPr>
        <p:txBody>
          <a:bodyPr>
            <a:normAutofit/>
          </a:bodyPr>
          <a:lstStyle/>
          <a:p>
            <a:r>
              <a:rPr lang="en-US" sz="2400" b="1" dirty="0"/>
              <a:t>Conduct ONE (1) full page of research into the spread of Christianity in Ancient Rome.</a:t>
            </a:r>
          </a:p>
          <a:p>
            <a:br>
              <a:rPr lang="en-US" sz="2400" u="sng" dirty="0"/>
            </a:br>
            <a:r>
              <a:rPr lang="en-US" sz="2400" u="sng" dirty="0"/>
              <a:t>Research the following:</a:t>
            </a:r>
          </a:p>
          <a:p>
            <a:pPr>
              <a:buFont typeface="Wingdings" pitchFamily="2" charset="2"/>
              <a:buChar char="Ø"/>
            </a:pPr>
            <a:r>
              <a:rPr lang="en-US" sz="2400" dirty="0"/>
              <a:t> Who was Saint Paul, and what was his role in spreading the message of Christianity?</a:t>
            </a:r>
          </a:p>
          <a:p>
            <a:pPr>
              <a:buFont typeface="Wingdings" pitchFamily="2" charset="2"/>
              <a:buChar char="Ø"/>
            </a:pPr>
            <a:r>
              <a:rPr lang="en-US" sz="2400" dirty="0"/>
              <a:t> Which emperor eventually made Christianity legal, and in what year?</a:t>
            </a:r>
          </a:p>
          <a:p>
            <a:pPr>
              <a:buFont typeface="Wingdings" pitchFamily="2" charset="2"/>
              <a:buChar char="Ø"/>
            </a:pPr>
            <a:r>
              <a:rPr lang="en-US" sz="2400" dirty="0"/>
              <a:t> Which emperor later declared Christianity the state religion, and all other deities illegal?</a:t>
            </a:r>
          </a:p>
          <a:p>
            <a:pPr>
              <a:buFont typeface="Wingdings" pitchFamily="2" charset="2"/>
              <a:buChar char="Ø"/>
            </a:pPr>
            <a:r>
              <a:rPr lang="en-US" sz="2400" dirty="0"/>
              <a:t> What impact/s – short and long term – did Christianity have on Rome?</a:t>
            </a:r>
          </a:p>
        </p:txBody>
      </p:sp>
    </p:spTree>
    <p:extLst>
      <p:ext uri="{BB962C8B-B14F-4D97-AF65-F5344CB8AC3E}">
        <p14:creationId xmlns:p14="http://schemas.microsoft.com/office/powerpoint/2010/main" val="1027971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7FBA65-3B92-91E2-37F2-4509174FF6EE}"/>
              </a:ext>
            </a:extLst>
          </p:cNvPr>
          <p:cNvSpPr>
            <a:spLocks noGrp="1"/>
          </p:cNvSpPr>
          <p:nvPr>
            <p:ph type="title"/>
          </p:nvPr>
        </p:nvSpPr>
        <p:spPr>
          <a:xfrm>
            <a:off x="482608" y="254000"/>
            <a:ext cx="6737619" cy="5443475"/>
          </a:xfrm>
        </p:spPr>
        <p:txBody>
          <a:bodyPr vert="horz" lIns="91440" tIns="45720" rIns="91440" bIns="45720" rtlCol="0" anchor="ctr">
            <a:normAutofit/>
          </a:bodyPr>
          <a:lstStyle/>
          <a:p>
            <a:pPr algn="r"/>
            <a:r>
              <a:rPr lang="en-US" sz="3800" dirty="0">
                <a:solidFill>
                  <a:schemeClr val="tx1">
                    <a:lumMod val="85000"/>
                    <a:lumOff val="15000"/>
                  </a:schemeClr>
                </a:solidFill>
              </a:rPr>
              <a:t>The values, customs, and beliefs of Ancient Romans were often a mix of those they had inherited from their ancestors and those adopted from societies they conquered. </a:t>
            </a:r>
            <a:br>
              <a:rPr lang="en-US" sz="3800" dirty="0">
                <a:solidFill>
                  <a:schemeClr val="tx1">
                    <a:lumMod val="85000"/>
                    <a:lumOff val="15000"/>
                  </a:schemeClr>
                </a:solidFill>
              </a:rPr>
            </a:br>
            <a:br>
              <a:rPr lang="en-US" sz="3800" dirty="0">
                <a:solidFill>
                  <a:schemeClr val="tx1">
                    <a:lumMod val="85000"/>
                    <a:lumOff val="15000"/>
                  </a:schemeClr>
                </a:solidFill>
              </a:rPr>
            </a:br>
            <a:r>
              <a:rPr lang="en-US" sz="3800" dirty="0">
                <a:solidFill>
                  <a:schemeClr val="tx1">
                    <a:lumMod val="85000"/>
                    <a:lumOff val="15000"/>
                  </a:schemeClr>
                </a:solidFill>
              </a:rPr>
              <a:t>Together, these beliefs, values, and practices had an impact on how the people of Ancient Rome lived.</a:t>
            </a:r>
          </a:p>
        </p:txBody>
      </p:sp>
      <p:cxnSp>
        <p:nvCxnSpPr>
          <p:cNvPr id="15" name="Straight Connector 14">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52399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10EC4-87B4-85A8-6D97-AFC832D53AB1}"/>
              </a:ext>
            </a:extLst>
          </p:cNvPr>
          <p:cNvSpPr>
            <a:spLocks noGrp="1"/>
          </p:cNvSpPr>
          <p:nvPr>
            <p:ph type="ctrTitle"/>
          </p:nvPr>
        </p:nvSpPr>
        <p:spPr/>
        <p:txBody>
          <a:bodyPr/>
          <a:lstStyle/>
          <a:p>
            <a:r>
              <a:rPr lang="en-US" dirty="0"/>
              <a:t>Watch the following:</a:t>
            </a:r>
          </a:p>
        </p:txBody>
      </p:sp>
      <p:sp>
        <p:nvSpPr>
          <p:cNvPr id="3" name="Subtitle 2">
            <a:extLst>
              <a:ext uri="{FF2B5EF4-FFF2-40B4-BE49-F238E27FC236}">
                <a16:creationId xmlns:a16="http://schemas.microsoft.com/office/drawing/2014/main" id="{AA5B6E1E-CD8D-30D1-8DA8-E9403085F3C6}"/>
              </a:ext>
            </a:extLst>
          </p:cNvPr>
          <p:cNvSpPr>
            <a:spLocks noGrp="1"/>
          </p:cNvSpPr>
          <p:nvPr>
            <p:ph type="subTitle" idx="1"/>
          </p:nvPr>
        </p:nvSpPr>
        <p:spPr/>
        <p:txBody>
          <a:bodyPr/>
          <a:lstStyle/>
          <a:p>
            <a:r>
              <a:rPr lang="en-US" dirty="0"/>
              <a:t>https://</a:t>
            </a:r>
            <a:r>
              <a:rPr lang="en-US" dirty="0" err="1"/>
              <a:t>www.youtube.com</a:t>
            </a:r>
            <a:r>
              <a:rPr lang="en-US" dirty="0"/>
              <a:t>/</a:t>
            </a:r>
            <a:r>
              <a:rPr lang="en-US" dirty="0" err="1"/>
              <a:t>watch?v</a:t>
            </a:r>
            <a:r>
              <a:rPr lang="en-US" dirty="0"/>
              <a:t>=W-11rLwSUHM&amp;ab_channel=</a:t>
            </a:r>
            <a:r>
              <a:rPr lang="en-US" dirty="0" err="1"/>
              <a:t>TheSPQRHistorian</a:t>
            </a:r>
            <a:endParaRPr lang="en-US" dirty="0"/>
          </a:p>
        </p:txBody>
      </p:sp>
    </p:spTree>
    <p:extLst>
      <p:ext uri="{BB962C8B-B14F-4D97-AF65-F5344CB8AC3E}">
        <p14:creationId xmlns:p14="http://schemas.microsoft.com/office/powerpoint/2010/main" val="1726944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7A957-64E1-1CC0-8CB9-D17E4B54B2A7}"/>
              </a:ext>
            </a:extLst>
          </p:cNvPr>
          <p:cNvSpPr>
            <a:spLocks noGrp="1"/>
          </p:cNvSpPr>
          <p:nvPr>
            <p:ph type="title"/>
          </p:nvPr>
        </p:nvSpPr>
        <p:spPr/>
        <p:txBody>
          <a:bodyPr/>
          <a:lstStyle/>
          <a:p>
            <a:pPr algn="ctr"/>
            <a:r>
              <a:rPr lang="en-US" dirty="0"/>
              <a:t>Beliefs and values in Ancient Rome</a:t>
            </a:r>
          </a:p>
        </p:txBody>
      </p:sp>
      <p:graphicFrame>
        <p:nvGraphicFramePr>
          <p:cNvPr id="5" name="Content Placeholder 2">
            <a:extLst>
              <a:ext uri="{FF2B5EF4-FFF2-40B4-BE49-F238E27FC236}">
                <a16:creationId xmlns:a16="http://schemas.microsoft.com/office/drawing/2014/main" id="{C1A899DE-05BE-86F6-3B8E-1991C82D2819}"/>
              </a:ext>
            </a:extLst>
          </p:cNvPr>
          <p:cNvGraphicFramePr>
            <a:graphicFrameLocks noGrp="1"/>
          </p:cNvGraphicFramePr>
          <p:nvPr>
            <p:ph idx="1"/>
            <p:extLst>
              <p:ext uri="{D42A27DB-BD31-4B8C-83A1-F6EECF244321}">
                <p14:modId xmlns:p14="http://schemas.microsoft.com/office/powerpoint/2010/main" val="1630420147"/>
              </p:ext>
            </p:extLst>
          </p:nvPr>
        </p:nvGraphicFramePr>
        <p:xfrm>
          <a:off x="356461" y="1845734"/>
          <a:ext cx="11608231" cy="4338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2822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B7BBB-756A-E925-96B3-F8D24E64AB08}"/>
              </a:ext>
            </a:extLst>
          </p:cNvPr>
          <p:cNvSpPr>
            <a:spLocks noGrp="1"/>
          </p:cNvSpPr>
          <p:nvPr>
            <p:ph type="title"/>
          </p:nvPr>
        </p:nvSpPr>
        <p:spPr/>
        <p:txBody>
          <a:bodyPr/>
          <a:lstStyle/>
          <a:p>
            <a:pPr algn="ctr"/>
            <a:r>
              <a:rPr lang="en-US" dirty="0"/>
              <a:t>Source 1</a:t>
            </a:r>
          </a:p>
        </p:txBody>
      </p:sp>
      <p:sp>
        <p:nvSpPr>
          <p:cNvPr id="4" name="Content Placeholder 3">
            <a:extLst>
              <a:ext uri="{FF2B5EF4-FFF2-40B4-BE49-F238E27FC236}">
                <a16:creationId xmlns:a16="http://schemas.microsoft.com/office/drawing/2014/main" id="{BDBCA586-0D7A-F14C-9709-29E07407F274}"/>
              </a:ext>
            </a:extLst>
          </p:cNvPr>
          <p:cNvSpPr>
            <a:spLocks noGrp="1"/>
          </p:cNvSpPr>
          <p:nvPr>
            <p:ph sz="half" idx="2"/>
          </p:nvPr>
        </p:nvSpPr>
        <p:spPr/>
        <p:txBody>
          <a:bodyPr/>
          <a:lstStyle/>
          <a:p>
            <a:r>
              <a:rPr lang="en-US" i="1" dirty="0"/>
              <a:t>Triumph of Neptune</a:t>
            </a:r>
          </a:p>
          <a:p>
            <a:r>
              <a:rPr lang="en-US" dirty="0"/>
              <a:t>Author: Unknown</a:t>
            </a:r>
          </a:p>
          <a:p>
            <a:r>
              <a:rPr lang="en-US" dirty="0"/>
              <a:t>Date: 2</a:t>
            </a:r>
            <a:r>
              <a:rPr lang="en-US" baseline="30000" dirty="0"/>
              <a:t>nd</a:t>
            </a:r>
            <a:r>
              <a:rPr lang="en-US" dirty="0"/>
              <a:t> century</a:t>
            </a:r>
          </a:p>
          <a:p>
            <a:r>
              <a:rPr lang="en-US" dirty="0"/>
              <a:t>Medium: Marble</a:t>
            </a:r>
          </a:p>
          <a:p>
            <a:r>
              <a:rPr lang="en-US" dirty="0"/>
              <a:t>4.9m x 4.8m</a:t>
            </a:r>
          </a:p>
          <a:p>
            <a:r>
              <a:rPr lang="en-US" dirty="0"/>
              <a:t>Discovered: </a:t>
            </a:r>
            <a:r>
              <a:rPr lang="en-US" dirty="0" err="1"/>
              <a:t>Chebba</a:t>
            </a:r>
            <a:r>
              <a:rPr lang="en-US" dirty="0"/>
              <a:t>, Tunisia (North Africa)</a:t>
            </a:r>
          </a:p>
        </p:txBody>
      </p:sp>
      <p:pic>
        <p:nvPicPr>
          <p:cNvPr id="1026" name="Picture 2">
            <a:extLst>
              <a:ext uri="{FF2B5EF4-FFF2-40B4-BE49-F238E27FC236}">
                <a16:creationId xmlns:a16="http://schemas.microsoft.com/office/drawing/2014/main" id="{CAA90284-48EE-231F-EA32-84DC3402663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415217" y="1846263"/>
            <a:ext cx="4302203"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610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9B7BBB-756A-E925-96B3-F8D24E64AB08}"/>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Source 2</a:t>
            </a:r>
          </a:p>
        </p:txBody>
      </p:sp>
      <p:sp>
        <p:nvSpPr>
          <p:cNvPr id="4" name="Content Placeholder 3">
            <a:extLst>
              <a:ext uri="{FF2B5EF4-FFF2-40B4-BE49-F238E27FC236}">
                <a16:creationId xmlns:a16="http://schemas.microsoft.com/office/drawing/2014/main" id="{BDBCA586-0D7A-F14C-9709-29E07407F274}"/>
              </a:ext>
            </a:extLst>
          </p:cNvPr>
          <p:cNvSpPr>
            <a:spLocks noGrp="1"/>
          </p:cNvSpPr>
          <p:nvPr>
            <p:ph sz="half" idx="2"/>
          </p:nvPr>
        </p:nvSpPr>
        <p:spPr>
          <a:xfrm>
            <a:off x="8141110" y="4455621"/>
            <a:ext cx="3417990" cy="1238616"/>
          </a:xfrm>
        </p:spPr>
        <p:txBody>
          <a:bodyPr vert="horz" lIns="91440" tIns="45720" rIns="91440" bIns="45720" rtlCol="0">
            <a:normAutofit/>
          </a:bodyPr>
          <a:lstStyle/>
          <a:p>
            <a:pPr marL="0" indent="0">
              <a:buNone/>
            </a:pPr>
            <a:r>
              <a:rPr lang="en-US" cap="all" spc="200">
                <a:solidFill>
                  <a:schemeClr val="tx1">
                    <a:lumMod val="85000"/>
                    <a:lumOff val="15000"/>
                  </a:schemeClr>
                </a:solidFill>
                <a:latin typeface="+mj-lt"/>
              </a:rPr>
              <a:t>Some Roman deities and their Greek equivalents.</a:t>
            </a:r>
          </a:p>
        </p:txBody>
      </p:sp>
      <p:pic>
        <p:nvPicPr>
          <p:cNvPr id="6" name="Content Placeholder 5" descr="A table with text on it&#10;&#10;Description automatically generated">
            <a:extLst>
              <a:ext uri="{FF2B5EF4-FFF2-40B4-BE49-F238E27FC236}">
                <a16:creationId xmlns:a16="http://schemas.microsoft.com/office/drawing/2014/main" id="{9126A617-AE80-D577-68CA-520E4909A57A}"/>
              </a:ext>
            </a:extLst>
          </p:cNvPr>
          <p:cNvPicPr>
            <a:picLocks noGrp="1" noChangeAspect="1"/>
          </p:cNvPicPr>
          <p:nvPr>
            <p:ph sz="half" idx="1"/>
          </p:nvPr>
        </p:nvPicPr>
        <p:blipFill rotWithShape="1">
          <a:blip r:embed="rId2"/>
          <a:srcRect t="6487"/>
          <a:stretch/>
        </p:blipFill>
        <p:spPr>
          <a:xfrm>
            <a:off x="255841" y="670616"/>
            <a:ext cx="7626937" cy="5206500"/>
          </a:xfrm>
          <a:prstGeom prst="rect">
            <a:avLst/>
          </a:prstGeom>
        </p:spPr>
      </p:pic>
      <p:cxnSp>
        <p:nvCxnSpPr>
          <p:cNvPr id="19" name="Straight Connector 18">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2B9BBBC4-97A3-47D2-BFFE-A68530CDB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4074A8"/>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78967BEA-EA6A-4FF1-94E2-B010B61A3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4A658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4261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44952-05D2-D0EA-D790-DD216D9BF22B}"/>
              </a:ext>
            </a:extLst>
          </p:cNvPr>
          <p:cNvSpPr>
            <a:spLocks noGrp="1"/>
          </p:cNvSpPr>
          <p:nvPr>
            <p:ph type="title"/>
          </p:nvPr>
        </p:nvSpPr>
        <p:spPr/>
        <p:txBody>
          <a:bodyPr/>
          <a:lstStyle/>
          <a:p>
            <a:pPr algn="ctr"/>
            <a:r>
              <a:rPr lang="en-US" dirty="0"/>
              <a:t>Ancient Rome and Christianity</a:t>
            </a:r>
          </a:p>
        </p:txBody>
      </p:sp>
      <p:sp>
        <p:nvSpPr>
          <p:cNvPr id="3" name="Content Placeholder 2">
            <a:extLst>
              <a:ext uri="{FF2B5EF4-FFF2-40B4-BE49-F238E27FC236}">
                <a16:creationId xmlns:a16="http://schemas.microsoft.com/office/drawing/2014/main" id="{7B081932-5F8B-7B5F-3C4F-22FA2D2965E7}"/>
              </a:ext>
            </a:extLst>
          </p:cNvPr>
          <p:cNvSpPr>
            <a:spLocks noGrp="1"/>
          </p:cNvSpPr>
          <p:nvPr>
            <p:ph idx="1"/>
          </p:nvPr>
        </p:nvSpPr>
        <p:spPr/>
        <p:txBody>
          <a:bodyPr/>
          <a:lstStyle/>
          <a:p>
            <a:pPr>
              <a:buFont typeface="Arial" panose="020B0604020202020204" pitchFamily="34" charset="0"/>
              <a:buChar char="•"/>
            </a:pPr>
            <a:r>
              <a:rPr lang="en-US" dirty="0"/>
              <a:t>many gods = originally feared Christianity </a:t>
            </a:r>
          </a:p>
          <a:p>
            <a:pPr>
              <a:buFont typeface="Arial" panose="020B0604020202020204" pitchFamily="34" charset="0"/>
              <a:buChar char="•"/>
            </a:pPr>
            <a:r>
              <a:rPr lang="en-US" dirty="0"/>
              <a:t>  motivated many Roman leaders to try and stamp out Christianity</a:t>
            </a:r>
          </a:p>
          <a:p>
            <a:pPr>
              <a:buFont typeface="Arial" panose="020B0604020202020204" pitchFamily="34" charset="0"/>
              <a:buChar char="•"/>
            </a:pPr>
            <a:r>
              <a:rPr lang="en-US" dirty="0"/>
              <a:t> 300 years – Romans who converted to Christianity were tortured or killed</a:t>
            </a:r>
          </a:p>
          <a:p>
            <a:pPr>
              <a:buFont typeface="Arial" panose="020B0604020202020204" pitchFamily="34" charset="0"/>
              <a:buChar char="•"/>
            </a:pPr>
            <a:r>
              <a:rPr lang="en-US" dirty="0"/>
              <a:t> crucified, burnt life, fed to lions (colosseum)</a:t>
            </a:r>
          </a:p>
          <a:p>
            <a:pPr>
              <a:buFont typeface="Arial" panose="020B0604020202020204" pitchFamily="34" charset="0"/>
              <a:buChar char="•"/>
            </a:pPr>
            <a:r>
              <a:rPr lang="en-US" dirty="0"/>
              <a:t> HOWEVER Christianity continued to spread</a:t>
            </a:r>
          </a:p>
          <a:p>
            <a:pPr>
              <a:buFont typeface="Arial" panose="020B0604020202020204" pitchFamily="34" charset="0"/>
              <a:buChar char="•"/>
            </a:pPr>
            <a:r>
              <a:rPr lang="en-US" dirty="0"/>
              <a:t> 380CE – Emperor Theodosius made it Rome’s official religion</a:t>
            </a:r>
          </a:p>
          <a:p>
            <a:pPr>
              <a:buFont typeface="Arial" panose="020B0604020202020204" pitchFamily="34" charset="0"/>
              <a:buChar char="•"/>
            </a:pPr>
            <a:r>
              <a:rPr lang="en-US" dirty="0"/>
              <a:t> The Vatican (the seat of the Roman Catholic Church) and the Pope are located in Rome to this day</a:t>
            </a:r>
          </a:p>
          <a:p>
            <a:endParaRPr lang="en-US" dirty="0"/>
          </a:p>
        </p:txBody>
      </p:sp>
    </p:spTree>
    <p:extLst>
      <p:ext uri="{BB962C8B-B14F-4D97-AF65-F5344CB8AC3E}">
        <p14:creationId xmlns:p14="http://schemas.microsoft.com/office/powerpoint/2010/main" val="4203652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A1E28AF-0604-0740-4F3E-CA60FED86914}"/>
              </a:ext>
            </a:extLst>
          </p:cNvPr>
          <p:cNvSpPr>
            <a:spLocks noGrp="1"/>
          </p:cNvSpPr>
          <p:nvPr>
            <p:ph type="title"/>
          </p:nvPr>
        </p:nvSpPr>
        <p:spPr>
          <a:xfrm>
            <a:off x="307366" y="0"/>
            <a:ext cx="11577234" cy="4970184"/>
          </a:xfrm>
        </p:spPr>
        <p:txBody>
          <a:bodyPr vert="horz" lIns="91440" tIns="45720" rIns="91440" bIns="45720" rtlCol="0" anchor="b">
            <a:normAutofit/>
          </a:bodyPr>
          <a:lstStyle/>
          <a:p>
            <a:pPr algn="ctr"/>
            <a:r>
              <a:rPr lang="en-US" sz="4400" dirty="0">
                <a:solidFill>
                  <a:schemeClr val="bg1"/>
                </a:solidFill>
              </a:rPr>
              <a:t>The Ancient Romans lived by an unwritten (but very important) code of values that influenced their behaviours and attitudes in all aspects of their daily life. </a:t>
            </a:r>
            <a:br>
              <a:rPr lang="en-US" sz="4400" dirty="0">
                <a:solidFill>
                  <a:schemeClr val="bg1"/>
                </a:solidFill>
              </a:rPr>
            </a:br>
            <a:br>
              <a:rPr lang="en-US" sz="4400" dirty="0">
                <a:solidFill>
                  <a:schemeClr val="bg1"/>
                </a:solidFill>
              </a:rPr>
            </a:br>
            <a:r>
              <a:rPr lang="en-US" sz="4400" dirty="0">
                <a:solidFill>
                  <a:schemeClr val="bg1"/>
                </a:solidFill>
              </a:rPr>
              <a:t>Every Roman was expected to practice these values at all levels of society – private, political, and military.</a:t>
            </a:r>
          </a:p>
        </p:txBody>
      </p:sp>
    </p:spTree>
    <p:extLst>
      <p:ext uri="{BB962C8B-B14F-4D97-AF65-F5344CB8AC3E}">
        <p14:creationId xmlns:p14="http://schemas.microsoft.com/office/powerpoint/2010/main" val="409322252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71769B-335F-DBD7-B2F3-16D6765FDF3C}"/>
              </a:ext>
            </a:extLst>
          </p:cNvPr>
          <p:cNvSpPr>
            <a:spLocks noGrp="1"/>
          </p:cNvSpPr>
          <p:nvPr>
            <p:ph type="title"/>
          </p:nvPr>
        </p:nvSpPr>
        <p:spPr>
          <a:xfrm>
            <a:off x="965201" y="643467"/>
            <a:ext cx="6255026" cy="5054008"/>
          </a:xfrm>
        </p:spPr>
        <p:txBody>
          <a:bodyPr vert="horz" lIns="91440" tIns="45720" rIns="91440" bIns="45720" rtlCol="0" anchor="ctr">
            <a:normAutofit/>
          </a:bodyPr>
          <a:lstStyle/>
          <a:p>
            <a:pPr algn="r"/>
            <a:r>
              <a:rPr lang="en-US" sz="8000" dirty="0">
                <a:solidFill>
                  <a:schemeClr val="tx1">
                    <a:lumMod val="85000"/>
                    <a:lumOff val="15000"/>
                  </a:schemeClr>
                </a:solidFill>
              </a:rPr>
              <a:t>ACTIVITY – Ancient Roman Values</a:t>
            </a:r>
          </a:p>
        </p:txBody>
      </p:sp>
      <p:sp>
        <p:nvSpPr>
          <p:cNvPr id="3" name="Content Placeholder 2">
            <a:extLst>
              <a:ext uri="{FF2B5EF4-FFF2-40B4-BE49-F238E27FC236}">
                <a16:creationId xmlns:a16="http://schemas.microsoft.com/office/drawing/2014/main" id="{8F280C4E-D5FF-D4DC-FE47-0436C0822C2C}"/>
              </a:ext>
            </a:extLst>
          </p:cNvPr>
          <p:cNvSpPr>
            <a:spLocks noGrp="1"/>
          </p:cNvSpPr>
          <p:nvPr>
            <p:ph idx="1"/>
          </p:nvPr>
        </p:nvSpPr>
        <p:spPr>
          <a:xfrm>
            <a:off x="7870995" y="643467"/>
            <a:ext cx="3341488" cy="5054008"/>
          </a:xfrm>
        </p:spPr>
        <p:txBody>
          <a:bodyPr vert="horz" lIns="91440" tIns="45720" rIns="91440" bIns="45720" rtlCol="0" anchor="ctr">
            <a:normAutofit/>
          </a:bodyPr>
          <a:lstStyle/>
          <a:p>
            <a:pPr marL="0" indent="0" algn="ctr">
              <a:buNone/>
            </a:pPr>
            <a:r>
              <a:rPr lang="en-US" sz="4000" cap="all" spc="200" dirty="0">
                <a:solidFill>
                  <a:schemeClr val="accent5"/>
                </a:solidFill>
                <a:latin typeface="+mj-lt"/>
              </a:rPr>
              <a:t>Create a </a:t>
            </a:r>
            <a:r>
              <a:rPr lang="en-US" sz="4000" cap="all" spc="200" dirty="0" err="1">
                <a:solidFill>
                  <a:schemeClr val="accent5"/>
                </a:solidFill>
                <a:latin typeface="+mj-lt"/>
              </a:rPr>
              <a:t>mindmap</a:t>
            </a:r>
            <a:r>
              <a:rPr lang="en-US" sz="4000" cap="all" spc="200" dirty="0">
                <a:solidFill>
                  <a:schemeClr val="accent5"/>
                </a:solidFill>
                <a:latin typeface="+mj-lt"/>
              </a:rPr>
              <a:t>, table, or graphic </a:t>
            </a:r>
            <a:r>
              <a:rPr lang="en-US" sz="4000" cap="all" spc="200" dirty="0" err="1">
                <a:solidFill>
                  <a:schemeClr val="accent5"/>
                </a:solidFill>
                <a:latin typeface="+mj-lt"/>
              </a:rPr>
              <a:t>organiser</a:t>
            </a:r>
            <a:r>
              <a:rPr lang="en-US" sz="4000" cap="all" spc="200" dirty="0">
                <a:solidFill>
                  <a:schemeClr val="accent5"/>
                </a:solidFill>
                <a:latin typeface="+mj-lt"/>
              </a:rPr>
              <a:t> of the 6 Roman Values</a:t>
            </a:r>
          </a:p>
        </p:txBody>
      </p:sp>
      <p:cxnSp>
        <p:nvCxnSpPr>
          <p:cNvPr id="16" name="Straight Connector 15">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59283136"/>
      </p:ext>
    </p:extLst>
  </p:cSld>
  <p:clrMapOvr>
    <a:masterClrMapping/>
  </p:clrMapOvr>
</p:sld>
</file>

<file path=ppt/theme/theme1.xml><?xml version="1.0" encoding="utf-8"?>
<a:theme xmlns:a="http://schemas.openxmlformats.org/drawingml/2006/main" name="Retrospect">
  <a:themeElements>
    <a:clrScheme name="Custom 16">
      <a:dk1>
        <a:srgbClr val="000000"/>
      </a:dk1>
      <a:lt1>
        <a:srgbClr val="FFFFFF"/>
      </a:lt1>
      <a:dk2>
        <a:srgbClr val="344068"/>
      </a:dk2>
      <a:lt2>
        <a:srgbClr val="D9E0E6"/>
      </a:lt2>
      <a:accent1>
        <a:srgbClr val="DA97FB"/>
      </a:accent1>
      <a:accent2>
        <a:srgbClr val="925FFD"/>
      </a:accent2>
      <a:accent3>
        <a:srgbClr val="521B92"/>
      </a:accent3>
      <a:accent4>
        <a:srgbClr val="E89CFF"/>
      </a:accent4>
      <a:accent5>
        <a:srgbClr val="A84BE1"/>
      </a:accent5>
      <a:accent6>
        <a:srgbClr val="8838E6"/>
      </a:accent6>
      <a:hlink>
        <a:srgbClr val="300A99"/>
      </a:hlink>
      <a:folHlink>
        <a:srgbClr val="6E5CA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{36CBF037-A368-844E-AAD3-A3BE395EBCEA}tf16401369</Template>
  <TotalTime>442</TotalTime>
  <Words>495</Words>
  <Application>Microsoft Macintosh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Retrospect</vt:lpstr>
      <vt:lpstr>Rome – Religious Structures</vt:lpstr>
      <vt:lpstr>The values, customs, and beliefs of Ancient Romans were often a mix of those they had inherited from their ancestors and those adopted from societies they conquered.   Together, these beliefs, values, and practices had an impact on how the people of Ancient Rome lived.</vt:lpstr>
      <vt:lpstr>Watch the following:</vt:lpstr>
      <vt:lpstr>Beliefs and values in Ancient Rome</vt:lpstr>
      <vt:lpstr>Source 1</vt:lpstr>
      <vt:lpstr>Source 2</vt:lpstr>
      <vt:lpstr>Ancient Rome and Christianity</vt:lpstr>
      <vt:lpstr>The Ancient Romans lived by an unwritten (but very important) code of values that influenced their behaviours and attitudes in all aspects of their daily life.   Every Roman was expected to practice these values at all levels of society – private, political, and military.</vt:lpstr>
      <vt:lpstr>ACTIVITY – Ancient Roman Values</vt:lpstr>
      <vt:lpstr>PowerPoint Presentation</vt:lpstr>
      <vt:lpstr>TEACHER ONLY</vt:lpstr>
      <vt:lpstr>ACTIVITY -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147</cp:revision>
  <dcterms:created xsi:type="dcterms:W3CDTF">2022-07-13T05:26:46Z</dcterms:created>
  <dcterms:modified xsi:type="dcterms:W3CDTF">2023-12-07T03:47:17Z</dcterms:modified>
</cp:coreProperties>
</file>