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73" r:id="rId3"/>
    <p:sldId id="274" r:id="rId4"/>
    <p:sldId id="272" r:id="rId5"/>
    <p:sldId id="265" r:id="rId6"/>
    <p:sldId id="266" r:id="rId7"/>
    <p:sldId id="268" r:id="rId8"/>
    <p:sldId id="275" r:id="rId9"/>
    <p:sldId id="276" r:id="rId10"/>
    <p:sldId id="279" r:id="rId11"/>
    <p:sldId id="282" r:id="rId12"/>
    <p:sldId id="283" r:id="rId13"/>
    <p:sldId id="277" r:id="rId14"/>
    <p:sldId id="284" r:id="rId15"/>
    <p:sldId id="278" r:id="rId16"/>
    <p:sldId id="285" r:id="rId17"/>
    <p:sldId id="286" r:id="rId18"/>
    <p:sldId id="287" r:id="rId19"/>
    <p:sldId id="288" r:id="rId20"/>
    <p:sldId id="289"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112"/>
  </p:normalViewPr>
  <p:slideViewPr>
    <p:cSldViewPr snapToGrid="0" snapToObjects="1">
      <p:cViewPr varScale="1">
        <p:scale>
          <a:sx n="112" d="100"/>
          <a:sy n="112" d="100"/>
        </p:scale>
        <p:origin x="20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difference in power dynamics and authority</a:t>
            </a:r>
          </a:p>
          <a:p>
            <a:r>
              <a:rPr lang="en-US" dirty="0"/>
              <a:t>Different privileges, status</a:t>
            </a:r>
          </a:p>
        </p:txBody>
      </p:sp>
      <p:sp>
        <p:nvSpPr>
          <p:cNvPr id="4" name="Slide Number Placeholder 3"/>
          <p:cNvSpPr>
            <a:spLocks noGrp="1"/>
          </p:cNvSpPr>
          <p:nvPr>
            <p:ph type="sldNum" sz="quarter" idx="5"/>
          </p:nvPr>
        </p:nvSpPr>
        <p:spPr/>
        <p:txBody>
          <a:bodyPr/>
          <a:lstStyle/>
          <a:p>
            <a:fld id="{348E9CBE-103D-614D-933D-6F8E197DB034}" type="slidenum">
              <a:rPr lang="en-US" smtClean="0"/>
              <a:t>4</a:t>
            </a:fld>
            <a:endParaRPr lang="en-US"/>
          </a:p>
        </p:txBody>
      </p:sp>
    </p:spTree>
    <p:extLst>
      <p:ext uri="{BB962C8B-B14F-4D97-AF65-F5344CB8AC3E}">
        <p14:creationId xmlns:p14="http://schemas.microsoft.com/office/powerpoint/2010/main" val="273735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294134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Struggles here</a:t>
            </a:r>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81333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AU" b="0" i="0" dirty="0">
                <a:solidFill>
                  <a:srgbClr val="374151"/>
                </a:solidFill>
                <a:effectLst/>
                <a:latin typeface="Söhne"/>
              </a:rPr>
            </a:br>
            <a:r>
              <a:rPr lang="en-AU" b="0" i="0" dirty="0">
                <a:solidFill>
                  <a:srgbClr val="374151"/>
                </a:solidFill>
                <a:effectLst/>
                <a:latin typeface="Söhne"/>
              </a:rPr>
              <a:t>"The Hunger Games: The Ballad of Songbirds and Snakes" is a prequel to Suzanne Collins' original "Hunger Games" trilogy and provides insights into the early years of the Hunger Games in the fictional world of </a:t>
            </a:r>
            <a:r>
              <a:rPr lang="en-AU" b="0" i="0" dirty="0" err="1">
                <a:solidFill>
                  <a:srgbClr val="374151"/>
                </a:solidFill>
                <a:effectLst/>
                <a:latin typeface="Söhne"/>
              </a:rPr>
              <a:t>Panem</a:t>
            </a:r>
            <a:r>
              <a:rPr lang="en-AU" b="0" i="0" dirty="0">
                <a:solidFill>
                  <a:srgbClr val="374151"/>
                </a:solidFill>
                <a:effectLst/>
                <a:latin typeface="Söhne"/>
              </a:rPr>
              <a:t>. While it is not a direct retelling of the Conflict of the Orders in ancient Rome, there are thematic connections that can be drawn, particularly in terms of social inequality and the struggle for power.</a:t>
            </a:r>
          </a:p>
          <a:p>
            <a:pPr algn="l"/>
            <a:r>
              <a:rPr lang="en-AU" b="1" i="0" dirty="0">
                <a:solidFill>
                  <a:srgbClr val="374151"/>
                </a:solidFill>
                <a:effectLst/>
                <a:latin typeface="Söhne"/>
              </a:rPr>
              <a:t>1. Social Inequality:</a:t>
            </a:r>
            <a:endParaRPr lang="en-AU" b="0" i="0" dirty="0">
              <a:solidFill>
                <a:srgbClr val="374151"/>
              </a:solidFill>
              <a:effectLst/>
              <a:latin typeface="Söhne"/>
            </a:endParaRPr>
          </a:p>
          <a:p>
            <a:pPr algn="l">
              <a:buFont typeface="Arial" panose="020B0604020202020204" pitchFamily="34" charset="0"/>
              <a:buChar char="•"/>
            </a:pPr>
            <a:r>
              <a:rPr lang="en-AU" b="0" i="0" dirty="0">
                <a:solidFill>
                  <a:srgbClr val="374151"/>
                </a:solidFill>
                <a:effectLst/>
                <a:latin typeface="Söhne"/>
              </a:rPr>
              <a:t>In "The Ballad of Songbirds and Snakes," the Capitol maintains control over the districts through a stark social hierarchy. The districts, with their varying degrees of poverty and oppression, can be likened to the social divisions between patricians and plebeians in ancient Rome.</a:t>
            </a:r>
          </a:p>
          <a:p>
            <a:pPr algn="l"/>
            <a:r>
              <a:rPr lang="en-AU" b="1" i="0" dirty="0">
                <a:solidFill>
                  <a:srgbClr val="374151"/>
                </a:solidFill>
                <a:effectLst/>
                <a:latin typeface="Söhne"/>
              </a:rPr>
              <a:t>2. Tribute System and Exploitation:</a:t>
            </a:r>
            <a:endParaRPr lang="en-AU" b="0" i="0" dirty="0">
              <a:solidFill>
                <a:srgbClr val="374151"/>
              </a:solidFill>
              <a:effectLst/>
              <a:latin typeface="Söhne"/>
            </a:endParaRPr>
          </a:p>
          <a:p>
            <a:pPr algn="l">
              <a:buFont typeface="Arial" panose="020B0604020202020204" pitchFamily="34" charset="0"/>
              <a:buChar char="•"/>
            </a:pPr>
            <a:r>
              <a:rPr lang="en-AU" b="0" i="0" dirty="0">
                <a:solidFill>
                  <a:srgbClr val="374151"/>
                </a:solidFill>
                <a:effectLst/>
                <a:latin typeface="Söhne"/>
              </a:rPr>
              <a:t>The tribute system in the Hunger Games, where children from the districts are chosen to participate in a deadly competition for the Capitol's entertainment, reflects a form of exploitation similar to the struggles faced by plebeians in ancient Rome. The tributes, like the plebeians, are subjected to the whims and desires of the ruling class.</a:t>
            </a:r>
          </a:p>
          <a:p>
            <a:pPr algn="l"/>
            <a:r>
              <a:rPr lang="en-AU" b="1" i="0" dirty="0">
                <a:solidFill>
                  <a:srgbClr val="374151"/>
                </a:solidFill>
                <a:effectLst/>
                <a:latin typeface="Söhne"/>
              </a:rPr>
              <a:t>3. Efforts for Change:</a:t>
            </a:r>
            <a:endParaRPr lang="en-AU" b="0" i="0" dirty="0">
              <a:solidFill>
                <a:srgbClr val="374151"/>
              </a:solidFill>
              <a:effectLst/>
              <a:latin typeface="Söhne"/>
            </a:endParaRPr>
          </a:p>
          <a:p>
            <a:pPr algn="l">
              <a:buFont typeface="Arial" panose="020B0604020202020204" pitchFamily="34" charset="0"/>
              <a:buChar char="•"/>
            </a:pPr>
            <a:r>
              <a:rPr lang="en-AU" b="0" i="0" dirty="0">
                <a:solidFill>
                  <a:srgbClr val="374151"/>
                </a:solidFill>
                <a:effectLst/>
                <a:latin typeface="Söhne"/>
              </a:rPr>
              <a:t>The protagonist, Coriolanus Snow, grapples with his own ambitions and the desire for societal change. His character arc may draw parallels with historical figures in Rome who sought to navigate the complexities of the political landscape and address issues of inequality.</a:t>
            </a:r>
          </a:p>
          <a:p>
            <a:pPr algn="l"/>
            <a:r>
              <a:rPr lang="en-AU" b="1" i="0" dirty="0">
                <a:solidFill>
                  <a:srgbClr val="374151"/>
                </a:solidFill>
                <a:effectLst/>
                <a:latin typeface="Söhne"/>
              </a:rPr>
              <a:t>4. Consequences of Power Dynamics:</a:t>
            </a:r>
            <a:endParaRPr lang="en-AU" b="0" i="0" dirty="0">
              <a:solidFill>
                <a:srgbClr val="374151"/>
              </a:solidFill>
              <a:effectLst/>
              <a:latin typeface="Söhne"/>
            </a:endParaRPr>
          </a:p>
          <a:p>
            <a:pPr algn="l">
              <a:buFont typeface="Arial" panose="020B0604020202020204" pitchFamily="34" charset="0"/>
              <a:buChar char="•"/>
            </a:pPr>
            <a:r>
              <a:rPr lang="en-AU" b="0" i="0" dirty="0">
                <a:solidFill>
                  <a:srgbClr val="374151"/>
                </a:solidFill>
                <a:effectLst/>
                <a:latin typeface="Söhne"/>
              </a:rPr>
              <a:t>The novel explores the consequences of power dynamics and the lengths to which individuals may go to maintain or challenge the existing social order. This theme aligns with the power struggles between patricians and plebeians in ancient Rome.</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17</a:t>
            </a:fld>
            <a:endParaRPr lang="en-US"/>
          </a:p>
        </p:txBody>
      </p:sp>
    </p:spTree>
    <p:extLst>
      <p:ext uri="{BB962C8B-B14F-4D97-AF65-F5344CB8AC3E}">
        <p14:creationId xmlns:p14="http://schemas.microsoft.com/office/powerpoint/2010/main" val="304881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1/15/24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1/15/24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orldhistory.org/uploads/images/17368.png?v=1701240183"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EKCAlkffecM&amp;ab_channel=MagistraVita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6600" dirty="0"/>
              <a:t>The Conflict of the Orders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Describe</a:t>
            </a:r>
            <a:r>
              <a:rPr lang="en-US" sz="2800" dirty="0">
                <a:solidFill>
                  <a:schemeClr val="accent5">
                    <a:lumMod val="75000"/>
                  </a:schemeClr>
                </a:solidFill>
              </a:rPr>
              <a:t> the key causes of the Conflict of the Orders</a:t>
            </a:r>
            <a:endParaRPr lang="en-US" sz="2800"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3, Lesson 2</a:t>
            </a:r>
          </a:p>
        </p:txBody>
      </p:sp>
      <p:pic>
        <p:nvPicPr>
          <p:cNvPr id="1026" name="Picture 2" descr="Violence, rebellion and sexual exploitation: the darker side of Ancient Rome  | HistoryExtra">
            <a:extLst>
              <a:ext uri="{FF2B5EF4-FFF2-40B4-BE49-F238E27FC236}">
                <a16:creationId xmlns:a16="http://schemas.microsoft.com/office/drawing/2014/main" id="{BC7FBFDB-4DAA-D09C-2122-F5322B395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22" y="1489174"/>
            <a:ext cx="6435118" cy="429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13A37-682C-F919-D3AA-85852984ECF2}"/>
              </a:ext>
            </a:extLst>
          </p:cNvPr>
          <p:cNvSpPr>
            <a:spLocks noGrp="1"/>
          </p:cNvSpPr>
          <p:nvPr>
            <p:ph type="title"/>
          </p:nvPr>
        </p:nvSpPr>
        <p:spPr>
          <a:xfrm>
            <a:off x="781877" y="643467"/>
            <a:ext cx="3467569" cy="5571066"/>
          </a:xfrm>
        </p:spPr>
        <p:txBody>
          <a:bodyPr anchor="ctr">
            <a:normAutofit/>
          </a:bodyPr>
          <a:lstStyle/>
          <a:p>
            <a:pPr algn="ctr"/>
            <a:r>
              <a:rPr lang="en-AU" sz="4000" b="1" i="0" dirty="0">
                <a:solidFill>
                  <a:srgbClr val="FFFFFF"/>
                </a:solidFill>
                <a:effectLst/>
                <a:latin typeface="Söhne"/>
              </a:rPr>
              <a:t>Gaius Marcius Coriolanus </a:t>
            </a:r>
            <a:br>
              <a:rPr lang="en-AU" sz="4000" b="1" i="0" dirty="0">
                <a:solidFill>
                  <a:srgbClr val="FFFFFF"/>
                </a:solidFill>
                <a:effectLst/>
                <a:latin typeface="Söhne"/>
              </a:rPr>
            </a:br>
            <a:r>
              <a:rPr lang="en-AU" sz="4000" b="1" i="0" dirty="0">
                <a:solidFill>
                  <a:srgbClr val="FFFFFF"/>
                </a:solidFill>
                <a:effectLst/>
                <a:latin typeface="Söhne"/>
              </a:rPr>
              <a:t>(c. 5th century BCE)</a:t>
            </a:r>
            <a:endParaRPr lang="en-US" sz="4000" dirty="0">
              <a:solidFill>
                <a:srgbClr val="FFFFFF"/>
              </a:solidFill>
            </a:endParaRPr>
          </a:p>
        </p:txBody>
      </p:sp>
      <p:sp>
        <p:nvSpPr>
          <p:cNvPr id="10" name="Rectangle 9">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876C128-B210-90F5-B257-70385FABFB29}"/>
              </a:ext>
            </a:extLst>
          </p:cNvPr>
          <p:cNvSpPr>
            <a:spLocks noGrp="1"/>
          </p:cNvSpPr>
          <p:nvPr>
            <p:ph idx="1"/>
          </p:nvPr>
        </p:nvSpPr>
        <p:spPr>
          <a:xfrm>
            <a:off x="5124206" y="643467"/>
            <a:ext cx="6104288" cy="5571065"/>
          </a:xfrm>
        </p:spPr>
        <p:txBody>
          <a:bodyPr anchor="ctr">
            <a:normAutofit/>
          </a:bodyPr>
          <a:lstStyle/>
          <a:p>
            <a:pPr marL="0" indent="0">
              <a:buNone/>
            </a:pPr>
            <a:r>
              <a:rPr lang="en-AU" sz="3600" b="0" i="0" dirty="0">
                <a:solidFill>
                  <a:srgbClr val="FFFFFF"/>
                </a:solidFill>
                <a:effectLst/>
                <a:latin typeface="Söhne"/>
              </a:rPr>
              <a:t>A Roman patrician general known for his conflicts with the plebeians. His story highlights tensions between the classes.</a:t>
            </a:r>
          </a:p>
          <a:p>
            <a:endParaRPr lang="en-US" sz="3600" dirty="0">
              <a:solidFill>
                <a:srgbClr val="FFFFFF"/>
              </a:solidFill>
            </a:endParaRPr>
          </a:p>
        </p:txBody>
      </p:sp>
      <p:sp>
        <p:nvSpPr>
          <p:cNvPr id="4" name="TextBox 3">
            <a:extLst>
              <a:ext uri="{FF2B5EF4-FFF2-40B4-BE49-F238E27FC236}">
                <a16:creationId xmlns:a16="http://schemas.microsoft.com/office/drawing/2014/main" id="{2CFDC3C8-5286-DF3B-8191-29C6F2B507CD}"/>
              </a:ext>
            </a:extLst>
          </p:cNvPr>
          <p:cNvSpPr txBox="1"/>
          <p:nvPr/>
        </p:nvSpPr>
        <p:spPr>
          <a:xfrm>
            <a:off x="8989454" y="193183"/>
            <a:ext cx="2846231" cy="369332"/>
          </a:xfrm>
          <a:prstGeom prst="rect">
            <a:avLst/>
          </a:prstGeom>
          <a:noFill/>
        </p:spPr>
        <p:txBody>
          <a:bodyPr wrap="square" rtlCol="0">
            <a:spAutoFit/>
          </a:bodyPr>
          <a:lstStyle/>
          <a:p>
            <a:pPr algn="r"/>
            <a:r>
              <a:rPr lang="en-US" b="1" u="sng" dirty="0"/>
              <a:t>KEY PEOPLE</a:t>
            </a:r>
          </a:p>
        </p:txBody>
      </p:sp>
    </p:spTree>
    <p:extLst>
      <p:ext uri="{BB962C8B-B14F-4D97-AF65-F5344CB8AC3E}">
        <p14:creationId xmlns:p14="http://schemas.microsoft.com/office/powerpoint/2010/main" val="141421246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13A37-682C-F919-D3AA-85852984ECF2}"/>
              </a:ext>
            </a:extLst>
          </p:cNvPr>
          <p:cNvSpPr>
            <a:spLocks noGrp="1"/>
          </p:cNvSpPr>
          <p:nvPr>
            <p:ph type="title"/>
          </p:nvPr>
        </p:nvSpPr>
        <p:spPr>
          <a:xfrm>
            <a:off x="781877" y="643467"/>
            <a:ext cx="3467569" cy="5571066"/>
          </a:xfrm>
        </p:spPr>
        <p:txBody>
          <a:bodyPr anchor="ctr">
            <a:normAutofit/>
          </a:bodyPr>
          <a:lstStyle/>
          <a:p>
            <a:pPr algn="ctr"/>
            <a:r>
              <a:rPr lang="en-AU" sz="4000" b="1" i="0" dirty="0">
                <a:solidFill>
                  <a:schemeClr val="tx1"/>
                </a:solidFill>
                <a:effectLst/>
                <a:latin typeface="Söhne"/>
              </a:rPr>
              <a:t>Lucius </a:t>
            </a:r>
            <a:r>
              <a:rPr lang="en-AU" sz="4000" b="1" i="0" dirty="0" err="1">
                <a:solidFill>
                  <a:schemeClr val="tx1"/>
                </a:solidFill>
                <a:effectLst/>
                <a:latin typeface="Söhne"/>
              </a:rPr>
              <a:t>Sextius</a:t>
            </a:r>
            <a:r>
              <a:rPr lang="en-AU" sz="4000" b="1" i="0" dirty="0">
                <a:solidFill>
                  <a:schemeClr val="tx1"/>
                </a:solidFill>
                <a:effectLst/>
                <a:latin typeface="Söhne"/>
              </a:rPr>
              <a:t> </a:t>
            </a:r>
            <a:r>
              <a:rPr lang="en-AU" sz="4000" b="1" i="0" dirty="0" err="1">
                <a:solidFill>
                  <a:schemeClr val="tx1"/>
                </a:solidFill>
                <a:effectLst/>
                <a:latin typeface="Söhne"/>
              </a:rPr>
              <a:t>Lateranus</a:t>
            </a:r>
            <a:r>
              <a:rPr lang="en-AU" sz="4000" b="1" i="0" dirty="0">
                <a:solidFill>
                  <a:schemeClr val="tx1"/>
                </a:solidFill>
                <a:effectLst/>
                <a:latin typeface="Söhne"/>
              </a:rPr>
              <a:t> </a:t>
            </a:r>
            <a:br>
              <a:rPr lang="en-AU" sz="4000" b="1" i="0" dirty="0">
                <a:solidFill>
                  <a:schemeClr val="tx1"/>
                </a:solidFill>
                <a:effectLst/>
                <a:latin typeface="Söhne"/>
              </a:rPr>
            </a:br>
            <a:r>
              <a:rPr lang="en-AU" sz="4000" b="1" i="0" dirty="0">
                <a:solidFill>
                  <a:schemeClr val="tx1"/>
                </a:solidFill>
                <a:effectLst/>
                <a:latin typeface="Söhne"/>
              </a:rPr>
              <a:t>(circa 4th century BCE)</a:t>
            </a:r>
            <a:endParaRPr lang="en-US" sz="4000" dirty="0">
              <a:solidFill>
                <a:schemeClr val="tx1"/>
              </a:solidFill>
            </a:endParaRPr>
          </a:p>
        </p:txBody>
      </p:sp>
      <p:sp>
        <p:nvSpPr>
          <p:cNvPr id="10" name="Rectangle 9">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876C128-B210-90F5-B257-70385FABFB29}"/>
              </a:ext>
            </a:extLst>
          </p:cNvPr>
          <p:cNvSpPr>
            <a:spLocks noGrp="1"/>
          </p:cNvSpPr>
          <p:nvPr>
            <p:ph idx="1"/>
          </p:nvPr>
        </p:nvSpPr>
        <p:spPr>
          <a:xfrm>
            <a:off x="5124206" y="643467"/>
            <a:ext cx="6104288" cy="5571065"/>
          </a:xfrm>
        </p:spPr>
        <p:txBody>
          <a:bodyPr anchor="ctr">
            <a:normAutofit/>
          </a:bodyPr>
          <a:lstStyle/>
          <a:p>
            <a:pPr marL="0" indent="0">
              <a:buNone/>
            </a:pPr>
            <a:r>
              <a:rPr lang="en-AU" sz="3600" b="0" i="0" dirty="0">
                <a:solidFill>
                  <a:schemeClr val="tx1"/>
                </a:solidFill>
                <a:effectLst/>
                <a:latin typeface="Söhne"/>
              </a:rPr>
              <a:t>One of the first plebeians to become consul after the passage of the </a:t>
            </a:r>
            <a:r>
              <a:rPr lang="en-AU" sz="3600" b="0" i="0" dirty="0" err="1">
                <a:solidFill>
                  <a:schemeClr val="tx1"/>
                </a:solidFill>
                <a:effectLst/>
                <a:latin typeface="Söhne"/>
              </a:rPr>
              <a:t>Licinian-Sextian</a:t>
            </a:r>
            <a:r>
              <a:rPr lang="en-AU" sz="3600" b="0" i="0" dirty="0">
                <a:solidFill>
                  <a:schemeClr val="tx1"/>
                </a:solidFill>
                <a:effectLst/>
                <a:latin typeface="Söhne"/>
              </a:rPr>
              <a:t> Laws in 367 BCE</a:t>
            </a:r>
            <a:endParaRPr lang="en-US" sz="3600" dirty="0">
              <a:solidFill>
                <a:schemeClr val="tx1"/>
              </a:solidFill>
            </a:endParaRPr>
          </a:p>
        </p:txBody>
      </p:sp>
      <p:sp>
        <p:nvSpPr>
          <p:cNvPr id="4" name="TextBox 3">
            <a:extLst>
              <a:ext uri="{FF2B5EF4-FFF2-40B4-BE49-F238E27FC236}">
                <a16:creationId xmlns:a16="http://schemas.microsoft.com/office/drawing/2014/main" id="{2CFDC3C8-5286-DF3B-8191-29C6F2B507CD}"/>
              </a:ext>
            </a:extLst>
          </p:cNvPr>
          <p:cNvSpPr txBox="1"/>
          <p:nvPr/>
        </p:nvSpPr>
        <p:spPr>
          <a:xfrm>
            <a:off x="8989454" y="193183"/>
            <a:ext cx="2846231" cy="369332"/>
          </a:xfrm>
          <a:prstGeom prst="rect">
            <a:avLst/>
          </a:prstGeom>
          <a:noFill/>
        </p:spPr>
        <p:txBody>
          <a:bodyPr wrap="square" rtlCol="0">
            <a:spAutoFit/>
          </a:bodyPr>
          <a:lstStyle/>
          <a:p>
            <a:pPr algn="r"/>
            <a:r>
              <a:rPr lang="en-US" b="1" u="sng" dirty="0"/>
              <a:t>KEY PEOPLE</a:t>
            </a:r>
          </a:p>
        </p:txBody>
      </p:sp>
    </p:spTree>
    <p:extLst>
      <p:ext uri="{BB962C8B-B14F-4D97-AF65-F5344CB8AC3E}">
        <p14:creationId xmlns:p14="http://schemas.microsoft.com/office/powerpoint/2010/main" val="53466750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13A37-682C-F919-D3AA-85852984ECF2}"/>
              </a:ext>
            </a:extLst>
          </p:cNvPr>
          <p:cNvSpPr>
            <a:spLocks noGrp="1"/>
          </p:cNvSpPr>
          <p:nvPr>
            <p:ph type="title"/>
          </p:nvPr>
        </p:nvSpPr>
        <p:spPr>
          <a:xfrm>
            <a:off x="781877" y="643467"/>
            <a:ext cx="3467569" cy="5571066"/>
          </a:xfrm>
        </p:spPr>
        <p:txBody>
          <a:bodyPr anchor="ctr">
            <a:normAutofit/>
          </a:bodyPr>
          <a:lstStyle/>
          <a:p>
            <a:pPr algn="ctr"/>
            <a:r>
              <a:rPr lang="en-AU" sz="4000" b="1" i="0" dirty="0">
                <a:solidFill>
                  <a:schemeClr val="tx1"/>
                </a:solidFill>
                <a:effectLst/>
                <a:latin typeface="Söhne"/>
              </a:rPr>
              <a:t>Tribunes of the Plebs</a:t>
            </a:r>
            <a:endParaRPr lang="en-US" sz="4000" dirty="0">
              <a:solidFill>
                <a:schemeClr val="tx1"/>
              </a:solidFill>
            </a:endParaRPr>
          </a:p>
        </p:txBody>
      </p:sp>
      <p:sp>
        <p:nvSpPr>
          <p:cNvPr id="10" name="Rectangle 9">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876C128-B210-90F5-B257-70385FABFB29}"/>
              </a:ext>
            </a:extLst>
          </p:cNvPr>
          <p:cNvSpPr>
            <a:spLocks noGrp="1"/>
          </p:cNvSpPr>
          <p:nvPr>
            <p:ph idx="1"/>
          </p:nvPr>
        </p:nvSpPr>
        <p:spPr>
          <a:xfrm>
            <a:off x="5124206" y="643467"/>
            <a:ext cx="6104288" cy="5571065"/>
          </a:xfrm>
        </p:spPr>
        <p:txBody>
          <a:bodyPr anchor="ctr">
            <a:normAutofit/>
          </a:bodyPr>
          <a:lstStyle/>
          <a:p>
            <a:pPr marL="457200" lvl="1" indent="0" algn="l">
              <a:buNone/>
            </a:pPr>
            <a:r>
              <a:rPr lang="en-AU" sz="3200" b="0" i="0" dirty="0">
                <a:solidFill>
                  <a:schemeClr val="tx1"/>
                </a:solidFill>
                <a:effectLst/>
                <a:latin typeface="Söhne"/>
              </a:rPr>
              <a:t>Elected officials representing the plebeians and tasked with protecting their interests. They played a crucial role in the Conflict of the Orders.</a:t>
            </a:r>
          </a:p>
          <a:p>
            <a:pPr marL="0" indent="0">
              <a:buNone/>
            </a:pPr>
            <a:endParaRPr lang="en-US" sz="3600" dirty="0">
              <a:solidFill>
                <a:schemeClr val="tx1"/>
              </a:solidFill>
            </a:endParaRPr>
          </a:p>
        </p:txBody>
      </p:sp>
      <p:sp>
        <p:nvSpPr>
          <p:cNvPr id="4" name="TextBox 3">
            <a:extLst>
              <a:ext uri="{FF2B5EF4-FFF2-40B4-BE49-F238E27FC236}">
                <a16:creationId xmlns:a16="http://schemas.microsoft.com/office/drawing/2014/main" id="{2CFDC3C8-5286-DF3B-8191-29C6F2B507CD}"/>
              </a:ext>
            </a:extLst>
          </p:cNvPr>
          <p:cNvSpPr txBox="1"/>
          <p:nvPr/>
        </p:nvSpPr>
        <p:spPr>
          <a:xfrm>
            <a:off x="8989454" y="193183"/>
            <a:ext cx="2846231" cy="369332"/>
          </a:xfrm>
          <a:prstGeom prst="rect">
            <a:avLst/>
          </a:prstGeom>
          <a:noFill/>
        </p:spPr>
        <p:txBody>
          <a:bodyPr wrap="square" rtlCol="0">
            <a:spAutoFit/>
          </a:bodyPr>
          <a:lstStyle/>
          <a:p>
            <a:pPr algn="r"/>
            <a:r>
              <a:rPr lang="en-US" b="1" u="sng" dirty="0"/>
              <a:t>KEY PEOPLE</a:t>
            </a:r>
          </a:p>
        </p:txBody>
      </p:sp>
    </p:spTree>
    <p:extLst>
      <p:ext uri="{BB962C8B-B14F-4D97-AF65-F5344CB8AC3E}">
        <p14:creationId xmlns:p14="http://schemas.microsoft.com/office/powerpoint/2010/main" val="114160884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B48A-067B-10C3-A4AA-EC7A117BCC25}"/>
              </a:ext>
            </a:extLst>
          </p:cNvPr>
          <p:cNvSpPr>
            <a:spLocks noGrp="1"/>
          </p:cNvSpPr>
          <p:nvPr>
            <p:ph type="ctrTitle"/>
          </p:nvPr>
        </p:nvSpPr>
        <p:spPr/>
        <p:txBody>
          <a:bodyPr/>
          <a:lstStyle/>
          <a:p>
            <a:r>
              <a:rPr lang="en-US" dirty="0"/>
              <a:t>Key Events</a:t>
            </a:r>
          </a:p>
        </p:txBody>
      </p:sp>
      <p:sp>
        <p:nvSpPr>
          <p:cNvPr id="3" name="Subtitle 2">
            <a:extLst>
              <a:ext uri="{FF2B5EF4-FFF2-40B4-BE49-F238E27FC236}">
                <a16:creationId xmlns:a16="http://schemas.microsoft.com/office/drawing/2014/main" id="{3F41EC8F-3D6D-636A-3A3C-2AC8E7A76E0A}"/>
              </a:ext>
            </a:extLst>
          </p:cNvPr>
          <p:cNvSpPr>
            <a:spLocks noGrp="1"/>
          </p:cNvSpPr>
          <p:nvPr>
            <p:ph type="subTitle" idx="1"/>
          </p:nvPr>
        </p:nvSpPr>
        <p:spPr/>
        <p:txBody>
          <a:bodyPr/>
          <a:lstStyle/>
          <a:p>
            <a:r>
              <a:rPr lang="en-US" b="1" i="1" dirty="0">
                <a:solidFill>
                  <a:srgbClr val="7030A0"/>
                </a:solidFill>
              </a:rPr>
              <a:t>Conflict of the orders – historical context</a:t>
            </a:r>
          </a:p>
        </p:txBody>
      </p:sp>
    </p:spTree>
    <p:extLst>
      <p:ext uri="{BB962C8B-B14F-4D97-AF65-F5344CB8AC3E}">
        <p14:creationId xmlns:p14="http://schemas.microsoft.com/office/powerpoint/2010/main" val="263646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7BBA-659B-9D76-1137-605F3D6207C2}"/>
              </a:ext>
            </a:extLst>
          </p:cNvPr>
          <p:cNvSpPr>
            <a:spLocks noGrp="1"/>
          </p:cNvSpPr>
          <p:nvPr>
            <p:ph type="title"/>
          </p:nvPr>
        </p:nvSpPr>
        <p:spPr/>
        <p:txBody>
          <a:bodyPr/>
          <a:lstStyle/>
          <a:p>
            <a:r>
              <a:rPr lang="en-US" dirty="0"/>
              <a:t>Key Events</a:t>
            </a:r>
          </a:p>
        </p:txBody>
      </p:sp>
      <p:sp>
        <p:nvSpPr>
          <p:cNvPr id="3" name="Content Placeholder 2">
            <a:extLst>
              <a:ext uri="{FF2B5EF4-FFF2-40B4-BE49-F238E27FC236}">
                <a16:creationId xmlns:a16="http://schemas.microsoft.com/office/drawing/2014/main" id="{53003914-3A6C-1CC3-8B75-6DB0F5413846}"/>
              </a:ext>
            </a:extLst>
          </p:cNvPr>
          <p:cNvSpPr>
            <a:spLocks noGrp="1"/>
          </p:cNvSpPr>
          <p:nvPr>
            <p:ph idx="1"/>
          </p:nvPr>
        </p:nvSpPr>
        <p:spPr/>
        <p:txBody>
          <a:bodyPr>
            <a:normAutofit lnSpcReduction="10000"/>
          </a:bodyPr>
          <a:lstStyle/>
          <a:p>
            <a:pPr algn="l">
              <a:buFont typeface="+mj-lt"/>
              <a:buAutoNum type="arabicPeriod"/>
            </a:pPr>
            <a:r>
              <a:rPr lang="en-AU" b="1" i="0" dirty="0">
                <a:solidFill>
                  <a:srgbClr val="374151"/>
                </a:solidFill>
                <a:effectLst/>
                <a:latin typeface="Söhne"/>
              </a:rPr>
              <a:t>The First Secession (494 BCE):</a:t>
            </a:r>
            <a:endParaRPr lang="en-AU" b="0" i="0" dirty="0">
              <a:solidFill>
                <a:srgbClr val="374151"/>
              </a:solidFill>
              <a:effectLst/>
              <a:latin typeface="Söhne"/>
            </a:endParaRPr>
          </a:p>
          <a:p>
            <a:pPr marL="742950" lvl="1" indent="-285750"/>
            <a:r>
              <a:rPr lang="en-AU" b="0" i="0" dirty="0">
                <a:solidFill>
                  <a:srgbClr val="374151"/>
                </a:solidFill>
                <a:effectLst/>
                <a:latin typeface="Söhne"/>
              </a:rPr>
              <a:t>Plebeians withdrew from Rome in protest against harsh patrician policies. This event marked the beginning of the plebeian struggle for greater rights.</a:t>
            </a:r>
          </a:p>
          <a:p>
            <a:pPr algn="l">
              <a:buFont typeface="+mj-lt"/>
              <a:buAutoNum type="arabicPeriod"/>
            </a:pPr>
            <a:r>
              <a:rPr lang="en-AU" b="1" i="0" dirty="0">
                <a:solidFill>
                  <a:srgbClr val="374151"/>
                </a:solidFill>
                <a:effectLst/>
                <a:latin typeface="Söhne"/>
              </a:rPr>
              <a:t>The Twelve Tables (451–450 BCE):</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creation of the Twelve Tables, Rome's first written laws. This was a response to the plebeians' demand for transparency and protection against arbitrary legal decisions.</a:t>
            </a:r>
          </a:p>
          <a:p>
            <a:pPr algn="l">
              <a:buFont typeface="+mj-lt"/>
              <a:buAutoNum type="arabicPeriod"/>
            </a:pPr>
            <a:r>
              <a:rPr lang="en-AU" b="1" i="0" dirty="0">
                <a:solidFill>
                  <a:srgbClr val="374151"/>
                </a:solidFill>
                <a:effectLst/>
                <a:latin typeface="Söhne"/>
              </a:rPr>
              <a:t>The </a:t>
            </a:r>
            <a:r>
              <a:rPr lang="en-AU" b="1" i="0" dirty="0" err="1">
                <a:solidFill>
                  <a:srgbClr val="374151"/>
                </a:solidFill>
                <a:effectLst/>
                <a:latin typeface="Söhne"/>
              </a:rPr>
              <a:t>Licinian-Sextian</a:t>
            </a:r>
            <a:r>
              <a:rPr lang="en-AU" b="1" i="0" dirty="0">
                <a:solidFill>
                  <a:srgbClr val="374151"/>
                </a:solidFill>
                <a:effectLst/>
                <a:latin typeface="Söhne"/>
              </a:rPr>
              <a:t> Laws (367 BCE):</a:t>
            </a:r>
            <a:endParaRPr lang="en-AU" b="0" i="0" dirty="0">
              <a:solidFill>
                <a:srgbClr val="374151"/>
              </a:solidFill>
              <a:effectLst/>
              <a:latin typeface="Söhne"/>
            </a:endParaRPr>
          </a:p>
          <a:p>
            <a:pPr marL="742950" lvl="1" indent="-285750"/>
            <a:r>
              <a:rPr lang="en-AU" b="0" i="0" dirty="0">
                <a:solidFill>
                  <a:srgbClr val="374151"/>
                </a:solidFill>
                <a:effectLst/>
                <a:latin typeface="Söhne"/>
              </a:rPr>
              <a:t>A series of laws that addressed plebeian demands, including the establishment of the consulship as a shared office between patricians and plebeians.</a:t>
            </a:r>
          </a:p>
          <a:p>
            <a:pPr algn="l">
              <a:buFont typeface="+mj-lt"/>
              <a:buAutoNum type="arabicPeriod"/>
            </a:pPr>
            <a:r>
              <a:rPr lang="en-AU" b="1" i="0" dirty="0">
                <a:solidFill>
                  <a:srgbClr val="374151"/>
                </a:solidFill>
                <a:effectLst/>
                <a:latin typeface="Söhne"/>
              </a:rPr>
              <a:t>The Conflict of the Orders Resolved (287 BCE):</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passage of the Lex Hortensia, which granted laws passed by the Plebeian Council (</a:t>
            </a:r>
            <a:r>
              <a:rPr lang="en-AU" b="0" i="0" dirty="0" err="1">
                <a:solidFill>
                  <a:srgbClr val="374151"/>
                </a:solidFill>
                <a:effectLst/>
                <a:latin typeface="Söhne"/>
              </a:rPr>
              <a:t>concilium</a:t>
            </a:r>
            <a:r>
              <a:rPr lang="en-AU" b="0" i="0" dirty="0">
                <a:solidFill>
                  <a:srgbClr val="374151"/>
                </a:solidFill>
                <a:effectLst/>
                <a:latin typeface="Söhne"/>
              </a:rPr>
              <a:t> </a:t>
            </a:r>
            <a:r>
              <a:rPr lang="en-AU" b="0" i="0" dirty="0" err="1">
                <a:solidFill>
                  <a:srgbClr val="374151"/>
                </a:solidFill>
                <a:effectLst/>
                <a:latin typeface="Söhne"/>
              </a:rPr>
              <a:t>plebis</a:t>
            </a:r>
            <a:r>
              <a:rPr lang="en-AU" b="0" i="0" dirty="0">
                <a:solidFill>
                  <a:srgbClr val="374151"/>
                </a:solidFill>
                <a:effectLst/>
                <a:latin typeface="Söhne"/>
              </a:rPr>
              <a:t>) the same legal standing as laws passed by the Roman Senate (patrician-dominated).</a:t>
            </a:r>
          </a:p>
          <a:p>
            <a:endParaRPr lang="en-US" dirty="0"/>
          </a:p>
        </p:txBody>
      </p:sp>
    </p:spTree>
    <p:extLst>
      <p:ext uri="{BB962C8B-B14F-4D97-AF65-F5344CB8AC3E}">
        <p14:creationId xmlns:p14="http://schemas.microsoft.com/office/powerpoint/2010/main" val="205932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B48A-067B-10C3-A4AA-EC7A117BCC25}"/>
              </a:ext>
            </a:extLst>
          </p:cNvPr>
          <p:cNvSpPr>
            <a:spLocks noGrp="1"/>
          </p:cNvSpPr>
          <p:nvPr>
            <p:ph type="ctrTitle"/>
          </p:nvPr>
        </p:nvSpPr>
        <p:spPr/>
        <p:txBody>
          <a:bodyPr/>
          <a:lstStyle/>
          <a:p>
            <a:r>
              <a:rPr lang="en-US" dirty="0"/>
              <a:t>Key Ideas</a:t>
            </a:r>
          </a:p>
        </p:txBody>
      </p:sp>
      <p:sp>
        <p:nvSpPr>
          <p:cNvPr id="3" name="Subtitle 2">
            <a:extLst>
              <a:ext uri="{FF2B5EF4-FFF2-40B4-BE49-F238E27FC236}">
                <a16:creationId xmlns:a16="http://schemas.microsoft.com/office/drawing/2014/main" id="{3F41EC8F-3D6D-636A-3A3C-2AC8E7A76E0A}"/>
              </a:ext>
            </a:extLst>
          </p:cNvPr>
          <p:cNvSpPr>
            <a:spLocks noGrp="1"/>
          </p:cNvSpPr>
          <p:nvPr>
            <p:ph type="subTitle" idx="1"/>
          </p:nvPr>
        </p:nvSpPr>
        <p:spPr/>
        <p:txBody>
          <a:bodyPr/>
          <a:lstStyle/>
          <a:p>
            <a:r>
              <a:rPr lang="en-US" b="1" i="1" dirty="0">
                <a:solidFill>
                  <a:srgbClr val="7030A0"/>
                </a:solidFill>
              </a:rPr>
              <a:t>Conflict of the orders – historical context</a:t>
            </a:r>
          </a:p>
        </p:txBody>
      </p:sp>
    </p:spTree>
    <p:extLst>
      <p:ext uri="{BB962C8B-B14F-4D97-AF65-F5344CB8AC3E}">
        <p14:creationId xmlns:p14="http://schemas.microsoft.com/office/powerpoint/2010/main" val="184056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723-F551-DA88-E668-2847679E22AD}"/>
              </a:ext>
            </a:extLst>
          </p:cNvPr>
          <p:cNvSpPr>
            <a:spLocks noGrp="1"/>
          </p:cNvSpPr>
          <p:nvPr>
            <p:ph type="title"/>
          </p:nvPr>
        </p:nvSpPr>
        <p:spPr/>
        <p:txBody>
          <a:bodyPr/>
          <a:lstStyle/>
          <a:p>
            <a:r>
              <a:rPr lang="en-US" dirty="0"/>
              <a:t>Key Ideas</a:t>
            </a:r>
          </a:p>
        </p:txBody>
      </p:sp>
      <p:sp>
        <p:nvSpPr>
          <p:cNvPr id="3" name="Content Placeholder 2">
            <a:extLst>
              <a:ext uri="{FF2B5EF4-FFF2-40B4-BE49-F238E27FC236}">
                <a16:creationId xmlns:a16="http://schemas.microsoft.com/office/drawing/2014/main" id="{7B36C3BA-70E7-2226-F537-F63ADC16B447}"/>
              </a:ext>
            </a:extLst>
          </p:cNvPr>
          <p:cNvSpPr>
            <a:spLocks noGrp="1"/>
          </p:cNvSpPr>
          <p:nvPr>
            <p:ph idx="1"/>
          </p:nvPr>
        </p:nvSpPr>
        <p:spPr/>
        <p:txBody>
          <a:bodyPr>
            <a:normAutofit lnSpcReduction="10000"/>
          </a:bodyPr>
          <a:lstStyle/>
          <a:p>
            <a:pPr algn="l">
              <a:buFont typeface="+mj-lt"/>
              <a:buAutoNum type="arabicPeriod"/>
            </a:pPr>
            <a:r>
              <a:rPr lang="en-AU" b="1" i="0" dirty="0">
                <a:solidFill>
                  <a:srgbClr val="374151"/>
                </a:solidFill>
                <a:effectLst/>
                <a:latin typeface="Söhne"/>
              </a:rPr>
              <a:t>Plebeian Struggle for Equality:</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overarching theme of the Conflict of the Orders is the plebeians' pursuit of greater political representation and protection against patrician oppression.</a:t>
            </a:r>
          </a:p>
          <a:p>
            <a:pPr algn="l">
              <a:buFont typeface="+mj-lt"/>
              <a:buAutoNum type="arabicPeriod"/>
            </a:pPr>
            <a:r>
              <a:rPr lang="en-AU" b="1" i="0" dirty="0">
                <a:solidFill>
                  <a:srgbClr val="374151"/>
                </a:solidFill>
                <a:effectLst/>
                <a:latin typeface="Söhne"/>
              </a:rPr>
              <a:t>Legal Reforms:</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establishment of written laws (Twelve Tables) and subsequent legal reforms aimed to address the plebeians' grievances and create a more transparent legal system.</a:t>
            </a:r>
          </a:p>
          <a:p>
            <a:pPr algn="l">
              <a:buFont typeface="+mj-lt"/>
              <a:buAutoNum type="arabicPeriod"/>
            </a:pPr>
            <a:r>
              <a:rPr lang="en-AU" b="1" i="0" dirty="0">
                <a:solidFill>
                  <a:srgbClr val="374151"/>
                </a:solidFill>
                <a:effectLst/>
                <a:latin typeface="Söhne"/>
              </a:rPr>
              <a:t>Institutional Changes:</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inclusion of plebeians in political offices, particularly the consulship, marked a significant shift in Roman governance, </a:t>
            </a:r>
            <a:r>
              <a:rPr lang="en-AU" b="0" i="0" dirty="0" err="1">
                <a:solidFill>
                  <a:srgbClr val="374151"/>
                </a:solidFill>
                <a:effectLst/>
                <a:latin typeface="Söhne"/>
              </a:rPr>
              <a:t>signaling</a:t>
            </a:r>
            <a:r>
              <a:rPr lang="en-AU" b="0" i="0" dirty="0">
                <a:solidFill>
                  <a:srgbClr val="374151"/>
                </a:solidFill>
                <a:effectLst/>
                <a:latin typeface="Söhne"/>
              </a:rPr>
              <a:t> a move toward a more inclusive system.</a:t>
            </a:r>
          </a:p>
          <a:p>
            <a:pPr algn="l">
              <a:buFont typeface="+mj-lt"/>
              <a:buAutoNum type="arabicPeriod"/>
            </a:pPr>
            <a:r>
              <a:rPr lang="en-AU" b="1" i="0" dirty="0">
                <a:solidFill>
                  <a:srgbClr val="374151"/>
                </a:solidFill>
                <a:effectLst/>
                <a:latin typeface="Söhne"/>
              </a:rPr>
              <a:t>Role of Tribunes:</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creation of the Tribune of the Plebs provided a formal mechanism for plebeian representation and protection, allowing them to veto actions of magistrates and propose laws on behalf of the plebeians.</a:t>
            </a:r>
          </a:p>
          <a:p>
            <a:endParaRPr lang="en-US" dirty="0"/>
          </a:p>
        </p:txBody>
      </p:sp>
    </p:spTree>
    <p:extLst>
      <p:ext uri="{BB962C8B-B14F-4D97-AF65-F5344CB8AC3E}">
        <p14:creationId xmlns:p14="http://schemas.microsoft.com/office/powerpoint/2010/main" val="317870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A482-0C6C-DAD5-D5A3-614CF76BBD44}"/>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339BDA07-994C-03F0-8691-4B299FB15ED3}"/>
              </a:ext>
            </a:extLst>
          </p:cNvPr>
          <p:cNvSpPr>
            <a:spLocks noGrp="1"/>
          </p:cNvSpPr>
          <p:nvPr>
            <p:ph type="subTitle" idx="1"/>
          </p:nvPr>
        </p:nvSpPr>
        <p:spPr/>
        <p:txBody>
          <a:bodyPr/>
          <a:lstStyle/>
          <a:p>
            <a:r>
              <a:rPr lang="en-US" dirty="0"/>
              <a:t>https://</a:t>
            </a:r>
            <a:r>
              <a:rPr lang="en-US" dirty="0" err="1"/>
              <a:t>www.youtube.com</a:t>
            </a:r>
            <a:r>
              <a:rPr lang="en-US" dirty="0"/>
              <a:t>/</a:t>
            </a:r>
            <a:r>
              <a:rPr lang="en-US" dirty="0" err="1"/>
              <a:t>watch?v</a:t>
            </a:r>
            <a:r>
              <a:rPr lang="en-US" dirty="0"/>
              <a:t>=NxW_X4kzeus&amp;ab_channel=</a:t>
            </a:r>
            <a:r>
              <a:rPr lang="en-US" dirty="0" err="1"/>
              <a:t>LionsgateMovies</a:t>
            </a:r>
            <a:endParaRPr lang="en-US" dirty="0"/>
          </a:p>
        </p:txBody>
      </p:sp>
    </p:spTree>
    <p:extLst>
      <p:ext uri="{BB962C8B-B14F-4D97-AF65-F5344CB8AC3E}">
        <p14:creationId xmlns:p14="http://schemas.microsoft.com/office/powerpoint/2010/main" val="273152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5DE155-EBB8-DABD-C709-3FA0FF2519D5}"/>
              </a:ext>
            </a:extLst>
          </p:cNvPr>
          <p:cNvSpPr>
            <a:spLocks noGrp="1"/>
          </p:cNvSpPr>
          <p:nvPr>
            <p:ph type="title"/>
          </p:nvPr>
        </p:nvSpPr>
        <p:spPr>
          <a:xfrm>
            <a:off x="492370" y="516835"/>
            <a:ext cx="3084844" cy="2103875"/>
          </a:xfrm>
        </p:spPr>
        <p:txBody>
          <a:bodyPr>
            <a:normAutofit/>
          </a:bodyPr>
          <a:lstStyle/>
          <a:p>
            <a:pPr algn="ctr"/>
            <a:r>
              <a:rPr lang="en-US" sz="3600" b="1" dirty="0">
                <a:solidFill>
                  <a:srgbClr val="FFFFFF"/>
                </a:solidFill>
              </a:rPr>
              <a:t>ACTIVITY – Historical Context</a:t>
            </a:r>
          </a:p>
        </p:txBody>
      </p:sp>
      <p:sp>
        <p:nvSpPr>
          <p:cNvPr id="3" name="Content Placeholder 2">
            <a:extLst>
              <a:ext uri="{FF2B5EF4-FFF2-40B4-BE49-F238E27FC236}">
                <a16:creationId xmlns:a16="http://schemas.microsoft.com/office/drawing/2014/main" id="{A51CDBFD-63B3-A67E-0C18-AEE71C3862EE}"/>
              </a:ext>
            </a:extLst>
          </p:cNvPr>
          <p:cNvSpPr>
            <a:spLocks noGrp="1"/>
          </p:cNvSpPr>
          <p:nvPr>
            <p:ph idx="1"/>
          </p:nvPr>
        </p:nvSpPr>
        <p:spPr>
          <a:xfrm>
            <a:off x="492371" y="2653800"/>
            <a:ext cx="3084844" cy="3335519"/>
          </a:xfrm>
        </p:spPr>
        <p:txBody>
          <a:bodyPr>
            <a:normAutofit/>
          </a:bodyPr>
          <a:lstStyle/>
          <a:p>
            <a:pPr algn="ctr"/>
            <a:endParaRPr lang="en-US" sz="1500" dirty="0">
              <a:solidFill>
                <a:srgbClr val="FFFFFF"/>
              </a:solidFill>
            </a:endParaRPr>
          </a:p>
          <a:p>
            <a:pPr algn="ctr"/>
            <a:r>
              <a:rPr lang="en-US" sz="1500" dirty="0">
                <a:solidFill>
                  <a:srgbClr val="FFFFFF"/>
                </a:solidFill>
              </a:rPr>
              <a:t>We will </a:t>
            </a:r>
            <a:r>
              <a:rPr lang="en-US" sz="1500" dirty="0" err="1">
                <a:solidFill>
                  <a:srgbClr val="FFFFFF"/>
                </a:solidFill>
              </a:rPr>
              <a:t>analyse</a:t>
            </a:r>
            <a:r>
              <a:rPr lang="en-US" sz="1500" dirty="0">
                <a:solidFill>
                  <a:srgbClr val="FFFFFF"/>
                </a:solidFill>
              </a:rPr>
              <a:t> TWO (2) sample paragraphs that answer a Source Analysis question </a:t>
            </a:r>
            <a:br>
              <a:rPr lang="en-US" sz="1500" dirty="0">
                <a:solidFill>
                  <a:srgbClr val="FFFFFF"/>
                </a:solidFill>
              </a:rPr>
            </a:br>
            <a:r>
              <a:rPr lang="en-US" sz="1500" dirty="0">
                <a:solidFill>
                  <a:srgbClr val="FFFFFF"/>
                </a:solidFill>
              </a:rPr>
              <a:t>–  ‘Historical Context’ – </a:t>
            </a:r>
            <a:br>
              <a:rPr lang="en-US" sz="1500" dirty="0">
                <a:solidFill>
                  <a:srgbClr val="FFFFFF"/>
                </a:solidFill>
              </a:rPr>
            </a:br>
            <a:r>
              <a:rPr lang="en-US" sz="1500" dirty="0">
                <a:solidFill>
                  <a:srgbClr val="FFFFFF"/>
                </a:solidFill>
              </a:rPr>
              <a:t>about the ‘Conflict of the Orders’.</a:t>
            </a:r>
          </a:p>
          <a:p>
            <a:pPr algn="ctr"/>
            <a:endParaRPr lang="en-US" sz="1500" dirty="0">
              <a:solidFill>
                <a:srgbClr val="FFFFFF"/>
              </a:solidFill>
            </a:endParaRPr>
          </a:p>
          <a:p>
            <a:pPr algn="ctr"/>
            <a:r>
              <a:rPr lang="en-US" sz="1500" b="1" i="1" dirty="0">
                <a:solidFill>
                  <a:srgbClr val="FFFFFF"/>
                </a:solidFill>
              </a:rPr>
              <a:t>Share your feedback, before writing your own.</a:t>
            </a:r>
          </a:p>
        </p:txBody>
      </p:sp>
      <p:sp>
        <p:nvSpPr>
          <p:cNvPr id="13" name="Rectangle 1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E3AF2DB2-543C-9A5C-FF54-C01774D48F91}"/>
              </a:ext>
            </a:extLst>
          </p:cNvPr>
          <p:cNvGraphicFramePr>
            <a:graphicFrameLocks noGrp="1"/>
          </p:cNvGraphicFramePr>
          <p:nvPr>
            <p:extLst>
              <p:ext uri="{D42A27DB-BD31-4B8C-83A1-F6EECF244321}">
                <p14:modId xmlns:p14="http://schemas.microsoft.com/office/powerpoint/2010/main" val="1432094429"/>
              </p:ext>
            </p:extLst>
          </p:nvPr>
        </p:nvGraphicFramePr>
        <p:xfrm>
          <a:off x="4459545" y="288758"/>
          <a:ext cx="7475942" cy="6320148"/>
        </p:xfrm>
        <a:graphic>
          <a:graphicData uri="http://schemas.openxmlformats.org/drawingml/2006/table">
            <a:tbl>
              <a:tblPr firstRow="1" bandRow="1">
                <a:tableStyleId>{5C22544A-7EE6-4342-B048-85BDC9FD1C3A}</a:tableStyleId>
              </a:tblPr>
              <a:tblGrid>
                <a:gridCol w="6962544">
                  <a:extLst>
                    <a:ext uri="{9D8B030D-6E8A-4147-A177-3AD203B41FA5}">
                      <a16:colId xmlns:a16="http://schemas.microsoft.com/office/drawing/2014/main" val="2521132541"/>
                    </a:ext>
                  </a:extLst>
                </a:gridCol>
                <a:gridCol w="513398">
                  <a:extLst>
                    <a:ext uri="{9D8B030D-6E8A-4147-A177-3AD203B41FA5}">
                      <a16:colId xmlns:a16="http://schemas.microsoft.com/office/drawing/2014/main" val="3394120313"/>
                    </a:ext>
                  </a:extLst>
                </a:gridCol>
              </a:tblGrid>
              <a:tr h="208545">
                <a:tc>
                  <a:txBody>
                    <a:bodyPr/>
                    <a:lstStyle/>
                    <a:p>
                      <a:pPr algn="ctr">
                        <a:lnSpc>
                          <a:spcPct val="115000"/>
                        </a:lnSpc>
                        <a:spcAft>
                          <a:spcPts val="1000"/>
                        </a:spcAft>
                      </a:pPr>
                      <a:r>
                        <a:rPr lang="en-GB" sz="900">
                          <a:effectLst/>
                        </a:rPr>
                        <a:t>Description</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tc>
                <a:tc>
                  <a:txBody>
                    <a:bodyPr/>
                    <a:lstStyle/>
                    <a:p>
                      <a:pPr algn="ctr">
                        <a:lnSpc>
                          <a:spcPct val="115000"/>
                        </a:lnSpc>
                        <a:spcAft>
                          <a:spcPts val="1000"/>
                        </a:spcAft>
                      </a:pPr>
                      <a:r>
                        <a:rPr lang="en-GB" sz="900">
                          <a:effectLst/>
                        </a:rPr>
                        <a:t>Marks</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tc>
                <a:extLst>
                  <a:ext uri="{0D108BD9-81ED-4DB2-BD59-A6C34878D82A}">
                    <a16:rowId xmlns:a16="http://schemas.microsoft.com/office/drawing/2014/main" val="857304923"/>
                  </a:ext>
                </a:extLst>
              </a:tr>
              <a:tr h="1648150">
                <a:tc>
                  <a:txBody>
                    <a:bodyPr/>
                    <a:lstStyle/>
                    <a:p>
                      <a:pPr>
                        <a:lnSpc>
                          <a:spcPct val="115000"/>
                        </a:lnSpc>
                        <a:spcAft>
                          <a:spcPts val="1000"/>
                        </a:spcAft>
                      </a:pPr>
                      <a:r>
                        <a:rPr lang="en-GB" sz="1100" dirty="0">
                          <a:effectLst/>
                        </a:rPr>
                        <a:t>Accurately </a:t>
                      </a:r>
                      <a:r>
                        <a:rPr lang="en-GB" sz="1100" u="sng" dirty="0">
                          <a:effectLst/>
                        </a:rPr>
                        <a:t>identifies and discusse</a:t>
                      </a:r>
                      <a:r>
                        <a:rPr lang="en-GB" sz="1100" dirty="0">
                          <a:effectLst/>
                        </a:rPr>
                        <a:t>s the historical context of Source 1, demonstrating a sound historical knowledge of the period.</a:t>
                      </a:r>
                      <a:endParaRPr lang="en-AU" sz="1100" dirty="0">
                        <a:effectLst/>
                      </a:endParaRPr>
                    </a:p>
                    <a:p>
                      <a:pPr>
                        <a:lnSpc>
                          <a:spcPct val="115000"/>
                        </a:lnSpc>
                        <a:spcAft>
                          <a:spcPts val="1000"/>
                        </a:spcAft>
                      </a:pPr>
                      <a:r>
                        <a:rPr lang="en-GB" sz="1100" dirty="0">
                          <a:effectLst/>
                        </a:rPr>
                        <a:t>The answer includes discussion of:</a:t>
                      </a:r>
                      <a:endParaRPr lang="en-AU" sz="1100" dirty="0">
                        <a:effectLst/>
                      </a:endParaRPr>
                    </a:p>
                    <a:p>
                      <a:pPr marL="342900" lvl="0" indent="-342900">
                        <a:lnSpc>
                          <a:spcPct val="115000"/>
                        </a:lnSpc>
                        <a:spcAft>
                          <a:spcPts val="1000"/>
                        </a:spcAft>
                        <a:buFont typeface="Symbol" pitchFamily="2" charset="2"/>
                        <a:buChar char=""/>
                        <a:tabLst>
                          <a:tab pos="12700" algn="l"/>
                          <a:tab pos="198120" algn="l"/>
                        </a:tabLst>
                      </a:pPr>
                      <a:r>
                        <a:rPr lang="en-GB" sz="1100" dirty="0">
                          <a:effectLst/>
                        </a:rPr>
                        <a:t>relevant event/s and/or</a:t>
                      </a:r>
                      <a:endParaRPr lang="en-AU" sz="1100" dirty="0">
                        <a:effectLst/>
                      </a:endParaRPr>
                    </a:p>
                    <a:p>
                      <a:pPr marL="342900" lvl="0" indent="-342900">
                        <a:lnSpc>
                          <a:spcPct val="115000"/>
                        </a:lnSpc>
                        <a:spcAft>
                          <a:spcPts val="1000"/>
                        </a:spcAft>
                        <a:buFont typeface="Symbol" pitchFamily="2" charset="2"/>
                        <a:buChar char=""/>
                        <a:tabLst>
                          <a:tab pos="12700" algn="l"/>
                          <a:tab pos="198120" algn="l"/>
                        </a:tabLst>
                      </a:pPr>
                      <a:r>
                        <a:rPr lang="en-GB" sz="1100" dirty="0">
                          <a:effectLst/>
                        </a:rPr>
                        <a:t>significant person/people and/or</a:t>
                      </a:r>
                      <a:endParaRPr lang="en-AU" sz="1100" dirty="0">
                        <a:effectLst/>
                      </a:endParaRPr>
                    </a:p>
                    <a:p>
                      <a:pPr marL="342900" lvl="0" indent="-342900">
                        <a:lnSpc>
                          <a:spcPct val="115000"/>
                        </a:lnSpc>
                        <a:spcAft>
                          <a:spcPts val="1000"/>
                        </a:spcAft>
                        <a:buFont typeface="Symbol" pitchFamily="2" charset="2"/>
                        <a:buChar char=""/>
                        <a:tabLst>
                          <a:tab pos="12700" algn="l"/>
                          <a:tab pos="198120" algn="l"/>
                        </a:tabLst>
                      </a:pPr>
                      <a:r>
                        <a:rPr lang="en-GB" sz="1100" dirty="0">
                          <a:effectLst/>
                        </a:rPr>
                        <a:t>key idea/s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tc>
                <a:tc>
                  <a:txBody>
                    <a:bodyPr/>
                    <a:lstStyle/>
                    <a:p>
                      <a:pPr algn="ctr">
                        <a:lnSpc>
                          <a:spcPct val="115000"/>
                        </a:lnSpc>
                        <a:spcAft>
                          <a:spcPts val="1000"/>
                        </a:spcAft>
                      </a:pPr>
                      <a:r>
                        <a:rPr lang="en-GB" sz="900">
                          <a:effectLst/>
                        </a:rPr>
                        <a:t>4</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nchor="ctr"/>
                </a:tc>
                <a:extLst>
                  <a:ext uri="{0D108BD9-81ED-4DB2-BD59-A6C34878D82A}">
                    <a16:rowId xmlns:a16="http://schemas.microsoft.com/office/drawing/2014/main" val="2424443222"/>
                  </a:ext>
                </a:extLst>
              </a:tr>
              <a:tr h="1648150">
                <a:tc>
                  <a:txBody>
                    <a:bodyPr/>
                    <a:lstStyle/>
                    <a:p>
                      <a:pPr>
                        <a:lnSpc>
                          <a:spcPct val="115000"/>
                        </a:lnSpc>
                        <a:spcAft>
                          <a:spcPts val="1000"/>
                        </a:spcAft>
                      </a:pPr>
                      <a:r>
                        <a:rPr lang="en-GB" sz="1100" u="sng" dirty="0">
                          <a:effectLst/>
                        </a:rPr>
                        <a:t>Identifies and briefly discusses</a:t>
                      </a:r>
                      <a:r>
                        <a:rPr lang="en-GB" sz="1100" dirty="0">
                          <a:effectLst/>
                        </a:rPr>
                        <a:t> the historical context of Source 1, demonstrating some historical knowledge of the period, but with omissions.</a:t>
                      </a:r>
                      <a:endParaRPr lang="en-AU" sz="1100" dirty="0">
                        <a:effectLst/>
                      </a:endParaRPr>
                    </a:p>
                    <a:p>
                      <a:pPr>
                        <a:lnSpc>
                          <a:spcPct val="115000"/>
                        </a:lnSpc>
                        <a:spcAft>
                          <a:spcPts val="1000"/>
                        </a:spcAft>
                      </a:pPr>
                      <a:r>
                        <a:rPr lang="en-GB" sz="1100" dirty="0">
                          <a:effectLst/>
                        </a:rPr>
                        <a:t>The answer includes discussion of:</a:t>
                      </a:r>
                      <a:endParaRPr lang="en-AU" sz="1100" dirty="0">
                        <a:effectLst/>
                      </a:endParaRPr>
                    </a:p>
                    <a:p>
                      <a:pPr marL="342900" lvl="0" indent="-342900">
                        <a:lnSpc>
                          <a:spcPct val="115000"/>
                        </a:lnSpc>
                        <a:spcAft>
                          <a:spcPts val="1000"/>
                        </a:spcAft>
                        <a:buFont typeface="Symbol" pitchFamily="2" charset="2"/>
                        <a:buChar char=""/>
                        <a:tabLst>
                          <a:tab pos="12700" algn="l"/>
                          <a:tab pos="198120" algn="l"/>
                        </a:tabLst>
                      </a:pPr>
                      <a:r>
                        <a:rPr lang="en-GB" sz="1100" dirty="0">
                          <a:effectLst/>
                        </a:rPr>
                        <a:t>relevant event/s and/or</a:t>
                      </a:r>
                      <a:endParaRPr lang="en-AU" sz="1100" dirty="0">
                        <a:effectLst/>
                      </a:endParaRPr>
                    </a:p>
                    <a:p>
                      <a:pPr marL="342900" lvl="0" indent="-342900">
                        <a:lnSpc>
                          <a:spcPct val="115000"/>
                        </a:lnSpc>
                        <a:spcAft>
                          <a:spcPts val="1000"/>
                        </a:spcAft>
                        <a:buFont typeface="Symbol" pitchFamily="2" charset="2"/>
                        <a:buChar char=""/>
                        <a:tabLst>
                          <a:tab pos="12700" algn="l"/>
                          <a:tab pos="198120" algn="l"/>
                        </a:tabLst>
                      </a:pPr>
                      <a:r>
                        <a:rPr lang="en-GB" sz="1100" dirty="0">
                          <a:effectLst/>
                        </a:rPr>
                        <a:t>significant person/people and/or</a:t>
                      </a:r>
                      <a:endParaRPr lang="en-AU" sz="1100" dirty="0">
                        <a:effectLst/>
                      </a:endParaRPr>
                    </a:p>
                    <a:p>
                      <a:pPr marL="342900" lvl="0" indent="-342900">
                        <a:lnSpc>
                          <a:spcPct val="115000"/>
                        </a:lnSpc>
                        <a:spcAft>
                          <a:spcPts val="1000"/>
                        </a:spcAft>
                        <a:buFont typeface="Symbol" pitchFamily="2" charset="2"/>
                        <a:buChar char=""/>
                        <a:tabLst>
                          <a:tab pos="12700" algn="l"/>
                          <a:tab pos="198120" algn="l"/>
                        </a:tabLst>
                      </a:pPr>
                      <a:r>
                        <a:rPr lang="en-GB" sz="1100" dirty="0">
                          <a:effectLst/>
                        </a:rPr>
                        <a:t>key idea/s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tc>
                <a:tc>
                  <a:txBody>
                    <a:bodyPr/>
                    <a:lstStyle/>
                    <a:p>
                      <a:pPr algn="ctr">
                        <a:lnSpc>
                          <a:spcPct val="115000"/>
                        </a:lnSpc>
                        <a:spcAft>
                          <a:spcPts val="1000"/>
                        </a:spcAft>
                      </a:pPr>
                      <a:r>
                        <a:rPr lang="en-GB" sz="900">
                          <a:effectLst/>
                        </a:rPr>
                        <a:t>3</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nchor="ctr"/>
                </a:tc>
                <a:extLst>
                  <a:ext uri="{0D108BD9-81ED-4DB2-BD59-A6C34878D82A}">
                    <a16:rowId xmlns:a16="http://schemas.microsoft.com/office/drawing/2014/main" val="977660900"/>
                  </a:ext>
                </a:extLst>
              </a:tr>
              <a:tr h="1648150">
                <a:tc>
                  <a:txBody>
                    <a:bodyPr/>
                    <a:lstStyle/>
                    <a:p>
                      <a:pPr>
                        <a:lnSpc>
                          <a:spcPct val="115000"/>
                        </a:lnSpc>
                        <a:spcAft>
                          <a:spcPts val="1000"/>
                        </a:spcAft>
                      </a:pPr>
                      <a:r>
                        <a:rPr lang="en-GB" sz="1100" u="sng" dirty="0">
                          <a:effectLst/>
                        </a:rPr>
                        <a:t>Identifies and provides a simple description</a:t>
                      </a:r>
                      <a:r>
                        <a:rPr lang="en-GB" sz="1100" dirty="0">
                          <a:effectLst/>
                        </a:rPr>
                        <a:t> the historical context of Source 1, demonstrating a limited historical knowledge of the period.</a:t>
                      </a:r>
                      <a:endParaRPr lang="en-AU" sz="1100" dirty="0">
                        <a:effectLst/>
                      </a:endParaRPr>
                    </a:p>
                    <a:p>
                      <a:pPr>
                        <a:lnSpc>
                          <a:spcPct val="115000"/>
                        </a:lnSpc>
                        <a:spcAft>
                          <a:spcPts val="1000"/>
                        </a:spcAft>
                      </a:pPr>
                      <a:r>
                        <a:rPr lang="en-GB" sz="1100" dirty="0">
                          <a:effectLst/>
                        </a:rPr>
                        <a:t>The answer includes discussion of:</a:t>
                      </a:r>
                      <a:endParaRPr lang="en-AU" sz="1100" dirty="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100" dirty="0">
                          <a:effectLst/>
                        </a:rPr>
                        <a:t>relevant event/s and/or</a:t>
                      </a:r>
                      <a:endParaRPr lang="en-AU" sz="1100" dirty="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100" dirty="0">
                          <a:effectLst/>
                        </a:rPr>
                        <a:t>significant person/people and/or</a:t>
                      </a:r>
                      <a:endParaRPr lang="en-AU" sz="1100" dirty="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100" dirty="0">
                          <a:effectLst/>
                        </a:rPr>
                        <a:t>key idea/s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tc>
                <a:tc>
                  <a:txBody>
                    <a:bodyPr/>
                    <a:lstStyle/>
                    <a:p>
                      <a:pPr algn="ctr">
                        <a:lnSpc>
                          <a:spcPct val="115000"/>
                        </a:lnSpc>
                        <a:spcAft>
                          <a:spcPts val="1000"/>
                        </a:spcAft>
                      </a:pPr>
                      <a:r>
                        <a:rPr lang="en-GB" sz="900">
                          <a:effectLst/>
                        </a:rPr>
                        <a:t>2</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nchor="ctr"/>
                </a:tc>
                <a:extLst>
                  <a:ext uri="{0D108BD9-81ED-4DB2-BD59-A6C34878D82A}">
                    <a16:rowId xmlns:a16="http://schemas.microsoft.com/office/drawing/2014/main" val="3547820259"/>
                  </a:ext>
                </a:extLst>
              </a:tr>
              <a:tr h="1151553">
                <a:tc>
                  <a:txBody>
                    <a:bodyPr/>
                    <a:lstStyle/>
                    <a:p>
                      <a:pPr>
                        <a:lnSpc>
                          <a:spcPct val="115000"/>
                        </a:lnSpc>
                        <a:spcAft>
                          <a:spcPts val="1000"/>
                        </a:spcAft>
                      </a:pPr>
                      <a:r>
                        <a:rPr lang="en-GB" sz="1100" dirty="0">
                          <a:effectLst/>
                        </a:rPr>
                        <a:t>The answer demonstrates </a:t>
                      </a:r>
                      <a:r>
                        <a:rPr lang="en-GB" sz="1100" u="sng" dirty="0">
                          <a:effectLst/>
                        </a:rPr>
                        <a:t>little historical knowledge of the period</a:t>
                      </a:r>
                      <a:r>
                        <a:rPr lang="en-GB" sz="1100" dirty="0">
                          <a:effectLst/>
                        </a:rPr>
                        <a:t>, with very simple description of:</a:t>
                      </a:r>
                      <a:endParaRPr lang="en-AU" sz="1100" dirty="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100" dirty="0">
                          <a:effectLst/>
                        </a:rPr>
                        <a:t>One (or two) of the criteria mentioned above, or</a:t>
                      </a:r>
                      <a:endParaRPr lang="en-AU" sz="1100" dirty="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100" dirty="0">
                          <a:effectLst/>
                        </a:rPr>
                        <a:t>The answer is factually inaccurate, or</a:t>
                      </a:r>
                      <a:endParaRPr lang="en-AU" sz="1100" dirty="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100" dirty="0">
                          <a:effectLst/>
                        </a:rPr>
                        <a:t>The answer simply describes the source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tc>
                <a:tc>
                  <a:txBody>
                    <a:bodyPr/>
                    <a:lstStyle/>
                    <a:p>
                      <a:pPr algn="ctr">
                        <a:lnSpc>
                          <a:spcPct val="115000"/>
                        </a:lnSpc>
                        <a:spcAft>
                          <a:spcPts val="1000"/>
                        </a:spcAft>
                      </a:pPr>
                      <a:r>
                        <a:rPr lang="en-GB" sz="900" dirty="0">
                          <a:effectLst/>
                        </a:rPr>
                        <a:t>1</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0229" marR="30229" marT="0" marB="0" anchor="ctr"/>
                </a:tc>
                <a:extLst>
                  <a:ext uri="{0D108BD9-81ED-4DB2-BD59-A6C34878D82A}">
                    <a16:rowId xmlns:a16="http://schemas.microsoft.com/office/drawing/2014/main" val="3489328587"/>
                  </a:ext>
                </a:extLst>
              </a:tr>
            </a:tbl>
          </a:graphicData>
        </a:graphic>
      </p:graphicFrame>
    </p:spTree>
    <p:extLst>
      <p:ext uri="{BB962C8B-B14F-4D97-AF65-F5344CB8AC3E}">
        <p14:creationId xmlns:p14="http://schemas.microsoft.com/office/powerpoint/2010/main" val="2551196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E208-3642-EF9E-2437-BC842EF8711E}"/>
              </a:ext>
            </a:extLst>
          </p:cNvPr>
          <p:cNvSpPr>
            <a:spLocks noGrp="1"/>
          </p:cNvSpPr>
          <p:nvPr>
            <p:ph type="title"/>
          </p:nvPr>
        </p:nvSpPr>
        <p:spPr/>
        <p:txBody>
          <a:bodyPr/>
          <a:lstStyle/>
          <a:p>
            <a:r>
              <a:rPr lang="en-US" dirty="0"/>
              <a:t>SAMPLE A – Historical Context</a:t>
            </a:r>
          </a:p>
        </p:txBody>
      </p:sp>
      <p:sp>
        <p:nvSpPr>
          <p:cNvPr id="3" name="Content Placeholder 2">
            <a:extLst>
              <a:ext uri="{FF2B5EF4-FFF2-40B4-BE49-F238E27FC236}">
                <a16:creationId xmlns:a16="http://schemas.microsoft.com/office/drawing/2014/main" id="{793160E7-A60F-AA21-428C-F845E8DAE9E4}"/>
              </a:ext>
            </a:extLst>
          </p:cNvPr>
          <p:cNvSpPr>
            <a:spLocks noGrp="1"/>
          </p:cNvSpPr>
          <p:nvPr>
            <p:ph idx="1"/>
          </p:nvPr>
        </p:nvSpPr>
        <p:spPr/>
        <p:txBody>
          <a:bodyPr/>
          <a:lstStyle/>
          <a:p>
            <a:pPr algn="ctr">
              <a:lnSpc>
                <a:spcPct val="150000"/>
              </a:lnSpc>
            </a:pPr>
            <a:r>
              <a:rPr lang="en-AU" b="0" i="0" dirty="0">
                <a:solidFill>
                  <a:srgbClr val="374151"/>
                </a:solidFill>
                <a:effectLst/>
                <a:latin typeface="Söhne"/>
              </a:rPr>
              <a:t>Long time ago, Rome had a big fight called the Conflict of the Orders. It happened in the old Roman Republic, around 5th and 4th centuries BCE. There were two groups - rich ones called patricians and regular folks called plebeians. The regular folks were sad because they didn't have much say in the government, and the rich ones made all the rules. The regular folks, called plebeians, wanted better rights and protection. They did some things like a big protest in 494 BCE, and then they got a guy called Tribune of the Plebs to help them. This fight changed Rome a lot and made new rules that helped regular folks. The Conflict of the Orders was an important time for Rome.</a:t>
            </a:r>
            <a:endParaRPr lang="en-US" dirty="0"/>
          </a:p>
        </p:txBody>
      </p:sp>
    </p:spTree>
    <p:extLst>
      <p:ext uri="{BB962C8B-B14F-4D97-AF65-F5344CB8AC3E}">
        <p14:creationId xmlns:p14="http://schemas.microsoft.com/office/powerpoint/2010/main" val="370747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A74B-97F4-181B-1493-8C63D3C86979}"/>
              </a:ext>
            </a:extLst>
          </p:cNvPr>
          <p:cNvSpPr>
            <a:spLocks noGrp="1"/>
          </p:cNvSpPr>
          <p:nvPr>
            <p:ph type="ctrTitle"/>
          </p:nvPr>
        </p:nvSpPr>
        <p:spPr/>
        <p:txBody>
          <a:bodyPr/>
          <a:lstStyle/>
          <a:p>
            <a:r>
              <a:rPr lang="en-US" dirty="0"/>
              <a:t>Discussion Questions</a:t>
            </a:r>
          </a:p>
        </p:txBody>
      </p:sp>
      <p:sp>
        <p:nvSpPr>
          <p:cNvPr id="3" name="Subtitle 2">
            <a:extLst>
              <a:ext uri="{FF2B5EF4-FFF2-40B4-BE49-F238E27FC236}">
                <a16:creationId xmlns:a16="http://schemas.microsoft.com/office/drawing/2014/main" id="{A9C4C5CF-3F19-AB89-A013-4CFFAA784753}"/>
              </a:ext>
            </a:extLst>
          </p:cNvPr>
          <p:cNvSpPr>
            <a:spLocks noGrp="1"/>
          </p:cNvSpPr>
          <p:nvPr>
            <p:ph type="subTitle" idx="1"/>
          </p:nvPr>
        </p:nvSpPr>
        <p:spPr/>
        <p:txBody>
          <a:bodyPr>
            <a:normAutofit fontScale="92500" lnSpcReduction="10000"/>
          </a:bodyPr>
          <a:lstStyle/>
          <a:p>
            <a:r>
              <a:rPr lang="en-AU" b="0" i="0" dirty="0">
                <a:solidFill>
                  <a:srgbClr val="374151"/>
                </a:solidFill>
                <a:effectLst/>
                <a:latin typeface="Söhne"/>
              </a:rPr>
              <a:t>Have you ever felt that certain groups in society have more power than others? </a:t>
            </a:r>
          </a:p>
          <a:p>
            <a:r>
              <a:rPr lang="en-AU" b="0" i="0" dirty="0">
                <a:solidFill>
                  <a:srgbClr val="374151"/>
                </a:solidFill>
                <a:effectLst/>
                <a:latin typeface="Söhne"/>
              </a:rPr>
              <a:t>What impacts does this have today?</a:t>
            </a:r>
            <a:endParaRPr lang="en-US" dirty="0"/>
          </a:p>
        </p:txBody>
      </p:sp>
    </p:spTree>
    <p:extLst>
      <p:ext uri="{BB962C8B-B14F-4D97-AF65-F5344CB8AC3E}">
        <p14:creationId xmlns:p14="http://schemas.microsoft.com/office/powerpoint/2010/main" val="1989913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E208-3642-EF9E-2437-BC842EF8711E}"/>
              </a:ext>
            </a:extLst>
          </p:cNvPr>
          <p:cNvSpPr>
            <a:spLocks noGrp="1"/>
          </p:cNvSpPr>
          <p:nvPr>
            <p:ph type="title"/>
          </p:nvPr>
        </p:nvSpPr>
        <p:spPr/>
        <p:txBody>
          <a:bodyPr/>
          <a:lstStyle/>
          <a:p>
            <a:r>
              <a:rPr lang="en-US" dirty="0"/>
              <a:t>SAMPLE B – Historical Context</a:t>
            </a:r>
          </a:p>
        </p:txBody>
      </p:sp>
      <p:sp>
        <p:nvSpPr>
          <p:cNvPr id="3" name="Content Placeholder 2">
            <a:extLst>
              <a:ext uri="{FF2B5EF4-FFF2-40B4-BE49-F238E27FC236}">
                <a16:creationId xmlns:a16="http://schemas.microsoft.com/office/drawing/2014/main" id="{793160E7-A60F-AA21-428C-F845E8DAE9E4}"/>
              </a:ext>
            </a:extLst>
          </p:cNvPr>
          <p:cNvSpPr>
            <a:spLocks noGrp="1"/>
          </p:cNvSpPr>
          <p:nvPr>
            <p:ph idx="1"/>
          </p:nvPr>
        </p:nvSpPr>
        <p:spPr>
          <a:xfrm>
            <a:off x="217170" y="1845734"/>
            <a:ext cx="11807190" cy="4440766"/>
          </a:xfrm>
        </p:spPr>
        <p:txBody>
          <a:bodyPr>
            <a:normAutofit fontScale="92500" lnSpcReduction="20000"/>
          </a:bodyPr>
          <a:lstStyle/>
          <a:p>
            <a:pPr algn="ctr">
              <a:lnSpc>
                <a:spcPct val="150000"/>
              </a:lnSpc>
            </a:pPr>
            <a:r>
              <a:rPr lang="en-AU" b="0" i="0" dirty="0">
                <a:solidFill>
                  <a:srgbClr val="374151"/>
                </a:solidFill>
                <a:effectLst/>
                <a:latin typeface="Söhne"/>
              </a:rPr>
              <a:t>The Conflict of the Orders, a pivotal episode in Roman history, unfolded during the early years of the Roman Republic, primarily in the 5th and 4th centuries BCE. The historical context of this conflict is rooted in the social and political structure of ancient Rome. At the time, Roman society was divided into two main classes: the patricians, comprising the privileged aristocracy, and the plebeians, the common citizens facing economic hardships. This division led to a power struggle between the classes, as the plebeians sought increased political representation and protection from the arbitrary decisions of the patrician magistrates. Key events, such as the First Secession of the Plebs in 494 BCE and the subsequent establishment of the office of the Tribune of the Plebs, reflect the tension and the plebeians' efforts to secure their rights. The Conflict of the Orders marked a transformative period in Roman history, shaping the development of political institutions and setting the stage for legal reforms that addressed the grievances of the common people. This historical context underscores the significance of the Conflict of the Orders as a crucial chapter in the evolution of the Roman Republic.</a:t>
            </a:r>
            <a:endParaRPr lang="en-US" dirty="0"/>
          </a:p>
        </p:txBody>
      </p:sp>
    </p:spTree>
    <p:extLst>
      <p:ext uri="{BB962C8B-B14F-4D97-AF65-F5344CB8AC3E}">
        <p14:creationId xmlns:p14="http://schemas.microsoft.com/office/powerpoint/2010/main" val="95948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FBE478-2870-56D4-4015-E88DDC39D78A}"/>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INSTRUCTIONS:</a:t>
            </a:r>
          </a:p>
        </p:txBody>
      </p:sp>
      <p:sp>
        <p:nvSpPr>
          <p:cNvPr id="3" name="Content Placeholder 2">
            <a:extLst>
              <a:ext uri="{FF2B5EF4-FFF2-40B4-BE49-F238E27FC236}">
                <a16:creationId xmlns:a16="http://schemas.microsoft.com/office/drawing/2014/main" id="{79138A34-853D-D1A7-7A77-72185002A30B}"/>
              </a:ext>
            </a:extLst>
          </p:cNvPr>
          <p:cNvSpPr>
            <a:spLocks noGrp="1"/>
          </p:cNvSpPr>
          <p:nvPr>
            <p:ph idx="1"/>
          </p:nvPr>
        </p:nvSpPr>
        <p:spPr>
          <a:xfrm>
            <a:off x="492371" y="2653800"/>
            <a:ext cx="3084844" cy="3335519"/>
          </a:xfrm>
        </p:spPr>
        <p:txBody>
          <a:bodyPr>
            <a:normAutofit fontScale="92500"/>
          </a:bodyPr>
          <a:lstStyle/>
          <a:p>
            <a:pPr algn="ctr"/>
            <a:r>
              <a:rPr lang="en-US" sz="2400" dirty="0">
                <a:solidFill>
                  <a:srgbClr val="FFFFFF"/>
                </a:solidFill>
              </a:rPr>
              <a:t>Write your own HISTORICAL CONTEXT paragraph.</a:t>
            </a:r>
          </a:p>
          <a:p>
            <a:pPr algn="ctr"/>
            <a:r>
              <a:rPr lang="en-US" sz="2400" dirty="0">
                <a:solidFill>
                  <a:srgbClr val="FFFFFF"/>
                </a:solidFill>
              </a:rPr>
              <a:t>It must be marked and edited by ONE (1) other student.</a:t>
            </a:r>
          </a:p>
          <a:p>
            <a:pPr algn="ctr"/>
            <a:r>
              <a:rPr lang="en-US" sz="2400" b="1" i="1" u="sng" dirty="0">
                <a:solidFill>
                  <a:srgbClr val="FFFFFF"/>
                </a:solidFill>
              </a:rPr>
              <a:t>You must show me when it has been written, edited, and marked.</a:t>
            </a:r>
          </a:p>
        </p:txBody>
      </p:sp>
      <p:sp>
        <p:nvSpPr>
          <p:cNvPr id="13" name="Rectangle 12">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C7B81034-8911-298B-7BF4-712F95D448FC}"/>
              </a:ext>
            </a:extLst>
          </p:cNvPr>
          <p:cNvGraphicFramePr>
            <a:graphicFrameLocks noGrp="1"/>
          </p:cNvGraphicFramePr>
          <p:nvPr>
            <p:extLst>
              <p:ext uri="{D42A27DB-BD31-4B8C-83A1-F6EECF244321}">
                <p14:modId xmlns:p14="http://schemas.microsoft.com/office/powerpoint/2010/main" val="3834529952"/>
              </p:ext>
            </p:extLst>
          </p:nvPr>
        </p:nvGraphicFramePr>
        <p:xfrm>
          <a:off x="4475427" y="256674"/>
          <a:ext cx="7524228" cy="6266878"/>
        </p:xfrm>
        <a:graphic>
          <a:graphicData uri="http://schemas.openxmlformats.org/drawingml/2006/table">
            <a:tbl>
              <a:tblPr firstRow="1" bandRow="1">
                <a:tableStyleId>{5C22544A-7EE6-4342-B048-85BDC9FD1C3A}</a:tableStyleId>
              </a:tblPr>
              <a:tblGrid>
                <a:gridCol w="7007513">
                  <a:extLst>
                    <a:ext uri="{9D8B030D-6E8A-4147-A177-3AD203B41FA5}">
                      <a16:colId xmlns:a16="http://schemas.microsoft.com/office/drawing/2014/main" val="2521132541"/>
                    </a:ext>
                  </a:extLst>
                </a:gridCol>
                <a:gridCol w="516715">
                  <a:extLst>
                    <a:ext uri="{9D8B030D-6E8A-4147-A177-3AD203B41FA5}">
                      <a16:colId xmlns:a16="http://schemas.microsoft.com/office/drawing/2014/main" val="3394120313"/>
                    </a:ext>
                  </a:extLst>
                </a:gridCol>
              </a:tblGrid>
              <a:tr h="174580">
                <a:tc>
                  <a:txBody>
                    <a:bodyPr/>
                    <a:lstStyle/>
                    <a:p>
                      <a:pPr algn="ctr">
                        <a:lnSpc>
                          <a:spcPct val="115000"/>
                        </a:lnSpc>
                        <a:spcAft>
                          <a:spcPts val="1000"/>
                        </a:spcAft>
                      </a:pPr>
                      <a:r>
                        <a:rPr lang="en-GB" sz="800">
                          <a:effectLst/>
                        </a:rPr>
                        <a:t>Description</a:t>
                      </a:r>
                      <a:endParaRPr lang="en-AU" sz="8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tc>
                <a:tc>
                  <a:txBody>
                    <a:bodyPr/>
                    <a:lstStyle/>
                    <a:p>
                      <a:pPr algn="ctr">
                        <a:lnSpc>
                          <a:spcPct val="115000"/>
                        </a:lnSpc>
                        <a:spcAft>
                          <a:spcPts val="1000"/>
                        </a:spcAft>
                      </a:pPr>
                      <a:r>
                        <a:rPr lang="en-GB" sz="800">
                          <a:effectLst/>
                        </a:rPr>
                        <a:t>Marks</a:t>
                      </a:r>
                      <a:endParaRPr lang="en-AU" sz="8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tc>
                <a:extLst>
                  <a:ext uri="{0D108BD9-81ED-4DB2-BD59-A6C34878D82A}">
                    <a16:rowId xmlns:a16="http://schemas.microsoft.com/office/drawing/2014/main" val="857304923"/>
                  </a:ext>
                </a:extLst>
              </a:tr>
              <a:tr h="1650234">
                <a:tc>
                  <a:txBody>
                    <a:bodyPr/>
                    <a:lstStyle/>
                    <a:p>
                      <a:pPr>
                        <a:lnSpc>
                          <a:spcPct val="115000"/>
                        </a:lnSpc>
                        <a:spcAft>
                          <a:spcPts val="1000"/>
                        </a:spcAft>
                      </a:pPr>
                      <a:r>
                        <a:rPr lang="en-GB" sz="1000">
                          <a:effectLst/>
                        </a:rPr>
                        <a:t>Accurately </a:t>
                      </a:r>
                      <a:r>
                        <a:rPr lang="en-GB" sz="1000" u="sng">
                          <a:effectLst/>
                        </a:rPr>
                        <a:t>identifies and discusse</a:t>
                      </a:r>
                      <a:r>
                        <a:rPr lang="en-GB" sz="1000">
                          <a:effectLst/>
                        </a:rPr>
                        <a:t>s the historical context of Source 1, demonstrating a sound historical knowledge of the period.</a:t>
                      </a:r>
                      <a:endParaRPr lang="en-AU" sz="1000">
                        <a:effectLst/>
                      </a:endParaRPr>
                    </a:p>
                    <a:p>
                      <a:pPr>
                        <a:lnSpc>
                          <a:spcPct val="115000"/>
                        </a:lnSpc>
                        <a:spcAft>
                          <a:spcPts val="1000"/>
                        </a:spcAft>
                      </a:pPr>
                      <a:r>
                        <a:rPr lang="en-GB" sz="1000">
                          <a:effectLst/>
                        </a:rPr>
                        <a:t>The answer includes discussion of:</a:t>
                      </a:r>
                      <a:endParaRPr lang="en-AU" sz="1000">
                        <a:effectLst/>
                      </a:endParaRPr>
                    </a:p>
                    <a:p>
                      <a:pPr marL="342900" lvl="0" indent="-342900">
                        <a:lnSpc>
                          <a:spcPct val="115000"/>
                        </a:lnSpc>
                        <a:spcAft>
                          <a:spcPts val="1000"/>
                        </a:spcAft>
                        <a:buFont typeface="Symbol" pitchFamily="2" charset="2"/>
                        <a:buChar char=""/>
                        <a:tabLst>
                          <a:tab pos="12700" algn="l"/>
                          <a:tab pos="198120" algn="l"/>
                        </a:tabLst>
                      </a:pPr>
                      <a:r>
                        <a:rPr lang="en-GB" sz="1000">
                          <a:effectLst/>
                        </a:rPr>
                        <a:t>relevant event/s and/or</a:t>
                      </a:r>
                      <a:endParaRPr lang="en-AU" sz="1000">
                        <a:effectLst/>
                      </a:endParaRPr>
                    </a:p>
                    <a:p>
                      <a:pPr marL="342900" lvl="0" indent="-342900">
                        <a:lnSpc>
                          <a:spcPct val="115000"/>
                        </a:lnSpc>
                        <a:spcAft>
                          <a:spcPts val="1000"/>
                        </a:spcAft>
                        <a:buFont typeface="Symbol" pitchFamily="2" charset="2"/>
                        <a:buChar char=""/>
                        <a:tabLst>
                          <a:tab pos="12700" algn="l"/>
                          <a:tab pos="198120" algn="l"/>
                        </a:tabLst>
                      </a:pPr>
                      <a:r>
                        <a:rPr lang="en-GB" sz="1000">
                          <a:effectLst/>
                        </a:rPr>
                        <a:t>significant person/people and/or</a:t>
                      </a:r>
                      <a:endParaRPr lang="en-AU" sz="1000">
                        <a:effectLst/>
                      </a:endParaRPr>
                    </a:p>
                    <a:p>
                      <a:pPr marL="342900" lvl="0" indent="-342900">
                        <a:lnSpc>
                          <a:spcPct val="115000"/>
                        </a:lnSpc>
                        <a:spcAft>
                          <a:spcPts val="1000"/>
                        </a:spcAft>
                        <a:buFont typeface="Symbol" pitchFamily="2" charset="2"/>
                        <a:buChar char=""/>
                        <a:tabLst>
                          <a:tab pos="12700" algn="l"/>
                          <a:tab pos="198120" algn="l"/>
                        </a:tabLst>
                      </a:pPr>
                      <a:r>
                        <a:rPr lang="en-GB" sz="1000">
                          <a:effectLst/>
                        </a:rPr>
                        <a:t>key idea/s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tc>
                <a:tc>
                  <a:txBody>
                    <a:bodyPr/>
                    <a:lstStyle/>
                    <a:p>
                      <a:pPr algn="ctr">
                        <a:lnSpc>
                          <a:spcPct val="115000"/>
                        </a:lnSpc>
                        <a:spcAft>
                          <a:spcPts val="1000"/>
                        </a:spcAft>
                      </a:pPr>
                      <a:r>
                        <a:rPr lang="en-GB" sz="800">
                          <a:effectLst/>
                        </a:rPr>
                        <a:t>4</a:t>
                      </a:r>
                      <a:endParaRPr lang="en-AU" sz="8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nchor="ctr"/>
                </a:tc>
                <a:extLst>
                  <a:ext uri="{0D108BD9-81ED-4DB2-BD59-A6C34878D82A}">
                    <a16:rowId xmlns:a16="http://schemas.microsoft.com/office/drawing/2014/main" val="2424443222"/>
                  </a:ext>
                </a:extLst>
              </a:tr>
              <a:tr h="1650234">
                <a:tc>
                  <a:txBody>
                    <a:bodyPr/>
                    <a:lstStyle/>
                    <a:p>
                      <a:pPr>
                        <a:lnSpc>
                          <a:spcPct val="115000"/>
                        </a:lnSpc>
                        <a:spcAft>
                          <a:spcPts val="1000"/>
                        </a:spcAft>
                      </a:pPr>
                      <a:r>
                        <a:rPr lang="en-GB" sz="1000" u="sng">
                          <a:effectLst/>
                        </a:rPr>
                        <a:t>Identifies and briefly discusses</a:t>
                      </a:r>
                      <a:r>
                        <a:rPr lang="en-GB" sz="1000">
                          <a:effectLst/>
                        </a:rPr>
                        <a:t> the historical context of Source 1, demonstrating some historical knowledge of the period, but with omissions.</a:t>
                      </a:r>
                      <a:endParaRPr lang="en-AU" sz="1000">
                        <a:effectLst/>
                      </a:endParaRPr>
                    </a:p>
                    <a:p>
                      <a:pPr>
                        <a:lnSpc>
                          <a:spcPct val="115000"/>
                        </a:lnSpc>
                        <a:spcAft>
                          <a:spcPts val="1000"/>
                        </a:spcAft>
                      </a:pPr>
                      <a:r>
                        <a:rPr lang="en-GB" sz="1000">
                          <a:effectLst/>
                        </a:rPr>
                        <a:t>The answer includes discussion of:</a:t>
                      </a:r>
                      <a:endParaRPr lang="en-AU" sz="1000">
                        <a:effectLst/>
                      </a:endParaRPr>
                    </a:p>
                    <a:p>
                      <a:pPr marL="342900" lvl="0" indent="-342900">
                        <a:lnSpc>
                          <a:spcPct val="115000"/>
                        </a:lnSpc>
                        <a:spcAft>
                          <a:spcPts val="1000"/>
                        </a:spcAft>
                        <a:buFont typeface="Symbol" pitchFamily="2" charset="2"/>
                        <a:buChar char=""/>
                        <a:tabLst>
                          <a:tab pos="12700" algn="l"/>
                          <a:tab pos="198120" algn="l"/>
                        </a:tabLst>
                      </a:pPr>
                      <a:r>
                        <a:rPr lang="en-GB" sz="1000">
                          <a:effectLst/>
                        </a:rPr>
                        <a:t>relevant event/s and/or</a:t>
                      </a:r>
                      <a:endParaRPr lang="en-AU" sz="1000">
                        <a:effectLst/>
                      </a:endParaRPr>
                    </a:p>
                    <a:p>
                      <a:pPr marL="342900" lvl="0" indent="-342900">
                        <a:lnSpc>
                          <a:spcPct val="115000"/>
                        </a:lnSpc>
                        <a:spcAft>
                          <a:spcPts val="1000"/>
                        </a:spcAft>
                        <a:buFont typeface="Symbol" pitchFamily="2" charset="2"/>
                        <a:buChar char=""/>
                        <a:tabLst>
                          <a:tab pos="12700" algn="l"/>
                          <a:tab pos="198120" algn="l"/>
                        </a:tabLst>
                      </a:pPr>
                      <a:r>
                        <a:rPr lang="en-GB" sz="1000">
                          <a:effectLst/>
                        </a:rPr>
                        <a:t>significant person/people and/or</a:t>
                      </a:r>
                      <a:endParaRPr lang="en-AU" sz="1000">
                        <a:effectLst/>
                      </a:endParaRPr>
                    </a:p>
                    <a:p>
                      <a:pPr marL="342900" lvl="0" indent="-342900">
                        <a:lnSpc>
                          <a:spcPct val="115000"/>
                        </a:lnSpc>
                        <a:spcAft>
                          <a:spcPts val="1000"/>
                        </a:spcAft>
                        <a:buFont typeface="Symbol" pitchFamily="2" charset="2"/>
                        <a:buChar char=""/>
                        <a:tabLst>
                          <a:tab pos="12700" algn="l"/>
                          <a:tab pos="198120" algn="l"/>
                        </a:tabLst>
                      </a:pPr>
                      <a:r>
                        <a:rPr lang="en-GB" sz="1000">
                          <a:effectLst/>
                        </a:rPr>
                        <a:t>key idea/s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tc>
                <a:tc>
                  <a:txBody>
                    <a:bodyPr/>
                    <a:lstStyle/>
                    <a:p>
                      <a:pPr algn="ctr">
                        <a:lnSpc>
                          <a:spcPct val="115000"/>
                        </a:lnSpc>
                        <a:spcAft>
                          <a:spcPts val="1000"/>
                        </a:spcAft>
                      </a:pPr>
                      <a:r>
                        <a:rPr lang="en-GB" sz="800">
                          <a:effectLst/>
                        </a:rPr>
                        <a:t>3</a:t>
                      </a:r>
                      <a:endParaRPr lang="en-AU" sz="8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nchor="ctr"/>
                </a:tc>
                <a:extLst>
                  <a:ext uri="{0D108BD9-81ED-4DB2-BD59-A6C34878D82A}">
                    <a16:rowId xmlns:a16="http://schemas.microsoft.com/office/drawing/2014/main" val="977660900"/>
                  </a:ext>
                </a:extLst>
              </a:tr>
              <a:tr h="1650234">
                <a:tc>
                  <a:txBody>
                    <a:bodyPr/>
                    <a:lstStyle/>
                    <a:p>
                      <a:pPr>
                        <a:lnSpc>
                          <a:spcPct val="115000"/>
                        </a:lnSpc>
                        <a:spcAft>
                          <a:spcPts val="1000"/>
                        </a:spcAft>
                      </a:pPr>
                      <a:r>
                        <a:rPr lang="en-GB" sz="1000" u="sng">
                          <a:effectLst/>
                        </a:rPr>
                        <a:t>Identifies and provides a simple description</a:t>
                      </a:r>
                      <a:r>
                        <a:rPr lang="en-GB" sz="1000">
                          <a:effectLst/>
                        </a:rPr>
                        <a:t> the historical context of Source 1, demonstrating a limited historical knowledge of the period.</a:t>
                      </a:r>
                      <a:endParaRPr lang="en-AU" sz="1000">
                        <a:effectLst/>
                      </a:endParaRPr>
                    </a:p>
                    <a:p>
                      <a:pPr>
                        <a:lnSpc>
                          <a:spcPct val="115000"/>
                        </a:lnSpc>
                        <a:spcAft>
                          <a:spcPts val="1000"/>
                        </a:spcAft>
                      </a:pPr>
                      <a:r>
                        <a:rPr lang="en-GB" sz="1000">
                          <a:effectLst/>
                        </a:rPr>
                        <a:t>The answer includes discussion of:</a:t>
                      </a:r>
                      <a:endParaRPr lang="en-AU" sz="100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000">
                          <a:effectLst/>
                        </a:rPr>
                        <a:t>relevant event/s and/or</a:t>
                      </a:r>
                      <a:endParaRPr lang="en-AU" sz="100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000">
                          <a:effectLst/>
                        </a:rPr>
                        <a:t>significant person/people and/or</a:t>
                      </a:r>
                      <a:endParaRPr lang="en-AU" sz="100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000">
                          <a:effectLst/>
                        </a:rPr>
                        <a:t>key idea/s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tc>
                <a:tc>
                  <a:txBody>
                    <a:bodyPr/>
                    <a:lstStyle/>
                    <a:p>
                      <a:pPr algn="ctr">
                        <a:lnSpc>
                          <a:spcPct val="115000"/>
                        </a:lnSpc>
                        <a:spcAft>
                          <a:spcPts val="1000"/>
                        </a:spcAft>
                      </a:pPr>
                      <a:r>
                        <a:rPr lang="en-GB" sz="800">
                          <a:effectLst/>
                        </a:rPr>
                        <a:t>2</a:t>
                      </a:r>
                      <a:endParaRPr lang="en-AU" sz="8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nchor="ctr"/>
                </a:tc>
                <a:extLst>
                  <a:ext uri="{0D108BD9-81ED-4DB2-BD59-A6C34878D82A}">
                    <a16:rowId xmlns:a16="http://schemas.microsoft.com/office/drawing/2014/main" val="3547820259"/>
                  </a:ext>
                </a:extLst>
              </a:tr>
              <a:tr h="1141596">
                <a:tc>
                  <a:txBody>
                    <a:bodyPr/>
                    <a:lstStyle/>
                    <a:p>
                      <a:pPr>
                        <a:lnSpc>
                          <a:spcPct val="115000"/>
                        </a:lnSpc>
                        <a:spcAft>
                          <a:spcPts val="1000"/>
                        </a:spcAft>
                      </a:pPr>
                      <a:r>
                        <a:rPr lang="en-GB" sz="1000">
                          <a:effectLst/>
                        </a:rPr>
                        <a:t>The answer demonstrates </a:t>
                      </a:r>
                      <a:r>
                        <a:rPr lang="en-GB" sz="1000" u="sng">
                          <a:effectLst/>
                        </a:rPr>
                        <a:t>little historical knowledge of the period</a:t>
                      </a:r>
                      <a:r>
                        <a:rPr lang="en-GB" sz="1000">
                          <a:effectLst/>
                        </a:rPr>
                        <a:t>, with very simple description of:</a:t>
                      </a:r>
                      <a:endParaRPr lang="en-AU" sz="100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000">
                          <a:effectLst/>
                        </a:rPr>
                        <a:t>One (or two) of the criteria mentioned above, or</a:t>
                      </a:r>
                      <a:endParaRPr lang="en-AU" sz="100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000">
                          <a:effectLst/>
                        </a:rPr>
                        <a:t>The answer is factually inaccurate, or</a:t>
                      </a:r>
                      <a:endParaRPr lang="en-AU" sz="1000">
                        <a:effectLst/>
                      </a:endParaRPr>
                    </a:p>
                    <a:p>
                      <a:pPr marL="342900" lvl="0" indent="-342900">
                        <a:lnSpc>
                          <a:spcPct val="115000"/>
                        </a:lnSpc>
                        <a:spcAft>
                          <a:spcPts val="1000"/>
                        </a:spcAft>
                        <a:buClr>
                          <a:srgbClr val="595959"/>
                        </a:buClr>
                        <a:buFont typeface="Symbol" pitchFamily="2" charset="2"/>
                        <a:buChar char=""/>
                        <a:tabLst>
                          <a:tab pos="12700" algn="l"/>
                          <a:tab pos="198120" algn="l"/>
                        </a:tabLst>
                      </a:pPr>
                      <a:r>
                        <a:rPr lang="en-GB" sz="1000">
                          <a:effectLst/>
                        </a:rPr>
                        <a:t>The answer simply describes the source</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tc>
                <a:tc>
                  <a:txBody>
                    <a:bodyPr/>
                    <a:lstStyle/>
                    <a:p>
                      <a:pPr algn="ctr">
                        <a:lnSpc>
                          <a:spcPct val="115000"/>
                        </a:lnSpc>
                        <a:spcAft>
                          <a:spcPts val="1000"/>
                        </a:spcAft>
                      </a:pPr>
                      <a:r>
                        <a:rPr lang="en-GB" sz="800" dirty="0">
                          <a:effectLst/>
                        </a:rPr>
                        <a:t>1</a:t>
                      </a:r>
                      <a:endParaRPr lang="en-AU"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4707" marR="24707" marT="0" marB="0" anchor="ctr"/>
                </a:tc>
                <a:extLst>
                  <a:ext uri="{0D108BD9-81ED-4DB2-BD59-A6C34878D82A}">
                    <a16:rowId xmlns:a16="http://schemas.microsoft.com/office/drawing/2014/main" val="3489328587"/>
                  </a:ext>
                </a:extLst>
              </a:tr>
            </a:tbl>
          </a:graphicData>
        </a:graphic>
      </p:graphicFrame>
    </p:spTree>
    <p:extLst>
      <p:ext uri="{BB962C8B-B14F-4D97-AF65-F5344CB8AC3E}">
        <p14:creationId xmlns:p14="http://schemas.microsoft.com/office/powerpoint/2010/main" val="177741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76F1-476A-CCBB-5E02-EF285CB7FB49}"/>
              </a:ext>
            </a:extLst>
          </p:cNvPr>
          <p:cNvSpPr>
            <a:spLocks noGrp="1"/>
          </p:cNvSpPr>
          <p:nvPr>
            <p:ph type="ctrTitle"/>
          </p:nvPr>
        </p:nvSpPr>
        <p:spPr/>
        <p:txBody>
          <a:bodyPr/>
          <a:lstStyle/>
          <a:p>
            <a:r>
              <a:rPr lang="en-US" dirty="0"/>
              <a:t>Analyse the following</a:t>
            </a:r>
          </a:p>
        </p:txBody>
      </p:sp>
      <p:sp>
        <p:nvSpPr>
          <p:cNvPr id="3" name="Subtitle 2">
            <a:extLst>
              <a:ext uri="{FF2B5EF4-FFF2-40B4-BE49-F238E27FC236}">
                <a16:creationId xmlns:a16="http://schemas.microsoft.com/office/drawing/2014/main" id="{E6656A94-5071-5439-EC21-29358A815DDD}"/>
              </a:ext>
            </a:extLst>
          </p:cNvPr>
          <p:cNvSpPr>
            <a:spLocks noGrp="1"/>
          </p:cNvSpPr>
          <p:nvPr>
            <p:ph type="subTitle" idx="1"/>
          </p:nvPr>
        </p:nvSpPr>
        <p:spPr/>
        <p:txBody>
          <a:bodyPr/>
          <a:lstStyle/>
          <a:p>
            <a:r>
              <a:rPr lang="en-US" dirty="0">
                <a:hlinkClick r:id="rId2"/>
              </a:rPr>
              <a:t>https://www.worldhistory.org/uploads/images/17368.png?v=1701240183</a:t>
            </a:r>
            <a:r>
              <a:rPr lang="en-US" dirty="0"/>
              <a:t> </a:t>
            </a:r>
          </a:p>
        </p:txBody>
      </p:sp>
    </p:spTree>
    <p:extLst>
      <p:ext uri="{BB962C8B-B14F-4D97-AF65-F5344CB8AC3E}">
        <p14:creationId xmlns:p14="http://schemas.microsoft.com/office/powerpoint/2010/main" val="252923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58253-1628-08F3-6973-5C55255F1F5F}"/>
              </a:ext>
            </a:extLst>
          </p:cNvPr>
          <p:cNvSpPr>
            <a:spLocks noGrp="1"/>
          </p:cNvSpPr>
          <p:nvPr>
            <p:ph type="title"/>
          </p:nvPr>
        </p:nvSpPr>
        <p:spPr>
          <a:xfrm>
            <a:off x="206062" y="141668"/>
            <a:ext cx="11809546" cy="4573460"/>
          </a:xfrm>
        </p:spPr>
        <p:txBody>
          <a:bodyPr vert="horz" lIns="91440" tIns="45720" rIns="91440" bIns="45720" rtlCol="0" anchor="b">
            <a:normAutofit fontScale="90000"/>
          </a:bodyPr>
          <a:lstStyle/>
          <a:p>
            <a:pPr algn="ctr"/>
            <a:r>
              <a:rPr lang="en-US" sz="3600" b="0" i="0" dirty="0">
                <a:solidFill>
                  <a:schemeClr val="tx1">
                    <a:lumMod val="85000"/>
                    <a:lumOff val="15000"/>
                  </a:schemeClr>
                </a:solidFill>
                <a:effectLst/>
              </a:rPr>
              <a:t>The "Conflict of the Orders" refers to the </a:t>
            </a:r>
            <a:r>
              <a:rPr lang="en-US" sz="3600" b="1" i="1" u="sng" dirty="0">
                <a:solidFill>
                  <a:srgbClr val="7030A0"/>
                </a:solidFill>
                <a:effectLst/>
              </a:rPr>
              <a:t>historical struggle and tension </a:t>
            </a:r>
            <a:r>
              <a:rPr lang="en-US" sz="3600" b="0" i="0" dirty="0">
                <a:solidFill>
                  <a:schemeClr val="tx1">
                    <a:lumMod val="85000"/>
                    <a:lumOff val="15000"/>
                  </a:schemeClr>
                </a:solidFill>
                <a:effectLst/>
              </a:rPr>
              <a:t>between these two social classes as the plebeians sought to </a:t>
            </a:r>
            <a:br>
              <a:rPr lang="en-US" sz="3600" b="0" i="0" dirty="0">
                <a:solidFill>
                  <a:schemeClr val="tx1">
                    <a:lumMod val="85000"/>
                    <a:lumOff val="15000"/>
                  </a:schemeClr>
                </a:solidFill>
                <a:effectLst/>
              </a:rPr>
            </a:br>
            <a:r>
              <a:rPr lang="en-US" sz="3600" b="1" i="1" u="sng" dirty="0">
                <a:solidFill>
                  <a:srgbClr val="7030A0"/>
                </a:solidFill>
                <a:effectLst/>
              </a:rPr>
              <a:t>gain more political and legal rights, challenging the dominance of the patricians</a:t>
            </a:r>
            <a:r>
              <a:rPr lang="en-US" sz="3600" b="0" i="0" dirty="0">
                <a:solidFill>
                  <a:schemeClr val="tx1">
                    <a:lumMod val="85000"/>
                    <a:lumOff val="15000"/>
                  </a:schemeClr>
                </a:solidFill>
                <a:effectLst/>
              </a:rPr>
              <a:t>. The resolution of this conflict over time led to the creation of a more inclusive political system within the Roman Republic.</a:t>
            </a:r>
            <a:br>
              <a:rPr lang="en-US" sz="3600" b="0" i="0" dirty="0">
                <a:solidFill>
                  <a:schemeClr val="tx1">
                    <a:lumMod val="85000"/>
                    <a:lumOff val="15000"/>
                  </a:schemeClr>
                </a:solidFill>
                <a:effectLst/>
              </a:rPr>
            </a:br>
            <a:br>
              <a:rPr lang="en-US" sz="3600" b="0" i="0" dirty="0">
                <a:solidFill>
                  <a:schemeClr val="tx1">
                    <a:lumMod val="85000"/>
                    <a:lumOff val="15000"/>
                  </a:schemeClr>
                </a:solidFill>
                <a:effectLst/>
              </a:rPr>
            </a:br>
            <a:r>
              <a:rPr lang="en-US" sz="3600" b="0" i="0" dirty="0">
                <a:solidFill>
                  <a:schemeClr val="tx1">
                    <a:lumMod val="85000"/>
                    <a:lumOff val="15000"/>
                  </a:schemeClr>
                </a:solidFill>
                <a:effectLst/>
              </a:rPr>
              <a:t>In the context of the "Conflict of the Orders" in ancient Rome, the term </a:t>
            </a:r>
            <a:r>
              <a:rPr lang="en-US" sz="3600" b="1" i="1" u="sng" dirty="0">
                <a:solidFill>
                  <a:srgbClr val="7030A0"/>
                </a:solidFill>
                <a:effectLst/>
              </a:rPr>
              <a:t>"orders" refers to the two distinct social </a:t>
            </a:r>
            <a:br>
              <a:rPr lang="en-US" sz="3600" b="1" i="1" u="sng" dirty="0">
                <a:solidFill>
                  <a:srgbClr val="7030A0"/>
                </a:solidFill>
                <a:effectLst/>
              </a:rPr>
            </a:br>
            <a:r>
              <a:rPr lang="en-US" sz="3600" b="1" i="1" u="sng" dirty="0">
                <a:solidFill>
                  <a:srgbClr val="7030A0"/>
                </a:solidFill>
                <a:effectLst/>
              </a:rPr>
              <a:t>classes or groups within Roman society.</a:t>
            </a:r>
            <a:br>
              <a:rPr lang="en-US" sz="3600" b="1" i="1" u="sng" dirty="0">
                <a:solidFill>
                  <a:srgbClr val="7030A0"/>
                </a:solidFill>
                <a:effectLst/>
              </a:rPr>
            </a:br>
            <a:endParaRPr lang="en-US" sz="3600" b="1" i="1" u="sng" dirty="0">
              <a:solidFill>
                <a:srgbClr val="7030A0"/>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105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a:t>Patrician</a:t>
            </a:r>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fontScale="77500" lnSpcReduction="20000"/>
          </a:bodyPr>
          <a:lstStyle/>
          <a:p>
            <a:pPr algn="ctr"/>
            <a:endParaRPr lang="en-US" sz="2400" dirty="0">
              <a:latin typeface="Calibri" panose="020F0502020204030204" pitchFamily="34" charset="0"/>
              <a:cs typeface="Calibri" panose="020F0502020204030204" pitchFamily="34" charset="0"/>
            </a:endParaRPr>
          </a:p>
          <a:p>
            <a:pPr algn="ctr"/>
            <a:r>
              <a:rPr lang="en-US" sz="2400" b="1" u="sng" dirty="0">
                <a:latin typeface="Calibri" panose="020F0502020204030204" pitchFamily="34" charset="0"/>
                <a:cs typeface="Calibri" panose="020F0502020204030204" pitchFamily="34" charset="0"/>
              </a:rPr>
              <a:t>DEFINITION: </a:t>
            </a:r>
          </a:p>
          <a:p>
            <a:pPr algn="ctr"/>
            <a:r>
              <a:rPr lang="en-AU" sz="2400" dirty="0">
                <a:effectLst/>
                <a:latin typeface="Calibri" panose="020F0502020204030204" pitchFamily="34" charset="0"/>
                <a:cs typeface="Calibri" panose="020F0502020204030204" pitchFamily="34" charset="0"/>
              </a:rPr>
              <a:t>wealthy upper social class</a:t>
            </a:r>
            <a:endParaRPr lang="en-AU" sz="2400" dirty="0">
              <a:latin typeface="Calibri" panose="020F0502020204030204" pitchFamily="34" charset="0"/>
              <a:cs typeface="Calibri" panose="020F0502020204030204" pitchFamily="34" charset="0"/>
            </a:endParaRPr>
          </a:p>
          <a:p>
            <a:pPr algn="ctr"/>
            <a:r>
              <a:rPr lang="en-AU" sz="2400" dirty="0">
                <a:effectLst/>
                <a:latin typeface="Calibri" panose="020F0502020204030204" pitchFamily="34" charset="0"/>
                <a:cs typeface="Calibri" panose="020F0502020204030204" pitchFamily="34" charset="0"/>
              </a:rPr>
              <a:t>small group of privileged elite who came from old aristocratic families</a:t>
            </a:r>
          </a:p>
          <a:p>
            <a:pPr algn="ctr"/>
            <a:endParaRPr lang="en-AU" sz="2400" b="0" i="0" dirty="0">
              <a:solidFill>
                <a:srgbClr val="374151"/>
              </a:solidFill>
              <a:effectLst/>
              <a:latin typeface="Söhne"/>
            </a:endParaRPr>
          </a:p>
          <a:p>
            <a:pPr algn="ctr"/>
            <a:r>
              <a:rPr lang="en-AU" sz="2400" b="0" i="0" dirty="0">
                <a:solidFill>
                  <a:srgbClr val="374151"/>
                </a:solidFill>
                <a:effectLst/>
                <a:latin typeface="Söhne"/>
              </a:rPr>
              <a:t>held most of the political power</a:t>
            </a:r>
          </a:p>
          <a:p>
            <a:pPr algn="ctr"/>
            <a:r>
              <a:rPr lang="en-AU" sz="2400" dirty="0">
                <a:solidFill>
                  <a:srgbClr val="374151"/>
                </a:solidFill>
                <a:latin typeface="Söhne"/>
              </a:rPr>
              <a:t>c</a:t>
            </a:r>
            <a:r>
              <a:rPr lang="en-AU" sz="2400" b="0" i="0" dirty="0">
                <a:solidFill>
                  <a:srgbClr val="374151"/>
                </a:solidFill>
                <a:effectLst/>
                <a:latin typeface="Söhne"/>
              </a:rPr>
              <a:t>ontrolled important offices and were often involved in decision-making processes within the Roman Republic.</a:t>
            </a:r>
            <a:r>
              <a:rPr lang="en-AU" sz="2400" dirty="0">
                <a:effectLst/>
                <a:latin typeface="Calibri" panose="020F0502020204030204" pitchFamily="34" charset="0"/>
                <a:cs typeface="Calibri" panose="020F0502020204030204" pitchFamily="34" charset="0"/>
              </a:rPr>
              <a:t> </a:t>
            </a:r>
          </a:p>
          <a:p>
            <a:pPr marL="0" indent="0" algn="ctr">
              <a:buNone/>
            </a:pPr>
            <a:endParaRPr lang="en-AU" sz="2400"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296891"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AU" sz="1800" dirty="0">
                <a:solidFill>
                  <a:schemeClr val="accent5"/>
                </a:solidFill>
                <a:effectLst/>
                <a:latin typeface="Calibri" panose="020F0502020204030204" pitchFamily="34" charset="0"/>
                <a:cs typeface="Calibri" panose="020F0502020204030204" pitchFamily="34" charset="0"/>
              </a:rPr>
              <a:t>(Aristocratic - </a:t>
            </a:r>
            <a:r>
              <a:rPr lang="en-AU" sz="1800" b="0" i="0" dirty="0">
                <a:solidFill>
                  <a:schemeClr val="accent5"/>
                </a:solidFill>
                <a:effectLst/>
                <a:latin typeface="Calibri" panose="020F0502020204030204" pitchFamily="34" charset="0"/>
                <a:cs typeface="Calibri" panose="020F0502020204030204" pitchFamily="34" charset="0"/>
              </a:rPr>
              <a:t>the highest class in certain societies, typically comprising people of noble birth holding </a:t>
            </a:r>
            <a:r>
              <a:rPr lang="en-AU" sz="1800" b="0" i="0" u="none" strike="noStrike" dirty="0">
                <a:solidFill>
                  <a:schemeClr val="accent5"/>
                </a:solidFill>
                <a:effectLst/>
                <a:latin typeface="Calibri" panose="020F0502020204030204" pitchFamily="34" charset="0"/>
                <a:cs typeface="Calibri" panose="020F0502020204030204" pitchFamily="34" charset="0"/>
              </a:rPr>
              <a:t>hereditary</a:t>
            </a:r>
            <a:r>
              <a:rPr lang="en-AU" sz="1800" b="0" i="0" dirty="0">
                <a:solidFill>
                  <a:schemeClr val="accent5"/>
                </a:solidFill>
                <a:effectLst/>
                <a:latin typeface="Calibri" panose="020F0502020204030204" pitchFamily="34" charset="0"/>
                <a:cs typeface="Calibri" panose="020F0502020204030204" pitchFamily="34" charset="0"/>
              </a:rPr>
              <a:t> titles and offices)</a:t>
            </a:r>
            <a:endParaRPr lang="en-AU" sz="1800" dirty="0">
              <a:solidFill>
                <a:schemeClr val="accent5"/>
              </a:solidFill>
              <a:effectLst/>
              <a:latin typeface="Calibri" panose="020F0502020204030204" pitchFamily="34" charset="0"/>
              <a:cs typeface="Calibri" panose="020F0502020204030204" pitchFamily="34" charset="0"/>
            </a:endParaRPr>
          </a:p>
        </p:txBody>
      </p:sp>
      <p:pic>
        <p:nvPicPr>
          <p:cNvPr id="4" name="Picture 2" descr="Comparing Patricians and Plebeians">
            <a:extLst>
              <a:ext uri="{FF2B5EF4-FFF2-40B4-BE49-F238E27FC236}">
                <a16:creationId xmlns:a16="http://schemas.microsoft.com/office/drawing/2014/main" id="{3BEB9F5C-CF10-8BBE-570C-D2C1FB43D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320" y="1943253"/>
            <a:ext cx="4064070" cy="32749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C5A164E-3EF0-C1A6-0668-5657253F196A}"/>
              </a:ext>
            </a:extLst>
          </p:cNvPr>
          <p:cNvSpPr/>
          <p:nvPr/>
        </p:nvSpPr>
        <p:spPr>
          <a:xfrm>
            <a:off x="6835140" y="1845734"/>
            <a:ext cx="2132215" cy="34806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23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a:t>Plebeians</a:t>
            </a:r>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fontScale="85000" lnSpcReduction="20000"/>
          </a:bodyPr>
          <a:lstStyle/>
          <a:p>
            <a:pPr algn="ctr"/>
            <a:endParaRPr lang="en-US" sz="2400" dirty="0">
              <a:latin typeface="Calibri" panose="020F0502020204030204" pitchFamily="34" charset="0"/>
              <a:cs typeface="Calibri" panose="020F0502020204030204" pitchFamily="34" charset="0"/>
            </a:endParaRPr>
          </a:p>
          <a:p>
            <a:pPr algn="ctr"/>
            <a:r>
              <a:rPr lang="en-US" sz="2400" b="1" u="sng" dirty="0">
                <a:latin typeface="Calibri" panose="020F0502020204030204" pitchFamily="34" charset="0"/>
                <a:cs typeface="Calibri" panose="020F0502020204030204" pitchFamily="34" charset="0"/>
              </a:rPr>
              <a:t>DEFINITION: </a:t>
            </a:r>
          </a:p>
          <a:p>
            <a:pPr algn="ctr"/>
            <a:r>
              <a:rPr lang="en-AU" sz="2400" dirty="0">
                <a:effectLst/>
                <a:latin typeface="Calibri" panose="020F0502020204030204" pitchFamily="34" charset="0"/>
                <a:cs typeface="Calibri" panose="020F0502020204030204" pitchFamily="34" charset="0"/>
              </a:rPr>
              <a:t>The ‘common people’</a:t>
            </a:r>
          </a:p>
          <a:p>
            <a:pPr algn="ctr"/>
            <a:r>
              <a:rPr lang="en-AU" sz="2400" dirty="0">
                <a:effectLst/>
                <a:latin typeface="Calibri" panose="020F0502020204030204" pitchFamily="34" charset="0"/>
                <a:cs typeface="Calibri" panose="020F0502020204030204" pitchFamily="34" charset="0"/>
              </a:rPr>
              <a:t>lower social class; the majority of Rome’s population </a:t>
            </a:r>
          </a:p>
          <a:p>
            <a:pPr marL="0" indent="0" algn="ctr">
              <a:buNone/>
            </a:pPr>
            <a:r>
              <a:rPr lang="en-AU" sz="2400" b="0" i="0" dirty="0">
                <a:solidFill>
                  <a:srgbClr val="374151"/>
                </a:solidFill>
                <a:effectLst/>
                <a:latin typeface="Söhne"/>
              </a:rPr>
              <a:t>farmers, merchants, and other non-aristocratic citizens</a:t>
            </a:r>
          </a:p>
          <a:p>
            <a:pPr marL="0" indent="0" algn="ctr">
              <a:buNone/>
            </a:pPr>
            <a:r>
              <a:rPr lang="en-AU" sz="2400" b="0" i="0" dirty="0">
                <a:solidFill>
                  <a:srgbClr val="374151"/>
                </a:solidFill>
                <a:effectLst/>
                <a:latin typeface="Söhne"/>
              </a:rPr>
              <a:t>initially had limited political rights and faced economic challenges</a:t>
            </a:r>
          </a:p>
          <a:p>
            <a:pPr marL="0" indent="0" algn="ctr">
              <a:buNone/>
            </a:pPr>
            <a:r>
              <a:rPr lang="en-AU" sz="2400" b="0" i="0" dirty="0">
                <a:solidFill>
                  <a:srgbClr val="374151"/>
                </a:solidFill>
                <a:effectLst/>
                <a:latin typeface="Söhne"/>
              </a:rPr>
              <a:t>sought greater representation and protection from the patrician class</a:t>
            </a:r>
          </a:p>
          <a:p>
            <a:pPr algn="ctr"/>
            <a:endParaRPr lang="en-AU" sz="2400" dirty="0">
              <a:effectLst/>
              <a:latin typeface="Calibri" panose="020F0502020204030204" pitchFamily="34" charset="0"/>
              <a:cs typeface="Calibri" panose="020F0502020204030204" pitchFamily="34" charset="0"/>
            </a:endParaRPr>
          </a:p>
          <a:p>
            <a:pPr algn="ctr"/>
            <a:endParaRPr lang="en-AU" sz="2400"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296891"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800" dirty="0"/>
              <a:t>SYNONYMS: proletariat, working class, lower ranks</a:t>
            </a:r>
          </a:p>
        </p:txBody>
      </p:sp>
      <p:pic>
        <p:nvPicPr>
          <p:cNvPr id="4" name="Picture 2" descr="Comparing Patricians and Plebeians">
            <a:extLst>
              <a:ext uri="{FF2B5EF4-FFF2-40B4-BE49-F238E27FC236}">
                <a16:creationId xmlns:a16="http://schemas.microsoft.com/office/drawing/2014/main" id="{3BEB9F5C-CF10-8BBE-570C-D2C1FB43D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320" y="1943253"/>
            <a:ext cx="4064070" cy="32749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C5A164E-3EF0-C1A6-0668-5657253F196A}"/>
              </a:ext>
            </a:extLst>
          </p:cNvPr>
          <p:cNvSpPr/>
          <p:nvPr/>
        </p:nvSpPr>
        <p:spPr>
          <a:xfrm>
            <a:off x="8867175" y="1894572"/>
            <a:ext cx="2132215" cy="34806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213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24D2-3100-A636-C371-CBE304F4DA7D}"/>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D79CD8FE-1DDE-3378-0751-565B14F9D70F}"/>
              </a:ext>
            </a:extLst>
          </p:cNvPr>
          <p:cNvSpPr>
            <a:spLocks noGrp="1"/>
          </p:cNvSpPr>
          <p:nvPr>
            <p:ph type="subTitle" idx="1"/>
          </p:nvPr>
        </p:nvSpPr>
        <p:spPr/>
        <p:txBody>
          <a:bodyPr>
            <a:normAutofit fontScale="92500" lnSpcReduction="10000"/>
          </a:bodyPr>
          <a:lstStyle/>
          <a:p>
            <a:r>
              <a:rPr lang="en-US" dirty="0">
                <a:hlinkClick r:id="rId2"/>
              </a:rPr>
              <a:t>https://www.youtube.com/watch?v=EKCAlkffecM&amp;ab_channel=MagistraVitae</a:t>
            </a:r>
            <a:endParaRPr lang="en-US" dirty="0"/>
          </a:p>
          <a:p>
            <a:r>
              <a:rPr lang="en-US" b="1" dirty="0"/>
              <a:t>Does anything seem familiar here?</a:t>
            </a:r>
          </a:p>
        </p:txBody>
      </p:sp>
    </p:spTree>
    <p:extLst>
      <p:ext uri="{BB962C8B-B14F-4D97-AF65-F5344CB8AC3E}">
        <p14:creationId xmlns:p14="http://schemas.microsoft.com/office/powerpoint/2010/main" val="35605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3F57E6-CE71-E207-BC41-3FB05C8FD74A}"/>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ACTIVITY – </a:t>
            </a:r>
            <a:br>
              <a:rPr lang="en-US" sz="3600" dirty="0">
                <a:solidFill>
                  <a:srgbClr val="FFFFFF"/>
                </a:solidFill>
              </a:rPr>
            </a:br>
            <a:r>
              <a:rPr lang="en-US" sz="3600" dirty="0">
                <a:solidFill>
                  <a:srgbClr val="FFFFFF"/>
                </a:solidFill>
              </a:rPr>
              <a:t>Key People, Events, Ideas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87DAAC4-B0D8-0CAE-7C63-A7062510B5C0}"/>
              </a:ext>
            </a:extLst>
          </p:cNvPr>
          <p:cNvSpPr>
            <a:spLocks noGrp="1"/>
          </p:cNvSpPr>
          <p:nvPr>
            <p:ph idx="1"/>
          </p:nvPr>
        </p:nvSpPr>
        <p:spPr>
          <a:xfrm>
            <a:off x="4742016" y="605896"/>
            <a:ext cx="6413663" cy="5646208"/>
          </a:xfrm>
        </p:spPr>
        <p:txBody>
          <a:bodyPr anchor="ctr">
            <a:normAutofit/>
          </a:bodyPr>
          <a:lstStyle/>
          <a:p>
            <a:pPr algn="ctr"/>
            <a:r>
              <a:rPr lang="en-US" sz="4000" dirty="0" err="1"/>
              <a:t>Organise</a:t>
            </a:r>
            <a:r>
              <a:rPr lang="en-US" sz="4000" dirty="0"/>
              <a:t> a FULL PAGE into three categories – key people, key events, key ideas</a:t>
            </a:r>
          </a:p>
          <a:p>
            <a:pPr algn="ctr"/>
            <a:r>
              <a:rPr lang="en-US" sz="4000" dirty="0"/>
              <a:t>I will share information about the ‘Conflict of the Orders’ historical context (P / E / I)</a:t>
            </a:r>
          </a:p>
          <a:p>
            <a:pPr algn="ctr"/>
            <a:r>
              <a:rPr lang="en-US" sz="4000" dirty="0"/>
              <a:t>You will summarize this information into your book</a:t>
            </a:r>
          </a:p>
        </p:txBody>
      </p:sp>
    </p:spTree>
    <p:extLst>
      <p:ext uri="{BB962C8B-B14F-4D97-AF65-F5344CB8AC3E}">
        <p14:creationId xmlns:p14="http://schemas.microsoft.com/office/powerpoint/2010/main" val="202412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B48A-067B-10C3-A4AA-EC7A117BCC25}"/>
              </a:ext>
            </a:extLst>
          </p:cNvPr>
          <p:cNvSpPr>
            <a:spLocks noGrp="1"/>
          </p:cNvSpPr>
          <p:nvPr>
            <p:ph type="ctrTitle"/>
          </p:nvPr>
        </p:nvSpPr>
        <p:spPr/>
        <p:txBody>
          <a:bodyPr/>
          <a:lstStyle/>
          <a:p>
            <a:r>
              <a:rPr lang="en-US" dirty="0"/>
              <a:t>Key People</a:t>
            </a:r>
          </a:p>
        </p:txBody>
      </p:sp>
      <p:sp>
        <p:nvSpPr>
          <p:cNvPr id="3" name="Subtitle 2">
            <a:extLst>
              <a:ext uri="{FF2B5EF4-FFF2-40B4-BE49-F238E27FC236}">
                <a16:creationId xmlns:a16="http://schemas.microsoft.com/office/drawing/2014/main" id="{3F41EC8F-3D6D-636A-3A3C-2AC8E7A76E0A}"/>
              </a:ext>
            </a:extLst>
          </p:cNvPr>
          <p:cNvSpPr>
            <a:spLocks noGrp="1"/>
          </p:cNvSpPr>
          <p:nvPr>
            <p:ph type="subTitle" idx="1"/>
          </p:nvPr>
        </p:nvSpPr>
        <p:spPr/>
        <p:txBody>
          <a:bodyPr/>
          <a:lstStyle/>
          <a:p>
            <a:r>
              <a:rPr lang="en-US" b="1" i="1" dirty="0">
                <a:solidFill>
                  <a:srgbClr val="7030A0"/>
                </a:solidFill>
              </a:rPr>
              <a:t>Conflict of the orders – historical context</a:t>
            </a:r>
          </a:p>
        </p:txBody>
      </p:sp>
    </p:spTree>
    <p:extLst>
      <p:ext uri="{BB962C8B-B14F-4D97-AF65-F5344CB8AC3E}">
        <p14:creationId xmlns:p14="http://schemas.microsoft.com/office/powerpoint/2010/main" val="2528367434"/>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445</TotalTime>
  <Words>1913</Words>
  <Application>Microsoft Macintosh PowerPoint</Application>
  <PresentationFormat>Widescreen</PresentationFormat>
  <Paragraphs>148</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Symbol</vt:lpstr>
      <vt:lpstr>Retrospect</vt:lpstr>
      <vt:lpstr>The Conflict of the Orders</vt:lpstr>
      <vt:lpstr>Discussion Questions</vt:lpstr>
      <vt:lpstr>Analyse the following</vt:lpstr>
      <vt:lpstr>The "Conflict of the Orders" refers to the historical struggle and tension between these two social classes as the plebeians sought to  gain more political and legal rights, challenging the dominance of the patricians. The resolution of this conflict over time led to the creation of a more inclusive political system within the Roman Republic.  In the context of the "Conflict of the Orders" in ancient Rome, the term "orders" refers to the two distinct social  classes or groups within Roman society. </vt:lpstr>
      <vt:lpstr>Patrician</vt:lpstr>
      <vt:lpstr>Plebeians</vt:lpstr>
      <vt:lpstr>Watch the following:</vt:lpstr>
      <vt:lpstr>ACTIVITY –  Key People, Events, Ideas</vt:lpstr>
      <vt:lpstr>Key People</vt:lpstr>
      <vt:lpstr>Gaius Marcius Coriolanus  (c. 5th century BCE)</vt:lpstr>
      <vt:lpstr>Lucius Sextius Lateranus  (circa 4th century BCE)</vt:lpstr>
      <vt:lpstr>Tribunes of the Plebs</vt:lpstr>
      <vt:lpstr>Key Events</vt:lpstr>
      <vt:lpstr>Key Events</vt:lpstr>
      <vt:lpstr>Key Ideas</vt:lpstr>
      <vt:lpstr>Key Ideas</vt:lpstr>
      <vt:lpstr>Watch the following</vt:lpstr>
      <vt:lpstr>ACTIVITY – Historical Context</vt:lpstr>
      <vt:lpstr>SAMPLE A – Historical Context</vt:lpstr>
      <vt:lpstr>SAMPLE B – Historical Context</vt:lpstr>
      <vt:lpstr>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159</cp:revision>
  <dcterms:created xsi:type="dcterms:W3CDTF">2022-07-13T05:26:46Z</dcterms:created>
  <dcterms:modified xsi:type="dcterms:W3CDTF">2024-01-15T06:28:11Z</dcterms:modified>
</cp:coreProperties>
</file>