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sldIdLst>
    <p:sldId id="256" r:id="rId2"/>
    <p:sldId id="271" r:id="rId3"/>
    <p:sldId id="272" r:id="rId4"/>
    <p:sldId id="273" r:id="rId5"/>
    <p:sldId id="275" r:id="rId6"/>
    <p:sldId id="277" r:id="rId7"/>
    <p:sldId id="276"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0"/>
    <p:restoredTop sz="81413"/>
  </p:normalViewPr>
  <p:slideViewPr>
    <p:cSldViewPr snapToGrid="0" snapToObjects="1">
      <p:cViewPr varScale="1">
        <p:scale>
          <a:sx n="102" d="100"/>
          <a:sy n="102"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7D2CF-23F3-4B6D-AE89-D04A623F030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0A4D71-84D0-4E93-AF2A-45FC3F038CA1}">
      <dgm:prSet/>
      <dgm:spPr/>
      <dgm:t>
        <a:bodyPr/>
        <a:lstStyle/>
        <a:p>
          <a:r>
            <a:rPr lang="en-US"/>
            <a:t>Overview Task 1 and Review of Content </a:t>
          </a:r>
        </a:p>
      </dgm:t>
    </dgm:pt>
    <dgm:pt modelId="{042D3A93-C524-4047-A7EF-05E3E79D4F37}" type="parTrans" cxnId="{E7C6DA77-C66E-4D1E-8FF6-6D57C783055F}">
      <dgm:prSet/>
      <dgm:spPr/>
      <dgm:t>
        <a:bodyPr/>
        <a:lstStyle/>
        <a:p>
          <a:endParaRPr lang="en-US"/>
        </a:p>
      </dgm:t>
    </dgm:pt>
    <dgm:pt modelId="{E0AB625C-0A9A-40B3-8687-0DDCCB56E708}" type="sibTrans" cxnId="{E7C6DA77-C66E-4D1E-8FF6-6D57C783055F}">
      <dgm:prSet/>
      <dgm:spPr/>
      <dgm:t>
        <a:bodyPr/>
        <a:lstStyle/>
        <a:p>
          <a:endParaRPr lang="en-US"/>
        </a:p>
      </dgm:t>
    </dgm:pt>
    <dgm:pt modelId="{FE1F11D5-45AA-4704-9E7B-494EB657EFB9}">
      <dgm:prSet/>
      <dgm:spPr/>
      <dgm:t>
        <a:bodyPr/>
        <a:lstStyle/>
        <a:p>
          <a:r>
            <a:rPr lang="en-US"/>
            <a:t>Essay Writing – How to</a:t>
          </a:r>
        </a:p>
      </dgm:t>
    </dgm:pt>
    <dgm:pt modelId="{045C982E-F147-43BA-96DD-77D15694DE9E}" type="parTrans" cxnId="{B7EB5C18-5622-4E82-A9E1-213456063C27}">
      <dgm:prSet/>
      <dgm:spPr/>
      <dgm:t>
        <a:bodyPr/>
        <a:lstStyle/>
        <a:p>
          <a:endParaRPr lang="en-US"/>
        </a:p>
      </dgm:t>
    </dgm:pt>
    <dgm:pt modelId="{787301CF-DA13-47D8-A260-8742BDA3D05C}" type="sibTrans" cxnId="{B7EB5C18-5622-4E82-A9E1-213456063C27}">
      <dgm:prSet/>
      <dgm:spPr/>
      <dgm:t>
        <a:bodyPr/>
        <a:lstStyle/>
        <a:p>
          <a:endParaRPr lang="en-US"/>
        </a:p>
      </dgm:t>
    </dgm:pt>
    <dgm:pt modelId="{1405E955-646E-4F23-BE57-39280415B68E}">
      <dgm:prSet/>
      <dgm:spPr/>
      <dgm:t>
        <a:bodyPr/>
        <a:lstStyle/>
        <a:p>
          <a:r>
            <a:rPr lang="en-US"/>
            <a:t>RELIEF TEACHER – Essay Notes Page (Prep)</a:t>
          </a:r>
        </a:p>
      </dgm:t>
    </dgm:pt>
    <dgm:pt modelId="{34706213-8983-4207-9EDC-947B5E30F67B}" type="parTrans" cxnId="{7F1E703F-2FB9-4D0A-A62A-56B75FE79257}">
      <dgm:prSet/>
      <dgm:spPr/>
      <dgm:t>
        <a:bodyPr/>
        <a:lstStyle/>
        <a:p>
          <a:endParaRPr lang="en-US"/>
        </a:p>
      </dgm:t>
    </dgm:pt>
    <dgm:pt modelId="{3288AECC-D187-45FA-B52A-C0EB639AC1AB}" type="sibTrans" cxnId="{7F1E703F-2FB9-4D0A-A62A-56B75FE79257}">
      <dgm:prSet/>
      <dgm:spPr/>
      <dgm:t>
        <a:bodyPr/>
        <a:lstStyle/>
        <a:p>
          <a:endParaRPr lang="en-US"/>
        </a:p>
      </dgm:t>
    </dgm:pt>
    <dgm:pt modelId="{B82393E3-66F1-44B4-A96E-53C4168E780F}">
      <dgm:prSet/>
      <dgm:spPr/>
      <dgm:t>
        <a:bodyPr/>
        <a:lstStyle/>
        <a:p>
          <a:r>
            <a:rPr lang="en-US"/>
            <a:t>RELIEF TEACHER – Essay Notes Page and drafting (Prep)</a:t>
          </a:r>
        </a:p>
      </dgm:t>
    </dgm:pt>
    <dgm:pt modelId="{F6DDBC37-8F09-4AC7-8A0C-3F2AC0072FB5}" type="parTrans" cxnId="{CDBFFDF3-36E4-493B-945F-548316EA9633}">
      <dgm:prSet/>
      <dgm:spPr/>
      <dgm:t>
        <a:bodyPr/>
        <a:lstStyle/>
        <a:p>
          <a:endParaRPr lang="en-US"/>
        </a:p>
      </dgm:t>
    </dgm:pt>
    <dgm:pt modelId="{62DA3118-2D16-4634-8DFF-D121B50A340A}" type="sibTrans" cxnId="{CDBFFDF3-36E4-493B-945F-548316EA9633}">
      <dgm:prSet/>
      <dgm:spPr/>
      <dgm:t>
        <a:bodyPr/>
        <a:lstStyle/>
        <a:p>
          <a:endParaRPr lang="en-US"/>
        </a:p>
      </dgm:t>
    </dgm:pt>
    <dgm:pt modelId="{4F3D226F-0CF1-4536-9B53-42867301C9B4}" type="pres">
      <dgm:prSet presAssocID="{6E37D2CF-23F3-4B6D-AE89-D04A623F0303}" presName="root" presStyleCnt="0">
        <dgm:presLayoutVars>
          <dgm:dir/>
          <dgm:resizeHandles val="exact"/>
        </dgm:presLayoutVars>
      </dgm:prSet>
      <dgm:spPr/>
    </dgm:pt>
    <dgm:pt modelId="{659EBFE8-3E24-4BF1-BEBD-787B73E43B44}" type="pres">
      <dgm:prSet presAssocID="{730A4D71-84D0-4E93-AF2A-45FC3F038CA1}" presName="compNode" presStyleCnt="0"/>
      <dgm:spPr/>
    </dgm:pt>
    <dgm:pt modelId="{9C78BBD6-C706-454C-AEDA-5F2B0161685D}" type="pres">
      <dgm:prSet presAssocID="{730A4D71-84D0-4E93-AF2A-45FC3F038C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0541E7BE-56C8-4D0B-9BA3-3B7C7E5A1F48}" type="pres">
      <dgm:prSet presAssocID="{730A4D71-84D0-4E93-AF2A-45FC3F038CA1}" presName="spaceRect" presStyleCnt="0"/>
      <dgm:spPr/>
    </dgm:pt>
    <dgm:pt modelId="{0C849E64-F5F5-45C1-B20B-01BB97FD13C1}" type="pres">
      <dgm:prSet presAssocID="{730A4D71-84D0-4E93-AF2A-45FC3F038CA1}" presName="textRect" presStyleLbl="revTx" presStyleIdx="0" presStyleCnt="4">
        <dgm:presLayoutVars>
          <dgm:chMax val="1"/>
          <dgm:chPref val="1"/>
        </dgm:presLayoutVars>
      </dgm:prSet>
      <dgm:spPr/>
    </dgm:pt>
    <dgm:pt modelId="{87A736D9-BD20-4BD5-9F67-4F55B8B1BE8B}" type="pres">
      <dgm:prSet presAssocID="{E0AB625C-0A9A-40B3-8687-0DDCCB56E708}" presName="sibTrans" presStyleCnt="0"/>
      <dgm:spPr/>
    </dgm:pt>
    <dgm:pt modelId="{8DA83F6C-EDFB-469B-B0FA-E2AACEFD4E0A}" type="pres">
      <dgm:prSet presAssocID="{FE1F11D5-45AA-4704-9E7B-494EB657EFB9}" presName="compNode" presStyleCnt="0"/>
      <dgm:spPr/>
    </dgm:pt>
    <dgm:pt modelId="{EA89CAB9-AB8B-4962-AFA5-AF9E6B72FD1C}" type="pres">
      <dgm:prSet presAssocID="{FE1F11D5-45AA-4704-9E7B-494EB657EF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B8E5B1EB-6384-4C76-896E-E3371F6276AE}" type="pres">
      <dgm:prSet presAssocID="{FE1F11D5-45AA-4704-9E7B-494EB657EFB9}" presName="spaceRect" presStyleCnt="0"/>
      <dgm:spPr/>
    </dgm:pt>
    <dgm:pt modelId="{473E06AD-7E0F-46C9-BD4A-B40249BA8CF4}" type="pres">
      <dgm:prSet presAssocID="{FE1F11D5-45AA-4704-9E7B-494EB657EFB9}" presName="textRect" presStyleLbl="revTx" presStyleIdx="1" presStyleCnt="4">
        <dgm:presLayoutVars>
          <dgm:chMax val="1"/>
          <dgm:chPref val="1"/>
        </dgm:presLayoutVars>
      </dgm:prSet>
      <dgm:spPr/>
    </dgm:pt>
    <dgm:pt modelId="{8380F381-2A83-40E9-9A60-F4207AAE885B}" type="pres">
      <dgm:prSet presAssocID="{787301CF-DA13-47D8-A260-8742BDA3D05C}" presName="sibTrans" presStyleCnt="0"/>
      <dgm:spPr/>
    </dgm:pt>
    <dgm:pt modelId="{E5678ECE-EE71-4612-967A-7597253B5CE8}" type="pres">
      <dgm:prSet presAssocID="{1405E955-646E-4F23-BE57-39280415B68E}" presName="compNode" presStyleCnt="0"/>
      <dgm:spPr/>
    </dgm:pt>
    <dgm:pt modelId="{24ADE3DD-CC37-41C2-A965-4D9D8BA1D6C3}" type="pres">
      <dgm:prSet presAssocID="{1405E955-646E-4F23-BE57-39280415B6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C60B8197-D85B-42C4-9F11-1F9B2D4229E4}" type="pres">
      <dgm:prSet presAssocID="{1405E955-646E-4F23-BE57-39280415B68E}" presName="spaceRect" presStyleCnt="0"/>
      <dgm:spPr/>
    </dgm:pt>
    <dgm:pt modelId="{D2ABAFB6-64F3-461C-B598-1E23D66B40CC}" type="pres">
      <dgm:prSet presAssocID="{1405E955-646E-4F23-BE57-39280415B68E}" presName="textRect" presStyleLbl="revTx" presStyleIdx="2" presStyleCnt="4">
        <dgm:presLayoutVars>
          <dgm:chMax val="1"/>
          <dgm:chPref val="1"/>
        </dgm:presLayoutVars>
      </dgm:prSet>
      <dgm:spPr/>
    </dgm:pt>
    <dgm:pt modelId="{808BF5EA-9827-41DF-B0A8-C712ACF7919F}" type="pres">
      <dgm:prSet presAssocID="{3288AECC-D187-45FA-B52A-C0EB639AC1AB}" presName="sibTrans" presStyleCnt="0"/>
      <dgm:spPr/>
    </dgm:pt>
    <dgm:pt modelId="{3A3515EE-3515-4D13-B71B-177A88645768}" type="pres">
      <dgm:prSet presAssocID="{B82393E3-66F1-44B4-A96E-53C4168E780F}" presName="compNode" presStyleCnt="0"/>
      <dgm:spPr/>
    </dgm:pt>
    <dgm:pt modelId="{A108FC7F-9353-4C57-9BB4-AF8BE8958FEA}" type="pres">
      <dgm:prSet presAssocID="{B82393E3-66F1-44B4-A96E-53C4168E780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Book"/>
        </a:ext>
      </dgm:extLst>
    </dgm:pt>
    <dgm:pt modelId="{2F8F5DD5-7F42-4070-9CD4-CA0FE653F6A5}" type="pres">
      <dgm:prSet presAssocID="{B82393E3-66F1-44B4-A96E-53C4168E780F}" presName="spaceRect" presStyleCnt="0"/>
      <dgm:spPr/>
    </dgm:pt>
    <dgm:pt modelId="{8102DCDB-2B92-445B-9962-99D5D82119DF}" type="pres">
      <dgm:prSet presAssocID="{B82393E3-66F1-44B4-A96E-53C4168E780F}" presName="textRect" presStyleLbl="revTx" presStyleIdx="3" presStyleCnt="4">
        <dgm:presLayoutVars>
          <dgm:chMax val="1"/>
          <dgm:chPref val="1"/>
        </dgm:presLayoutVars>
      </dgm:prSet>
      <dgm:spPr/>
    </dgm:pt>
  </dgm:ptLst>
  <dgm:cxnLst>
    <dgm:cxn modelId="{B7EB5C18-5622-4E82-A9E1-213456063C27}" srcId="{6E37D2CF-23F3-4B6D-AE89-D04A623F0303}" destId="{FE1F11D5-45AA-4704-9E7B-494EB657EFB9}" srcOrd="1" destOrd="0" parTransId="{045C982E-F147-43BA-96DD-77D15694DE9E}" sibTransId="{787301CF-DA13-47D8-A260-8742BDA3D05C}"/>
    <dgm:cxn modelId="{FB365821-762C-40A6-8666-51D709122849}" type="presOf" srcId="{B82393E3-66F1-44B4-A96E-53C4168E780F}" destId="{8102DCDB-2B92-445B-9962-99D5D82119DF}" srcOrd="0" destOrd="0" presId="urn:microsoft.com/office/officeart/2018/2/layout/IconLabelList"/>
    <dgm:cxn modelId="{7F1E703F-2FB9-4D0A-A62A-56B75FE79257}" srcId="{6E37D2CF-23F3-4B6D-AE89-D04A623F0303}" destId="{1405E955-646E-4F23-BE57-39280415B68E}" srcOrd="2" destOrd="0" parTransId="{34706213-8983-4207-9EDC-947B5E30F67B}" sibTransId="{3288AECC-D187-45FA-B52A-C0EB639AC1AB}"/>
    <dgm:cxn modelId="{42046D46-0C54-4CA6-BAE9-BAD93F58D322}" type="presOf" srcId="{1405E955-646E-4F23-BE57-39280415B68E}" destId="{D2ABAFB6-64F3-461C-B598-1E23D66B40CC}" srcOrd="0" destOrd="0" presId="urn:microsoft.com/office/officeart/2018/2/layout/IconLabelList"/>
    <dgm:cxn modelId="{E7C6DA77-C66E-4D1E-8FF6-6D57C783055F}" srcId="{6E37D2CF-23F3-4B6D-AE89-D04A623F0303}" destId="{730A4D71-84D0-4E93-AF2A-45FC3F038CA1}" srcOrd="0" destOrd="0" parTransId="{042D3A93-C524-4047-A7EF-05E3E79D4F37}" sibTransId="{E0AB625C-0A9A-40B3-8687-0DDCCB56E708}"/>
    <dgm:cxn modelId="{AD9E18A1-1A02-4418-AEB1-5481DAA40FFC}" type="presOf" srcId="{6E37D2CF-23F3-4B6D-AE89-D04A623F0303}" destId="{4F3D226F-0CF1-4536-9B53-42867301C9B4}" srcOrd="0" destOrd="0" presId="urn:microsoft.com/office/officeart/2018/2/layout/IconLabelList"/>
    <dgm:cxn modelId="{7EF90ED9-3B26-49ED-B887-D8F3BADDF61E}" type="presOf" srcId="{730A4D71-84D0-4E93-AF2A-45FC3F038CA1}" destId="{0C849E64-F5F5-45C1-B20B-01BB97FD13C1}" srcOrd="0" destOrd="0" presId="urn:microsoft.com/office/officeart/2018/2/layout/IconLabelList"/>
    <dgm:cxn modelId="{13ED3FE7-8F70-49F5-BC58-7D22B176FF7C}" type="presOf" srcId="{FE1F11D5-45AA-4704-9E7B-494EB657EFB9}" destId="{473E06AD-7E0F-46C9-BD4A-B40249BA8CF4}" srcOrd="0" destOrd="0" presId="urn:microsoft.com/office/officeart/2018/2/layout/IconLabelList"/>
    <dgm:cxn modelId="{CDBFFDF3-36E4-493B-945F-548316EA9633}" srcId="{6E37D2CF-23F3-4B6D-AE89-D04A623F0303}" destId="{B82393E3-66F1-44B4-A96E-53C4168E780F}" srcOrd="3" destOrd="0" parTransId="{F6DDBC37-8F09-4AC7-8A0C-3F2AC0072FB5}" sibTransId="{62DA3118-2D16-4634-8DFF-D121B50A340A}"/>
    <dgm:cxn modelId="{33F165B4-A14D-4799-971D-DAA953D212A5}" type="presParOf" srcId="{4F3D226F-0CF1-4536-9B53-42867301C9B4}" destId="{659EBFE8-3E24-4BF1-BEBD-787B73E43B44}" srcOrd="0" destOrd="0" presId="urn:microsoft.com/office/officeart/2018/2/layout/IconLabelList"/>
    <dgm:cxn modelId="{9AD0CEA9-AB2F-4948-8F4D-1D6351E4D061}" type="presParOf" srcId="{659EBFE8-3E24-4BF1-BEBD-787B73E43B44}" destId="{9C78BBD6-C706-454C-AEDA-5F2B0161685D}" srcOrd="0" destOrd="0" presId="urn:microsoft.com/office/officeart/2018/2/layout/IconLabelList"/>
    <dgm:cxn modelId="{09EED68F-783C-4145-B724-9E3DA9B02AA0}" type="presParOf" srcId="{659EBFE8-3E24-4BF1-BEBD-787B73E43B44}" destId="{0541E7BE-56C8-4D0B-9BA3-3B7C7E5A1F48}" srcOrd="1" destOrd="0" presId="urn:microsoft.com/office/officeart/2018/2/layout/IconLabelList"/>
    <dgm:cxn modelId="{91BE5BB9-32B5-4F55-99BB-1A824A1552BD}" type="presParOf" srcId="{659EBFE8-3E24-4BF1-BEBD-787B73E43B44}" destId="{0C849E64-F5F5-45C1-B20B-01BB97FD13C1}" srcOrd="2" destOrd="0" presId="urn:microsoft.com/office/officeart/2018/2/layout/IconLabelList"/>
    <dgm:cxn modelId="{A9BAACE7-B332-4139-8E9A-357C3AC6D17D}" type="presParOf" srcId="{4F3D226F-0CF1-4536-9B53-42867301C9B4}" destId="{87A736D9-BD20-4BD5-9F67-4F55B8B1BE8B}" srcOrd="1" destOrd="0" presId="urn:microsoft.com/office/officeart/2018/2/layout/IconLabelList"/>
    <dgm:cxn modelId="{3C41803A-C026-4D82-83B5-BD5849043886}" type="presParOf" srcId="{4F3D226F-0CF1-4536-9B53-42867301C9B4}" destId="{8DA83F6C-EDFB-469B-B0FA-E2AACEFD4E0A}" srcOrd="2" destOrd="0" presId="urn:microsoft.com/office/officeart/2018/2/layout/IconLabelList"/>
    <dgm:cxn modelId="{F4FFC41F-A034-4A0A-9326-1169A18375D5}" type="presParOf" srcId="{8DA83F6C-EDFB-469B-B0FA-E2AACEFD4E0A}" destId="{EA89CAB9-AB8B-4962-AFA5-AF9E6B72FD1C}" srcOrd="0" destOrd="0" presId="urn:microsoft.com/office/officeart/2018/2/layout/IconLabelList"/>
    <dgm:cxn modelId="{CFDC02A4-911E-4C02-80F1-C437D29B0BB7}" type="presParOf" srcId="{8DA83F6C-EDFB-469B-B0FA-E2AACEFD4E0A}" destId="{B8E5B1EB-6384-4C76-896E-E3371F6276AE}" srcOrd="1" destOrd="0" presId="urn:microsoft.com/office/officeart/2018/2/layout/IconLabelList"/>
    <dgm:cxn modelId="{AD28159D-3087-49E7-B685-39DF5C6A5595}" type="presParOf" srcId="{8DA83F6C-EDFB-469B-B0FA-E2AACEFD4E0A}" destId="{473E06AD-7E0F-46C9-BD4A-B40249BA8CF4}" srcOrd="2" destOrd="0" presId="urn:microsoft.com/office/officeart/2018/2/layout/IconLabelList"/>
    <dgm:cxn modelId="{2BED1FE5-B978-4B87-83B1-D752B559CC9B}" type="presParOf" srcId="{4F3D226F-0CF1-4536-9B53-42867301C9B4}" destId="{8380F381-2A83-40E9-9A60-F4207AAE885B}" srcOrd="3" destOrd="0" presId="urn:microsoft.com/office/officeart/2018/2/layout/IconLabelList"/>
    <dgm:cxn modelId="{DB27058F-CEEF-4768-A57B-C4CCFE319CF8}" type="presParOf" srcId="{4F3D226F-0CF1-4536-9B53-42867301C9B4}" destId="{E5678ECE-EE71-4612-967A-7597253B5CE8}" srcOrd="4" destOrd="0" presId="urn:microsoft.com/office/officeart/2018/2/layout/IconLabelList"/>
    <dgm:cxn modelId="{6D2B0EA3-0B7B-42BC-B534-AD356AA6B2B7}" type="presParOf" srcId="{E5678ECE-EE71-4612-967A-7597253B5CE8}" destId="{24ADE3DD-CC37-41C2-A965-4D9D8BA1D6C3}" srcOrd="0" destOrd="0" presId="urn:microsoft.com/office/officeart/2018/2/layout/IconLabelList"/>
    <dgm:cxn modelId="{61E5A0C2-6F15-45EE-8545-26AD4735FEBC}" type="presParOf" srcId="{E5678ECE-EE71-4612-967A-7597253B5CE8}" destId="{C60B8197-D85B-42C4-9F11-1F9B2D4229E4}" srcOrd="1" destOrd="0" presId="urn:microsoft.com/office/officeart/2018/2/layout/IconLabelList"/>
    <dgm:cxn modelId="{EA141442-B61C-4924-878D-5CC5A9784C07}" type="presParOf" srcId="{E5678ECE-EE71-4612-967A-7597253B5CE8}" destId="{D2ABAFB6-64F3-461C-B598-1E23D66B40CC}" srcOrd="2" destOrd="0" presId="urn:microsoft.com/office/officeart/2018/2/layout/IconLabelList"/>
    <dgm:cxn modelId="{051E30CC-605C-402A-8039-BBD93D4ACC33}" type="presParOf" srcId="{4F3D226F-0CF1-4536-9B53-42867301C9B4}" destId="{808BF5EA-9827-41DF-B0A8-C712ACF7919F}" srcOrd="5" destOrd="0" presId="urn:microsoft.com/office/officeart/2018/2/layout/IconLabelList"/>
    <dgm:cxn modelId="{A2C6298A-7415-4E76-88FE-064F9BEB4AFC}" type="presParOf" srcId="{4F3D226F-0CF1-4536-9B53-42867301C9B4}" destId="{3A3515EE-3515-4D13-B71B-177A88645768}" srcOrd="6" destOrd="0" presId="urn:microsoft.com/office/officeart/2018/2/layout/IconLabelList"/>
    <dgm:cxn modelId="{91EC4142-7B24-438F-AB74-30CFA4C8E75F}" type="presParOf" srcId="{3A3515EE-3515-4D13-B71B-177A88645768}" destId="{A108FC7F-9353-4C57-9BB4-AF8BE8958FEA}" srcOrd="0" destOrd="0" presId="urn:microsoft.com/office/officeart/2018/2/layout/IconLabelList"/>
    <dgm:cxn modelId="{68951846-C391-4882-BA4E-DE9DB86EF3F9}" type="presParOf" srcId="{3A3515EE-3515-4D13-B71B-177A88645768}" destId="{2F8F5DD5-7F42-4070-9CD4-CA0FE653F6A5}" srcOrd="1" destOrd="0" presId="urn:microsoft.com/office/officeart/2018/2/layout/IconLabelList"/>
    <dgm:cxn modelId="{ED19D14E-294D-46B5-A284-7B0A509B5A75}" type="presParOf" srcId="{3A3515EE-3515-4D13-B71B-177A88645768}" destId="{8102DCDB-2B92-445B-9962-99D5D82119D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8BBD6-C706-454C-AEDA-5F2B0161685D}">
      <dsp:nvSpPr>
        <dsp:cNvPr id="0" name=""/>
        <dsp:cNvSpPr/>
      </dsp:nvSpPr>
      <dsp:spPr>
        <a:xfrm>
          <a:off x="938775" y="924667"/>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849E64-F5F5-45C1-B20B-01BB97FD13C1}">
      <dsp:nvSpPr>
        <dsp:cNvPr id="0" name=""/>
        <dsp:cNvSpPr/>
      </dsp:nvSpPr>
      <dsp:spPr>
        <a:xfrm>
          <a:off x="372805"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Overview Task 1 and Review of Content </a:t>
          </a:r>
        </a:p>
      </dsp:txBody>
      <dsp:txXfrm>
        <a:off x="372805" y="2141412"/>
        <a:ext cx="2058075" cy="720000"/>
      </dsp:txXfrm>
    </dsp:sp>
    <dsp:sp modelId="{EA89CAB9-AB8B-4962-AFA5-AF9E6B72FD1C}">
      <dsp:nvSpPr>
        <dsp:cNvPr id="0" name=""/>
        <dsp:cNvSpPr/>
      </dsp:nvSpPr>
      <dsp:spPr>
        <a:xfrm>
          <a:off x="3357014" y="924667"/>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3E06AD-7E0F-46C9-BD4A-B40249BA8CF4}">
      <dsp:nvSpPr>
        <dsp:cNvPr id="0" name=""/>
        <dsp:cNvSpPr/>
      </dsp:nvSpPr>
      <dsp:spPr>
        <a:xfrm>
          <a:off x="2791043"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Essay Writing – How to</a:t>
          </a:r>
        </a:p>
      </dsp:txBody>
      <dsp:txXfrm>
        <a:off x="2791043" y="2141412"/>
        <a:ext cx="2058075" cy="720000"/>
      </dsp:txXfrm>
    </dsp:sp>
    <dsp:sp modelId="{24ADE3DD-CC37-41C2-A965-4D9D8BA1D6C3}">
      <dsp:nvSpPr>
        <dsp:cNvPr id="0" name=""/>
        <dsp:cNvSpPr/>
      </dsp:nvSpPr>
      <dsp:spPr>
        <a:xfrm>
          <a:off x="5775252" y="924667"/>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ABAFB6-64F3-461C-B598-1E23D66B40CC}">
      <dsp:nvSpPr>
        <dsp:cNvPr id="0" name=""/>
        <dsp:cNvSpPr/>
      </dsp:nvSpPr>
      <dsp:spPr>
        <a:xfrm>
          <a:off x="5209281"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RELIEF TEACHER – Essay Notes Page (Prep)</a:t>
          </a:r>
        </a:p>
      </dsp:txBody>
      <dsp:txXfrm>
        <a:off x="5209281" y="2141412"/>
        <a:ext cx="2058075" cy="720000"/>
      </dsp:txXfrm>
    </dsp:sp>
    <dsp:sp modelId="{A108FC7F-9353-4C57-9BB4-AF8BE8958FEA}">
      <dsp:nvSpPr>
        <dsp:cNvPr id="0" name=""/>
        <dsp:cNvSpPr/>
      </dsp:nvSpPr>
      <dsp:spPr>
        <a:xfrm>
          <a:off x="8193490" y="924667"/>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02DCDB-2B92-445B-9962-99D5D82119DF}">
      <dsp:nvSpPr>
        <dsp:cNvPr id="0" name=""/>
        <dsp:cNvSpPr/>
      </dsp:nvSpPr>
      <dsp:spPr>
        <a:xfrm>
          <a:off x="7627519" y="214141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RELIEF TEACHER – Essay Notes Page and drafting (Prep)</a:t>
          </a:r>
        </a:p>
      </dsp:txBody>
      <dsp:txXfrm>
        <a:off x="7627519" y="2141412"/>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dirty="0">
                <a:solidFill>
                  <a:srgbClr val="0D0D0D"/>
                </a:solidFill>
                <a:effectLst/>
                <a:latin typeface="Söhne"/>
              </a:rPr>
              <a:t>Thesis Statement: The political reforms and actions of Tiberius and Gaius Gracchus significantly influenced the socio-political landscape of ancient Rome during the period of 133–121 BCE.</a:t>
            </a:r>
          </a:p>
          <a:p>
            <a:pPr algn="l">
              <a:buFont typeface="+mj-lt"/>
              <a:buAutoNum type="arabicPeriod"/>
            </a:pPr>
            <a:r>
              <a:rPr lang="en-AU" b="0" i="0" dirty="0">
                <a:solidFill>
                  <a:srgbClr val="0D0D0D"/>
                </a:solidFill>
                <a:effectLst/>
                <a:latin typeface="Söhne"/>
              </a:rPr>
              <a:t>Background info: Tiberius and Gaius Gracchus were Roman politicians and reformers who sought to address issues of land distribution, social inequality, and political corruption in the Roman Republic during the tumultuous years of the late 2nd century BCE.</a:t>
            </a:r>
          </a:p>
          <a:p>
            <a:pPr algn="l">
              <a:buFont typeface="+mj-lt"/>
              <a:buAutoNum type="arabicPeriod"/>
            </a:pPr>
            <a:r>
              <a:rPr lang="en-AU" b="0" i="0" dirty="0">
                <a:solidFill>
                  <a:srgbClr val="0D0D0D"/>
                </a:solidFill>
                <a:effectLst/>
                <a:latin typeface="Söhne"/>
              </a:rPr>
              <a:t>Essay Map: This essay will explore the contributions of Tiberius and Gaius Gracchus to the socio-political landscape of ancient Rome, focusing on their land reforms, political initiatives, and the lasting impact of their actions.</a:t>
            </a:r>
          </a:p>
          <a:p>
            <a:pPr algn="l"/>
            <a:r>
              <a:rPr lang="en-AU" b="1" i="0" dirty="0">
                <a:solidFill>
                  <a:srgbClr val="0D0D0D"/>
                </a:solidFill>
                <a:effectLst/>
                <a:latin typeface="Söhne"/>
              </a:rPr>
              <a:t>BODY PARAGRAPHS:</a:t>
            </a:r>
            <a:endParaRPr lang="en-AU" b="0" i="0" dirty="0">
              <a:solidFill>
                <a:srgbClr val="0D0D0D"/>
              </a:solidFill>
              <a:effectLst/>
              <a:latin typeface="Söhne"/>
            </a:endParaRPr>
          </a:p>
          <a:p>
            <a:pPr algn="l"/>
            <a:r>
              <a:rPr lang="en-AU" b="1" i="0" dirty="0">
                <a:solidFill>
                  <a:srgbClr val="0D0D0D"/>
                </a:solidFill>
                <a:effectLst/>
                <a:latin typeface="Söhne"/>
              </a:rPr>
              <a:t>1. Tiberius Gracchus' Land Reforms:</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Tiberius Gracchus initiated land reforms aimed at redistributing land to the plebeians, which challenged the dominance of the senatorial class.</a:t>
            </a:r>
          </a:p>
          <a:p>
            <a:pPr algn="l">
              <a:buFont typeface="Arial" panose="020B0604020202020204" pitchFamily="34" charset="0"/>
              <a:buChar char="•"/>
            </a:pPr>
            <a:r>
              <a:rPr lang="en-AU" b="0" i="0" dirty="0">
                <a:solidFill>
                  <a:srgbClr val="0D0D0D"/>
                </a:solidFill>
                <a:effectLst/>
                <a:latin typeface="Söhne"/>
              </a:rPr>
              <a:t>Explanation/Evidence: He proposed the Lex </a:t>
            </a:r>
            <a:r>
              <a:rPr lang="en-AU" b="0" i="0" dirty="0" err="1">
                <a:solidFill>
                  <a:srgbClr val="0D0D0D"/>
                </a:solidFill>
                <a:effectLst/>
                <a:latin typeface="Söhne"/>
              </a:rPr>
              <a:t>Sempronia</a:t>
            </a:r>
            <a:r>
              <a:rPr lang="en-AU" b="0" i="0" dirty="0">
                <a:solidFill>
                  <a:srgbClr val="0D0D0D"/>
                </a:solidFill>
                <a:effectLst/>
                <a:latin typeface="Söhne"/>
              </a:rPr>
              <a:t> </a:t>
            </a:r>
            <a:r>
              <a:rPr lang="en-AU" b="0" i="0" dirty="0" err="1">
                <a:solidFill>
                  <a:srgbClr val="0D0D0D"/>
                </a:solidFill>
                <a:effectLst/>
                <a:latin typeface="Söhne"/>
              </a:rPr>
              <a:t>Agraria</a:t>
            </a:r>
            <a:r>
              <a:rPr lang="en-AU" b="0" i="0" dirty="0">
                <a:solidFill>
                  <a:srgbClr val="0D0D0D"/>
                </a:solidFill>
                <a:effectLst/>
                <a:latin typeface="Söhne"/>
              </a:rPr>
              <a:t>, which aimed to limit the amount of land an individual could possess and redistribute excess land to landless citizens.</a:t>
            </a:r>
          </a:p>
          <a:p>
            <a:pPr algn="l">
              <a:buFont typeface="Arial" panose="020B0604020202020204" pitchFamily="34" charset="0"/>
              <a:buChar char="•"/>
            </a:pPr>
            <a:r>
              <a:rPr lang="en-AU" b="0" i="0" dirty="0">
                <a:solidFill>
                  <a:srgbClr val="0D0D0D"/>
                </a:solidFill>
                <a:effectLst/>
                <a:latin typeface="Söhne"/>
              </a:rPr>
              <a:t>Linking Sentence: These reforms exacerbated tensions between the plebeians and the senatorial elite, laying the groundwork for future socio-political conflict.</a:t>
            </a:r>
          </a:p>
          <a:p>
            <a:pPr algn="l"/>
            <a:r>
              <a:rPr lang="en-AU" b="1" i="0" dirty="0">
                <a:solidFill>
                  <a:srgbClr val="0D0D0D"/>
                </a:solidFill>
                <a:effectLst/>
                <a:latin typeface="Söhne"/>
              </a:rPr>
              <a:t>2. Gaius Gracchus' Political Initiatives:</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Gaius Gracchus expanded upon his brother's reforms by advocating for further political and social changes.</a:t>
            </a:r>
          </a:p>
          <a:p>
            <a:pPr algn="l">
              <a:buFont typeface="Arial" panose="020B0604020202020204" pitchFamily="34" charset="0"/>
              <a:buChar char="•"/>
            </a:pPr>
            <a:r>
              <a:rPr lang="en-AU" b="0" i="0" dirty="0">
                <a:solidFill>
                  <a:srgbClr val="0D0D0D"/>
                </a:solidFill>
                <a:effectLst/>
                <a:latin typeface="Söhne"/>
              </a:rPr>
              <a:t>Explanation/Evidence: He introduced legislation such as the Lex </a:t>
            </a:r>
            <a:r>
              <a:rPr lang="en-AU" b="0" i="0" dirty="0" err="1">
                <a:solidFill>
                  <a:srgbClr val="0D0D0D"/>
                </a:solidFill>
                <a:effectLst/>
                <a:latin typeface="Söhne"/>
              </a:rPr>
              <a:t>Frumentaria</a:t>
            </a:r>
            <a:r>
              <a:rPr lang="en-AU" b="0" i="0" dirty="0">
                <a:solidFill>
                  <a:srgbClr val="0D0D0D"/>
                </a:solidFill>
                <a:effectLst/>
                <a:latin typeface="Söhne"/>
              </a:rPr>
              <a:t>, which provided subsidized grain for the urban poor, and proposed measures to extend Roman citizenship to allied communities.</a:t>
            </a:r>
          </a:p>
          <a:p>
            <a:pPr algn="l">
              <a:buFont typeface="Arial" panose="020B0604020202020204" pitchFamily="34" charset="0"/>
              <a:buChar char="•"/>
            </a:pPr>
            <a:r>
              <a:rPr lang="en-AU" b="0" i="0" dirty="0">
                <a:solidFill>
                  <a:srgbClr val="0D0D0D"/>
                </a:solidFill>
                <a:effectLst/>
                <a:latin typeface="Söhne"/>
              </a:rPr>
              <a:t>Linking Sentence: Gaius Gracchus' initiatives aimed to alleviate social inequality and strengthen the political power of the plebeians, but they also faced fierce opposition from conservative factions within the Roman Senate.</a:t>
            </a:r>
          </a:p>
          <a:p>
            <a:pPr algn="l"/>
            <a:r>
              <a:rPr lang="en-AU" b="1" i="0" dirty="0">
                <a:solidFill>
                  <a:srgbClr val="0D0D0D"/>
                </a:solidFill>
                <a:effectLst/>
                <a:latin typeface="Söhne"/>
              </a:rPr>
              <a:t>3. Lasting Impact and Legacy:</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Despite their eventual downfall, the Gracchi brothers' reforms left a lasting impact on Roman politics and society.</a:t>
            </a:r>
          </a:p>
          <a:p>
            <a:pPr algn="l">
              <a:buFont typeface="Arial" panose="020B0604020202020204" pitchFamily="34" charset="0"/>
              <a:buChar char="•"/>
            </a:pPr>
            <a:r>
              <a:rPr lang="en-AU" b="0" i="0" dirty="0">
                <a:solidFill>
                  <a:srgbClr val="0D0D0D"/>
                </a:solidFill>
                <a:effectLst/>
                <a:latin typeface="Söhne"/>
              </a:rPr>
              <a:t>Explanation/Evidence: Their efforts brought issues of social injustice and political corruption to the forefront of Roman discourse, inspiring future reformers and revolutionaries.</a:t>
            </a:r>
          </a:p>
          <a:p>
            <a:pPr algn="l">
              <a:buFont typeface="Arial" panose="020B0604020202020204" pitchFamily="34" charset="0"/>
              <a:buChar char="•"/>
            </a:pPr>
            <a:r>
              <a:rPr lang="en-AU" b="0" i="0" dirty="0">
                <a:solidFill>
                  <a:srgbClr val="0D0D0D"/>
                </a:solidFill>
                <a:effectLst/>
                <a:latin typeface="Söhne"/>
              </a:rPr>
              <a:t>Linking Sentence: The Gracchi brothers' legacy serves as a testament to the complex interplay between class conflict, political ambition, and societal change in the history of ancient Rome.</a:t>
            </a:r>
          </a:p>
          <a:p>
            <a:pPr algn="l"/>
            <a:r>
              <a:rPr lang="en-AU" b="1" i="0" dirty="0">
                <a:solidFill>
                  <a:srgbClr val="0D0D0D"/>
                </a:solidFill>
                <a:effectLst/>
                <a:latin typeface="Söhne"/>
              </a:rPr>
              <a:t>CONCLUSION:</a:t>
            </a:r>
            <a:r>
              <a:rPr lang="en-AU" b="0" i="0" dirty="0">
                <a:solidFill>
                  <a:srgbClr val="0D0D0D"/>
                </a:solidFill>
                <a:effectLst/>
                <a:latin typeface="Söhne"/>
              </a:rPr>
              <a:t> In conclusion, the contributions of Tiberius and Gaius Gracchus to the socio-political landscape of ancient Rome during the period of 133–121 BCE were profound and far-reaching. Through their land reforms, political initiatives, and enduring legacy, the Gracchi brothers left an indelible mark on Roman history, shaping the course of events and influencing the trajectory of the Roman Republic.</a:t>
            </a: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5</a:t>
            </a:fld>
            <a:endParaRPr lang="en-US"/>
          </a:p>
        </p:txBody>
      </p:sp>
    </p:spTree>
    <p:extLst>
      <p:ext uri="{BB962C8B-B14F-4D97-AF65-F5344CB8AC3E}">
        <p14:creationId xmlns:p14="http://schemas.microsoft.com/office/powerpoint/2010/main" val="324104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AU" b="0" i="0" dirty="0">
                <a:solidFill>
                  <a:srgbClr val="0D0D0D"/>
                </a:solidFill>
                <a:effectLst/>
                <a:latin typeface="Söhne"/>
              </a:rPr>
              <a:t>Thesis Statement: The political reforms and actions of Tiberius and Gaius Gracchus significantly influenced the socio-political landscape of ancient Rome during the period of 133–121 BCE.</a:t>
            </a:r>
          </a:p>
          <a:p>
            <a:pPr algn="l">
              <a:buFont typeface="+mj-lt"/>
              <a:buAutoNum type="arabicPeriod"/>
            </a:pPr>
            <a:r>
              <a:rPr lang="en-AU" b="0" i="0" dirty="0">
                <a:solidFill>
                  <a:srgbClr val="0D0D0D"/>
                </a:solidFill>
                <a:effectLst/>
                <a:latin typeface="Söhne"/>
              </a:rPr>
              <a:t>Background info: Tiberius and Gaius Gracchus were Roman politicians and reformers who sought to address issues of land distribution, social inequality, and political corruption in the Roman Republic during the tumultuous years of the late 2nd century BCE.</a:t>
            </a:r>
          </a:p>
          <a:p>
            <a:pPr algn="l">
              <a:buFont typeface="+mj-lt"/>
              <a:buAutoNum type="arabicPeriod"/>
            </a:pPr>
            <a:r>
              <a:rPr lang="en-AU" b="0" i="0" dirty="0">
                <a:solidFill>
                  <a:srgbClr val="0D0D0D"/>
                </a:solidFill>
                <a:effectLst/>
                <a:latin typeface="Söhne"/>
              </a:rPr>
              <a:t>Essay Map: This essay will explore the contributions of Tiberius and Gaius Gracchus to the socio-political landscape of ancient Rome, focusing on their land reforms, political initiatives, and the lasting impact of their actions.</a:t>
            </a:r>
          </a:p>
          <a:p>
            <a:pPr algn="l"/>
            <a:r>
              <a:rPr lang="en-AU" b="1" i="0" dirty="0">
                <a:solidFill>
                  <a:srgbClr val="0D0D0D"/>
                </a:solidFill>
                <a:effectLst/>
                <a:latin typeface="Söhne"/>
              </a:rPr>
              <a:t>BODY PARAGRAPHS:</a:t>
            </a:r>
            <a:endParaRPr lang="en-AU" b="0" i="0" dirty="0">
              <a:solidFill>
                <a:srgbClr val="0D0D0D"/>
              </a:solidFill>
              <a:effectLst/>
              <a:latin typeface="Söhne"/>
            </a:endParaRPr>
          </a:p>
          <a:p>
            <a:pPr algn="l"/>
            <a:r>
              <a:rPr lang="en-AU" b="1" i="0" dirty="0">
                <a:solidFill>
                  <a:srgbClr val="0D0D0D"/>
                </a:solidFill>
                <a:effectLst/>
                <a:latin typeface="Söhne"/>
              </a:rPr>
              <a:t>1. Tiberius Gracchus' Land Reforms:</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Tiberius Gracchus initiated land reforms aimed at redistributing land to the plebeians, which challenged the dominance of the senatorial class.</a:t>
            </a:r>
          </a:p>
          <a:p>
            <a:pPr algn="l">
              <a:buFont typeface="Arial" panose="020B0604020202020204" pitchFamily="34" charset="0"/>
              <a:buChar char="•"/>
            </a:pPr>
            <a:r>
              <a:rPr lang="en-AU" b="0" i="0" dirty="0">
                <a:solidFill>
                  <a:srgbClr val="0D0D0D"/>
                </a:solidFill>
                <a:effectLst/>
                <a:latin typeface="Söhne"/>
              </a:rPr>
              <a:t>Explanation/Evidence: He proposed the Lex </a:t>
            </a:r>
            <a:r>
              <a:rPr lang="en-AU" b="0" i="0" dirty="0" err="1">
                <a:solidFill>
                  <a:srgbClr val="0D0D0D"/>
                </a:solidFill>
                <a:effectLst/>
                <a:latin typeface="Söhne"/>
              </a:rPr>
              <a:t>Sempronia</a:t>
            </a:r>
            <a:r>
              <a:rPr lang="en-AU" b="0" i="0" dirty="0">
                <a:solidFill>
                  <a:srgbClr val="0D0D0D"/>
                </a:solidFill>
                <a:effectLst/>
                <a:latin typeface="Söhne"/>
              </a:rPr>
              <a:t> </a:t>
            </a:r>
            <a:r>
              <a:rPr lang="en-AU" b="0" i="0" dirty="0" err="1">
                <a:solidFill>
                  <a:srgbClr val="0D0D0D"/>
                </a:solidFill>
                <a:effectLst/>
                <a:latin typeface="Söhne"/>
              </a:rPr>
              <a:t>Agraria</a:t>
            </a:r>
            <a:r>
              <a:rPr lang="en-AU" b="0" i="0" dirty="0">
                <a:solidFill>
                  <a:srgbClr val="0D0D0D"/>
                </a:solidFill>
                <a:effectLst/>
                <a:latin typeface="Söhne"/>
              </a:rPr>
              <a:t>, which aimed to limit the amount of land an individual could possess and redistribute excess land to landless citizens.</a:t>
            </a:r>
          </a:p>
          <a:p>
            <a:pPr algn="l">
              <a:buFont typeface="Arial" panose="020B0604020202020204" pitchFamily="34" charset="0"/>
              <a:buChar char="•"/>
            </a:pPr>
            <a:r>
              <a:rPr lang="en-AU" b="0" i="0" dirty="0">
                <a:solidFill>
                  <a:srgbClr val="0D0D0D"/>
                </a:solidFill>
                <a:effectLst/>
                <a:latin typeface="Söhne"/>
              </a:rPr>
              <a:t>Linking Sentence: These reforms exacerbated tensions between the plebeians and the senatorial elite, laying the groundwork for future socio-political conflict.</a:t>
            </a:r>
          </a:p>
          <a:p>
            <a:pPr algn="l"/>
            <a:r>
              <a:rPr lang="en-AU" b="1" i="0" dirty="0">
                <a:solidFill>
                  <a:srgbClr val="0D0D0D"/>
                </a:solidFill>
                <a:effectLst/>
                <a:latin typeface="Söhne"/>
              </a:rPr>
              <a:t>2. Gaius Gracchus' Political Initiatives:</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Gaius Gracchus expanded upon his brother's reforms by advocating for further political and social changes.</a:t>
            </a:r>
          </a:p>
          <a:p>
            <a:pPr algn="l">
              <a:buFont typeface="Arial" panose="020B0604020202020204" pitchFamily="34" charset="0"/>
              <a:buChar char="•"/>
            </a:pPr>
            <a:r>
              <a:rPr lang="en-AU" b="0" i="0" dirty="0">
                <a:solidFill>
                  <a:srgbClr val="0D0D0D"/>
                </a:solidFill>
                <a:effectLst/>
                <a:latin typeface="Söhne"/>
              </a:rPr>
              <a:t>Explanation/Evidence: He introduced legislation such as the Lex </a:t>
            </a:r>
            <a:r>
              <a:rPr lang="en-AU" b="0" i="0" dirty="0" err="1">
                <a:solidFill>
                  <a:srgbClr val="0D0D0D"/>
                </a:solidFill>
                <a:effectLst/>
                <a:latin typeface="Söhne"/>
              </a:rPr>
              <a:t>Frumentaria</a:t>
            </a:r>
            <a:r>
              <a:rPr lang="en-AU" b="0" i="0" dirty="0">
                <a:solidFill>
                  <a:srgbClr val="0D0D0D"/>
                </a:solidFill>
                <a:effectLst/>
                <a:latin typeface="Söhne"/>
              </a:rPr>
              <a:t>, which provided subsidized grain for the urban poor, and proposed measures to extend Roman citizenship to allied communities.</a:t>
            </a:r>
          </a:p>
          <a:p>
            <a:pPr algn="l">
              <a:buFont typeface="Arial" panose="020B0604020202020204" pitchFamily="34" charset="0"/>
              <a:buChar char="•"/>
            </a:pPr>
            <a:r>
              <a:rPr lang="en-AU" b="0" i="0" dirty="0">
                <a:solidFill>
                  <a:srgbClr val="0D0D0D"/>
                </a:solidFill>
                <a:effectLst/>
                <a:latin typeface="Söhne"/>
              </a:rPr>
              <a:t>Linking Sentence: Gaius Gracchus' initiatives aimed to alleviate social inequality and strengthen the political power of the plebeians, but they also faced fierce opposition from conservative factions within the Roman Senate.</a:t>
            </a:r>
          </a:p>
          <a:p>
            <a:pPr algn="l"/>
            <a:r>
              <a:rPr lang="en-AU" b="1" i="0" dirty="0">
                <a:solidFill>
                  <a:srgbClr val="0D0D0D"/>
                </a:solidFill>
                <a:effectLst/>
                <a:latin typeface="Söhne"/>
              </a:rPr>
              <a:t>3. Lasting Impact and Legacy:</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Despite their eventual downfall, the Gracchi brothers' reforms left a lasting impact on Roman politics and society.</a:t>
            </a:r>
          </a:p>
          <a:p>
            <a:pPr algn="l">
              <a:buFont typeface="Arial" panose="020B0604020202020204" pitchFamily="34" charset="0"/>
              <a:buChar char="•"/>
            </a:pPr>
            <a:r>
              <a:rPr lang="en-AU" b="0" i="0" dirty="0">
                <a:solidFill>
                  <a:srgbClr val="0D0D0D"/>
                </a:solidFill>
                <a:effectLst/>
                <a:latin typeface="Söhne"/>
              </a:rPr>
              <a:t>Explanation/Evidence: Their efforts brought issues of social injustice and political corruption to the forefront of Roman discourse, inspiring future reformers and revolutionaries.</a:t>
            </a:r>
          </a:p>
          <a:p>
            <a:pPr algn="l">
              <a:buFont typeface="Arial" panose="020B0604020202020204" pitchFamily="34" charset="0"/>
              <a:buChar char="•"/>
            </a:pPr>
            <a:r>
              <a:rPr lang="en-AU" b="0" i="0" dirty="0">
                <a:solidFill>
                  <a:srgbClr val="0D0D0D"/>
                </a:solidFill>
                <a:effectLst/>
                <a:latin typeface="Söhne"/>
              </a:rPr>
              <a:t>Linking Sentence: The Gracchi brothers' legacy serves as a testament to the complex interplay between class conflict, political ambition, and societal change in the history of ancient Rome.</a:t>
            </a:r>
          </a:p>
          <a:p>
            <a:pPr algn="l"/>
            <a:r>
              <a:rPr lang="en-AU" b="1" i="0" dirty="0">
                <a:solidFill>
                  <a:srgbClr val="0D0D0D"/>
                </a:solidFill>
                <a:effectLst/>
                <a:latin typeface="Söhne"/>
              </a:rPr>
              <a:t>CONCLUSION:</a:t>
            </a:r>
            <a:r>
              <a:rPr lang="en-AU" b="0" i="0" dirty="0">
                <a:solidFill>
                  <a:srgbClr val="0D0D0D"/>
                </a:solidFill>
                <a:effectLst/>
                <a:latin typeface="Söhne"/>
              </a:rPr>
              <a:t> In conclusion, the contributions of Tiberius and Gaius Gracchus to the socio-political landscape of ancient Rome during the period of 133–121 BCE were profound and far-reaching. Through their land reforms, political initiatives, and enduring legacy, the Gracchi brothers left an indelible mark on Roman history, shaping the course of events and influencing the trajectory of the Roman Republic.</a:t>
            </a: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6</a:t>
            </a:fld>
            <a:endParaRPr lang="en-US"/>
          </a:p>
        </p:txBody>
      </p:sp>
    </p:spTree>
    <p:extLst>
      <p:ext uri="{BB962C8B-B14F-4D97-AF65-F5344CB8AC3E}">
        <p14:creationId xmlns:p14="http://schemas.microsoft.com/office/powerpoint/2010/main" val="248474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AU" b="1" i="0" dirty="0">
                <a:solidFill>
                  <a:srgbClr val="0D0D0D"/>
                </a:solidFill>
                <a:effectLst/>
                <a:latin typeface="Söhne"/>
              </a:rPr>
            </a:br>
            <a:r>
              <a:rPr lang="en-AU" b="1" i="0" dirty="0">
                <a:solidFill>
                  <a:srgbClr val="0D0D0D"/>
                </a:solidFill>
                <a:effectLst/>
                <a:latin typeface="Söhne"/>
              </a:rPr>
              <a:t>INTRODUCTION:</a:t>
            </a:r>
            <a:endParaRPr lang="en-AU" b="0" i="0" dirty="0">
              <a:solidFill>
                <a:srgbClr val="0D0D0D"/>
              </a:solidFill>
              <a:effectLst/>
              <a:latin typeface="Söhne"/>
            </a:endParaRPr>
          </a:p>
          <a:p>
            <a:pPr algn="l">
              <a:buFont typeface="+mj-lt"/>
              <a:buAutoNum type="arabicPeriod"/>
            </a:pPr>
            <a:r>
              <a:rPr lang="en-AU" b="0" i="0" dirty="0">
                <a:solidFill>
                  <a:srgbClr val="0D0D0D"/>
                </a:solidFill>
                <a:effectLst/>
                <a:latin typeface="Söhne"/>
              </a:rPr>
              <a:t>Thesis Statement: The period of Tiberius and Gaius Gracchus witnessed a complex interplay of continuity and change within Roman society, as their reforms both challenged and reinforced existing structures and traditions, profoundly impacting the political, economic, and social fabric of the Roman Republic.</a:t>
            </a:r>
          </a:p>
          <a:p>
            <a:pPr algn="l">
              <a:buFont typeface="+mj-lt"/>
              <a:buAutoNum type="arabicPeriod"/>
            </a:pPr>
            <a:r>
              <a:rPr lang="en-AU" b="0" i="0" dirty="0">
                <a:solidFill>
                  <a:srgbClr val="0D0D0D"/>
                </a:solidFill>
                <a:effectLst/>
                <a:latin typeface="Söhne"/>
              </a:rPr>
              <a:t>Background info: Tiberius and Gaius Gracchus were Roman politicians who sought to address issues of land distribution, social inequality, and political corruption during the late 2nd century BCE.</a:t>
            </a:r>
          </a:p>
          <a:p>
            <a:pPr algn="l">
              <a:buFont typeface="+mj-lt"/>
              <a:buAutoNum type="arabicPeriod"/>
            </a:pPr>
            <a:r>
              <a:rPr lang="en-AU" b="0" i="0" dirty="0">
                <a:solidFill>
                  <a:srgbClr val="0D0D0D"/>
                </a:solidFill>
                <a:effectLst/>
                <a:latin typeface="Söhne"/>
              </a:rPr>
              <a:t>Essay Map: This essay will examine the effects of continuity and change in the period of Tiberius and Gaius Gracchus, exploring how their reforms challenged or reinforced existing structures and traditions within Roman society, and discussing the impact on the political, economic, and social aspects of the Roman Republic.</a:t>
            </a:r>
          </a:p>
          <a:p>
            <a:pPr algn="l"/>
            <a:r>
              <a:rPr lang="en-AU" b="1" i="0" dirty="0">
                <a:solidFill>
                  <a:srgbClr val="0D0D0D"/>
                </a:solidFill>
                <a:effectLst/>
                <a:latin typeface="Söhne"/>
              </a:rPr>
              <a:t>BODY PARAGRAPHS:</a:t>
            </a:r>
            <a:endParaRPr lang="en-AU" b="0" i="0" dirty="0">
              <a:solidFill>
                <a:srgbClr val="0D0D0D"/>
              </a:solidFill>
              <a:effectLst/>
              <a:latin typeface="Söhne"/>
            </a:endParaRPr>
          </a:p>
          <a:p>
            <a:pPr algn="l"/>
            <a:r>
              <a:rPr lang="en-AU" b="1" i="0" dirty="0">
                <a:solidFill>
                  <a:srgbClr val="0D0D0D"/>
                </a:solidFill>
                <a:effectLst/>
                <a:latin typeface="Söhne"/>
              </a:rPr>
              <a:t>1. Challenging Political Structures:</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Tiberius and Gaius Gracchus challenged traditional political structures by advocating for populist reforms that empowered the plebeian class.</a:t>
            </a:r>
          </a:p>
          <a:p>
            <a:pPr algn="l">
              <a:buFont typeface="Arial" panose="020B0604020202020204" pitchFamily="34" charset="0"/>
              <a:buChar char="•"/>
            </a:pPr>
            <a:r>
              <a:rPr lang="en-AU" b="0" i="0" dirty="0">
                <a:solidFill>
                  <a:srgbClr val="0D0D0D"/>
                </a:solidFill>
                <a:effectLst/>
                <a:latin typeface="Söhne"/>
              </a:rPr>
              <a:t>Explanation/Evidence: Tiberius' land reforms, such as the Lex </a:t>
            </a:r>
            <a:r>
              <a:rPr lang="en-AU" b="0" i="0" dirty="0" err="1">
                <a:solidFill>
                  <a:srgbClr val="0D0D0D"/>
                </a:solidFill>
                <a:effectLst/>
                <a:latin typeface="Söhne"/>
              </a:rPr>
              <a:t>Sempronia</a:t>
            </a:r>
            <a:r>
              <a:rPr lang="en-AU" b="0" i="0" dirty="0">
                <a:solidFill>
                  <a:srgbClr val="0D0D0D"/>
                </a:solidFill>
                <a:effectLst/>
                <a:latin typeface="Söhne"/>
              </a:rPr>
              <a:t> </a:t>
            </a:r>
            <a:r>
              <a:rPr lang="en-AU" b="0" i="0" dirty="0" err="1">
                <a:solidFill>
                  <a:srgbClr val="0D0D0D"/>
                </a:solidFill>
                <a:effectLst/>
                <a:latin typeface="Söhne"/>
              </a:rPr>
              <a:t>Agraria</a:t>
            </a:r>
            <a:r>
              <a:rPr lang="en-AU" b="0" i="0" dirty="0">
                <a:solidFill>
                  <a:srgbClr val="0D0D0D"/>
                </a:solidFill>
                <a:effectLst/>
                <a:latin typeface="Söhne"/>
              </a:rPr>
              <a:t>, challenged the senatorial elite's control over land distribution, while Gaius' political initiatives aimed to expand citizenship rights and increase the power of the people.</a:t>
            </a:r>
          </a:p>
          <a:p>
            <a:pPr algn="l">
              <a:buFont typeface="Arial" panose="020B0604020202020204" pitchFamily="34" charset="0"/>
              <a:buChar char="•"/>
            </a:pPr>
            <a:r>
              <a:rPr lang="en-AU" b="0" i="0" dirty="0">
                <a:solidFill>
                  <a:srgbClr val="0D0D0D"/>
                </a:solidFill>
                <a:effectLst/>
                <a:latin typeface="Söhne"/>
              </a:rPr>
              <a:t>Linking Sentence: These reforms destabilized the established power dynamics within the Roman Senate, leading to increased political polarization and conflict.</a:t>
            </a:r>
          </a:p>
          <a:p>
            <a:pPr algn="l"/>
            <a:r>
              <a:rPr lang="en-AU" b="1" i="0" dirty="0">
                <a:solidFill>
                  <a:srgbClr val="0D0D0D"/>
                </a:solidFill>
                <a:effectLst/>
                <a:latin typeface="Söhne"/>
              </a:rPr>
              <a:t>2. Reinforcing Economic Traditions:</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Despite their efforts at reform, the Gracchi brothers also reinforced certain economic traditions within Roman society.</a:t>
            </a:r>
          </a:p>
          <a:p>
            <a:pPr algn="l">
              <a:buFont typeface="Arial" panose="020B0604020202020204" pitchFamily="34" charset="0"/>
              <a:buChar char="•"/>
            </a:pPr>
            <a:r>
              <a:rPr lang="en-AU" b="0" i="0" dirty="0">
                <a:solidFill>
                  <a:srgbClr val="0D0D0D"/>
                </a:solidFill>
                <a:effectLst/>
                <a:latin typeface="Söhne"/>
              </a:rPr>
              <a:t>Explanation/Evidence: Their land reforms aimed to restore the traditional Roman ideal of small, independent farmers, reinforcing the agrarian basis of the Roman economy.</a:t>
            </a:r>
          </a:p>
          <a:p>
            <a:pPr algn="l">
              <a:buFont typeface="Arial" panose="020B0604020202020204" pitchFamily="34" charset="0"/>
              <a:buChar char="•"/>
            </a:pPr>
            <a:r>
              <a:rPr lang="en-AU" b="0" i="0" dirty="0">
                <a:solidFill>
                  <a:srgbClr val="0D0D0D"/>
                </a:solidFill>
                <a:effectLst/>
                <a:latin typeface="Söhne"/>
              </a:rPr>
              <a:t>Linking Sentence: However, these reforms faced resistance from entrenched economic interests, highlighting the tension between tradition and change in Roman economic practices.</a:t>
            </a:r>
          </a:p>
          <a:p>
            <a:pPr algn="l"/>
            <a:r>
              <a:rPr lang="en-AU" b="1" i="0" dirty="0">
                <a:solidFill>
                  <a:srgbClr val="0D0D0D"/>
                </a:solidFill>
                <a:effectLst/>
                <a:latin typeface="Söhne"/>
              </a:rPr>
              <a:t>3. Social Impact and Transformation:</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The reforms of Tiberius and Gaius Gracchus had a profound impact on the social structure of Roman society.</a:t>
            </a:r>
          </a:p>
          <a:p>
            <a:pPr algn="l">
              <a:buFont typeface="Arial" panose="020B0604020202020204" pitchFamily="34" charset="0"/>
              <a:buChar char="•"/>
            </a:pPr>
            <a:r>
              <a:rPr lang="en-AU" b="0" i="0" dirty="0">
                <a:solidFill>
                  <a:srgbClr val="0D0D0D"/>
                </a:solidFill>
                <a:effectLst/>
                <a:latin typeface="Söhne"/>
              </a:rPr>
              <a:t>Explanation/Evidence: By addressing issues of land distribution and social inequality, their reforms sought to alleviate the plight of the urban poor and marginalized populations.</a:t>
            </a:r>
          </a:p>
          <a:p>
            <a:pPr algn="l">
              <a:buFont typeface="Arial" panose="020B0604020202020204" pitchFamily="34" charset="0"/>
              <a:buChar char="•"/>
            </a:pPr>
            <a:r>
              <a:rPr lang="en-AU" b="0" i="0" dirty="0">
                <a:solidFill>
                  <a:srgbClr val="0D0D0D"/>
                </a:solidFill>
                <a:effectLst/>
                <a:latin typeface="Söhne"/>
              </a:rPr>
              <a:t>Linking Sentence: However, these reforms also exacerbated social tensions and divisions, as seen in the violent conflicts that erupted between supporters and opponents of the Gracchi brothers' reforms.</a:t>
            </a:r>
          </a:p>
          <a:p>
            <a:pPr algn="l"/>
            <a:r>
              <a:rPr lang="en-AU" b="1" i="0" dirty="0">
                <a:solidFill>
                  <a:srgbClr val="0D0D0D"/>
                </a:solidFill>
                <a:effectLst/>
                <a:latin typeface="Söhne"/>
              </a:rPr>
              <a:t>CONCLUSION:</a:t>
            </a:r>
            <a:r>
              <a:rPr lang="en-AU" b="0" i="0" dirty="0">
                <a:solidFill>
                  <a:srgbClr val="0D0D0D"/>
                </a:solidFill>
                <a:effectLst/>
                <a:latin typeface="Söhne"/>
              </a:rPr>
              <a:t> In conclusion, the period of Tiberius and Gaius Gracchus exemplifies the complex interplay between continuity and change within Roman society. While their reforms challenged traditional political structures and sought to address pressing social and economic issues, they also reinforced certain aspects of Roman tradition and values. The legacy of the Gracchi brothers underscores the enduring tensions between reformist impulses and conservative resistance in the history of the Roman Republic, shaping the course of events and leaving a lasting impact on subsequent developments in Roman politics, economy, and society.</a:t>
            </a: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7</a:t>
            </a:fld>
            <a:endParaRPr lang="en-US"/>
          </a:p>
        </p:txBody>
      </p:sp>
    </p:spTree>
    <p:extLst>
      <p:ext uri="{BB962C8B-B14F-4D97-AF65-F5344CB8AC3E}">
        <p14:creationId xmlns:p14="http://schemas.microsoft.com/office/powerpoint/2010/main" val="128708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AU" b="1" i="0" dirty="0">
                <a:solidFill>
                  <a:srgbClr val="0D0D0D"/>
                </a:solidFill>
                <a:effectLst/>
                <a:latin typeface="Söhne"/>
              </a:rPr>
            </a:br>
            <a:r>
              <a:rPr lang="en-AU" b="1" i="0" dirty="0">
                <a:solidFill>
                  <a:srgbClr val="0D0D0D"/>
                </a:solidFill>
                <a:effectLst/>
                <a:latin typeface="Söhne"/>
              </a:rPr>
              <a:t>INTRODUCTION:</a:t>
            </a:r>
            <a:endParaRPr lang="en-AU" b="0" i="0" dirty="0">
              <a:solidFill>
                <a:srgbClr val="0D0D0D"/>
              </a:solidFill>
              <a:effectLst/>
              <a:latin typeface="Söhne"/>
            </a:endParaRPr>
          </a:p>
          <a:p>
            <a:pPr algn="l">
              <a:buFont typeface="+mj-lt"/>
              <a:buAutoNum type="arabicPeriod"/>
            </a:pPr>
            <a:r>
              <a:rPr lang="en-AU" b="0" i="0" dirty="0">
                <a:solidFill>
                  <a:srgbClr val="0D0D0D"/>
                </a:solidFill>
                <a:effectLst/>
                <a:latin typeface="Söhne"/>
              </a:rPr>
              <a:t>Thesis Statement: The period of Tiberius and Gaius Gracchus witnessed a complex interplay of continuity and change within Roman society, as their reforms both challenged and reinforced existing structures and traditions, profoundly impacting the political, economic, and social fabric of the Roman Republic.</a:t>
            </a:r>
          </a:p>
          <a:p>
            <a:pPr algn="l">
              <a:buFont typeface="+mj-lt"/>
              <a:buAutoNum type="arabicPeriod"/>
            </a:pPr>
            <a:r>
              <a:rPr lang="en-AU" b="0" i="0" dirty="0">
                <a:solidFill>
                  <a:srgbClr val="0D0D0D"/>
                </a:solidFill>
                <a:effectLst/>
                <a:latin typeface="Söhne"/>
              </a:rPr>
              <a:t>Background info: Tiberius and Gaius Gracchus were Roman politicians who sought to address issues of land distribution, social inequality, and political corruption during the late 2nd century BCE.</a:t>
            </a:r>
          </a:p>
          <a:p>
            <a:pPr algn="l">
              <a:buFont typeface="+mj-lt"/>
              <a:buAutoNum type="arabicPeriod"/>
            </a:pPr>
            <a:r>
              <a:rPr lang="en-AU" b="0" i="0" dirty="0">
                <a:solidFill>
                  <a:srgbClr val="0D0D0D"/>
                </a:solidFill>
                <a:effectLst/>
                <a:latin typeface="Söhne"/>
              </a:rPr>
              <a:t>Essay Map: This essay will examine the effects of continuity and change in the period of Tiberius and Gaius Gracchus, exploring how their reforms challenged or reinforced existing structures and traditions within Roman society, and discussing the impact on the political, economic, and social aspects of the Roman Republic.</a:t>
            </a:r>
          </a:p>
          <a:p>
            <a:pPr algn="l"/>
            <a:r>
              <a:rPr lang="en-AU" b="1" i="0" dirty="0">
                <a:solidFill>
                  <a:srgbClr val="0D0D0D"/>
                </a:solidFill>
                <a:effectLst/>
                <a:latin typeface="Söhne"/>
              </a:rPr>
              <a:t>BODY PARAGRAPHS:</a:t>
            </a:r>
            <a:endParaRPr lang="en-AU" b="0" i="0" dirty="0">
              <a:solidFill>
                <a:srgbClr val="0D0D0D"/>
              </a:solidFill>
              <a:effectLst/>
              <a:latin typeface="Söhne"/>
            </a:endParaRPr>
          </a:p>
          <a:p>
            <a:pPr algn="l"/>
            <a:r>
              <a:rPr lang="en-AU" b="1" i="0" dirty="0">
                <a:solidFill>
                  <a:srgbClr val="0D0D0D"/>
                </a:solidFill>
                <a:effectLst/>
                <a:latin typeface="Söhne"/>
              </a:rPr>
              <a:t>1. Challenging Political Structures:</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Tiberius and Gaius Gracchus challenged traditional political structures by advocating for populist reforms that empowered the plebeian class.</a:t>
            </a:r>
          </a:p>
          <a:p>
            <a:pPr algn="l">
              <a:buFont typeface="Arial" panose="020B0604020202020204" pitchFamily="34" charset="0"/>
              <a:buChar char="•"/>
            </a:pPr>
            <a:r>
              <a:rPr lang="en-AU" b="0" i="0" dirty="0">
                <a:solidFill>
                  <a:srgbClr val="0D0D0D"/>
                </a:solidFill>
                <a:effectLst/>
                <a:latin typeface="Söhne"/>
              </a:rPr>
              <a:t>Explanation/Evidence: Tiberius' land reforms, such as the Lex </a:t>
            </a:r>
            <a:r>
              <a:rPr lang="en-AU" b="0" i="0" dirty="0" err="1">
                <a:solidFill>
                  <a:srgbClr val="0D0D0D"/>
                </a:solidFill>
                <a:effectLst/>
                <a:latin typeface="Söhne"/>
              </a:rPr>
              <a:t>Sempronia</a:t>
            </a:r>
            <a:r>
              <a:rPr lang="en-AU" b="0" i="0" dirty="0">
                <a:solidFill>
                  <a:srgbClr val="0D0D0D"/>
                </a:solidFill>
                <a:effectLst/>
                <a:latin typeface="Söhne"/>
              </a:rPr>
              <a:t> </a:t>
            </a:r>
            <a:r>
              <a:rPr lang="en-AU" b="0" i="0" dirty="0" err="1">
                <a:solidFill>
                  <a:srgbClr val="0D0D0D"/>
                </a:solidFill>
                <a:effectLst/>
                <a:latin typeface="Söhne"/>
              </a:rPr>
              <a:t>Agraria</a:t>
            </a:r>
            <a:r>
              <a:rPr lang="en-AU" b="0" i="0" dirty="0">
                <a:solidFill>
                  <a:srgbClr val="0D0D0D"/>
                </a:solidFill>
                <a:effectLst/>
                <a:latin typeface="Söhne"/>
              </a:rPr>
              <a:t>, challenged the senatorial elite's control over land distribution, while Gaius' political initiatives aimed to expand citizenship rights and increase the power of the people.</a:t>
            </a:r>
          </a:p>
          <a:p>
            <a:pPr algn="l">
              <a:buFont typeface="Arial" panose="020B0604020202020204" pitchFamily="34" charset="0"/>
              <a:buChar char="•"/>
            </a:pPr>
            <a:r>
              <a:rPr lang="en-AU" b="0" i="0" dirty="0">
                <a:solidFill>
                  <a:srgbClr val="0D0D0D"/>
                </a:solidFill>
                <a:effectLst/>
                <a:latin typeface="Söhne"/>
              </a:rPr>
              <a:t>Linking Sentence: These reforms destabilized the established power dynamics within the Roman Senate, leading to increased political polarization and conflict.</a:t>
            </a:r>
          </a:p>
          <a:p>
            <a:pPr algn="l"/>
            <a:r>
              <a:rPr lang="en-AU" b="1" i="0" dirty="0">
                <a:solidFill>
                  <a:srgbClr val="0D0D0D"/>
                </a:solidFill>
                <a:effectLst/>
                <a:latin typeface="Söhne"/>
              </a:rPr>
              <a:t>2. Reinforcing Economic Traditions:</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Despite their efforts at reform, the Gracchi brothers also reinforced certain economic traditions within Roman society.</a:t>
            </a:r>
          </a:p>
          <a:p>
            <a:pPr algn="l">
              <a:buFont typeface="Arial" panose="020B0604020202020204" pitchFamily="34" charset="0"/>
              <a:buChar char="•"/>
            </a:pPr>
            <a:r>
              <a:rPr lang="en-AU" b="0" i="0" dirty="0">
                <a:solidFill>
                  <a:srgbClr val="0D0D0D"/>
                </a:solidFill>
                <a:effectLst/>
                <a:latin typeface="Söhne"/>
              </a:rPr>
              <a:t>Explanation/Evidence: Their land reforms aimed to restore the traditional Roman ideal of small, independent farmers, reinforcing the agrarian basis of the Roman economy.</a:t>
            </a:r>
          </a:p>
          <a:p>
            <a:pPr algn="l">
              <a:buFont typeface="Arial" panose="020B0604020202020204" pitchFamily="34" charset="0"/>
              <a:buChar char="•"/>
            </a:pPr>
            <a:r>
              <a:rPr lang="en-AU" b="0" i="0" dirty="0">
                <a:solidFill>
                  <a:srgbClr val="0D0D0D"/>
                </a:solidFill>
                <a:effectLst/>
                <a:latin typeface="Söhne"/>
              </a:rPr>
              <a:t>Linking Sentence: However, these reforms faced resistance from entrenched economic interests, highlighting the tension between tradition and change in Roman economic practices.</a:t>
            </a:r>
          </a:p>
          <a:p>
            <a:pPr algn="l"/>
            <a:r>
              <a:rPr lang="en-AU" b="1" i="0" dirty="0">
                <a:solidFill>
                  <a:srgbClr val="0D0D0D"/>
                </a:solidFill>
                <a:effectLst/>
                <a:latin typeface="Söhne"/>
              </a:rPr>
              <a:t>3. Social Impact and Transformation:</a:t>
            </a:r>
            <a:endParaRPr lang="en-AU" b="0" i="0" dirty="0">
              <a:solidFill>
                <a:srgbClr val="0D0D0D"/>
              </a:solidFill>
              <a:effectLst/>
              <a:latin typeface="Söhne"/>
            </a:endParaRPr>
          </a:p>
          <a:p>
            <a:pPr algn="l">
              <a:buFont typeface="Arial" panose="020B0604020202020204" pitchFamily="34" charset="0"/>
              <a:buChar char="•"/>
            </a:pPr>
            <a:r>
              <a:rPr lang="en-AU" b="0" i="0" dirty="0">
                <a:solidFill>
                  <a:srgbClr val="0D0D0D"/>
                </a:solidFill>
                <a:effectLst/>
                <a:latin typeface="Söhne"/>
              </a:rPr>
              <a:t>Topic Sentence: The reforms of Tiberius and Gaius Gracchus had a profound impact on the social structure of Roman society.</a:t>
            </a:r>
          </a:p>
          <a:p>
            <a:pPr algn="l">
              <a:buFont typeface="Arial" panose="020B0604020202020204" pitchFamily="34" charset="0"/>
              <a:buChar char="•"/>
            </a:pPr>
            <a:r>
              <a:rPr lang="en-AU" b="0" i="0" dirty="0">
                <a:solidFill>
                  <a:srgbClr val="0D0D0D"/>
                </a:solidFill>
                <a:effectLst/>
                <a:latin typeface="Söhne"/>
              </a:rPr>
              <a:t>Explanation/Evidence: By addressing issues of land distribution and social inequality, their reforms sought to alleviate the plight of the urban poor and marginalized populations.</a:t>
            </a:r>
          </a:p>
          <a:p>
            <a:pPr algn="l">
              <a:buFont typeface="Arial" panose="020B0604020202020204" pitchFamily="34" charset="0"/>
              <a:buChar char="•"/>
            </a:pPr>
            <a:r>
              <a:rPr lang="en-AU" b="0" i="0" dirty="0">
                <a:solidFill>
                  <a:srgbClr val="0D0D0D"/>
                </a:solidFill>
                <a:effectLst/>
                <a:latin typeface="Söhne"/>
              </a:rPr>
              <a:t>Linking Sentence: However, these reforms also exacerbated social tensions and divisions, as seen in the violent conflicts that erupted between supporters and opponents of the Gracchi brothers' reforms.</a:t>
            </a:r>
          </a:p>
          <a:p>
            <a:pPr algn="l"/>
            <a:r>
              <a:rPr lang="en-AU" b="1" i="0" dirty="0">
                <a:solidFill>
                  <a:srgbClr val="0D0D0D"/>
                </a:solidFill>
                <a:effectLst/>
                <a:latin typeface="Söhne"/>
              </a:rPr>
              <a:t>CONCLUSION:</a:t>
            </a:r>
            <a:r>
              <a:rPr lang="en-AU" b="0" i="0" dirty="0">
                <a:solidFill>
                  <a:srgbClr val="0D0D0D"/>
                </a:solidFill>
                <a:effectLst/>
                <a:latin typeface="Söhne"/>
              </a:rPr>
              <a:t> In conclusion, the period of Tiberius and Gaius Gracchus exemplifies the complex interplay between continuity and change within Roman society. While their reforms challenged traditional political structures and sought to address pressing social and economic issues, they also reinforced certain aspects of Roman tradition and values. The legacy of the Gracchi brothers underscores the enduring tensions between reformist impulses and conservative resistance in the history of the Roman Republic, shaping the course of events and leaving a lasting impact on subsequent developments in Roman politics, economy, and society.</a:t>
            </a: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8</a:t>
            </a:fld>
            <a:endParaRPr lang="en-US"/>
          </a:p>
        </p:txBody>
      </p:sp>
    </p:spTree>
    <p:extLst>
      <p:ext uri="{BB962C8B-B14F-4D97-AF65-F5344CB8AC3E}">
        <p14:creationId xmlns:p14="http://schemas.microsoft.com/office/powerpoint/2010/main" val="221058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Task One: Explanation</a:t>
            </a:r>
            <a:br>
              <a:rPr lang="en-US" sz="7400" dirty="0"/>
            </a:br>
            <a:r>
              <a:rPr lang="en-US" sz="7400" dirty="0"/>
              <a:t>(ESSAY)</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40729" cy="1461939"/>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Review </a:t>
            </a:r>
            <a:r>
              <a:rPr lang="en-US" sz="2800" dirty="0">
                <a:solidFill>
                  <a:schemeClr val="accent5">
                    <a:lumMod val="75000"/>
                  </a:schemeClr>
                </a:solidFill>
              </a:rPr>
              <a:t>key P/E/I - historical context</a:t>
            </a:r>
          </a:p>
          <a:p>
            <a:pPr>
              <a:spcAft>
                <a:spcPts val="600"/>
              </a:spcAft>
            </a:pPr>
            <a:endParaRPr lang="en-US" sz="2800" i="1"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5, Lesson 1</a:t>
            </a:r>
          </a:p>
        </p:txBody>
      </p:sp>
      <p:pic>
        <p:nvPicPr>
          <p:cNvPr id="1028" name="Picture 4" descr="Gracchi brothers - Wikipedia">
            <a:extLst>
              <a:ext uri="{FF2B5EF4-FFF2-40B4-BE49-F238E27FC236}">
                <a16:creationId xmlns:a16="http://schemas.microsoft.com/office/drawing/2014/main" id="{5B36DE21-5CFC-8A79-A6BB-33B7A14CB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09" r="7259"/>
          <a:stretch/>
        </p:blipFill>
        <p:spPr bwMode="auto">
          <a:xfrm>
            <a:off x="283335" y="834037"/>
            <a:ext cx="6325391" cy="530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E09F-9F28-8162-A8E5-20F0D0183065}"/>
              </a:ext>
            </a:extLst>
          </p:cNvPr>
          <p:cNvSpPr>
            <a:spLocks noGrp="1"/>
          </p:cNvSpPr>
          <p:nvPr>
            <p:ph type="title"/>
          </p:nvPr>
        </p:nvSpPr>
        <p:spPr/>
        <p:txBody>
          <a:bodyPr/>
          <a:lstStyle/>
          <a:p>
            <a:pPr algn="ctr"/>
            <a:r>
              <a:rPr lang="en-US" dirty="0"/>
              <a:t>REVIEW – Where are we up to?</a:t>
            </a:r>
          </a:p>
        </p:txBody>
      </p:sp>
      <p:graphicFrame>
        <p:nvGraphicFramePr>
          <p:cNvPr id="3" name="Table 3">
            <a:extLst>
              <a:ext uri="{FF2B5EF4-FFF2-40B4-BE49-F238E27FC236}">
                <a16:creationId xmlns:a16="http://schemas.microsoft.com/office/drawing/2014/main" id="{E5AB4B30-C066-D5AC-617D-6167C24D30D4}"/>
              </a:ext>
            </a:extLst>
          </p:cNvPr>
          <p:cNvGraphicFramePr>
            <a:graphicFrameLocks noGrp="1"/>
          </p:cNvGraphicFramePr>
          <p:nvPr>
            <p:extLst>
              <p:ext uri="{D42A27DB-BD31-4B8C-83A1-F6EECF244321}">
                <p14:modId xmlns:p14="http://schemas.microsoft.com/office/powerpoint/2010/main" val="4236362371"/>
              </p:ext>
            </p:extLst>
          </p:nvPr>
        </p:nvGraphicFramePr>
        <p:xfrm>
          <a:off x="470262" y="2102395"/>
          <a:ext cx="11364688" cy="3566160"/>
        </p:xfrm>
        <a:graphic>
          <a:graphicData uri="http://schemas.openxmlformats.org/drawingml/2006/table">
            <a:tbl>
              <a:tblPr firstRow="1" bandRow="1">
                <a:tableStyleId>{5C22544A-7EE6-4342-B048-85BDC9FD1C3A}</a:tableStyleId>
              </a:tblPr>
              <a:tblGrid>
                <a:gridCol w="1859424">
                  <a:extLst>
                    <a:ext uri="{9D8B030D-6E8A-4147-A177-3AD203B41FA5}">
                      <a16:colId xmlns:a16="http://schemas.microsoft.com/office/drawing/2014/main" val="1778025588"/>
                    </a:ext>
                  </a:extLst>
                </a:gridCol>
                <a:gridCol w="5717035">
                  <a:extLst>
                    <a:ext uri="{9D8B030D-6E8A-4147-A177-3AD203B41FA5}">
                      <a16:colId xmlns:a16="http://schemas.microsoft.com/office/drawing/2014/main" val="3403941599"/>
                    </a:ext>
                  </a:extLst>
                </a:gridCol>
                <a:gridCol w="3788229">
                  <a:extLst>
                    <a:ext uri="{9D8B030D-6E8A-4147-A177-3AD203B41FA5}">
                      <a16:colId xmlns:a16="http://schemas.microsoft.com/office/drawing/2014/main" val="3990801293"/>
                    </a:ext>
                  </a:extLst>
                </a:gridCol>
              </a:tblGrid>
              <a:tr h="370840">
                <a:tc>
                  <a:txBody>
                    <a:bodyPr/>
                    <a:lstStyle/>
                    <a:p>
                      <a:pPr algn="ctr"/>
                      <a:r>
                        <a:rPr lang="en-US" sz="2000" dirty="0">
                          <a:solidFill>
                            <a:schemeClr val="tx1"/>
                          </a:solidFill>
                        </a:rPr>
                        <a:t>Term/Week</a:t>
                      </a:r>
                    </a:p>
                  </a:txBody>
                  <a:tcPr/>
                </a:tc>
                <a:tc>
                  <a:txBody>
                    <a:bodyPr/>
                    <a:lstStyle/>
                    <a:p>
                      <a:pPr algn="ctr"/>
                      <a:r>
                        <a:rPr lang="en-US" sz="2000" dirty="0">
                          <a:solidFill>
                            <a:schemeClr val="tx1"/>
                          </a:solidFill>
                        </a:rPr>
                        <a:t>Topic/Content</a:t>
                      </a:r>
                    </a:p>
                  </a:txBody>
                  <a:tcPr/>
                </a:tc>
                <a:tc>
                  <a:txBody>
                    <a:bodyPr/>
                    <a:lstStyle/>
                    <a:p>
                      <a:pPr algn="ctr"/>
                      <a:r>
                        <a:rPr lang="en-US" sz="2000" dirty="0">
                          <a:solidFill>
                            <a:schemeClr val="tx1"/>
                          </a:solidFill>
                        </a:rPr>
                        <a:t>Assessments</a:t>
                      </a:r>
                    </a:p>
                  </a:txBody>
                  <a:tcPr/>
                </a:tc>
                <a:extLst>
                  <a:ext uri="{0D108BD9-81ED-4DB2-BD59-A6C34878D82A}">
                    <a16:rowId xmlns:a16="http://schemas.microsoft.com/office/drawing/2014/main" val="2964885567"/>
                  </a:ext>
                </a:extLst>
              </a:tr>
              <a:tr h="370840">
                <a:tc>
                  <a:txBody>
                    <a:bodyPr/>
                    <a:lstStyle/>
                    <a:p>
                      <a:pPr algn="ctr"/>
                      <a:r>
                        <a:rPr lang="en-US" sz="2000" strike="sngStrike" dirty="0">
                          <a:solidFill>
                            <a:schemeClr val="tx1"/>
                          </a:solidFill>
                        </a:rPr>
                        <a:t>T1 - 1</a:t>
                      </a:r>
                    </a:p>
                  </a:txBody>
                  <a:tcPr>
                    <a:solidFill>
                      <a:schemeClr val="accent6">
                        <a:lumMod val="20000"/>
                        <a:lumOff val="80000"/>
                      </a:schemeClr>
                    </a:solidFill>
                  </a:tcPr>
                </a:tc>
                <a:tc>
                  <a:txBody>
                    <a:bodyPr/>
                    <a:lstStyle/>
                    <a:p>
                      <a:pPr algn="ctr"/>
                      <a:r>
                        <a:rPr lang="en-US" sz="2000" strike="sngStrike" dirty="0">
                          <a:solidFill>
                            <a:schemeClr val="tx1"/>
                          </a:solidFill>
                        </a:rPr>
                        <a:t>Roman Society Overview</a:t>
                      </a:r>
                    </a:p>
                  </a:txBody>
                  <a:tcPr>
                    <a:solidFill>
                      <a:schemeClr val="accent6">
                        <a:lumMod val="20000"/>
                        <a:lumOff val="80000"/>
                      </a:schemeClr>
                    </a:solidFill>
                  </a:tcPr>
                </a:tc>
                <a:tc>
                  <a:txBody>
                    <a:bodyPr/>
                    <a:lstStyle/>
                    <a:p>
                      <a:pPr algn="ctr"/>
                      <a:endParaRPr lang="en-US" sz="1800" strike="sngStrike"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404137278"/>
                  </a:ext>
                </a:extLst>
              </a:tr>
              <a:tr h="370840">
                <a:tc>
                  <a:txBody>
                    <a:bodyPr/>
                    <a:lstStyle/>
                    <a:p>
                      <a:pPr algn="ctr"/>
                      <a:r>
                        <a:rPr lang="en-US" sz="2000" strike="sngStrike" dirty="0">
                          <a:solidFill>
                            <a:schemeClr val="tx1"/>
                          </a:solidFill>
                        </a:rPr>
                        <a:t>T1 - 2 - 3</a:t>
                      </a:r>
                    </a:p>
                  </a:txBody>
                  <a:tcPr>
                    <a:solidFill>
                      <a:schemeClr val="accent6">
                        <a:lumMod val="20000"/>
                        <a:lumOff val="80000"/>
                      </a:schemeClr>
                    </a:solidFill>
                  </a:tcPr>
                </a:tc>
                <a:tc>
                  <a:txBody>
                    <a:bodyPr/>
                    <a:lstStyle/>
                    <a:p>
                      <a:pPr algn="ctr"/>
                      <a:r>
                        <a:rPr lang="en-US" sz="2000" strike="sngStrike" dirty="0">
                          <a:solidFill>
                            <a:schemeClr val="tx1"/>
                          </a:solidFill>
                        </a:rPr>
                        <a:t>Roman Soc/Pol/Eco/Religion/</a:t>
                      </a:r>
                      <a:r>
                        <a:rPr lang="en-US" sz="2000" strike="sngStrike" dirty="0" err="1">
                          <a:solidFill>
                            <a:schemeClr val="tx1"/>
                          </a:solidFill>
                        </a:rPr>
                        <a:t>Cul</a:t>
                      </a:r>
                      <a:endParaRPr lang="en-US" sz="2000" strike="sngStrike" dirty="0">
                        <a:solidFill>
                          <a:schemeClr val="tx1"/>
                        </a:solidFill>
                      </a:endParaRPr>
                    </a:p>
                  </a:txBody>
                  <a:tcPr>
                    <a:solidFill>
                      <a:schemeClr val="accent6">
                        <a:lumMod val="20000"/>
                        <a:lumOff val="80000"/>
                      </a:schemeClr>
                    </a:solidFill>
                  </a:tcPr>
                </a:tc>
                <a:tc>
                  <a:txBody>
                    <a:bodyPr/>
                    <a:lstStyle/>
                    <a:p>
                      <a:pPr algn="ctr"/>
                      <a:endParaRPr lang="en-US" sz="1800" strike="sngStrike"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664413869"/>
                  </a:ext>
                </a:extLst>
              </a:tr>
              <a:tr h="370840">
                <a:tc>
                  <a:txBody>
                    <a:bodyPr/>
                    <a:lstStyle/>
                    <a:p>
                      <a:pPr algn="ctr"/>
                      <a:r>
                        <a:rPr lang="en-US" sz="2000" dirty="0">
                          <a:solidFill>
                            <a:schemeClr val="tx1"/>
                          </a:solidFill>
                        </a:rPr>
                        <a:t>T1 – </a:t>
                      </a:r>
                      <a:r>
                        <a:rPr lang="en-US" sz="2000" strike="sngStrike" dirty="0">
                          <a:solidFill>
                            <a:schemeClr val="tx1"/>
                          </a:solidFill>
                        </a:rPr>
                        <a:t>4</a:t>
                      </a:r>
                      <a:r>
                        <a:rPr lang="en-US" sz="2000" dirty="0">
                          <a:solidFill>
                            <a:schemeClr val="tx1"/>
                          </a:solidFill>
                        </a:rPr>
                        <a:t> - 6</a:t>
                      </a:r>
                    </a:p>
                  </a:txBody>
                  <a:tcPr>
                    <a:solidFill>
                      <a:srgbClr val="FFFF00"/>
                    </a:solidFill>
                  </a:tcPr>
                </a:tc>
                <a:tc>
                  <a:txBody>
                    <a:bodyPr/>
                    <a:lstStyle/>
                    <a:p>
                      <a:pPr algn="ctr"/>
                      <a:r>
                        <a:rPr lang="en-US" sz="2000" dirty="0">
                          <a:solidFill>
                            <a:schemeClr val="tx1"/>
                          </a:solidFill>
                        </a:rPr>
                        <a:t>Tiberius and Gaius Gracchus (133 – 121 BCE)</a:t>
                      </a:r>
                    </a:p>
                  </a:txBody>
                  <a:tcPr>
                    <a:solidFill>
                      <a:srgbClr val="FFFF00"/>
                    </a:solidFill>
                  </a:tcPr>
                </a:tc>
                <a:tc>
                  <a:txBody>
                    <a:bodyPr/>
                    <a:lstStyle/>
                    <a:p>
                      <a:pPr algn="ctr"/>
                      <a:r>
                        <a:rPr lang="en-US" sz="1800" dirty="0">
                          <a:solidFill>
                            <a:schemeClr val="tx1"/>
                          </a:solidFill>
                        </a:rPr>
                        <a:t>Essay (Week 6 – 10%)</a:t>
                      </a:r>
                    </a:p>
                  </a:txBody>
                  <a:tcPr>
                    <a:solidFill>
                      <a:srgbClr val="FFFF00"/>
                    </a:solidFill>
                  </a:tcPr>
                </a:tc>
                <a:extLst>
                  <a:ext uri="{0D108BD9-81ED-4DB2-BD59-A6C34878D82A}">
                    <a16:rowId xmlns:a16="http://schemas.microsoft.com/office/drawing/2014/main" val="1803480295"/>
                  </a:ext>
                </a:extLst>
              </a:tr>
              <a:tr h="370840">
                <a:tc>
                  <a:txBody>
                    <a:bodyPr/>
                    <a:lstStyle/>
                    <a:p>
                      <a:pPr algn="ctr"/>
                      <a:r>
                        <a:rPr lang="en-US" sz="2000" dirty="0">
                          <a:solidFill>
                            <a:schemeClr val="tx1"/>
                          </a:solidFill>
                        </a:rPr>
                        <a:t>T1 – 7 - 9</a:t>
                      </a:r>
                    </a:p>
                  </a:txBody>
                  <a:tcPr>
                    <a:solidFill>
                      <a:schemeClr val="accent6">
                        <a:lumMod val="20000"/>
                        <a:lumOff val="80000"/>
                      </a:schemeClr>
                    </a:solidFill>
                  </a:tcPr>
                </a:tc>
                <a:tc>
                  <a:txBody>
                    <a:bodyPr/>
                    <a:lstStyle/>
                    <a:p>
                      <a:pPr algn="ctr"/>
                      <a:r>
                        <a:rPr lang="en-US" sz="2000" dirty="0">
                          <a:solidFill>
                            <a:schemeClr val="tx1"/>
                          </a:solidFill>
                        </a:rPr>
                        <a:t>Gaius Marius (133 – 87 BCE)</a:t>
                      </a:r>
                    </a:p>
                  </a:txBody>
                  <a:tcPr>
                    <a:solidFill>
                      <a:schemeClr val="accent6">
                        <a:lumMod val="20000"/>
                        <a:lumOff val="80000"/>
                      </a:schemeClr>
                    </a:solidFill>
                  </a:tcPr>
                </a:tc>
                <a:tc>
                  <a:txBody>
                    <a:bodyPr/>
                    <a:lstStyle/>
                    <a:p>
                      <a:pPr algn="ctr"/>
                      <a:r>
                        <a:rPr lang="en-US" sz="1800" dirty="0">
                          <a:solidFill>
                            <a:schemeClr val="tx1"/>
                          </a:solidFill>
                        </a:rPr>
                        <a:t>Source Analysis (Week 9 – 10%)</a:t>
                      </a:r>
                    </a:p>
                  </a:txBody>
                  <a:tcPr>
                    <a:solidFill>
                      <a:schemeClr val="accent4">
                        <a:lumMod val="75000"/>
                      </a:schemeClr>
                    </a:solidFill>
                  </a:tcPr>
                </a:tc>
                <a:extLst>
                  <a:ext uri="{0D108BD9-81ED-4DB2-BD59-A6C34878D82A}">
                    <a16:rowId xmlns:a16="http://schemas.microsoft.com/office/drawing/2014/main" val="551971720"/>
                  </a:ext>
                </a:extLst>
              </a:tr>
              <a:tr h="370840">
                <a:tc>
                  <a:txBody>
                    <a:bodyPr/>
                    <a:lstStyle/>
                    <a:p>
                      <a:pPr algn="ctr"/>
                      <a:r>
                        <a:rPr lang="en-US" sz="2000" dirty="0">
                          <a:solidFill>
                            <a:schemeClr val="tx1"/>
                          </a:solidFill>
                        </a:rPr>
                        <a:t>T2 – 1 - 3</a:t>
                      </a:r>
                    </a:p>
                  </a:txBody>
                  <a:tcPr>
                    <a:solidFill>
                      <a:schemeClr val="accent6">
                        <a:lumMod val="20000"/>
                        <a:lumOff val="80000"/>
                      </a:schemeClr>
                    </a:solidFill>
                  </a:tcPr>
                </a:tc>
                <a:tc>
                  <a:txBody>
                    <a:bodyPr/>
                    <a:lstStyle/>
                    <a:p>
                      <a:pPr algn="ctr"/>
                      <a:r>
                        <a:rPr lang="en-US" sz="2000" dirty="0">
                          <a:solidFill>
                            <a:schemeClr val="tx1"/>
                          </a:solidFill>
                        </a:rPr>
                        <a:t>Sulla (90 – 78 BCE)</a:t>
                      </a:r>
                    </a:p>
                  </a:txBody>
                  <a:tcPr>
                    <a:solidFill>
                      <a:schemeClr val="accent6">
                        <a:lumMod val="20000"/>
                        <a:lumOff val="80000"/>
                      </a:schemeClr>
                    </a:solidFill>
                  </a:tcPr>
                </a:tc>
                <a:tc>
                  <a:txBody>
                    <a:bodyPr/>
                    <a:lstStyle/>
                    <a:p>
                      <a:pPr algn="ctr"/>
                      <a:endParaRPr lang="en-US" sz="180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565591250"/>
                  </a:ext>
                </a:extLst>
              </a:tr>
              <a:tr h="370840">
                <a:tc>
                  <a:txBody>
                    <a:bodyPr/>
                    <a:lstStyle/>
                    <a:p>
                      <a:pPr algn="ctr"/>
                      <a:r>
                        <a:rPr lang="en-US" sz="2000" dirty="0">
                          <a:solidFill>
                            <a:schemeClr val="tx1"/>
                          </a:solidFill>
                        </a:rPr>
                        <a:t>T2 – 4 – 5 </a:t>
                      </a:r>
                    </a:p>
                  </a:txBody>
                  <a:tcPr>
                    <a:solidFill>
                      <a:schemeClr val="accent4">
                        <a:lumMod val="75000"/>
                      </a:schemeClr>
                    </a:solidFill>
                  </a:tcPr>
                </a:tc>
                <a:tc>
                  <a:txBody>
                    <a:bodyPr/>
                    <a:lstStyle/>
                    <a:p>
                      <a:pPr algn="ctr"/>
                      <a:r>
                        <a:rPr lang="en-US" sz="2000" dirty="0">
                          <a:solidFill>
                            <a:schemeClr val="tx1"/>
                          </a:solidFill>
                        </a:rPr>
                        <a:t>EST</a:t>
                      </a:r>
                    </a:p>
                  </a:txBody>
                  <a:tcPr>
                    <a:solidFill>
                      <a:schemeClr val="accent4">
                        <a:lumMod val="75000"/>
                      </a:schemeClr>
                    </a:solidFill>
                  </a:tcPr>
                </a:tc>
                <a:tc>
                  <a:txBody>
                    <a:bodyPr/>
                    <a:lstStyle/>
                    <a:p>
                      <a:pPr algn="ctr"/>
                      <a:r>
                        <a:rPr lang="en-US" sz="1800" dirty="0">
                          <a:solidFill>
                            <a:schemeClr val="tx1"/>
                          </a:solidFill>
                        </a:rPr>
                        <a:t>EST (Week 4 – 5 – 15%)</a:t>
                      </a:r>
                    </a:p>
                  </a:txBody>
                  <a:tcPr>
                    <a:solidFill>
                      <a:schemeClr val="accent4">
                        <a:lumMod val="75000"/>
                      </a:schemeClr>
                    </a:solidFill>
                  </a:tcPr>
                </a:tc>
                <a:extLst>
                  <a:ext uri="{0D108BD9-81ED-4DB2-BD59-A6C34878D82A}">
                    <a16:rowId xmlns:a16="http://schemas.microsoft.com/office/drawing/2014/main" val="1187880480"/>
                  </a:ext>
                </a:extLst>
              </a:tr>
              <a:tr h="0">
                <a:tc>
                  <a:txBody>
                    <a:bodyPr/>
                    <a:lstStyle/>
                    <a:p>
                      <a:pPr algn="ctr"/>
                      <a:r>
                        <a:rPr lang="en-US" sz="2000" dirty="0">
                          <a:solidFill>
                            <a:schemeClr val="tx1"/>
                          </a:solidFill>
                        </a:rPr>
                        <a:t>T2 – 5 - 6</a:t>
                      </a:r>
                    </a:p>
                  </a:txBody>
                  <a:tcPr>
                    <a:solidFill>
                      <a:schemeClr val="accent6">
                        <a:lumMod val="20000"/>
                        <a:lumOff val="80000"/>
                      </a:schemeClr>
                    </a:solidFill>
                  </a:tcPr>
                </a:tc>
                <a:tc>
                  <a:txBody>
                    <a:bodyPr/>
                    <a:lstStyle/>
                    <a:p>
                      <a:pPr algn="ctr"/>
                      <a:r>
                        <a:rPr lang="en-US" sz="2000" dirty="0">
                          <a:solidFill>
                            <a:schemeClr val="tx1"/>
                          </a:solidFill>
                        </a:rPr>
                        <a:t>Pompey to 66 BCE</a:t>
                      </a:r>
                    </a:p>
                  </a:txBody>
                  <a:tcPr>
                    <a:solidFill>
                      <a:schemeClr val="accent6">
                        <a:lumMod val="20000"/>
                        <a:lumOff val="80000"/>
                      </a:schemeClr>
                    </a:solidFill>
                  </a:tcPr>
                </a:tc>
                <a:tc>
                  <a:txBody>
                    <a:bodyPr/>
                    <a:lstStyle/>
                    <a:p>
                      <a:pPr algn="ctr"/>
                      <a:r>
                        <a:rPr lang="en-US" sz="1800" dirty="0">
                          <a:solidFill>
                            <a:schemeClr val="tx1"/>
                          </a:solidFill>
                        </a:rPr>
                        <a:t>Historical Inquiry (Week 5 – 6 – 10%)</a:t>
                      </a:r>
                    </a:p>
                  </a:txBody>
                  <a:tcPr>
                    <a:solidFill>
                      <a:schemeClr val="accent4">
                        <a:lumMod val="75000"/>
                      </a:schemeClr>
                    </a:solidFill>
                  </a:tcPr>
                </a:tc>
                <a:extLst>
                  <a:ext uri="{0D108BD9-81ED-4DB2-BD59-A6C34878D82A}">
                    <a16:rowId xmlns:a16="http://schemas.microsoft.com/office/drawing/2014/main" val="3308537432"/>
                  </a:ext>
                </a:extLst>
              </a:tr>
              <a:tr h="0">
                <a:tc>
                  <a:txBody>
                    <a:bodyPr/>
                    <a:lstStyle/>
                    <a:p>
                      <a:pPr algn="ctr"/>
                      <a:r>
                        <a:rPr lang="en-US" sz="2000" dirty="0">
                          <a:solidFill>
                            <a:schemeClr val="tx1"/>
                          </a:solidFill>
                        </a:rPr>
                        <a:t>T2 - 7</a:t>
                      </a:r>
                    </a:p>
                  </a:txBody>
                  <a:tcPr>
                    <a:solidFill>
                      <a:schemeClr val="accent6">
                        <a:lumMod val="20000"/>
                        <a:lumOff val="80000"/>
                      </a:schemeClr>
                    </a:solidFill>
                  </a:tcPr>
                </a:tc>
                <a:tc>
                  <a:txBody>
                    <a:bodyPr/>
                    <a:lstStyle/>
                    <a:p>
                      <a:pPr algn="ctr"/>
                      <a:r>
                        <a:rPr lang="en-US" sz="2000" dirty="0">
                          <a:solidFill>
                            <a:schemeClr val="tx1"/>
                          </a:solidFill>
                        </a:rPr>
                        <a:t>EXAMS</a:t>
                      </a:r>
                    </a:p>
                  </a:txBody>
                  <a:tcPr>
                    <a:solidFill>
                      <a:schemeClr val="accent6">
                        <a:lumMod val="20000"/>
                        <a:lumOff val="80000"/>
                      </a:schemeClr>
                    </a:solidFill>
                  </a:tcPr>
                </a:tc>
                <a:tc>
                  <a:txBody>
                    <a:bodyPr/>
                    <a:lstStyle/>
                    <a:p>
                      <a:pPr algn="ctr"/>
                      <a:endParaRPr lang="en-US" sz="180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3750787417"/>
                  </a:ext>
                </a:extLst>
              </a:tr>
            </a:tbl>
          </a:graphicData>
        </a:graphic>
      </p:graphicFrame>
    </p:spTree>
    <p:extLst>
      <p:ext uri="{BB962C8B-B14F-4D97-AF65-F5344CB8AC3E}">
        <p14:creationId xmlns:p14="http://schemas.microsoft.com/office/powerpoint/2010/main" val="379830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64C5-C35F-7BCD-DD83-BB6015D15B94}"/>
              </a:ext>
            </a:extLst>
          </p:cNvPr>
          <p:cNvSpPr>
            <a:spLocks noGrp="1"/>
          </p:cNvSpPr>
          <p:nvPr>
            <p:ph type="title"/>
          </p:nvPr>
        </p:nvSpPr>
        <p:spPr>
          <a:xfrm>
            <a:off x="1097280" y="286603"/>
            <a:ext cx="10058400" cy="1450757"/>
          </a:xfrm>
        </p:spPr>
        <p:txBody>
          <a:bodyPr>
            <a:normAutofit/>
          </a:bodyPr>
          <a:lstStyle/>
          <a:p>
            <a:pPr algn="ctr"/>
            <a:r>
              <a:rPr lang="en-US" dirty="0"/>
              <a:t>This Week:</a:t>
            </a:r>
          </a:p>
        </p:txBody>
      </p:sp>
      <p:graphicFrame>
        <p:nvGraphicFramePr>
          <p:cNvPr id="5" name="Content Placeholder 2">
            <a:extLst>
              <a:ext uri="{FF2B5EF4-FFF2-40B4-BE49-F238E27FC236}">
                <a16:creationId xmlns:a16="http://schemas.microsoft.com/office/drawing/2014/main" id="{35163CE5-00B7-CE96-5C5A-2DB6FCFAD15C}"/>
              </a:ext>
            </a:extLst>
          </p:cNvPr>
          <p:cNvGraphicFramePr>
            <a:graphicFrameLocks noGrp="1"/>
          </p:cNvGraphicFramePr>
          <p:nvPr>
            <p:ph idx="1"/>
            <p:extLst>
              <p:ext uri="{D42A27DB-BD31-4B8C-83A1-F6EECF244321}">
                <p14:modId xmlns:p14="http://schemas.microsoft.com/office/powerpoint/2010/main" val="27623445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038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4A12-9AA9-283A-05C4-A2FC00BBA5CC}"/>
              </a:ext>
            </a:extLst>
          </p:cNvPr>
          <p:cNvSpPr>
            <a:spLocks noGrp="1"/>
          </p:cNvSpPr>
          <p:nvPr>
            <p:ph type="ctrTitle"/>
          </p:nvPr>
        </p:nvSpPr>
        <p:spPr/>
        <p:txBody>
          <a:bodyPr/>
          <a:lstStyle/>
          <a:p>
            <a:r>
              <a:rPr lang="en-US" dirty="0"/>
              <a:t>Task One</a:t>
            </a:r>
          </a:p>
        </p:txBody>
      </p:sp>
      <p:sp>
        <p:nvSpPr>
          <p:cNvPr id="3" name="Subtitle 2">
            <a:extLst>
              <a:ext uri="{FF2B5EF4-FFF2-40B4-BE49-F238E27FC236}">
                <a16:creationId xmlns:a16="http://schemas.microsoft.com/office/drawing/2014/main" id="{67D77A6A-CB56-4642-0A1B-5F5E4B1974F5}"/>
              </a:ext>
            </a:extLst>
          </p:cNvPr>
          <p:cNvSpPr>
            <a:spLocks noGrp="1"/>
          </p:cNvSpPr>
          <p:nvPr>
            <p:ph type="subTitle" idx="1"/>
          </p:nvPr>
        </p:nvSpPr>
        <p:spPr/>
        <p:txBody>
          <a:bodyPr/>
          <a:lstStyle/>
          <a:p>
            <a:r>
              <a:rPr lang="en-US" dirty="0"/>
              <a:t>Explanation (ESSAY) – Task booklet</a:t>
            </a:r>
          </a:p>
        </p:txBody>
      </p:sp>
    </p:spTree>
    <p:extLst>
      <p:ext uri="{BB962C8B-B14F-4D97-AF65-F5344CB8AC3E}">
        <p14:creationId xmlns:p14="http://schemas.microsoft.com/office/powerpoint/2010/main" val="98763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ABA8-EAA4-681D-A15D-55ADBB90CB28}"/>
              </a:ext>
            </a:extLst>
          </p:cNvPr>
          <p:cNvSpPr txBox="1">
            <a:spLocks/>
          </p:cNvSpPr>
          <p:nvPr/>
        </p:nvSpPr>
        <p:spPr>
          <a:xfrm>
            <a:off x="1097280" y="165946"/>
            <a:ext cx="10058400" cy="82296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AU" sz="1800" b="1" u="sng" dirty="0">
                <a:solidFill>
                  <a:srgbClr val="0F0F0F"/>
                </a:solidFill>
                <a:latin typeface="Calibri" panose="020F0502020204030204" pitchFamily="34" charset="0"/>
                <a:ea typeface="Times New Roman" panose="02020603050405020304" pitchFamily="18" charset="0"/>
              </a:rPr>
              <a:t>Question 1:</a:t>
            </a:r>
            <a:r>
              <a:rPr lang="en-AU" sz="1800" b="1" dirty="0">
                <a:solidFill>
                  <a:srgbClr val="0F0F0F"/>
                </a:solidFill>
                <a:latin typeface="Calibri" panose="020F0502020204030204" pitchFamily="34" charset="0"/>
                <a:ea typeface="Times New Roman" panose="02020603050405020304" pitchFamily="18" charset="0"/>
              </a:rPr>
              <a:t> </a:t>
            </a:r>
            <a:r>
              <a:rPr lang="en-AU" sz="1800" i="1" dirty="0">
                <a:solidFill>
                  <a:srgbClr val="0F0F0F"/>
                </a:solidFill>
                <a:latin typeface="Calibri" panose="020F0502020204030204" pitchFamily="34" charset="0"/>
                <a:ea typeface="Times New Roman" panose="02020603050405020304" pitchFamily="18" charset="0"/>
              </a:rPr>
              <a:t>Analyse</a:t>
            </a:r>
            <a:r>
              <a:rPr lang="en-AU" sz="1800" dirty="0">
                <a:solidFill>
                  <a:srgbClr val="0F0F0F"/>
                </a:solidFill>
                <a:latin typeface="Calibri" panose="020F0502020204030204" pitchFamily="34" charset="0"/>
                <a:ea typeface="Times New Roman" panose="02020603050405020304" pitchFamily="18" charset="0"/>
              </a:rPr>
              <a:t> how</a:t>
            </a:r>
            <a:r>
              <a:rPr lang="en-AU" sz="1800" b="1" u="sng" dirty="0">
                <a:solidFill>
                  <a:srgbClr val="0F0F0F"/>
                </a:solidFill>
                <a:latin typeface="Calibri" panose="020F0502020204030204" pitchFamily="34" charset="0"/>
                <a:ea typeface="Times New Roman" panose="02020603050405020304" pitchFamily="18" charset="0"/>
              </a:rPr>
              <a:t> Tiberius and Gaius Gracchus</a:t>
            </a:r>
            <a:r>
              <a:rPr lang="en-AU" sz="1800" dirty="0">
                <a:solidFill>
                  <a:srgbClr val="0F0F0F"/>
                </a:solidFill>
                <a:latin typeface="Calibri" panose="020F0502020204030204" pitchFamily="34" charset="0"/>
                <a:ea typeface="Times New Roman" panose="02020603050405020304" pitchFamily="18" charset="0"/>
              </a:rPr>
              <a:t> shaped the period of 133–121 BCE. </a:t>
            </a:r>
            <a:br>
              <a:rPr lang="en-AU" sz="1800" dirty="0">
                <a:solidFill>
                  <a:srgbClr val="0F0F0F"/>
                </a:solidFill>
                <a:latin typeface="Calibri" panose="020F0502020204030204" pitchFamily="34" charset="0"/>
                <a:ea typeface="Times New Roman" panose="02020603050405020304" pitchFamily="18" charset="0"/>
              </a:rPr>
            </a:br>
            <a:br>
              <a:rPr lang="en-AU" sz="1800" dirty="0">
                <a:latin typeface="Times New Roman" panose="02020603050405020304" pitchFamily="18" charset="0"/>
                <a:ea typeface="Times New Roman" panose="02020603050405020304" pitchFamily="18" charset="0"/>
              </a:rPr>
            </a:br>
            <a:r>
              <a:rPr lang="en-AU" sz="1800" dirty="0">
                <a:solidFill>
                  <a:srgbClr val="0F0F0F"/>
                </a:solidFill>
                <a:latin typeface="Calibri" panose="020F0502020204030204" pitchFamily="34" charset="0"/>
                <a:ea typeface="Calibri" panose="020F0502020204030204" pitchFamily="34" charset="0"/>
                <a:cs typeface="Calibri" panose="020F0502020204030204" pitchFamily="34" charset="0"/>
              </a:rPr>
              <a:t>How did these the brothers contribute to the socio-political landscape of ancient Rome during this time?</a:t>
            </a:r>
            <a:endParaRPr lang="en-US" dirty="0"/>
          </a:p>
        </p:txBody>
      </p:sp>
      <p:sp>
        <p:nvSpPr>
          <p:cNvPr id="3" name="TextBox 2">
            <a:extLst>
              <a:ext uri="{FF2B5EF4-FFF2-40B4-BE49-F238E27FC236}">
                <a16:creationId xmlns:a16="http://schemas.microsoft.com/office/drawing/2014/main" id="{B4E950A7-2F0F-2779-AB2C-DA1FC87F90FA}"/>
              </a:ext>
            </a:extLst>
          </p:cNvPr>
          <p:cNvSpPr txBox="1"/>
          <p:nvPr/>
        </p:nvSpPr>
        <p:spPr>
          <a:xfrm>
            <a:off x="263047" y="165946"/>
            <a:ext cx="1365337" cy="369332"/>
          </a:xfrm>
          <a:prstGeom prst="rect">
            <a:avLst/>
          </a:prstGeom>
          <a:noFill/>
        </p:spPr>
        <p:txBody>
          <a:bodyPr wrap="square" rtlCol="0">
            <a:spAutoFit/>
          </a:bodyPr>
          <a:lstStyle/>
          <a:p>
            <a:r>
              <a:rPr lang="en-US" b="1" i="1" dirty="0">
                <a:solidFill>
                  <a:srgbClr val="7030A0"/>
                </a:solidFill>
              </a:rPr>
              <a:t>MINDMAP</a:t>
            </a:r>
          </a:p>
        </p:txBody>
      </p:sp>
    </p:spTree>
    <p:extLst>
      <p:ext uri="{BB962C8B-B14F-4D97-AF65-F5344CB8AC3E}">
        <p14:creationId xmlns:p14="http://schemas.microsoft.com/office/powerpoint/2010/main" val="389037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ABA8-EAA4-681D-A15D-55ADBB90CB28}"/>
              </a:ext>
            </a:extLst>
          </p:cNvPr>
          <p:cNvSpPr txBox="1">
            <a:spLocks/>
          </p:cNvSpPr>
          <p:nvPr/>
        </p:nvSpPr>
        <p:spPr>
          <a:xfrm>
            <a:off x="1097280" y="165946"/>
            <a:ext cx="10058400" cy="82296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AU" sz="1800" b="1" u="sng" dirty="0">
                <a:solidFill>
                  <a:srgbClr val="0F0F0F"/>
                </a:solidFill>
                <a:latin typeface="Calibri" panose="020F0502020204030204" pitchFamily="34" charset="0"/>
                <a:ea typeface="Times New Roman" panose="02020603050405020304" pitchFamily="18" charset="0"/>
              </a:rPr>
              <a:t>Question 1:</a:t>
            </a:r>
            <a:r>
              <a:rPr lang="en-AU" sz="1800" b="1" dirty="0">
                <a:solidFill>
                  <a:srgbClr val="0F0F0F"/>
                </a:solidFill>
                <a:latin typeface="Calibri" panose="020F0502020204030204" pitchFamily="34" charset="0"/>
                <a:ea typeface="Times New Roman" panose="02020603050405020304" pitchFamily="18" charset="0"/>
              </a:rPr>
              <a:t> </a:t>
            </a:r>
            <a:r>
              <a:rPr lang="en-AU" sz="1800" i="1" dirty="0">
                <a:solidFill>
                  <a:srgbClr val="0F0F0F"/>
                </a:solidFill>
                <a:latin typeface="Calibri" panose="020F0502020204030204" pitchFamily="34" charset="0"/>
                <a:ea typeface="Times New Roman" panose="02020603050405020304" pitchFamily="18" charset="0"/>
              </a:rPr>
              <a:t>Analyse</a:t>
            </a:r>
            <a:r>
              <a:rPr lang="en-AU" sz="1800" dirty="0">
                <a:solidFill>
                  <a:srgbClr val="0F0F0F"/>
                </a:solidFill>
                <a:latin typeface="Calibri" panose="020F0502020204030204" pitchFamily="34" charset="0"/>
                <a:ea typeface="Times New Roman" panose="02020603050405020304" pitchFamily="18" charset="0"/>
              </a:rPr>
              <a:t> how</a:t>
            </a:r>
            <a:r>
              <a:rPr lang="en-AU" sz="1800" b="1" u="sng" dirty="0">
                <a:solidFill>
                  <a:srgbClr val="0F0F0F"/>
                </a:solidFill>
                <a:latin typeface="Calibri" panose="020F0502020204030204" pitchFamily="34" charset="0"/>
                <a:ea typeface="Times New Roman" panose="02020603050405020304" pitchFamily="18" charset="0"/>
              </a:rPr>
              <a:t> Tiberius and Gaius Gracchus</a:t>
            </a:r>
            <a:r>
              <a:rPr lang="en-AU" sz="1800" dirty="0">
                <a:solidFill>
                  <a:srgbClr val="0F0F0F"/>
                </a:solidFill>
                <a:latin typeface="Calibri" panose="020F0502020204030204" pitchFamily="34" charset="0"/>
                <a:ea typeface="Times New Roman" panose="02020603050405020304" pitchFamily="18" charset="0"/>
              </a:rPr>
              <a:t> shaped the period of 133–121 BCE. </a:t>
            </a:r>
            <a:br>
              <a:rPr lang="en-AU" sz="1800" dirty="0">
                <a:solidFill>
                  <a:srgbClr val="0F0F0F"/>
                </a:solidFill>
                <a:latin typeface="Calibri" panose="020F0502020204030204" pitchFamily="34" charset="0"/>
                <a:ea typeface="Times New Roman" panose="02020603050405020304" pitchFamily="18" charset="0"/>
              </a:rPr>
            </a:br>
            <a:br>
              <a:rPr lang="en-AU" sz="1800" dirty="0">
                <a:latin typeface="Times New Roman" panose="02020603050405020304" pitchFamily="18" charset="0"/>
                <a:ea typeface="Times New Roman" panose="02020603050405020304" pitchFamily="18" charset="0"/>
              </a:rPr>
            </a:br>
            <a:r>
              <a:rPr lang="en-AU" sz="1800" dirty="0">
                <a:solidFill>
                  <a:srgbClr val="0F0F0F"/>
                </a:solidFill>
                <a:latin typeface="Calibri" panose="020F0502020204030204" pitchFamily="34" charset="0"/>
                <a:ea typeface="Calibri" panose="020F0502020204030204" pitchFamily="34" charset="0"/>
                <a:cs typeface="Calibri" panose="020F0502020204030204" pitchFamily="34" charset="0"/>
              </a:rPr>
              <a:t>How did these the brothers contribute to the socio-political landscape of ancient Rome during this time?</a:t>
            </a:r>
            <a:endParaRPr lang="en-US" dirty="0"/>
          </a:p>
        </p:txBody>
      </p:sp>
      <p:sp>
        <p:nvSpPr>
          <p:cNvPr id="5" name="TextBox 4">
            <a:extLst>
              <a:ext uri="{FF2B5EF4-FFF2-40B4-BE49-F238E27FC236}">
                <a16:creationId xmlns:a16="http://schemas.microsoft.com/office/drawing/2014/main" id="{85A2597E-CF22-BFF5-2AEE-24E1DB0A5EA6}"/>
              </a:ext>
            </a:extLst>
          </p:cNvPr>
          <p:cNvSpPr txBox="1"/>
          <p:nvPr/>
        </p:nvSpPr>
        <p:spPr>
          <a:xfrm>
            <a:off x="263047" y="165946"/>
            <a:ext cx="1365337" cy="369332"/>
          </a:xfrm>
          <a:prstGeom prst="rect">
            <a:avLst/>
          </a:prstGeom>
          <a:noFill/>
        </p:spPr>
        <p:txBody>
          <a:bodyPr wrap="square" rtlCol="0">
            <a:spAutoFit/>
          </a:bodyPr>
          <a:lstStyle/>
          <a:p>
            <a:r>
              <a:rPr lang="en-US" b="1" i="1" dirty="0">
                <a:solidFill>
                  <a:srgbClr val="7030A0"/>
                </a:solidFill>
              </a:rPr>
              <a:t>ESSAY</a:t>
            </a:r>
          </a:p>
        </p:txBody>
      </p:sp>
    </p:spTree>
    <p:extLst>
      <p:ext uri="{BB962C8B-B14F-4D97-AF65-F5344CB8AC3E}">
        <p14:creationId xmlns:p14="http://schemas.microsoft.com/office/powerpoint/2010/main" val="233681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ABA8-EAA4-681D-A15D-55ADBB90CB28}"/>
              </a:ext>
            </a:extLst>
          </p:cNvPr>
          <p:cNvSpPr txBox="1">
            <a:spLocks/>
          </p:cNvSpPr>
          <p:nvPr/>
        </p:nvSpPr>
        <p:spPr>
          <a:xfrm>
            <a:off x="1097280" y="165946"/>
            <a:ext cx="10058400" cy="1148504"/>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AU" sz="1800" b="1" u="sng" dirty="0">
                <a:solidFill>
                  <a:srgbClr val="0F0F0F"/>
                </a:solidFill>
                <a:effectLst/>
                <a:latin typeface="Calibri" panose="020F0502020204030204" pitchFamily="34" charset="0"/>
                <a:ea typeface="Times New Roman" panose="02020603050405020304" pitchFamily="18" charset="0"/>
              </a:rPr>
              <a:t>Question 2:</a:t>
            </a:r>
            <a:r>
              <a:rPr lang="en-AU" sz="1800" b="1" dirty="0">
                <a:solidFill>
                  <a:srgbClr val="0F0F0F"/>
                </a:solidFill>
                <a:effectLst/>
                <a:latin typeface="Calibri" panose="020F0502020204030204" pitchFamily="34" charset="0"/>
                <a:ea typeface="Times New Roman" panose="02020603050405020304" pitchFamily="18" charset="0"/>
              </a:rPr>
              <a:t> </a:t>
            </a:r>
            <a:r>
              <a:rPr lang="en-AU" sz="1800" i="1" dirty="0">
                <a:solidFill>
                  <a:srgbClr val="0F0F0F"/>
                </a:solidFill>
                <a:effectLst/>
                <a:latin typeface="Calibri" panose="020F0502020204030204" pitchFamily="34" charset="0"/>
                <a:ea typeface="Times New Roman" panose="02020603050405020304" pitchFamily="18" charset="0"/>
              </a:rPr>
              <a:t>Examine</a:t>
            </a:r>
            <a:r>
              <a:rPr lang="en-AU" sz="1800" dirty="0">
                <a:solidFill>
                  <a:srgbClr val="0F0F0F"/>
                </a:solidFill>
                <a:effectLst/>
                <a:latin typeface="Calibri" panose="020F0502020204030204" pitchFamily="34" charset="0"/>
                <a:ea typeface="Times New Roman" panose="02020603050405020304" pitchFamily="18" charset="0"/>
              </a:rPr>
              <a:t> the effects of </a:t>
            </a:r>
            <a:r>
              <a:rPr lang="en-AU" sz="1800" b="1" u="sng" dirty="0">
                <a:solidFill>
                  <a:srgbClr val="0F0F0F"/>
                </a:solidFill>
                <a:effectLst/>
                <a:latin typeface="Calibri" panose="020F0502020204030204" pitchFamily="34" charset="0"/>
                <a:ea typeface="Times New Roman" panose="02020603050405020304" pitchFamily="18" charset="0"/>
              </a:rPr>
              <a:t>continuity and change</a:t>
            </a:r>
            <a:r>
              <a:rPr lang="en-AU" sz="1800" dirty="0">
                <a:solidFill>
                  <a:srgbClr val="0F0F0F"/>
                </a:solidFill>
                <a:effectLst/>
                <a:latin typeface="Calibri" panose="020F0502020204030204" pitchFamily="34" charset="0"/>
                <a:ea typeface="Times New Roman" panose="02020603050405020304" pitchFamily="18" charset="0"/>
              </a:rPr>
              <a:t> in the period of Tiberius and Gaius Gracchus. </a:t>
            </a:r>
            <a:br>
              <a:rPr lang="en-AU" sz="1800" dirty="0">
                <a:solidFill>
                  <a:srgbClr val="0F0F0F"/>
                </a:solidFill>
                <a:effectLst/>
                <a:latin typeface="Calibri" panose="020F0502020204030204" pitchFamily="34" charset="0"/>
                <a:ea typeface="Times New Roman" panose="02020603050405020304" pitchFamily="18" charset="0"/>
              </a:rPr>
            </a:br>
            <a:endParaRPr lang="en-AU" sz="1800" dirty="0">
              <a:effectLst/>
              <a:latin typeface="Times New Roman" panose="02020603050405020304" pitchFamily="18" charset="0"/>
              <a:ea typeface="Times New Roman" panose="02020603050405020304" pitchFamily="18" charset="0"/>
            </a:endParaRPr>
          </a:p>
          <a:p>
            <a:pPr marL="342900" lvl="0" indent="-342900" algn="ctr">
              <a:lnSpc>
                <a:spcPct val="115000"/>
              </a:lnSpc>
              <a:buFont typeface="Symbol" pitchFamily="2" charset="2"/>
              <a:buChar char=""/>
            </a:pPr>
            <a:r>
              <a:rPr lang="en-AU" sz="18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How did their reforms </a:t>
            </a:r>
            <a:r>
              <a:rPr lang="en-AU" sz="1800" u="sng"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challenge or reinforce</a:t>
            </a:r>
            <a:r>
              <a:rPr lang="en-AU" sz="18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existing structures and traditions within Roman society?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15000"/>
              </a:lnSpc>
              <a:spcAft>
                <a:spcPts val="1000"/>
              </a:spcAft>
              <a:buFont typeface="Symbol" pitchFamily="2" charset="2"/>
              <a:buChar char=""/>
            </a:pPr>
            <a:r>
              <a:rPr lang="en-AU" sz="18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Discuss the impact on the political, economic, and social aspects of the Roman Republic.</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0E0986D-0084-A2FF-D885-09942666DC66}"/>
              </a:ext>
            </a:extLst>
          </p:cNvPr>
          <p:cNvSpPr txBox="1"/>
          <p:nvPr/>
        </p:nvSpPr>
        <p:spPr>
          <a:xfrm>
            <a:off x="263047" y="165946"/>
            <a:ext cx="1365337" cy="369332"/>
          </a:xfrm>
          <a:prstGeom prst="rect">
            <a:avLst/>
          </a:prstGeom>
          <a:noFill/>
        </p:spPr>
        <p:txBody>
          <a:bodyPr wrap="square" rtlCol="0">
            <a:spAutoFit/>
          </a:bodyPr>
          <a:lstStyle/>
          <a:p>
            <a:r>
              <a:rPr lang="en-US" b="1" i="1" dirty="0">
                <a:solidFill>
                  <a:srgbClr val="7030A0"/>
                </a:solidFill>
              </a:rPr>
              <a:t>MINDMAP</a:t>
            </a:r>
          </a:p>
        </p:txBody>
      </p:sp>
    </p:spTree>
    <p:extLst>
      <p:ext uri="{BB962C8B-B14F-4D97-AF65-F5344CB8AC3E}">
        <p14:creationId xmlns:p14="http://schemas.microsoft.com/office/powerpoint/2010/main" val="1433136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ABA8-EAA4-681D-A15D-55ADBB90CB28}"/>
              </a:ext>
            </a:extLst>
          </p:cNvPr>
          <p:cNvSpPr txBox="1">
            <a:spLocks/>
          </p:cNvSpPr>
          <p:nvPr/>
        </p:nvSpPr>
        <p:spPr>
          <a:xfrm>
            <a:off x="1097280" y="165946"/>
            <a:ext cx="10058400" cy="1148504"/>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AU" sz="1800" b="1" u="sng" dirty="0">
                <a:solidFill>
                  <a:srgbClr val="0F0F0F"/>
                </a:solidFill>
                <a:effectLst/>
                <a:latin typeface="Calibri" panose="020F0502020204030204" pitchFamily="34" charset="0"/>
                <a:ea typeface="Times New Roman" panose="02020603050405020304" pitchFamily="18" charset="0"/>
              </a:rPr>
              <a:t>Question 2:</a:t>
            </a:r>
            <a:r>
              <a:rPr lang="en-AU" sz="1800" b="1" dirty="0">
                <a:solidFill>
                  <a:srgbClr val="0F0F0F"/>
                </a:solidFill>
                <a:effectLst/>
                <a:latin typeface="Calibri" panose="020F0502020204030204" pitchFamily="34" charset="0"/>
                <a:ea typeface="Times New Roman" panose="02020603050405020304" pitchFamily="18" charset="0"/>
              </a:rPr>
              <a:t> </a:t>
            </a:r>
            <a:r>
              <a:rPr lang="en-AU" sz="1800" i="1" dirty="0">
                <a:solidFill>
                  <a:srgbClr val="0F0F0F"/>
                </a:solidFill>
                <a:effectLst/>
                <a:latin typeface="Calibri" panose="020F0502020204030204" pitchFamily="34" charset="0"/>
                <a:ea typeface="Times New Roman" panose="02020603050405020304" pitchFamily="18" charset="0"/>
              </a:rPr>
              <a:t>Examine</a:t>
            </a:r>
            <a:r>
              <a:rPr lang="en-AU" sz="1800" dirty="0">
                <a:solidFill>
                  <a:srgbClr val="0F0F0F"/>
                </a:solidFill>
                <a:effectLst/>
                <a:latin typeface="Calibri" panose="020F0502020204030204" pitchFamily="34" charset="0"/>
                <a:ea typeface="Times New Roman" panose="02020603050405020304" pitchFamily="18" charset="0"/>
              </a:rPr>
              <a:t> the effects of </a:t>
            </a:r>
            <a:r>
              <a:rPr lang="en-AU" sz="1800" b="1" u="sng" dirty="0">
                <a:solidFill>
                  <a:srgbClr val="0F0F0F"/>
                </a:solidFill>
                <a:effectLst/>
                <a:latin typeface="Calibri" panose="020F0502020204030204" pitchFamily="34" charset="0"/>
                <a:ea typeface="Times New Roman" panose="02020603050405020304" pitchFamily="18" charset="0"/>
              </a:rPr>
              <a:t>continuity and change</a:t>
            </a:r>
            <a:r>
              <a:rPr lang="en-AU" sz="1800" dirty="0">
                <a:solidFill>
                  <a:srgbClr val="0F0F0F"/>
                </a:solidFill>
                <a:effectLst/>
                <a:latin typeface="Calibri" panose="020F0502020204030204" pitchFamily="34" charset="0"/>
                <a:ea typeface="Times New Roman" panose="02020603050405020304" pitchFamily="18" charset="0"/>
              </a:rPr>
              <a:t> in the period of Tiberius and Gaius Gracchus. </a:t>
            </a:r>
            <a:br>
              <a:rPr lang="en-AU" sz="1800" dirty="0">
                <a:solidFill>
                  <a:srgbClr val="0F0F0F"/>
                </a:solidFill>
                <a:effectLst/>
                <a:latin typeface="Calibri" panose="020F0502020204030204" pitchFamily="34" charset="0"/>
                <a:ea typeface="Times New Roman" panose="02020603050405020304" pitchFamily="18" charset="0"/>
              </a:rPr>
            </a:br>
            <a:endParaRPr lang="en-AU" sz="1800" dirty="0">
              <a:effectLst/>
              <a:latin typeface="Times New Roman" panose="02020603050405020304" pitchFamily="18" charset="0"/>
              <a:ea typeface="Times New Roman" panose="02020603050405020304" pitchFamily="18" charset="0"/>
            </a:endParaRPr>
          </a:p>
          <a:p>
            <a:pPr marL="342900" lvl="0" indent="-342900" algn="ctr">
              <a:lnSpc>
                <a:spcPct val="115000"/>
              </a:lnSpc>
              <a:buFont typeface="Symbol" pitchFamily="2" charset="2"/>
              <a:buChar char=""/>
            </a:pPr>
            <a:r>
              <a:rPr lang="en-AU" sz="18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How did their reforms </a:t>
            </a:r>
            <a:r>
              <a:rPr lang="en-AU" sz="1800" u="sng"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challenge or reinforce</a:t>
            </a:r>
            <a:r>
              <a:rPr lang="en-AU" sz="18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existing structures and traditions within Roman society?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15000"/>
              </a:lnSpc>
              <a:spcAft>
                <a:spcPts val="1000"/>
              </a:spcAft>
              <a:buFont typeface="Symbol" pitchFamily="2" charset="2"/>
              <a:buChar char=""/>
            </a:pPr>
            <a:r>
              <a:rPr lang="en-AU" sz="180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Discuss the impact on the political, economic, and social aspects of the Roman Republic.</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7ADCEA-4939-F5D7-3114-A8CE04455B5D}"/>
              </a:ext>
            </a:extLst>
          </p:cNvPr>
          <p:cNvSpPr txBox="1"/>
          <p:nvPr/>
        </p:nvSpPr>
        <p:spPr>
          <a:xfrm>
            <a:off x="263047" y="165946"/>
            <a:ext cx="1365337" cy="369332"/>
          </a:xfrm>
          <a:prstGeom prst="rect">
            <a:avLst/>
          </a:prstGeom>
          <a:noFill/>
        </p:spPr>
        <p:txBody>
          <a:bodyPr wrap="square" rtlCol="0">
            <a:spAutoFit/>
          </a:bodyPr>
          <a:lstStyle/>
          <a:p>
            <a:r>
              <a:rPr lang="en-US" b="1" i="1">
                <a:solidFill>
                  <a:srgbClr val="7030A0"/>
                </a:solidFill>
              </a:rPr>
              <a:t>ESSAY</a:t>
            </a:r>
            <a:endParaRPr lang="en-US" b="1" i="1" dirty="0">
              <a:solidFill>
                <a:srgbClr val="7030A0"/>
              </a:solidFill>
            </a:endParaRPr>
          </a:p>
        </p:txBody>
      </p:sp>
    </p:spTree>
    <p:extLst>
      <p:ext uri="{BB962C8B-B14F-4D97-AF65-F5344CB8AC3E}">
        <p14:creationId xmlns:p14="http://schemas.microsoft.com/office/powerpoint/2010/main" val="3774025656"/>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463</TotalTime>
  <Words>2299</Words>
  <Application>Microsoft Macintosh PowerPoint</Application>
  <PresentationFormat>Widescreen</PresentationFormat>
  <Paragraphs>120</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Söhne</vt:lpstr>
      <vt:lpstr>Symbol</vt:lpstr>
      <vt:lpstr>Times New Roman</vt:lpstr>
      <vt:lpstr>Retrospect</vt:lpstr>
      <vt:lpstr>Task One: Explanation (ESSAY)</vt:lpstr>
      <vt:lpstr>REVIEW – Where are we up to?</vt:lpstr>
      <vt:lpstr>This Week:</vt:lpstr>
      <vt:lpstr>Task One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187</cp:revision>
  <dcterms:created xsi:type="dcterms:W3CDTF">2022-07-13T05:26:46Z</dcterms:created>
  <dcterms:modified xsi:type="dcterms:W3CDTF">2024-02-20T05:19:26Z</dcterms:modified>
</cp:coreProperties>
</file>