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56" r:id="rId2"/>
    <p:sldId id="257" r:id="rId3"/>
    <p:sldId id="258" r:id="rId4"/>
    <p:sldId id="259" r:id="rId5"/>
    <p:sldId id="260" r:id="rId6"/>
    <p:sldId id="265" r:id="rId7"/>
    <p:sldId id="266" r:id="rId8"/>
    <p:sldId id="261" r:id="rId9"/>
    <p:sldId id="267" r:id="rId10"/>
    <p:sldId id="268" r:id="rId11"/>
    <p:sldId id="269" r:id="rId12"/>
    <p:sldId id="26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92044"/>
  </p:normalViewPr>
  <p:slideViewPr>
    <p:cSldViewPr snapToGrid="0" snapToObjects="1">
      <p:cViewPr>
        <p:scale>
          <a:sx n="117" d="100"/>
          <a:sy n="117" d="100"/>
        </p:scale>
        <p:origin x="-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1D76C-1774-4C4F-870C-E4AAEA35225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C388BCF5-C70E-440D-9C4C-0D11446FAD09}">
      <dgm:prSet/>
      <dgm:spPr/>
      <dgm:t>
        <a:bodyPr/>
        <a:lstStyle/>
        <a:p>
          <a:r>
            <a:rPr lang="en-US"/>
            <a:t>Understanding Essay Structure/Function</a:t>
          </a:r>
        </a:p>
      </dgm:t>
    </dgm:pt>
    <dgm:pt modelId="{5687CE33-DEFC-4964-952D-E78A5A9DF876}" type="parTrans" cxnId="{B61CF08C-4B03-40F3-933B-EE7E5DD33F7F}">
      <dgm:prSet/>
      <dgm:spPr/>
      <dgm:t>
        <a:bodyPr/>
        <a:lstStyle/>
        <a:p>
          <a:endParaRPr lang="en-US"/>
        </a:p>
      </dgm:t>
    </dgm:pt>
    <dgm:pt modelId="{F85C912C-E3B9-47BB-8E3B-826880B52AE9}" type="sibTrans" cxnId="{B61CF08C-4B03-40F3-933B-EE7E5DD33F7F}">
      <dgm:prSet/>
      <dgm:spPr/>
      <dgm:t>
        <a:bodyPr/>
        <a:lstStyle/>
        <a:p>
          <a:endParaRPr lang="en-US"/>
        </a:p>
      </dgm:t>
    </dgm:pt>
    <dgm:pt modelId="{FFEE1762-292B-4CF1-81E9-FAA2B9DCF72C}">
      <dgm:prSet/>
      <dgm:spPr/>
      <dgm:t>
        <a:bodyPr/>
        <a:lstStyle/>
        <a:p>
          <a:r>
            <a:rPr lang="en-US"/>
            <a:t>Thesis Statements Vs. Topic Sentences</a:t>
          </a:r>
        </a:p>
      </dgm:t>
    </dgm:pt>
    <dgm:pt modelId="{5F509D43-6E7F-4613-857C-9334908DAD4C}" type="parTrans" cxnId="{F10A4461-3983-476E-B291-9600F5161FFE}">
      <dgm:prSet/>
      <dgm:spPr/>
      <dgm:t>
        <a:bodyPr/>
        <a:lstStyle/>
        <a:p>
          <a:endParaRPr lang="en-US"/>
        </a:p>
      </dgm:t>
    </dgm:pt>
    <dgm:pt modelId="{58ED6887-EAB8-4957-BB98-5EA75C89C426}" type="sibTrans" cxnId="{F10A4461-3983-476E-B291-9600F5161FFE}">
      <dgm:prSet/>
      <dgm:spPr/>
      <dgm:t>
        <a:bodyPr/>
        <a:lstStyle/>
        <a:p>
          <a:endParaRPr lang="en-US"/>
        </a:p>
      </dgm:t>
    </dgm:pt>
    <dgm:pt modelId="{357F01AE-2253-4C85-B06E-D60DFB332247}">
      <dgm:prSet/>
      <dgm:spPr/>
      <dgm:t>
        <a:bodyPr/>
        <a:lstStyle/>
        <a:p>
          <a:r>
            <a:rPr lang="en-US"/>
            <a:t>Body Paragraphs</a:t>
          </a:r>
        </a:p>
      </dgm:t>
    </dgm:pt>
    <dgm:pt modelId="{DEFA8625-D174-4DB8-B6FC-E813CDE78C1D}" type="parTrans" cxnId="{A4A890B4-1A76-4457-A6CC-8A70BEA557D7}">
      <dgm:prSet/>
      <dgm:spPr/>
      <dgm:t>
        <a:bodyPr/>
        <a:lstStyle/>
        <a:p>
          <a:endParaRPr lang="en-US"/>
        </a:p>
      </dgm:t>
    </dgm:pt>
    <dgm:pt modelId="{02C44AE5-56B9-4844-A0B4-FA52D7C351A2}" type="sibTrans" cxnId="{A4A890B4-1A76-4457-A6CC-8A70BEA557D7}">
      <dgm:prSet/>
      <dgm:spPr/>
      <dgm:t>
        <a:bodyPr/>
        <a:lstStyle/>
        <a:p>
          <a:endParaRPr lang="en-US"/>
        </a:p>
      </dgm:t>
    </dgm:pt>
    <dgm:pt modelId="{D9B45A93-8051-4EE3-8005-66FA53D8A9AF}">
      <dgm:prSet/>
      <dgm:spPr/>
      <dgm:t>
        <a:bodyPr/>
        <a:lstStyle/>
        <a:p>
          <a:r>
            <a:rPr lang="en-US"/>
            <a:t>Introductions and Conclusions</a:t>
          </a:r>
        </a:p>
      </dgm:t>
    </dgm:pt>
    <dgm:pt modelId="{9F062EBC-DE86-4078-BD88-8F12F86C482B}" type="parTrans" cxnId="{4B61C5D1-C85B-43A5-9ECB-E0601FCCC958}">
      <dgm:prSet/>
      <dgm:spPr/>
      <dgm:t>
        <a:bodyPr/>
        <a:lstStyle/>
        <a:p>
          <a:endParaRPr lang="en-US"/>
        </a:p>
      </dgm:t>
    </dgm:pt>
    <dgm:pt modelId="{08C5F526-2831-4DC1-A46C-8E52FB4F6C60}" type="sibTrans" cxnId="{4B61C5D1-C85B-43A5-9ECB-E0601FCCC958}">
      <dgm:prSet/>
      <dgm:spPr/>
      <dgm:t>
        <a:bodyPr/>
        <a:lstStyle/>
        <a:p>
          <a:endParaRPr lang="en-US"/>
        </a:p>
      </dgm:t>
    </dgm:pt>
    <dgm:pt modelId="{9FA1E3D8-3896-364E-9E0B-8440008AC8FA}" type="pres">
      <dgm:prSet presAssocID="{CE81D76C-1774-4C4F-870C-E4AAEA352256}" presName="linear" presStyleCnt="0">
        <dgm:presLayoutVars>
          <dgm:dir/>
          <dgm:animLvl val="lvl"/>
          <dgm:resizeHandles val="exact"/>
        </dgm:presLayoutVars>
      </dgm:prSet>
      <dgm:spPr/>
    </dgm:pt>
    <dgm:pt modelId="{343D5B96-4C49-DB44-A45C-E8A5C4003A52}" type="pres">
      <dgm:prSet presAssocID="{C388BCF5-C70E-440D-9C4C-0D11446FAD09}" presName="parentLin" presStyleCnt="0"/>
      <dgm:spPr/>
    </dgm:pt>
    <dgm:pt modelId="{91E6BAAC-77C9-3A40-A6C5-429B75C33FC0}" type="pres">
      <dgm:prSet presAssocID="{C388BCF5-C70E-440D-9C4C-0D11446FAD09}" presName="parentLeftMargin" presStyleLbl="node1" presStyleIdx="0" presStyleCnt="4"/>
      <dgm:spPr/>
    </dgm:pt>
    <dgm:pt modelId="{2DB82F38-D393-4447-A786-ED7F436293AE}" type="pres">
      <dgm:prSet presAssocID="{C388BCF5-C70E-440D-9C4C-0D11446FAD09}" presName="parentText" presStyleLbl="node1" presStyleIdx="0" presStyleCnt="4">
        <dgm:presLayoutVars>
          <dgm:chMax val="0"/>
          <dgm:bulletEnabled val="1"/>
        </dgm:presLayoutVars>
      </dgm:prSet>
      <dgm:spPr/>
    </dgm:pt>
    <dgm:pt modelId="{3DDCC403-FD84-D845-B4BC-4665763EF20A}" type="pres">
      <dgm:prSet presAssocID="{C388BCF5-C70E-440D-9C4C-0D11446FAD09}" presName="negativeSpace" presStyleCnt="0"/>
      <dgm:spPr/>
    </dgm:pt>
    <dgm:pt modelId="{1A2C5B90-5947-FA4B-B48E-FB1C8D3AFBF3}" type="pres">
      <dgm:prSet presAssocID="{C388BCF5-C70E-440D-9C4C-0D11446FAD09}" presName="childText" presStyleLbl="conFgAcc1" presStyleIdx="0" presStyleCnt="4">
        <dgm:presLayoutVars>
          <dgm:bulletEnabled val="1"/>
        </dgm:presLayoutVars>
      </dgm:prSet>
      <dgm:spPr/>
    </dgm:pt>
    <dgm:pt modelId="{D4302953-D3F9-9B4C-8D79-503C02C7DBC1}" type="pres">
      <dgm:prSet presAssocID="{F85C912C-E3B9-47BB-8E3B-826880B52AE9}" presName="spaceBetweenRectangles" presStyleCnt="0"/>
      <dgm:spPr/>
    </dgm:pt>
    <dgm:pt modelId="{9CD9655A-70DF-5942-A1E5-121C03BD0390}" type="pres">
      <dgm:prSet presAssocID="{FFEE1762-292B-4CF1-81E9-FAA2B9DCF72C}" presName="parentLin" presStyleCnt="0"/>
      <dgm:spPr/>
    </dgm:pt>
    <dgm:pt modelId="{ED7C4540-8FAB-5540-98B2-99BCE5DE181C}" type="pres">
      <dgm:prSet presAssocID="{FFEE1762-292B-4CF1-81E9-FAA2B9DCF72C}" presName="parentLeftMargin" presStyleLbl="node1" presStyleIdx="0" presStyleCnt="4"/>
      <dgm:spPr/>
    </dgm:pt>
    <dgm:pt modelId="{21E369AB-F5F0-F345-A894-6097A25F0D0D}" type="pres">
      <dgm:prSet presAssocID="{FFEE1762-292B-4CF1-81E9-FAA2B9DCF72C}" presName="parentText" presStyleLbl="node1" presStyleIdx="1" presStyleCnt="4">
        <dgm:presLayoutVars>
          <dgm:chMax val="0"/>
          <dgm:bulletEnabled val="1"/>
        </dgm:presLayoutVars>
      </dgm:prSet>
      <dgm:spPr/>
    </dgm:pt>
    <dgm:pt modelId="{575392AC-2A72-084F-BF29-B1FDECB73873}" type="pres">
      <dgm:prSet presAssocID="{FFEE1762-292B-4CF1-81E9-FAA2B9DCF72C}" presName="negativeSpace" presStyleCnt="0"/>
      <dgm:spPr/>
    </dgm:pt>
    <dgm:pt modelId="{F01C81B1-7489-A943-90CD-95323E80E15C}" type="pres">
      <dgm:prSet presAssocID="{FFEE1762-292B-4CF1-81E9-FAA2B9DCF72C}" presName="childText" presStyleLbl="conFgAcc1" presStyleIdx="1" presStyleCnt="4">
        <dgm:presLayoutVars>
          <dgm:bulletEnabled val="1"/>
        </dgm:presLayoutVars>
      </dgm:prSet>
      <dgm:spPr/>
    </dgm:pt>
    <dgm:pt modelId="{BA8D95DD-54CA-C746-A0DF-71F2DEAB7B32}" type="pres">
      <dgm:prSet presAssocID="{58ED6887-EAB8-4957-BB98-5EA75C89C426}" presName="spaceBetweenRectangles" presStyleCnt="0"/>
      <dgm:spPr/>
    </dgm:pt>
    <dgm:pt modelId="{CA7ACC2A-CCA5-724C-B014-B81BEA316423}" type="pres">
      <dgm:prSet presAssocID="{357F01AE-2253-4C85-B06E-D60DFB332247}" presName="parentLin" presStyleCnt="0"/>
      <dgm:spPr/>
    </dgm:pt>
    <dgm:pt modelId="{24D62A27-304C-3F42-A046-81EFF80B85DC}" type="pres">
      <dgm:prSet presAssocID="{357F01AE-2253-4C85-B06E-D60DFB332247}" presName="parentLeftMargin" presStyleLbl="node1" presStyleIdx="1" presStyleCnt="4"/>
      <dgm:spPr/>
    </dgm:pt>
    <dgm:pt modelId="{85571850-8ED8-FF41-8833-B64650CC690D}" type="pres">
      <dgm:prSet presAssocID="{357F01AE-2253-4C85-B06E-D60DFB332247}" presName="parentText" presStyleLbl="node1" presStyleIdx="2" presStyleCnt="4">
        <dgm:presLayoutVars>
          <dgm:chMax val="0"/>
          <dgm:bulletEnabled val="1"/>
        </dgm:presLayoutVars>
      </dgm:prSet>
      <dgm:spPr/>
    </dgm:pt>
    <dgm:pt modelId="{75C61C44-7318-E94D-B7D3-BF494F5F2476}" type="pres">
      <dgm:prSet presAssocID="{357F01AE-2253-4C85-B06E-D60DFB332247}" presName="negativeSpace" presStyleCnt="0"/>
      <dgm:spPr/>
    </dgm:pt>
    <dgm:pt modelId="{E0EE1146-861D-F14D-A437-950D5A492F17}" type="pres">
      <dgm:prSet presAssocID="{357F01AE-2253-4C85-B06E-D60DFB332247}" presName="childText" presStyleLbl="conFgAcc1" presStyleIdx="2" presStyleCnt="4">
        <dgm:presLayoutVars>
          <dgm:bulletEnabled val="1"/>
        </dgm:presLayoutVars>
      </dgm:prSet>
      <dgm:spPr/>
    </dgm:pt>
    <dgm:pt modelId="{B0C44740-0535-1A4B-86B5-43F1B658DD1C}" type="pres">
      <dgm:prSet presAssocID="{02C44AE5-56B9-4844-A0B4-FA52D7C351A2}" presName="spaceBetweenRectangles" presStyleCnt="0"/>
      <dgm:spPr/>
    </dgm:pt>
    <dgm:pt modelId="{B25BB350-7482-4F49-BD65-673849E39A58}" type="pres">
      <dgm:prSet presAssocID="{D9B45A93-8051-4EE3-8005-66FA53D8A9AF}" presName="parentLin" presStyleCnt="0"/>
      <dgm:spPr/>
    </dgm:pt>
    <dgm:pt modelId="{3CCD7BE9-2B9E-5343-A769-490815D68486}" type="pres">
      <dgm:prSet presAssocID="{D9B45A93-8051-4EE3-8005-66FA53D8A9AF}" presName="parentLeftMargin" presStyleLbl="node1" presStyleIdx="2" presStyleCnt="4"/>
      <dgm:spPr/>
    </dgm:pt>
    <dgm:pt modelId="{E02CBC5A-CA12-D446-8E2D-F5A405577AE7}" type="pres">
      <dgm:prSet presAssocID="{D9B45A93-8051-4EE3-8005-66FA53D8A9AF}" presName="parentText" presStyleLbl="node1" presStyleIdx="3" presStyleCnt="4">
        <dgm:presLayoutVars>
          <dgm:chMax val="0"/>
          <dgm:bulletEnabled val="1"/>
        </dgm:presLayoutVars>
      </dgm:prSet>
      <dgm:spPr/>
    </dgm:pt>
    <dgm:pt modelId="{6A593F3D-2CDF-3E4F-96BA-AD46768993FE}" type="pres">
      <dgm:prSet presAssocID="{D9B45A93-8051-4EE3-8005-66FA53D8A9AF}" presName="negativeSpace" presStyleCnt="0"/>
      <dgm:spPr/>
    </dgm:pt>
    <dgm:pt modelId="{DAF5285E-0049-A049-B118-571CCD8883AB}" type="pres">
      <dgm:prSet presAssocID="{D9B45A93-8051-4EE3-8005-66FA53D8A9AF}" presName="childText" presStyleLbl="conFgAcc1" presStyleIdx="3" presStyleCnt="4">
        <dgm:presLayoutVars>
          <dgm:bulletEnabled val="1"/>
        </dgm:presLayoutVars>
      </dgm:prSet>
      <dgm:spPr/>
    </dgm:pt>
  </dgm:ptLst>
  <dgm:cxnLst>
    <dgm:cxn modelId="{A84FED07-529A-B448-91D7-A755391493A1}" type="presOf" srcId="{FFEE1762-292B-4CF1-81E9-FAA2B9DCF72C}" destId="{ED7C4540-8FAB-5540-98B2-99BCE5DE181C}" srcOrd="0" destOrd="0" presId="urn:microsoft.com/office/officeart/2005/8/layout/list1"/>
    <dgm:cxn modelId="{9BCBF126-7DCD-1844-9B15-983E9ADE6E61}" type="presOf" srcId="{C388BCF5-C70E-440D-9C4C-0D11446FAD09}" destId="{91E6BAAC-77C9-3A40-A6C5-429B75C33FC0}" srcOrd="0" destOrd="0" presId="urn:microsoft.com/office/officeart/2005/8/layout/list1"/>
    <dgm:cxn modelId="{A1B4733B-132D-F54C-9216-60DF3203257F}" type="presOf" srcId="{D9B45A93-8051-4EE3-8005-66FA53D8A9AF}" destId="{3CCD7BE9-2B9E-5343-A769-490815D68486}" srcOrd="0" destOrd="0" presId="urn:microsoft.com/office/officeart/2005/8/layout/list1"/>
    <dgm:cxn modelId="{0BD1A160-9F1D-BA4E-9BFA-BEA17322E768}" type="presOf" srcId="{FFEE1762-292B-4CF1-81E9-FAA2B9DCF72C}" destId="{21E369AB-F5F0-F345-A894-6097A25F0D0D}" srcOrd="1" destOrd="0" presId="urn:microsoft.com/office/officeart/2005/8/layout/list1"/>
    <dgm:cxn modelId="{F10A4461-3983-476E-B291-9600F5161FFE}" srcId="{CE81D76C-1774-4C4F-870C-E4AAEA352256}" destId="{FFEE1762-292B-4CF1-81E9-FAA2B9DCF72C}" srcOrd="1" destOrd="0" parTransId="{5F509D43-6E7F-4613-857C-9334908DAD4C}" sibTransId="{58ED6887-EAB8-4957-BB98-5EA75C89C426}"/>
    <dgm:cxn modelId="{056DD06C-4D27-B149-B46C-2B18C8C2AE59}" type="presOf" srcId="{357F01AE-2253-4C85-B06E-D60DFB332247}" destId="{24D62A27-304C-3F42-A046-81EFF80B85DC}" srcOrd="0" destOrd="0" presId="urn:microsoft.com/office/officeart/2005/8/layout/list1"/>
    <dgm:cxn modelId="{A96D7D7E-CB01-FE49-9E86-B325EE8164B1}" type="presOf" srcId="{D9B45A93-8051-4EE3-8005-66FA53D8A9AF}" destId="{E02CBC5A-CA12-D446-8E2D-F5A405577AE7}" srcOrd="1" destOrd="0" presId="urn:microsoft.com/office/officeart/2005/8/layout/list1"/>
    <dgm:cxn modelId="{B61CF08C-4B03-40F3-933B-EE7E5DD33F7F}" srcId="{CE81D76C-1774-4C4F-870C-E4AAEA352256}" destId="{C388BCF5-C70E-440D-9C4C-0D11446FAD09}" srcOrd="0" destOrd="0" parTransId="{5687CE33-DEFC-4964-952D-E78A5A9DF876}" sibTransId="{F85C912C-E3B9-47BB-8E3B-826880B52AE9}"/>
    <dgm:cxn modelId="{41BF6A94-5ED9-F140-8FED-58EC0CE53403}" type="presOf" srcId="{C388BCF5-C70E-440D-9C4C-0D11446FAD09}" destId="{2DB82F38-D393-4447-A786-ED7F436293AE}" srcOrd="1" destOrd="0" presId="urn:microsoft.com/office/officeart/2005/8/layout/list1"/>
    <dgm:cxn modelId="{A4A890B4-1A76-4457-A6CC-8A70BEA557D7}" srcId="{CE81D76C-1774-4C4F-870C-E4AAEA352256}" destId="{357F01AE-2253-4C85-B06E-D60DFB332247}" srcOrd="2" destOrd="0" parTransId="{DEFA8625-D174-4DB8-B6FC-E813CDE78C1D}" sibTransId="{02C44AE5-56B9-4844-A0B4-FA52D7C351A2}"/>
    <dgm:cxn modelId="{02BCE2C6-FCAB-2243-80CF-4F25F8016ACF}" type="presOf" srcId="{CE81D76C-1774-4C4F-870C-E4AAEA352256}" destId="{9FA1E3D8-3896-364E-9E0B-8440008AC8FA}" srcOrd="0" destOrd="0" presId="urn:microsoft.com/office/officeart/2005/8/layout/list1"/>
    <dgm:cxn modelId="{0EB728CB-927B-7245-B27B-3A565C11284C}" type="presOf" srcId="{357F01AE-2253-4C85-B06E-D60DFB332247}" destId="{85571850-8ED8-FF41-8833-B64650CC690D}" srcOrd="1" destOrd="0" presId="urn:microsoft.com/office/officeart/2005/8/layout/list1"/>
    <dgm:cxn modelId="{4B61C5D1-C85B-43A5-9ECB-E0601FCCC958}" srcId="{CE81D76C-1774-4C4F-870C-E4AAEA352256}" destId="{D9B45A93-8051-4EE3-8005-66FA53D8A9AF}" srcOrd="3" destOrd="0" parTransId="{9F062EBC-DE86-4078-BD88-8F12F86C482B}" sibTransId="{08C5F526-2831-4DC1-A46C-8E52FB4F6C60}"/>
    <dgm:cxn modelId="{C5CCA922-9E5D-C640-94E2-9F0EED2B67F3}" type="presParOf" srcId="{9FA1E3D8-3896-364E-9E0B-8440008AC8FA}" destId="{343D5B96-4C49-DB44-A45C-E8A5C4003A52}" srcOrd="0" destOrd="0" presId="urn:microsoft.com/office/officeart/2005/8/layout/list1"/>
    <dgm:cxn modelId="{C03BFD7F-D342-8E47-B6A2-B0613C6D7319}" type="presParOf" srcId="{343D5B96-4C49-DB44-A45C-E8A5C4003A52}" destId="{91E6BAAC-77C9-3A40-A6C5-429B75C33FC0}" srcOrd="0" destOrd="0" presId="urn:microsoft.com/office/officeart/2005/8/layout/list1"/>
    <dgm:cxn modelId="{7A56FF7E-433E-0B4F-BE22-32E5445490BF}" type="presParOf" srcId="{343D5B96-4C49-DB44-A45C-E8A5C4003A52}" destId="{2DB82F38-D393-4447-A786-ED7F436293AE}" srcOrd="1" destOrd="0" presId="urn:microsoft.com/office/officeart/2005/8/layout/list1"/>
    <dgm:cxn modelId="{2A816E74-0795-494C-9167-50668DD1FC38}" type="presParOf" srcId="{9FA1E3D8-3896-364E-9E0B-8440008AC8FA}" destId="{3DDCC403-FD84-D845-B4BC-4665763EF20A}" srcOrd="1" destOrd="0" presId="urn:microsoft.com/office/officeart/2005/8/layout/list1"/>
    <dgm:cxn modelId="{14FDDC95-3C77-E546-B696-3F3BA8911169}" type="presParOf" srcId="{9FA1E3D8-3896-364E-9E0B-8440008AC8FA}" destId="{1A2C5B90-5947-FA4B-B48E-FB1C8D3AFBF3}" srcOrd="2" destOrd="0" presId="urn:microsoft.com/office/officeart/2005/8/layout/list1"/>
    <dgm:cxn modelId="{D47D126C-DBB6-7540-B09B-CE876C2DB57E}" type="presParOf" srcId="{9FA1E3D8-3896-364E-9E0B-8440008AC8FA}" destId="{D4302953-D3F9-9B4C-8D79-503C02C7DBC1}" srcOrd="3" destOrd="0" presId="urn:microsoft.com/office/officeart/2005/8/layout/list1"/>
    <dgm:cxn modelId="{5CEFB9FD-5BB4-A34D-A984-C0F6C3784B04}" type="presParOf" srcId="{9FA1E3D8-3896-364E-9E0B-8440008AC8FA}" destId="{9CD9655A-70DF-5942-A1E5-121C03BD0390}" srcOrd="4" destOrd="0" presId="urn:microsoft.com/office/officeart/2005/8/layout/list1"/>
    <dgm:cxn modelId="{5B52BD15-42DF-9542-8C02-17FAE4DB5A28}" type="presParOf" srcId="{9CD9655A-70DF-5942-A1E5-121C03BD0390}" destId="{ED7C4540-8FAB-5540-98B2-99BCE5DE181C}" srcOrd="0" destOrd="0" presId="urn:microsoft.com/office/officeart/2005/8/layout/list1"/>
    <dgm:cxn modelId="{8A54927D-F45D-8D42-9E25-0845C229853C}" type="presParOf" srcId="{9CD9655A-70DF-5942-A1E5-121C03BD0390}" destId="{21E369AB-F5F0-F345-A894-6097A25F0D0D}" srcOrd="1" destOrd="0" presId="urn:microsoft.com/office/officeart/2005/8/layout/list1"/>
    <dgm:cxn modelId="{94823D0C-EC4B-DF4C-BD38-AD4BF98D7A5F}" type="presParOf" srcId="{9FA1E3D8-3896-364E-9E0B-8440008AC8FA}" destId="{575392AC-2A72-084F-BF29-B1FDECB73873}" srcOrd="5" destOrd="0" presId="urn:microsoft.com/office/officeart/2005/8/layout/list1"/>
    <dgm:cxn modelId="{9DB36FE5-6EDE-4C42-B6AC-13028E140D50}" type="presParOf" srcId="{9FA1E3D8-3896-364E-9E0B-8440008AC8FA}" destId="{F01C81B1-7489-A943-90CD-95323E80E15C}" srcOrd="6" destOrd="0" presId="urn:microsoft.com/office/officeart/2005/8/layout/list1"/>
    <dgm:cxn modelId="{E6B20684-755D-1544-A45A-36E238B9B1FE}" type="presParOf" srcId="{9FA1E3D8-3896-364E-9E0B-8440008AC8FA}" destId="{BA8D95DD-54CA-C746-A0DF-71F2DEAB7B32}" srcOrd="7" destOrd="0" presId="urn:microsoft.com/office/officeart/2005/8/layout/list1"/>
    <dgm:cxn modelId="{888478BA-9790-0147-AA40-149CAE6D59CE}" type="presParOf" srcId="{9FA1E3D8-3896-364E-9E0B-8440008AC8FA}" destId="{CA7ACC2A-CCA5-724C-B014-B81BEA316423}" srcOrd="8" destOrd="0" presId="urn:microsoft.com/office/officeart/2005/8/layout/list1"/>
    <dgm:cxn modelId="{66307975-CC92-CE47-BBFF-A8841036F6BD}" type="presParOf" srcId="{CA7ACC2A-CCA5-724C-B014-B81BEA316423}" destId="{24D62A27-304C-3F42-A046-81EFF80B85DC}" srcOrd="0" destOrd="0" presId="urn:microsoft.com/office/officeart/2005/8/layout/list1"/>
    <dgm:cxn modelId="{3798D273-2B5C-8D4B-9CF4-FB209D0822FA}" type="presParOf" srcId="{CA7ACC2A-CCA5-724C-B014-B81BEA316423}" destId="{85571850-8ED8-FF41-8833-B64650CC690D}" srcOrd="1" destOrd="0" presId="urn:microsoft.com/office/officeart/2005/8/layout/list1"/>
    <dgm:cxn modelId="{59883BCB-AD41-EB44-945A-226CA2D06871}" type="presParOf" srcId="{9FA1E3D8-3896-364E-9E0B-8440008AC8FA}" destId="{75C61C44-7318-E94D-B7D3-BF494F5F2476}" srcOrd="9" destOrd="0" presId="urn:microsoft.com/office/officeart/2005/8/layout/list1"/>
    <dgm:cxn modelId="{7ACAD132-B573-D44B-B80B-99D454E37059}" type="presParOf" srcId="{9FA1E3D8-3896-364E-9E0B-8440008AC8FA}" destId="{E0EE1146-861D-F14D-A437-950D5A492F17}" srcOrd="10" destOrd="0" presId="urn:microsoft.com/office/officeart/2005/8/layout/list1"/>
    <dgm:cxn modelId="{7851FA05-3794-3B41-BB8C-1A3B32FC6A53}" type="presParOf" srcId="{9FA1E3D8-3896-364E-9E0B-8440008AC8FA}" destId="{B0C44740-0535-1A4B-86B5-43F1B658DD1C}" srcOrd="11" destOrd="0" presId="urn:microsoft.com/office/officeart/2005/8/layout/list1"/>
    <dgm:cxn modelId="{30EB1F70-73B2-8C45-87C1-3F0A559C7989}" type="presParOf" srcId="{9FA1E3D8-3896-364E-9E0B-8440008AC8FA}" destId="{B25BB350-7482-4F49-BD65-673849E39A58}" srcOrd="12" destOrd="0" presId="urn:microsoft.com/office/officeart/2005/8/layout/list1"/>
    <dgm:cxn modelId="{5A92F24B-AE2C-0B41-9B82-69001915D447}" type="presParOf" srcId="{B25BB350-7482-4F49-BD65-673849E39A58}" destId="{3CCD7BE9-2B9E-5343-A769-490815D68486}" srcOrd="0" destOrd="0" presId="urn:microsoft.com/office/officeart/2005/8/layout/list1"/>
    <dgm:cxn modelId="{49E0B8A7-5DC4-5F4C-B650-DE3D1C364E2B}" type="presParOf" srcId="{B25BB350-7482-4F49-BD65-673849E39A58}" destId="{E02CBC5A-CA12-D446-8E2D-F5A405577AE7}" srcOrd="1" destOrd="0" presId="urn:microsoft.com/office/officeart/2005/8/layout/list1"/>
    <dgm:cxn modelId="{3A7D428E-B2E3-E54E-B651-0956C5BEC778}" type="presParOf" srcId="{9FA1E3D8-3896-364E-9E0B-8440008AC8FA}" destId="{6A593F3D-2CDF-3E4F-96BA-AD46768993FE}" srcOrd="13" destOrd="0" presId="urn:microsoft.com/office/officeart/2005/8/layout/list1"/>
    <dgm:cxn modelId="{42670600-5A87-6540-BDCF-DB07199C2B55}" type="presParOf" srcId="{9FA1E3D8-3896-364E-9E0B-8440008AC8FA}" destId="{DAF5285E-0049-A049-B118-571CCD8883A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C5B90-5947-FA4B-B48E-FB1C8D3AFBF3}">
      <dsp:nvSpPr>
        <dsp:cNvPr id="0" name=""/>
        <dsp:cNvSpPr/>
      </dsp:nvSpPr>
      <dsp:spPr>
        <a:xfrm>
          <a:off x="0" y="354579"/>
          <a:ext cx="10058399" cy="529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B82F38-D393-4447-A786-ED7F436293AE}">
      <dsp:nvSpPr>
        <dsp:cNvPr id="0" name=""/>
        <dsp:cNvSpPr/>
      </dsp:nvSpPr>
      <dsp:spPr>
        <a:xfrm>
          <a:off x="502920" y="44619"/>
          <a:ext cx="7040880"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33450">
            <a:lnSpc>
              <a:spcPct val="90000"/>
            </a:lnSpc>
            <a:spcBef>
              <a:spcPct val="0"/>
            </a:spcBef>
            <a:spcAft>
              <a:spcPct val="35000"/>
            </a:spcAft>
            <a:buNone/>
          </a:pPr>
          <a:r>
            <a:rPr lang="en-US" sz="2100" kern="1200"/>
            <a:t>Understanding Essay Structure/Function</a:t>
          </a:r>
        </a:p>
      </dsp:txBody>
      <dsp:txXfrm>
        <a:off x="533182" y="74881"/>
        <a:ext cx="6980356" cy="559396"/>
      </dsp:txXfrm>
    </dsp:sp>
    <dsp:sp modelId="{F01C81B1-7489-A943-90CD-95323E80E15C}">
      <dsp:nvSpPr>
        <dsp:cNvPr id="0" name=""/>
        <dsp:cNvSpPr/>
      </dsp:nvSpPr>
      <dsp:spPr>
        <a:xfrm>
          <a:off x="0" y="1307139"/>
          <a:ext cx="10058399" cy="529200"/>
        </a:xfrm>
        <a:prstGeom prst="rect">
          <a:avLst/>
        </a:prstGeom>
        <a:solidFill>
          <a:schemeClr val="lt1">
            <a:alpha val="90000"/>
            <a:hueOff val="0"/>
            <a:satOff val="0"/>
            <a:lumOff val="0"/>
            <a:alphaOff val="0"/>
          </a:schemeClr>
        </a:solidFill>
        <a:ln w="15875" cap="flat" cmpd="sng" algn="ctr">
          <a:solidFill>
            <a:schemeClr val="accent5">
              <a:hueOff val="-192288"/>
              <a:satOff val="2084"/>
              <a:lumOff val="-915"/>
              <a:alphaOff val="0"/>
            </a:schemeClr>
          </a:solidFill>
          <a:prstDash val="solid"/>
        </a:ln>
        <a:effectLst/>
      </dsp:spPr>
      <dsp:style>
        <a:lnRef idx="2">
          <a:scrgbClr r="0" g="0" b="0"/>
        </a:lnRef>
        <a:fillRef idx="1">
          <a:scrgbClr r="0" g="0" b="0"/>
        </a:fillRef>
        <a:effectRef idx="0">
          <a:scrgbClr r="0" g="0" b="0"/>
        </a:effectRef>
        <a:fontRef idx="minor"/>
      </dsp:style>
    </dsp:sp>
    <dsp:sp modelId="{21E369AB-F5F0-F345-A894-6097A25F0D0D}">
      <dsp:nvSpPr>
        <dsp:cNvPr id="0" name=""/>
        <dsp:cNvSpPr/>
      </dsp:nvSpPr>
      <dsp:spPr>
        <a:xfrm>
          <a:off x="502920" y="997179"/>
          <a:ext cx="7040880" cy="619920"/>
        </a:xfrm>
        <a:prstGeom prst="roundRect">
          <a:avLst/>
        </a:prstGeom>
        <a:solidFill>
          <a:schemeClr val="accent5">
            <a:hueOff val="-192288"/>
            <a:satOff val="2084"/>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33450">
            <a:lnSpc>
              <a:spcPct val="90000"/>
            </a:lnSpc>
            <a:spcBef>
              <a:spcPct val="0"/>
            </a:spcBef>
            <a:spcAft>
              <a:spcPct val="35000"/>
            </a:spcAft>
            <a:buNone/>
          </a:pPr>
          <a:r>
            <a:rPr lang="en-US" sz="2100" kern="1200"/>
            <a:t>Thesis Statements Vs. Topic Sentences</a:t>
          </a:r>
        </a:p>
      </dsp:txBody>
      <dsp:txXfrm>
        <a:off x="533182" y="1027441"/>
        <a:ext cx="6980356" cy="559396"/>
      </dsp:txXfrm>
    </dsp:sp>
    <dsp:sp modelId="{E0EE1146-861D-F14D-A437-950D5A492F17}">
      <dsp:nvSpPr>
        <dsp:cNvPr id="0" name=""/>
        <dsp:cNvSpPr/>
      </dsp:nvSpPr>
      <dsp:spPr>
        <a:xfrm>
          <a:off x="0" y="2259700"/>
          <a:ext cx="10058399" cy="529200"/>
        </a:xfrm>
        <a:prstGeom prst="rect">
          <a:avLst/>
        </a:prstGeom>
        <a:solidFill>
          <a:schemeClr val="lt1">
            <a:alpha val="90000"/>
            <a:hueOff val="0"/>
            <a:satOff val="0"/>
            <a:lumOff val="0"/>
            <a:alphaOff val="0"/>
          </a:schemeClr>
        </a:solidFill>
        <a:ln w="15875" cap="flat" cmpd="sng" algn="ctr">
          <a:solidFill>
            <a:schemeClr val="accent5">
              <a:hueOff val="-384575"/>
              <a:satOff val="4167"/>
              <a:lumOff val="-1829"/>
              <a:alphaOff val="0"/>
            </a:schemeClr>
          </a:solidFill>
          <a:prstDash val="solid"/>
        </a:ln>
        <a:effectLst/>
      </dsp:spPr>
      <dsp:style>
        <a:lnRef idx="2">
          <a:scrgbClr r="0" g="0" b="0"/>
        </a:lnRef>
        <a:fillRef idx="1">
          <a:scrgbClr r="0" g="0" b="0"/>
        </a:fillRef>
        <a:effectRef idx="0">
          <a:scrgbClr r="0" g="0" b="0"/>
        </a:effectRef>
        <a:fontRef idx="minor"/>
      </dsp:style>
    </dsp:sp>
    <dsp:sp modelId="{85571850-8ED8-FF41-8833-B64650CC690D}">
      <dsp:nvSpPr>
        <dsp:cNvPr id="0" name=""/>
        <dsp:cNvSpPr/>
      </dsp:nvSpPr>
      <dsp:spPr>
        <a:xfrm>
          <a:off x="502920" y="1949739"/>
          <a:ext cx="7040880" cy="619920"/>
        </a:xfrm>
        <a:prstGeom prst="roundRect">
          <a:avLst/>
        </a:prstGeom>
        <a:solidFill>
          <a:schemeClr val="accent5">
            <a:hueOff val="-384575"/>
            <a:satOff val="4167"/>
            <a:lumOff val="-18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33450">
            <a:lnSpc>
              <a:spcPct val="90000"/>
            </a:lnSpc>
            <a:spcBef>
              <a:spcPct val="0"/>
            </a:spcBef>
            <a:spcAft>
              <a:spcPct val="35000"/>
            </a:spcAft>
            <a:buNone/>
          </a:pPr>
          <a:r>
            <a:rPr lang="en-US" sz="2100" kern="1200"/>
            <a:t>Body Paragraphs</a:t>
          </a:r>
        </a:p>
      </dsp:txBody>
      <dsp:txXfrm>
        <a:off x="533182" y="1980001"/>
        <a:ext cx="6980356" cy="559396"/>
      </dsp:txXfrm>
    </dsp:sp>
    <dsp:sp modelId="{DAF5285E-0049-A049-B118-571CCD8883AB}">
      <dsp:nvSpPr>
        <dsp:cNvPr id="0" name=""/>
        <dsp:cNvSpPr/>
      </dsp:nvSpPr>
      <dsp:spPr>
        <a:xfrm>
          <a:off x="0" y="3212260"/>
          <a:ext cx="10058399" cy="529200"/>
        </a:xfrm>
        <a:prstGeom prst="rect">
          <a:avLst/>
        </a:prstGeom>
        <a:solidFill>
          <a:schemeClr val="lt1">
            <a:alpha val="90000"/>
            <a:hueOff val="0"/>
            <a:satOff val="0"/>
            <a:lumOff val="0"/>
            <a:alphaOff val="0"/>
          </a:schemeClr>
        </a:solidFill>
        <a:ln w="15875" cap="flat" cmpd="sng" algn="ctr">
          <a:solidFill>
            <a:schemeClr val="accent5">
              <a:hueOff val="-576863"/>
              <a:satOff val="6251"/>
              <a:lumOff val="-2744"/>
              <a:alphaOff val="0"/>
            </a:schemeClr>
          </a:solidFill>
          <a:prstDash val="solid"/>
        </a:ln>
        <a:effectLst/>
      </dsp:spPr>
      <dsp:style>
        <a:lnRef idx="2">
          <a:scrgbClr r="0" g="0" b="0"/>
        </a:lnRef>
        <a:fillRef idx="1">
          <a:scrgbClr r="0" g="0" b="0"/>
        </a:fillRef>
        <a:effectRef idx="0">
          <a:scrgbClr r="0" g="0" b="0"/>
        </a:effectRef>
        <a:fontRef idx="minor"/>
      </dsp:style>
    </dsp:sp>
    <dsp:sp modelId="{E02CBC5A-CA12-D446-8E2D-F5A405577AE7}">
      <dsp:nvSpPr>
        <dsp:cNvPr id="0" name=""/>
        <dsp:cNvSpPr/>
      </dsp:nvSpPr>
      <dsp:spPr>
        <a:xfrm>
          <a:off x="502920" y="2902300"/>
          <a:ext cx="7040880" cy="619920"/>
        </a:xfrm>
        <a:prstGeom prst="roundRect">
          <a:avLst/>
        </a:prstGeom>
        <a:solidFill>
          <a:schemeClr val="accent5">
            <a:hueOff val="-576863"/>
            <a:satOff val="6251"/>
            <a:lumOff val="-27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33450">
            <a:lnSpc>
              <a:spcPct val="90000"/>
            </a:lnSpc>
            <a:spcBef>
              <a:spcPct val="0"/>
            </a:spcBef>
            <a:spcAft>
              <a:spcPct val="35000"/>
            </a:spcAft>
            <a:buNone/>
          </a:pPr>
          <a:r>
            <a:rPr lang="en-US" sz="2100" kern="1200"/>
            <a:t>Introductions and Conclusions</a:t>
          </a:r>
        </a:p>
      </dsp:txBody>
      <dsp:txXfrm>
        <a:off x="533182" y="2932562"/>
        <a:ext cx="698035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the author?</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180785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406637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0D0D0D"/>
                </a:solidFill>
                <a:effectLst/>
                <a:latin typeface="Söhne"/>
              </a:rPr>
              <a:t>In summary, while the thesis statement outlines the overarching argument of the entire essay, the topic sentence focuses on a specific point or argument within a single paragraph, guiding the reader through the essay's structure and content.</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11</a:t>
            </a:fld>
            <a:endParaRPr lang="en-US"/>
          </a:p>
        </p:txBody>
      </p:sp>
    </p:spTree>
    <p:extLst>
      <p:ext uri="{BB962C8B-B14F-4D97-AF65-F5344CB8AC3E}">
        <p14:creationId xmlns:p14="http://schemas.microsoft.com/office/powerpoint/2010/main" val="259458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Essay Writing</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954107"/>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Outline </a:t>
            </a:r>
            <a:r>
              <a:rPr lang="en-US" sz="2800" dirty="0">
                <a:solidFill>
                  <a:schemeClr val="accent5">
                    <a:lumMod val="75000"/>
                  </a:schemeClr>
                </a:solidFill>
              </a:rPr>
              <a:t>Essay writing structures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5, Lesson 2</a:t>
            </a:r>
          </a:p>
        </p:txBody>
      </p:sp>
      <p:pic>
        <p:nvPicPr>
          <p:cNvPr id="1028" name="Picture 4" descr="Gracchi brothers - Wikipedia">
            <a:extLst>
              <a:ext uri="{FF2B5EF4-FFF2-40B4-BE49-F238E27FC236}">
                <a16:creationId xmlns:a16="http://schemas.microsoft.com/office/drawing/2014/main" id="{5B36DE21-5CFC-8A79-A6BB-33B7A14CB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9" r="7259"/>
          <a:stretch/>
        </p:blipFill>
        <p:spPr bwMode="auto">
          <a:xfrm>
            <a:off x="283335" y="834037"/>
            <a:ext cx="6325391" cy="530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Body Paragraphs – Example B</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fontScale="85000" lnSpcReduction="10000"/>
          </a:bodyPr>
          <a:lstStyle/>
          <a:p>
            <a:pPr marL="0" indent="0" algn="l">
              <a:buNone/>
            </a:pPr>
            <a:br>
              <a:rPr lang="en-AU" dirty="0"/>
            </a:br>
            <a:r>
              <a:rPr lang="en-AU" b="1" i="1" u="sng" dirty="0">
                <a:solidFill>
                  <a:srgbClr val="7030A0"/>
                </a:solidFill>
                <a:effectLst/>
                <a:latin typeface="Söhne"/>
              </a:rPr>
              <a:t>Topic Sentence: </a:t>
            </a:r>
          </a:p>
          <a:p>
            <a:pPr marL="0" indent="0" algn="l">
              <a:buNone/>
            </a:pPr>
            <a:r>
              <a:rPr lang="en-AU" b="0" i="0" dirty="0">
                <a:solidFill>
                  <a:srgbClr val="0D0D0D"/>
                </a:solidFill>
                <a:effectLst/>
                <a:latin typeface="Söhne"/>
              </a:rPr>
              <a:t>Tiberius and Gaius Gracchus significantly reshaped the socio-political landscape of ancient Rome through their bold reforms and advocacy for the rights of the plebeian class during the tumultuous period of 133–121 BCE. </a:t>
            </a:r>
          </a:p>
          <a:p>
            <a:pPr marL="0" indent="0" algn="l">
              <a:buNone/>
            </a:pPr>
            <a:r>
              <a:rPr lang="en-AU" b="1" i="1" u="sng" dirty="0">
                <a:solidFill>
                  <a:srgbClr val="7030A0"/>
                </a:solidFill>
                <a:effectLst/>
                <a:latin typeface="Söhne"/>
              </a:rPr>
              <a:t>Explanation/Evidence: </a:t>
            </a:r>
          </a:p>
          <a:p>
            <a:pPr marL="0" indent="0" algn="l">
              <a:buNone/>
            </a:pPr>
            <a:r>
              <a:rPr lang="en-AU" b="0" i="0" dirty="0">
                <a:solidFill>
                  <a:srgbClr val="0D0D0D"/>
                </a:solidFill>
                <a:effectLst/>
                <a:latin typeface="Söhne"/>
              </a:rPr>
              <a:t>Tiberius Gracchus, a tribune of the plebs, initiated land reforms known as the Lex </a:t>
            </a:r>
            <a:r>
              <a:rPr lang="en-AU" b="0" i="0" dirty="0" err="1">
                <a:solidFill>
                  <a:srgbClr val="0D0D0D"/>
                </a:solidFill>
                <a:effectLst/>
                <a:latin typeface="Söhne"/>
              </a:rPr>
              <a:t>Sempronia</a:t>
            </a:r>
            <a:r>
              <a:rPr lang="en-AU" b="0" i="0" dirty="0">
                <a:solidFill>
                  <a:srgbClr val="0D0D0D"/>
                </a:solidFill>
                <a:effectLst/>
                <a:latin typeface="Söhne"/>
              </a:rPr>
              <a:t> </a:t>
            </a:r>
            <a:r>
              <a:rPr lang="en-AU" b="0" i="0" dirty="0" err="1">
                <a:solidFill>
                  <a:srgbClr val="0D0D0D"/>
                </a:solidFill>
                <a:effectLst/>
                <a:latin typeface="Söhne"/>
              </a:rPr>
              <a:t>Agraria</a:t>
            </a:r>
            <a:r>
              <a:rPr lang="en-AU" b="0" i="0" dirty="0">
                <a:solidFill>
                  <a:srgbClr val="0D0D0D"/>
                </a:solidFill>
                <a:effectLst/>
                <a:latin typeface="Söhne"/>
              </a:rPr>
              <a:t>, which aimed to address the unequal distribution of land by limiting the amount of land an individual could own and redistributing excess land to the landless poor. Additionally, Gaius Gracchus expanded upon his brother's efforts by introducing legislation to provide subsidized grain for the urban poor and advocating for the extension of Roman citizenship to allied communities. </a:t>
            </a:r>
          </a:p>
          <a:p>
            <a:pPr marL="0" indent="0" algn="l">
              <a:buNone/>
            </a:pPr>
            <a:r>
              <a:rPr lang="en-AU" b="1" i="1" u="sng" dirty="0">
                <a:solidFill>
                  <a:srgbClr val="7030A0"/>
                </a:solidFill>
                <a:effectLst/>
                <a:latin typeface="Söhne"/>
              </a:rPr>
              <a:t>Link: </a:t>
            </a:r>
          </a:p>
          <a:p>
            <a:pPr marL="0" indent="0" algn="l">
              <a:buNone/>
            </a:pPr>
            <a:r>
              <a:rPr lang="en-AU" b="0" i="0" dirty="0">
                <a:solidFill>
                  <a:srgbClr val="0D0D0D"/>
                </a:solidFill>
                <a:effectLst/>
                <a:latin typeface="Söhne"/>
              </a:rPr>
              <a:t>Together, the Gracchi brothers' actions challenged the dominance of the senatorial elite, stirred social unrest, and laid the groundwork for future socio-political movements in ancient Rome, leaving a lasting impact on the trajectory of the Roman Republic.</a:t>
            </a:r>
            <a:endParaRPr lang="en-AU" sz="2400" b="0" i="0" dirty="0">
              <a:solidFill>
                <a:srgbClr val="0D0D0D"/>
              </a:solidFill>
              <a:effectLst/>
              <a:latin typeface="Söhne"/>
            </a:endParaRPr>
          </a:p>
        </p:txBody>
      </p:sp>
    </p:spTree>
    <p:extLst>
      <p:ext uri="{BB962C8B-B14F-4D97-AF65-F5344CB8AC3E}">
        <p14:creationId xmlns:p14="http://schemas.microsoft.com/office/powerpoint/2010/main" val="16608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1DC3-9BF2-4C06-33A8-2059C3E058AE}"/>
              </a:ext>
            </a:extLst>
          </p:cNvPr>
          <p:cNvSpPr>
            <a:spLocks noGrp="1"/>
          </p:cNvSpPr>
          <p:nvPr>
            <p:ph type="title"/>
          </p:nvPr>
        </p:nvSpPr>
        <p:spPr/>
        <p:txBody>
          <a:bodyPr/>
          <a:lstStyle/>
          <a:p>
            <a:pPr algn="ctr"/>
            <a:r>
              <a:rPr lang="en-US" dirty="0"/>
              <a:t>Topic Sentence Vs. Thesis Statements</a:t>
            </a:r>
          </a:p>
        </p:txBody>
      </p:sp>
      <p:sp>
        <p:nvSpPr>
          <p:cNvPr id="3" name="Content Placeholder 2">
            <a:extLst>
              <a:ext uri="{FF2B5EF4-FFF2-40B4-BE49-F238E27FC236}">
                <a16:creationId xmlns:a16="http://schemas.microsoft.com/office/drawing/2014/main" id="{57BEBEEA-D804-1DCA-019A-44430F8C71F7}"/>
              </a:ext>
            </a:extLst>
          </p:cNvPr>
          <p:cNvSpPr>
            <a:spLocks noGrp="1"/>
          </p:cNvSpPr>
          <p:nvPr>
            <p:ph idx="1"/>
          </p:nvPr>
        </p:nvSpPr>
        <p:spPr/>
        <p:txBody>
          <a:bodyPr>
            <a:normAutofit fontScale="85000" lnSpcReduction="20000"/>
          </a:bodyPr>
          <a:lstStyle/>
          <a:p>
            <a:r>
              <a:rPr lang="en-AU" b="1" i="0" dirty="0">
                <a:solidFill>
                  <a:srgbClr val="0D0D0D"/>
                </a:solidFill>
                <a:effectLst/>
                <a:latin typeface="Söhne"/>
              </a:rPr>
              <a:t>Thesis Statement (Introduction Paragraph):</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1" i="0" dirty="0">
                <a:solidFill>
                  <a:srgbClr val="0D0D0D"/>
                </a:solidFill>
                <a:effectLst/>
                <a:latin typeface="Söhne"/>
              </a:rPr>
              <a:t>Purpose:</a:t>
            </a:r>
            <a:r>
              <a:rPr lang="en-AU" b="0" i="0" dirty="0">
                <a:solidFill>
                  <a:srgbClr val="0D0D0D"/>
                </a:solidFill>
                <a:effectLst/>
                <a:latin typeface="Söhne"/>
              </a:rPr>
              <a:t> The thesis statement serves as the main argument or central claim of the entire essay. It provides a clear and concise overview of the essay's purpose and the stance the author will take on the topic.</a:t>
            </a:r>
          </a:p>
          <a:p>
            <a:pPr marL="742950" lvl="1" indent="-285750" algn="l">
              <a:buFont typeface="Arial" panose="020B0604020202020204" pitchFamily="34" charset="0"/>
              <a:buChar char="•"/>
            </a:pPr>
            <a:r>
              <a:rPr lang="en-AU" b="1" i="0" dirty="0">
                <a:solidFill>
                  <a:srgbClr val="0D0D0D"/>
                </a:solidFill>
                <a:effectLst/>
                <a:latin typeface="Söhne"/>
              </a:rPr>
              <a:t>Placement:</a:t>
            </a:r>
            <a:r>
              <a:rPr lang="en-AU" b="0" i="0" dirty="0">
                <a:solidFill>
                  <a:srgbClr val="0D0D0D"/>
                </a:solidFill>
                <a:effectLst/>
                <a:latin typeface="Söhne"/>
              </a:rPr>
              <a:t> Typically found at the end of the introduction paragraph, though it can sometimes be positioned elsewhere depending on the essay's structure.</a:t>
            </a:r>
          </a:p>
          <a:p>
            <a:pPr marL="742950" lvl="1" indent="-285750" algn="l">
              <a:buFont typeface="Arial" panose="020B0604020202020204" pitchFamily="34" charset="0"/>
              <a:buChar char="•"/>
            </a:pPr>
            <a:r>
              <a:rPr lang="en-AU" b="1" i="0" dirty="0">
                <a:solidFill>
                  <a:srgbClr val="0D0D0D"/>
                </a:solidFill>
                <a:effectLst/>
                <a:latin typeface="Söhne"/>
              </a:rPr>
              <a:t>Scope:</a:t>
            </a:r>
            <a:r>
              <a:rPr lang="en-AU" b="0" i="0" dirty="0">
                <a:solidFill>
                  <a:srgbClr val="0D0D0D"/>
                </a:solidFill>
                <a:effectLst/>
                <a:latin typeface="Söhne"/>
              </a:rPr>
              <a:t> The thesis statement encapsulates the entirety of the essay, outlining what the reader can expect to find in the subsequent body paragraphs.</a:t>
            </a:r>
          </a:p>
          <a:p>
            <a:pPr marL="742950" lvl="1" indent="-285750" algn="l">
              <a:buFont typeface="Arial" panose="020B0604020202020204" pitchFamily="34" charset="0"/>
              <a:buChar char="•"/>
            </a:pPr>
            <a:r>
              <a:rPr lang="en-AU" b="1" i="0" dirty="0">
                <a:solidFill>
                  <a:srgbClr val="0D0D0D"/>
                </a:solidFill>
                <a:effectLst/>
                <a:latin typeface="Söhne"/>
              </a:rPr>
              <a:t>Example:</a:t>
            </a:r>
            <a:r>
              <a:rPr lang="en-AU" b="0" i="0" dirty="0">
                <a:solidFill>
                  <a:srgbClr val="0D0D0D"/>
                </a:solidFill>
                <a:effectLst/>
                <a:latin typeface="Söhne"/>
              </a:rPr>
              <a:t> "In this essay, I will argue that Tiberius and Gaius Gracchus significantly shaped the period of 133–121 BCE in ancient Rome through their political reforms and advocacy for social justice, fundamentally altering the socio-political landscape of the Roman Republic."</a:t>
            </a:r>
          </a:p>
          <a:p>
            <a:r>
              <a:rPr lang="en-AU" b="1" i="0" dirty="0">
                <a:solidFill>
                  <a:srgbClr val="0D0D0D"/>
                </a:solidFill>
                <a:effectLst/>
                <a:latin typeface="Söhne"/>
              </a:rPr>
              <a:t>Topic Sentence (Body Paragraph):</a:t>
            </a:r>
            <a:endParaRPr lang="en-AU" b="0" i="0" dirty="0">
              <a:solidFill>
                <a:srgbClr val="0D0D0D"/>
              </a:solidFill>
              <a:effectLst/>
              <a:latin typeface="Söhne"/>
            </a:endParaRPr>
          </a:p>
          <a:p>
            <a:pPr marL="742950" lvl="1" indent="-285750"/>
            <a:r>
              <a:rPr lang="en-AU" b="1" i="0" dirty="0">
                <a:solidFill>
                  <a:srgbClr val="0D0D0D"/>
                </a:solidFill>
                <a:effectLst/>
                <a:latin typeface="Söhne"/>
              </a:rPr>
              <a:t>Purpose:</a:t>
            </a:r>
            <a:r>
              <a:rPr lang="en-AU" b="0" i="0" dirty="0">
                <a:solidFill>
                  <a:srgbClr val="0D0D0D"/>
                </a:solidFill>
                <a:effectLst/>
                <a:latin typeface="Söhne"/>
              </a:rPr>
              <a:t> The topic sentence serves as a mini-thesis for the individual paragraph, outlining the main point or argument that will be discussed in that specific paragraph.</a:t>
            </a:r>
          </a:p>
          <a:p>
            <a:pPr marL="742950" lvl="1" indent="-285750"/>
            <a:r>
              <a:rPr lang="en-AU" b="1" i="0" dirty="0">
                <a:solidFill>
                  <a:srgbClr val="0D0D0D"/>
                </a:solidFill>
                <a:effectLst/>
                <a:latin typeface="Söhne"/>
              </a:rPr>
              <a:t>Placement:</a:t>
            </a:r>
            <a:r>
              <a:rPr lang="en-AU" b="0" i="0" dirty="0">
                <a:solidFill>
                  <a:srgbClr val="0D0D0D"/>
                </a:solidFill>
                <a:effectLst/>
                <a:latin typeface="Söhne"/>
              </a:rPr>
              <a:t> Typically found at the beginning of each body paragraph to provide a clear focus and direction for the reader.</a:t>
            </a:r>
          </a:p>
          <a:p>
            <a:pPr marL="742950" lvl="1" indent="-285750"/>
            <a:r>
              <a:rPr lang="en-AU" b="1" i="0" dirty="0">
                <a:solidFill>
                  <a:srgbClr val="0D0D0D"/>
                </a:solidFill>
                <a:effectLst/>
                <a:latin typeface="Söhne"/>
              </a:rPr>
              <a:t>Scope:</a:t>
            </a:r>
            <a:r>
              <a:rPr lang="en-AU" b="0" i="0" dirty="0">
                <a:solidFill>
                  <a:srgbClr val="0D0D0D"/>
                </a:solidFill>
                <a:effectLst/>
                <a:latin typeface="Söhne"/>
              </a:rPr>
              <a:t> The topic sentence sets the tone and direction for the paragraph, guiding the reader through the specific argument or evidence that will be presented.</a:t>
            </a:r>
          </a:p>
          <a:p>
            <a:pPr marL="742950" lvl="1" indent="-285750"/>
            <a:r>
              <a:rPr lang="en-AU" b="1" i="0" dirty="0">
                <a:solidFill>
                  <a:srgbClr val="0D0D0D"/>
                </a:solidFill>
                <a:effectLst/>
                <a:latin typeface="Söhne"/>
              </a:rPr>
              <a:t>Example:</a:t>
            </a:r>
            <a:r>
              <a:rPr lang="en-AU" b="0" i="0" dirty="0">
                <a:solidFill>
                  <a:srgbClr val="0D0D0D"/>
                </a:solidFill>
                <a:effectLst/>
                <a:latin typeface="Söhne"/>
              </a:rPr>
              <a:t> "One of the key contributions of Tiberius Gracchus to the socio-political landscape of ancient Rome was his initiation of land reforms aimed at addressing the unequal distribution of land among the populace."</a:t>
            </a:r>
          </a:p>
          <a:p>
            <a:endParaRPr lang="en-US" dirty="0"/>
          </a:p>
        </p:txBody>
      </p:sp>
    </p:spTree>
    <p:extLst>
      <p:ext uri="{BB962C8B-B14F-4D97-AF65-F5344CB8AC3E}">
        <p14:creationId xmlns:p14="http://schemas.microsoft.com/office/powerpoint/2010/main" val="124916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a:xfrm>
            <a:off x="533400" y="1845734"/>
            <a:ext cx="11266714" cy="4023360"/>
          </a:xfrm>
        </p:spPr>
        <p:txBody>
          <a:bodyPr>
            <a:normAutofit fontScale="92500" lnSpcReduction="20000"/>
          </a:bodyPr>
          <a:lstStyle/>
          <a:p>
            <a:pPr algn="l">
              <a:buFont typeface="Arial" panose="020B0604020202020204" pitchFamily="34" charset="0"/>
              <a:buChar char="•"/>
            </a:pPr>
            <a:r>
              <a:rPr lang="en-AU" sz="2400" b="1" i="0" u="sng" dirty="0">
                <a:solidFill>
                  <a:srgbClr val="0D0D0D"/>
                </a:solidFill>
                <a:effectLst/>
                <a:latin typeface="Söhne"/>
              </a:rPr>
              <a:t>Function: </a:t>
            </a:r>
            <a:r>
              <a:rPr lang="en-AU" sz="2400" b="0" i="0" dirty="0">
                <a:solidFill>
                  <a:srgbClr val="0D0D0D"/>
                </a:solidFill>
                <a:effectLst/>
                <a:latin typeface="Söhne"/>
              </a:rPr>
              <a:t>Summarizes the main points of the essay and reinforces the significance of the argument presented in the thesis statement. </a:t>
            </a:r>
          </a:p>
          <a:p>
            <a:pPr algn="l">
              <a:buFont typeface="Arial" panose="020B0604020202020204" pitchFamily="34" charset="0"/>
              <a:buChar char="•"/>
            </a:pPr>
            <a:r>
              <a:rPr lang="en-AU" sz="2400" b="0" i="0" dirty="0">
                <a:solidFill>
                  <a:srgbClr val="0D0D0D"/>
                </a:solidFill>
                <a:effectLst/>
                <a:latin typeface="Söhne"/>
              </a:rPr>
              <a:t>SAMPLE A: </a:t>
            </a:r>
            <a:br>
              <a:rPr lang="en-AU" sz="2000" dirty="0"/>
            </a:br>
            <a:r>
              <a:rPr lang="en-AU" sz="2000" b="0" i="0" dirty="0">
                <a:solidFill>
                  <a:srgbClr val="0D0D0D"/>
                </a:solidFill>
                <a:effectLst/>
                <a:latin typeface="Söhne"/>
              </a:rPr>
              <a:t>In conclusion, Tiberius and Gaius Gracchus did some stuff during the period of 133–121 BCE. They tried to help poor people and change things, but it didn't really work out. Overall, they did some things, but it's hard to say if they really made a big difference in ancient Rome.</a:t>
            </a:r>
          </a:p>
          <a:p>
            <a:pPr algn="l">
              <a:buFont typeface="Arial" panose="020B0604020202020204" pitchFamily="34" charset="0"/>
              <a:buChar char="•"/>
            </a:pPr>
            <a:endParaRPr lang="en-AU" dirty="0">
              <a:solidFill>
                <a:srgbClr val="0D0D0D"/>
              </a:solidFill>
              <a:latin typeface="Söhne"/>
            </a:endParaRPr>
          </a:p>
          <a:p>
            <a:pPr algn="l">
              <a:buFont typeface="Arial" panose="020B0604020202020204" pitchFamily="34" charset="0"/>
              <a:buChar char="•"/>
            </a:pPr>
            <a:r>
              <a:rPr lang="en-AU" sz="2000" b="0" i="0" dirty="0">
                <a:solidFill>
                  <a:srgbClr val="0D0D0D"/>
                </a:solidFill>
                <a:effectLst/>
                <a:latin typeface="Söhne"/>
              </a:rPr>
              <a:t>SAMPLE B:</a:t>
            </a:r>
            <a:br>
              <a:rPr lang="en-AU" sz="2000" b="0" i="0" dirty="0">
                <a:solidFill>
                  <a:srgbClr val="0D0D0D"/>
                </a:solidFill>
                <a:effectLst/>
                <a:latin typeface="Söhne"/>
              </a:rPr>
            </a:br>
            <a:r>
              <a:rPr lang="en-AU" sz="2000" b="0" i="0" dirty="0">
                <a:solidFill>
                  <a:srgbClr val="0D0D0D"/>
                </a:solidFill>
                <a:effectLst/>
                <a:latin typeface="Söhne"/>
              </a:rPr>
              <a:t>the legacy of Tiberius and Gaius Gracchus reverberates throughout the history of Ancient Rome, casting a long shadow over the socio-political landscape of the tumultuous period of 133–121 BCE. Through their bold reforms and unwavering advocacy for the rights of the plebeian class, the Gracchi brothers challenged the entrenched power structures of the Roman Republic, laying bare the stark inequalities that plagued society. While their efforts ultimately met with resistance and tragedy, their courageous actions paved the way for future reform movements and ignited a spark of social consciousness that would endure for centuries to come. Indeed, the enduring impact of the Gracchi brothers serves as a poignant reminder of the enduring struggle for justice and equality in the pages of history.</a:t>
            </a:r>
            <a:endParaRPr lang="en-AU" sz="2400" b="0" i="0" dirty="0">
              <a:solidFill>
                <a:srgbClr val="0D0D0D"/>
              </a:solidFill>
              <a:effectLst/>
              <a:latin typeface="Söhne"/>
            </a:endParaRPr>
          </a:p>
        </p:txBody>
      </p:sp>
    </p:spTree>
    <p:extLst>
      <p:ext uri="{BB962C8B-B14F-4D97-AF65-F5344CB8AC3E}">
        <p14:creationId xmlns:p14="http://schemas.microsoft.com/office/powerpoint/2010/main" val="298343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0E4A-B461-2DBC-43EE-46EA5186D9B5}"/>
              </a:ext>
            </a:extLst>
          </p:cNvPr>
          <p:cNvSpPr>
            <a:spLocks noGrp="1"/>
          </p:cNvSpPr>
          <p:nvPr>
            <p:ph type="title"/>
          </p:nvPr>
        </p:nvSpPr>
        <p:spPr/>
        <p:txBody>
          <a:bodyPr/>
          <a:lstStyle/>
          <a:p>
            <a:pPr algn="ctr"/>
            <a:r>
              <a:rPr lang="en-US" dirty="0"/>
              <a:t>ACTIVITY – Marking Essays</a:t>
            </a:r>
          </a:p>
        </p:txBody>
      </p:sp>
      <p:sp>
        <p:nvSpPr>
          <p:cNvPr id="3" name="Content Placeholder 2">
            <a:extLst>
              <a:ext uri="{FF2B5EF4-FFF2-40B4-BE49-F238E27FC236}">
                <a16:creationId xmlns:a16="http://schemas.microsoft.com/office/drawing/2014/main" id="{923FDFF8-B7E5-0398-B4B1-7B2AD82A00C3}"/>
              </a:ext>
            </a:extLst>
          </p:cNvPr>
          <p:cNvSpPr>
            <a:spLocks noGrp="1"/>
          </p:cNvSpPr>
          <p:nvPr>
            <p:ph idx="1"/>
          </p:nvPr>
        </p:nvSpPr>
        <p:spPr/>
        <p:txBody>
          <a:bodyPr>
            <a:normAutofit fontScale="92500" lnSpcReduction="10000"/>
          </a:bodyPr>
          <a:lstStyle/>
          <a:p>
            <a:r>
              <a:rPr lang="en-US" dirty="0"/>
              <a:t>In pairs, read and discuss the essay samples provided</a:t>
            </a:r>
          </a:p>
          <a:p>
            <a:r>
              <a:rPr lang="en-US" dirty="0"/>
              <a:t>Using the marking key, give each essay a mark</a:t>
            </a:r>
          </a:p>
          <a:p>
            <a:r>
              <a:rPr lang="en-US" dirty="0"/>
              <a:t>Provide them with feedback</a:t>
            </a:r>
          </a:p>
          <a:p>
            <a:endParaRPr lang="en-US" dirty="0"/>
          </a:p>
          <a:p>
            <a:r>
              <a:rPr lang="en-US" b="1" u="sng" dirty="0"/>
              <a:t>See if you can find the following:</a:t>
            </a:r>
          </a:p>
          <a:p>
            <a:pPr marL="457200" indent="-457200">
              <a:buFont typeface="+mj-lt"/>
              <a:buAutoNum type="arabicPeriod"/>
            </a:pPr>
            <a:r>
              <a:rPr lang="en-US" dirty="0"/>
              <a:t>Thesis Statement</a:t>
            </a:r>
          </a:p>
          <a:p>
            <a:pPr marL="457200" indent="-457200">
              <a:buFont typeface="+mj-lt"/>
              <a:buAutoNum type="arabicPeriod"/>
            </a:pPr>
            <a:r>
              <a:rPr lang="en-US" dirty="0"/>
              <a:t>Background Info</a:t>
            </a:r>
          </a:p>
          <a:p>
            <a:pPr marL="457200" indent="-457200">
              <a:buFont typeface="+mj-lt"/>
              <a:buAutoNum type="arabicPeriod"/>
            </a:pPr>
            <a:r>
              <a:rPr lang="en-US" dirty="0"/>
              <a:t>Essay Map</a:t>
            </a:r>
          </a:p>
          <a:p>
            <a:pPr marL="457200" indent="-457200">
              <a:buFont typeface="+mj-lt"/>
              <a:buAutoNum type="arabicPeriod"/>
            </a:pPr>
            <a:r>
              <a:rPr lang="en-US" dirty="0"/>
              <a:t>Topic Sentences</a:t>
            </a:r>
          </a:p>
          <a:p>
            <a:pPr marL="457200" indent="-457200">
              <a:buFont typeface="+mj-lt"/>
              <a:buAutoNum type="arabicPeriod"/>
            </a:pPr>
            <a:r>
              <a:rPr lang="en-US" dirty="0"/>
              <a:t>Evidence/Examples</a:t>
            </a:r>
          </a:p>
        </p:txBody>
      </p:sp>
    </p:spTree>
    <p:extLst>
      <p:ext uri="{BB962C8B-B14F-4D97-AF65-F5344CB8AC3E}">
        <p14:creationId xmlns:p14="http://schemas.microsoft.com/office/powerpoint/2010/main" val="79955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70AB-C930-B5AC-FD66-743CA43DC144}"/>
              </a:ext>
            </a:extLst>
          </p:cNvPr>
          <p:cNvSpPr>
            <a:spLocks noGrp="1"/>
          </p:cNvSpPr>
          <p:nvPr>
            <p:ph type="ctrTitle"/>
          </p:nvPr>
        </p:nvSpPr>
        <p:spPr/>
        <p:txBody>
          <a:bodyPr/>
          <a:lstStyle/>
          <a:p>
            <a:r>
              <a:rPr lang="en-US" dirty="0"/>
              <a:t>Class Discussion</a:t>
            </a:r>
          </a:p>
        </p:txBody>
      </p:sp>
      <p:sp>
        <p:nvSpPr>
          <p:cNvPr id="3" name="Subtitle 2">
            <a:extLst>
              <a:ext uri="{FF2B5EF4-FFF2-40B4-BE49-F238E27FC236}">
                <a16:creationId xmlns:a16="http://schemas.microsoft.com/office/drawing/2014/main" id="{8A5FDC2B-D342-589A-C931-6A3222DC43D8}"/>
              </a:ext>
            </a:extLst>
          </p:cNvPr>
          <p:cNvSpPr>
            <a:spLocks noGrp="1"/>
          </p:cNvSpPr>
          <p:nvPr>
            <p:ph type="subTitle" idx="1"/>
          </p:nvPr>
        </p:nvSpPr>
        <p:spPr/>
        <p:txBody>
          <a:bodyPr/>
          <a:lstStyle/>
          <a:p>
            <a:r>
              <a:rPr lang="en-US" dirty="0"/>
              <a:t>What do you already know about essay writing structures?</a:t>
            </a:r>
          </a:p>
        </p:txBody>
      </p:sp>
    </p:spTree>
    <p:extLst>
      <p:ext uri="{BB962C8B-B14F-4D97-AF65-F5344CB8AC3E}">
        <p14:creationId xmlns:p14="http://schemas.microsoft.com/office/powerpoint/2010/main" val="6500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F11F-E470-9A27-E48B-04276E8F352C}"/>
              </a:ext>
            </a:extLst>
          </p:cNvPr>
          <p:cNvSpPr>
            <a:spLocks noGrp="1"/>
          </p:cNvSpPr>
          <p:nvPr>
            <p:ph type="title"/>
          </p:nvPr>
        </p:nvSpPr>
        <p:spPr>
          <a:xfrm>
            <a:off x="1097280" y="286603"/>
            <a:ext cx="10058400" cy="1450757"/>
          </a:xfrm>
        </p:spPr>
        <p:txBody>
          <a:bodyPr>
            <a:normAutofit/>
          </a:bodyPr>
          <a:lstStyle/>
          <a:p>
            <a:r>
              <a:rPr lang="en-US" dirty="0"/>
              <a:t>Today’s Lesson</a:t>
            </a:r>
          </a:p>
        </p:txBody>
      </p:sp>
      <p:graphicFrame>
        <p:nvGraphicFramePr>
          <p:cNvPr id="5" name="Content Placeholder 2">
            <a:extLst>
              <a:ext uri="{FF2B5EF4-FFF2-40B4-BE49-F238E27FC236}">
                <a16:creationId xmlns:a16="http://schemas.microsoft.com/office/drawing/2014/main" id="{61C13B6D-3C9F-7D43-77C8-D46577E42487}"/>
              </a:ext>
            </a:extLst>
          </p:cNvPr>
          <p:cNvGraphicFramePr>
            <a:graphicFrameLocks noGrp="1"/>
          </p:cNvGraphicFramePr>
          <p:nvPr>
            <p:ph idx="1"/>
            <p:extLst>
              <p:ext uri="{D42A27DB-BD31-4B8C-83A1-F6EECF244321}">
                <p14:modId xmlns:p14="http://schemas.microsoft.com/office/powerpoint/2010/main" val="317574771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84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D06B-998B-77DF-A537-E9EF6B18F86D}"/>
              </a:ext>
            </a:extLst>
          </p:cNvPr>
          <p:cNvSpPr>
            <a:spLocks noGrp="1"/>
          </p:cNvSpPr>
          <p:nvPr>
            <p:ph type="title"/>
          </p:nvPr>
        </p:nvSpPr>
        <p:spPr/>
        <p:txBody>
          <a:bodyPr/>
          <a:lstStyle/>
          <a:p>
            <a:r>
              <a:rPr lang="en-US" dirty="0"/>
              <a:t>Essay Structure</a:t>
            </a:r>
          </a:p>
        </p:txBody>
      </p:sp>
      <p:sp>
        <p:nvSpPr>
          <p:cNvPr id="3" name="Content Placeholder 2">
            <a:extLst>
              <a:ext uri="{FF2B5EF4-FFF2-40B4-BE49-F238E27FC236}">
                <a16:creationId xmlns:a16="http://schemas.microsoft.com/office/drawing/2014/main" id="{43189CF1-8F1E-27F8-A080-52EEB3F34D8A}"/>
              </a:ext>
            </a:extLst>
          </p:cNvPr>
          <p:cNvSpPr>
            <a:spLocks noGrp="1"/>
          </p:cNvSpPr>
          <p:nvPr>
            <p:ph idx="1"/>
          </p:nvPr>
        </p:nvSpPr>
        <p:spPr>
          <a:xfrm>
            <a:off x="479685" y="1845734"/>
            <a:ext cx="11317574" cy="4023360"/>
          </a:xfrm>
        </p:spPr>
        <p:txBody>
          <a:bodyPr>
            <a:normAutofit fontScale="92500" lnSpcReduction="10000"/>
          </a:bodyPr>
          <a:lstStyle/>
          <a:p>
            <a:pPr algn="ctr"/>
            <a:r>
              <a:rPr lang="en-AU" sz="2400" b="1" i="0" dirty="0">
                <a:solidFill>
                  <a:srgbClr val="7030A0"/>
                </a:solidFill>
                <a:effectLst/>
                <a:latin typeface="Söhne"/>
              </a:rPr>
              <a:t>An essay is a piece of writing that presents an argument or discusses a particular topic in a structured format. Its purpose is to inform, persuade, or entertain the reader while conveying the </a:t>
            </a:r>
            <a:r>
              <a:rPr lang="en-AU" sz="2400" b="1" i="0" u="sng" dirty="0">
                <a:solidFill>
                  <a:srgbClr val="7030A0"/>
                </a:solidFill>
                <a:effectLst/>
                <a:latin typeface="Söhne"/>
              </a:rPr>
              <a:t>author's perspective or analysis </a:t>
            </a:r>
            <a:r>
              <a:rPr lang="en-AU" sz="2400" b="1" i="0" dirty="0">
                <a:solidFill>
                  <a:srgbClr val="7030A0"/>
                </a:solidFill>
                <a:effectLst/>
                <a:latin typeface="Söhne"/>
              </a:rPr>
              <a:t>on the subject matter.</a:t>
            </a:r>
            <a:br>
              <a:rPr lang="en-AU" b="0" i="0" dirty="0">
                <a:solidFill>
                  <a:srgbClr val="0D0D0D"/>
                </a:solidFill>
                <a:effectLst/>
                <a:latin typeface="Söhne"/>
              </a:rPr>
            </a:br>
            <a:endParaRPr lang="en-AU" b="0" i="0" dirty="0">
              <a:solidFill>
                <a:srgbClr val="0D0D0D"/>
              </a:solidFill>
              <a:effectLst/>
              <a:latin typeface="Söhne"/>
            </a:endParaRPr>
          </a:p>
          <a:p>
            <a:pPr algn="l">
              <a:buFont typeface="+mj-lt"/>
              <a:buAutoNum type="arabicPeriod"/>
            </a:pPr>
            <a:r>
              <a:rPr lang="en-AU" b="1" i="0" u="sng" dirty="0">
                <a:solidFill>
                  <a:srgbClr val="0D0D0D"/>
                </a:solidFill>
                <a:effectLst/>
                <a:latin typeface="Söhne"/>
              </a:rPr>
              <a:t>Introduction</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This section provides background information on the topic and presents the thesis statement, which outlines the main argument or purpose of the essay.</a:t>
            </a:r>
          </a:p>
          <a:p>
            <a:pPr algn="l">
              <a:buFont typeface="+mj-lt"/>
              <a:buAutoNum type="arabicPeriod"/>
            </a:pPr>
            <a:r>
              <a:rPr lang="en-AU" b="1" i="0" u="sng" dirty="0">
                <a:solidFill>
                  <a:srgbClr val="0D0D0D"/>
                </a:solidFill>
                <a:effectLst/>
                <a:latin typeface="Söhne"/>
              </a:rPr>
              <a:t>Body Paragraphs</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These paragraphs develop and support the thesis statement by presenting evidence, examples, and analysis. Each body paragraph focuses on a specific aspect or sub-argument related to the main topic.</a:t>
            </a:r>
          </a:p>
          <a:p>
            <a:pPr algn="l">
              <a:buFont typeface="+mj-lt"/>
              <a:buAutoNum type="arabicPeriod"/>
            </a:pPr>
            <a:r>
              <a:rPr lang="en-AU" b="1" i="0" u="sng" dirty="0">
                <a:solidFill>
                  <a:srgbClr val="0D0D0D"/>
                </a:solidFill>
                <a:effectLst/>
                <a:latin typeface="Söhne"/>
              </a:rPr>
              <a:t>Conclusion</a:t>
            </a:r>
            <a:r>
              <a:rPr lang="en-AU" b="1" i="0" dirty="0">
                <a:solidFill>
                  <a:srgbClr val="0D0D0D"/>
                </a:solidFill>
                <a:effectLst/>
                <a:latin typeface="Söhne"/>
              </a:rPr>
              <a:t>:</a:t>
            </a:r>
            <a:r>
              <a:rPr lang="en-AU" b="0" i="0" dirty="0">
                <a:solidFill>
                  <a:srgbClr val="0D0D0D"/>
                </a:solidFill>
                <a:effectLst/>
                <a:latin typeface="Söhne"/>
              </a:rPr>
              <a:t> </a:t>
            </a:r>
            <a:br>
              <a:rPr lang="en-AU" b="0" i="0" dirty="0">
                <a:solidFill>
                  <a:srgbClr val="0D0D0D"/>
                </a:solidFill>
                <a:effectLst/>
                <a:latin typeface="Söhne"/>
              </a:rPr>
            </a:br>
            <a:r>
              <a:rPr lang="en-AU" b="0" i="0" dirty="0">
                <a:solidFill>
                  <a:srgbClr val="0D0D0D"/>
                </a:solidFill>
                <a:effectLst/>
                <a:latin typeface="Söhne"/>
              </a:rPr>
              <a:t>The conclusion summarizes the main points of the essay and restates the thesis statement in light of the evidence presented in the body paragraphs. It may also offer insights or suggestions for further consideration.</a:t>
            </a:r>
          </a:p>
          <a:p>
            <a:endParaRPr lang="en-US" dirty="0"/>
          </a:p>
        </p:txBody>
      </p:sp>
    </p:spTree>
    <p:extLst>
      <p:ext uri="{BB962C8B-B14F-4D97-AF65-F5344CB8AC3E}">
        <p14:creationId xmlns:p14="http://schemas.microsoft.com/office/powerpoint/2010/main" val="357300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a:bodyPr>
          <a:lstStyle/>
          <a:p>
            <a:pPr algn="l">
              <a:buFont typeface="Arial" panose="020B0604020202020204" pitchFamily="34" charset="0"/>
              <a:buChar char="•"/>
            </a:pPr>
            <a:r>
              <a:rPr lang="en-AU" sz="2800" b="1" i="0" u="sng" dirty="0">
                <a:solidFill>
                  <a:srgbClr val="0D0D0D"/>
                </a:solidFill>
                <a:effectLst/>
                <a:latin typeface="Söhne"/>
              </a:rPr>
              <a:t>Function</a:t>
            </a:r>
            <a:r>
              <a:rPr lang="en-AU" sz="2800" b="0" i="0" dirty="0">
                <a:solidFill>
                  <a:srgbClr val="0D0D0D"/>
                </a:solidFill>
                <a:effectLst/>
                <a:latin typeface="Söhne"/>
              </a:rPr>
              <a:t>: Introduces the topic to the reader and provides context for the argument. It also grabs the reader's attention and sets the tone for the essay.</a:t>
            </a:r>
          </a:p>
          <a:p>
            <a:pPr algn="l">
              <a:buFont typeface="Arial" panose="020B0604020202020204" pitchFamily="34" charset="0"/>
              <a:buChar char="•"/>
            </a:pPr>
            <a:r>
              <a:rPr lang="en-AU" sz="2800" dirty="0">
                <a:solidFill>
                  <a:srgbClr val="0D0D0D"/>
                </a:solidFill>
                <a:latin typeface="Söhne"/>
              </a:rPr>
              <a:t> It must include the following:</a:t>
            </a:r>
          </a:p>
          <a:p>
            <a:pPr marL="544068" lvl="1" indent="-342900">
              <a:buFont typeface="+mj-lt"/>
              <a:buAutoNum type="arabicPeriod"/>
            </a:pPr>
            <a:r>
              <a:rPr lang="en-AU" sz="2400" b="0" i="0" dirty="0">
                <a:solidFill>
                  <a:srgbClr val="0D0D0D"/>
                </a:solidFill>
                <a:effectLst/>
                <a:latin typeface="Söhne"/>
              </a:rPr>
              <a:t>Thesis Statement – What is the essay arguing? (NOT WHAT IS IT ABOUT)</a:t>
            </a:r>
          </a:p>
          <a:p>
            <a:pPr marL="544068" lvl="1" indent="-342900">
              <a:buFont typeface="+mj-lt"/>
              <a:buAutoNum type="arabicPeriod"/>
            </a:pPr>
            <a:r>
              <a:rPr lang="en-AU" sz="2400" dirty="0">
                <a:solidFill>
                  <a:srgbClr val="0D0D0D"/>
                </a:solidFill>
                <a:latin typeface="Söhne"/>
              </a:rPr>
              <a:t>Background information – A brief overview of key people, events, ideas</a:t>
            </a:r>
          </a:p>
          <a:p>
            <a:pPr marL="544068" lvl="1" indent="-342900">
              <a:buFont typeface="+mj-lt"/>
              <a:buAutoNum type="arabicPeriod"/>
            </a:pPr>
            <a:r>
              <a:rPr lang="en-AU" sz="2400" b="0" i="0" dirty="0">
                <a:solidFill>
                  <a:srgbClr val="0D0D0D"/>
                </a:solidFill>
                <a:effectLst/>
                <a:latin typeface="Söhne"/>
              </a:rPr>
              <a:t>Essay Map – A brief overview of </a:t>
            </a:r>
            <a:r>
              <a:rPr lang="en-AU" sz="2400" dirty="0">
                <a:solidFill>
                  <a:srgbClr val="0D0D0D"/>
                </a:solidFill>
                <a:latin typeface="Söhne"/>
              </a:rPr>
              <a:t>what each body paragraph will discuss</a:t>
            </a:r>
            <a:endParaRPr lang="en-AU" sz="2400" b="0" i="0" dirty="0">
              <a:solidFill>
                <a:srgbClr val="0D0D0D"/>
              </a:solidFill>
              <a:effectLst/>
              <a:latin typeface="Söhne"/>
            </a:endParaRPr>
          </a:p>
          <a:p>
            <a:pPr marL="0" indent="0">
              <a:buNone/>
            </a:pPr>
            <a:endParaRPr lang="en-US" sz="2800" dirty="0"/>
          </a:p>
        </p:txBody>
      </p:sp>
    </p:spTree>
    <p:extLst>
      <p:ext uri="{BB962C8B-B14F-4D97-AF65-F5344CB8AC3E}">
        <p14:creationId xmlns:p14="http://schemas.microsoft.com/office/powerpoint/2010/main" val="364875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Introduction – Example A</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a:xfrm>
            <a:off x="659567" y="1845734"/>
            <a:ext cx="11002781" cy="4023360"/>
          </a:xfrm>
        </p:spPr>
        <p:txBody>
          <a:bodyPr>
            <a:normAutofit/>
          </a:bodyPr>
          <a:lstStyle/>
          <a:p>
            <a:pPr marL="0" indent="0" algn="l">
              <a:buNone/>
            </a:pPr>
            <a:r>
              <a:rPr lang="en-AU" sz="2400" b="1" i="1" u="sng" dirty="0">
                <a:solidFill>
                  <a:srgbClr val="7030A0"/>
                </a:solidFill>
                <a:effectLst/>
                <a:latin typeface="Söhne"/>
              </a:rPr>
              <a:t>Thesis Statement: </a:t>
            </a:r>
            <a:br>
              <a:rPr lang="en-AU" sz="2400" b="0" i="0" dirty="0">
                <a:solidFill>
                  <a:srgbClr val="0D0D0D"/>
                </a:solidFill>
                <a:effectLst/>
                <a:latin typeface="Söhne"/>
              </a:rPr>
            </a:br>
            <a:r>
              <a:rPr lang="en-AU" sz="2400" b="0" i="0" dirty="0">
                <a:solidFill>
                  <a:srgbClr val="0D0D0D"/>
                </a:solidFill>
                <a:effectLst/>
                <a:latin typeface="Söhne"/>
              </a:rPr>
              <a:t>This essay will argue that Tiberius and Gaius Gracchus had some impact on ancient Rome during 133–121 BCE. </a:t>
            </a:r>
            <a:br>
              <a:rPr lang="en-AU" sz="2400" b="0" i="0" dirty="0">
                <a:solidFill>
                  <a:srgbClr val="0D0D0D"/>
                </a:solidFill>
                <a:effectLst/>
                <a:latin typeface="Söhne"/>
              </a:rPr>
            </a:br>
            <a:br>
              <a:rPr lang="en-AU" sz="2400" b="0" i="0" dirty="0">
                <a:solidFill>
                  <a:srgbClr val="0D0D0D"/>
                </a:solidFill>
                <a:effectLst/>
                <a:latin typeface="Söhne"/>
              </a:rPr>
            </a:br>
            <a:r>
              <a:rPr lang="en-AU" sz="2400" b="1" i="1" u="sng" dirty="0">
                <a:solidFill>
                  <a:srgbClr val="7030A0"/>
                </a:solidFill>
                <a:effectLst/>
                <a:latin typeface="Söhne"/>
              </a:rPr>
              <a:t>Background information: </a:t>
            </a:r>
            <a:br>
              <a:rPr lang="en-AU" sz="2400" b="0" i="0" dirty="0">
                <a:solidFill>
                  <a:srgbClr val="0D0D0D"/>
                </a:solidFill>
                <a:effectLst/>
                <a:latin typeface="Söhne"/>
              </a:rPr>
            </a:br>
            <a:r>
              <a:rPr lang="en-AU" sz="2400" b="0" i="0" dirty="0">
                <a:solidFill>
                  <a:srgbClr val="0D0D0D"/>
                </a:solidFill>
                <a:effectLst/>
                <a:latin typeface="Söhne"/>
              </a:rPr>
              <a:t>Tiberius and Gaius Gracchus were brothers who lived in ancient Rome. They did some stuff in the period of 133–121 BCE. </a:t>
            </a:r>
            <a:br>
              <a:rPr lang="en-AU" sz="2400" b="0" i="0" dirty="0">
                <a:solidFill>
                  <a:srgbClr val="0D0D0D"/>
                </a:solidFill>
                <a:effectLst/>
                <a:latin typeface="Söhne"/>
              </a:rPr>
            </a:br>
            <a:br>
              <a:rPr lang="en-AU" sz="2400" b="0" i="0" dirty="0">
                <a:solidFill>
                  <a:srgbClr val="0D0D0D"/>
                </a:solidFill>
                <a:effectLst/>
                <a:latin typeface="Söhne"/>
              </a:rPr>
            </a:br>
            <a:r>
              <a:rPr lang="en-AU" sz="2400" b="1" i="1" u="sng" dirty="0">
                <a:solidFill>
                  <a:srgbClr val="7030A0"/>
                </a:solidFill>
                <a:effectLst/>
                <a:latin typeface="Söhne"/>
              </a:rPr>
              <a:t>Essay Map: </a:t>
            </a:r>
            <a:br>
              <a:rPr lang="en-AU" sz="2400" b="0" i="0" dirty="0">
                <a:solidFill>
                  <a:srgbClr val="0D0D0D"/>
                </a:solidFill>
                <a:effectLst/>
                <a:latin typeface="Söhne"/>
              </a:rPr>
            </a:br>
            <a:r>
              <a:rPr lang="en-AU" sz="2400" b="0" i="0" dirty="0">
                <a:solidFill>
                  <a:srgbClr val="0D0D0D"/>
                </a:solidFill>
                <a:effectLst/>
                <a:latin typeface="Söhne"/>
              </a:rPr>
              <a:t>The first body paragraph will talk about Tiberius Gracchus, and the second body paragraph will talk about Gaius Gracchus. That's pretty much it.</a:t>
            </a:r>
            <a:endParaRPr lang="en-US" sz="2800" dirty="0"/>
          </a:p>
        </p:txBody>
      </p:sp>
    </p:spTree>
    <p:extLst>
      <p:ext uri="{BB962C8B-B14F-4D97-AF65-F5344CB8AC3E}">
        <p14:creationId xmlns:p14="http://schemas.microsoft.com/office/powerpoint/2010/main" val="101067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Introduction – Example B</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a:xfrm>
            <a:off x="269823" y="1845734"/>
            <a:ext cx="11647357" cy="4465125"/>
          </a:xfrm>
        </p:spPr>
        <p:txBody>
          <a:bodyPr>
            <a:normAutofit fontScale="85000" lnSpcReduction="10000"/>
          </a:bodyPr>
          <a:lstStyle/>
          <a:p>
            <a:pPr marL="0" indent="0" algn="l">
              <a:buNone/>
            </a:pPr>
            <a:r>
              <a:rPr lang="en-AU" sz="2400" b="1" i="1" u="sng" dirty="0">
                <a:solidFill>
                  <a:srgbClr val="7030A0"/>
                </a:solidFill>
                <a:effectLst/>
                <a:latin typeface="Söhne"/>
              </a:rPr>
              <a:t>Thesis Statement: </a:t>
            </a:r>
            <a:br>
              <a:rPr lang="en-AU" sz="2400" b="0" i="0" dirty="0">
                <a:solidFill>
                  <a:srgbClr val="0D0D0D"/>
                </a:solidFill>
                <a:effectLst/>
                <a:latin typeface="Söhne"/>
              </a:rPr>
            </a:br>
            <a:r>
              <a:rPr lang="en-AU" sz="2000" b="0" i="0" dirty="0">
                <a:solidFill>
                  <a:srgbClr val="0D0D0D"/>
                </a:solidFill>
                <a:effectLst/>
                <a:latin typeface="Söhne"/>
              </a:rPr>
              <a:t>The dynamic duo of Tiberius and Gaius Gracchus wielded significant influence over the socio-political landscape of ancient Rome during the transformative period of 133–121 BCE, reshaping the contours of power and igniting debates that reverberated throughout Roman society for generations to come.</a:t>
            </a:r>
            <a:br>
              <a:rPr lang="en-AU" sz="2400" b="0" i="0" dirty="0">
                <a:solidFill>
                  <a:srgbClr val="0D0D0D"/>
                </a:solidFill>
                <a:effectLst/>
                <a:latin typeface="Söhne"/>
              </a:rPr>
            </a:br>
            <a:br>
              <a:rPr lang="en-AU" sz="2400" b="0" i="0" dirty="0">
                <a:solidFill>
                  <a:srgbClr val="0D0D0D"/>
                </a:solidFill>
                <a:effectLst/>
                <a:latin typeface="Söhne"/>
              </a:rPr>
            </a:br>
            <a:r>
              <a:rPr lang="en-AU" sz="2400" b="1" i="1" u="sng" dirty="0">
                <a:solidFill>
                  <a:srgbClr val="7030A0"/>
                </a:solidFill>
                <a:effectLst/>
                <a:latin typeface="Söhne"/>
              </a:rPr>
              <a:t>Background information: </a:t>
            </a:r>
            <a:br>
              <a:rPr lang="en-AU" sz="2400" b="0" i="0" dirty="0">
                <a:solidFill>
                  <a:srgbClr val="0D0D0D"/>
                </a:solidFill>
                <a:effectLst/>
                <a:latin typeface="Söhne"/>
              </a:rPr>
            </a:br>
            <a:r>
              <a:rPr lang="en-AU" sz="2000" b="0" i="0" dirty="0">
                <a:solidFill>
                  <a:srgbClr val="0D0D0D"/>
                </a:solidFill>
                <a:effectLst/>
                <a:latin typeface="Söhne"/>
              </a:rPr>
              <a:t>Tiberius and Gaius Gracchus emerged as prominent figures during a time of profound social and economic upheaval in the Roman Republic. Born into a noble patrician family, they were driven by a sense of duty and a fervent desire to address the deep-seated inequalities plaguing Roman society. The period of 133–121 BCE was marked by growing discontent among the plebeian class, exacerbated by rampant corruption, land consolidation, and the widening gap between the wealthy elite and the impoverished masses. Against this backdrop, the Gracchi brothers embarked on a bold and controversial crusade to enact sweeping reforms aimed at empowering the disenfranchised and challenging the entrenched privileges of the aristocracy.</a:t>
            </a:r>
            <a:br>
              <a:rPr lang="en-AU" sz="2400" b="0" i="0" dirty="0">
                <a:solidFill>
                  <a:srgbClr val="0D0D0D"/>
                </a:solidFill>
                <a:effectLst/>
                <a:latin typeface="Söhne"/>
              </a:rPr>
            </a:br>
            <a:br>
              <a:rPr lang="en-AU" sz="2400" b="0" i="0" dirty="0">
                <a:solidFill>
                  <a:srgbClr val="0D0D0D"/>
                </a:solidFill>
                <a:effectLst/>
                <a:latin typeface="Söhne"/>
              </a:rPr>
            </a:br>
            <a:r>
              <a:rPr lang="en-AU" sz="2400" b="1" i="1" u="sng" dirty="0">
                <a:solidFill>
                  <a:srgbClr val="7030A0"/>
                </a:solidFill>
                <a:effectLst/>
                <a:latin typeface="Söhne"/>
              </a:rPr>
              <a:t>Essay Map: </a:t>
            </a:r>
            <a:br>
              <a:rPr lang="en-AU" sz="2400" b="0" i="0" dirty="0">
                <a:solidFill>
                  <a:srgbClr val="0D0D0D"/>
                </a:solidFill>
                <a:effectLst/>
                <a:latin typeface="Söhne"/>
              </a:rPr>
            </a:br>
            <a:r>
              <a:rPr lang="en-AU" sz="2000" b="0" i="0" dirty="0">
                <a:solidFill>
                  <a:srgbClr val="0D0D0D"/>
                </a:solidFill>
                <a:effectLst/>
                <a:latin typeface="Söhne"/>
              </a:rPr>
              <a:t>The first body paragraph will delve into the transformative impact of Tiberius Gracchus, focusing on his </a:t>
            </a:r>
            <a:r>
              <a:rPr lang="en-AU" sz="2000" b="0" i="0" dirty="0" err="1">
                <a:solidFill>
                  <a:srgbClr val="0D0D0D"/>
                </a:solidFill>
                <a:effectLst/>
                <a:latin typeface="Söhne"/>
              </a:rPr>
              <a:t>groundbreaking</a:t>
            </a:r>
            <a:r>
              <a:rPr lang="en-AU" sz="2000" b="0" i="0" dirty="0">
                <a:solidFill>
                  <a:srgbClr val="0D0D0D"/>
                </a:solidFill>
                <a:effectLst/>
                <a:latin typeface="Söhne"/>
              </a:rPr>
              <a:t> land reforms and their implications for the distribution of wealth and power within Roman society. The second body paragraph will explore the contributions of Gaius Gracchus, highlighting his innovative political initiatives aimed at expanding citizenship rights, advocating for social welfare programs, and amplifying the voices of the plebeian class in the corridors of power. Through a nuanced analysis of the Gracchi brothers' distinct yet interconnected efforts, this essay will illuminate the ways in which they navigated the turbulent currents of Roman politics, leaving an indelible mark on the socio-political landscape of ancient Rome during this pivotal period.</a:t>
            </a:r>
            <a:endParaRPr lang="en-US" sz="2800" dirty="0"/>
          </a:p>
        </p:txBody>
      </p:sp>
    </p:spTree>
    <p:extLst>
      <p:ext uri="{BB962C8B-B14F-4D97-AF65-F5344CB8AC3E}">
        <p14:creationId xmlns:p14="http://schemas.microsoft.com/office/powerpoint/2010/main" val="244402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Body Paragraphs</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a:bodyPr>
          <a:lstStyle/>
          <a:p>
            <a:pPr algn="l">
              <a:buFont typeface="Arial" panose="020B0604020202020204" pitchFamily="34" charset="0"/>
              <a:buChar char="•"/>
            </a:pPr>
            <a:r>
              <a:rPr lang="en-AU" sz="2400" b="1" i="0" u="sng" dirty="0">
                <a:solidFill>
                  <a:srgbClr val="0D0D0D"/>
                </a:solidFill>
                <a:effectLst/>
                <a:latin typeface="Söhne"/>
              </a:rPr>
              <a:t>Function: </a:t>
            </a:r>
            <a:r>
              <a:rPr lang="en-AU" sz="2400" b="0" i="0" dirty="0">
                <a:solidFill>
                  <a:srgbClr val="0D0D0D"/>
                </a:solidFill>
                <a:effectLst/>
                <a:latin typeface="Söhne"/>
              </a:rPr>
              <a:t>Each body paragraph presents a separate argument or piece of evidence to support the thesis statement. They provide depth and detail to the essay's main argument.</a:t>
            </a:r>
          </a:p>
          <a:p>
            <a:pPr algn="l">
              <a:buFont typeface="Arial" panose="020B0604020202020204" pitchFamily="34" charset="0"/>
              <a:buChar char="•"/>
            </a:pPr>
            <a:r>
              <a:rPr lang="en-AU" sz="2800" dirty="0">
                <a:solidFill>
                  <a:srgbClr val="0D0D0D"/>
                </a:solidFill>
                <a:latin typeface="Söhne"/>
              </a:rPr>
              <a:t>It must include the following:</a:t>
            </a:r>
          </a:p>
          <a:p>
            <a:pPr marL="544068" lvl="1" indent="-342900">
              <a:buFont typeface="+mj-lt"/>
              <a:buAutoNum type="arabicPeriod"/>
            </a:pPr>
            <a:r>
              <a:rPr lang="en-AU" sz="2400" b="0" i="0" dirty="0">
                <a:solidFill>
                  <a:srgbClr val="0D0D0D"/>
                </a:solidFill>
                <a:effectLst/>
                <a:latin typeface="Söhne"/>
              </a:rPr>
              <a:t>Topic Sentence– What is the paragraph arguing? (NOT WHAT IS IT ABOUT)</a:t>
            </a:r>
          </a:p>
          <a:p>
            <a:pPr marL="544068" lvl="1" indent="-342900">
              <a:buFont typeface="+mj-lt"/>
              <a:buAutoNum type="arabicPeriod"/>
            </a:pPr>
            <a:r>
              <a:rPr lang="en-AU" sz="2400" dirty="0">
                <a:solidFill>
                  <a:srgbClr val="0D0D0D"/>
                </a:solidFill>
                <a:latin typeface="Söhne"/>
              </a:rPr>
              <a:t>Explanation/Evidence– An overview of key people, events, ideas related to topic sentence, and examples/evidence that support your claims</a:t>
            </a:r>
          </a:p>
          <a:p>
            <a:pPr marL="544068" lvl="1" indent="-342900">
              <a:buFont typeface="+mj-lt"/>
              <a:buAutoNum type="arabicPeriod"/>
            </a:pPr>
            <a:r>
              <a:rPr lang="en-AU" sz="2400" dirty="0">
                <a:solidFill>
                  <a:srgbClr val="0D0D0D"/>
                </a:solidFill>
                <a:latin typeface="Söhne"/>
              </a:rPr>
              <a:t>Link</a:t>
            </a:r>
            <a:r>
              <a:rPr lang="en-AU" sz="2400" b="0" i="0" dirty="0">
                <a:solidFill>
                  <a:srgbClr val="0D0D0D"/>
                </a:solidFill>
                <a:effectLst/>
                <a:latin typeface="Söhne"/>
              </a:rPr>
              <a:t>– Summary sentence</a:t>
            </a:r>
          </a:p>
          <a:p>
            <a:pPr algn="l">
              <a:buFont typeface="Arial" panose="020B0604020202020204" pitchFamily="34" charset="0"/>
              <a:buChar char="•"/>
            </a:pPr>
            <a:endParaRPr lang="en-AU" sz="2400" b="0" i="0" dirty="0">
              <a:solidFill>
                <a:srgbClr val="0D0D0D"/>
              </a:solidFill>
              <a:effectLst/>
              <a:latin typeface="Söhne"/>
            </a:endParaRPr>
          </a:p>
        </p:txBody>
      </p:sp>
    </p:spTree>
    <p:extLst>
      <p:ext uri="{BB962C8B-B14F-4D97-AF65-F5344CB8AC3E}">
        <p14:creationId xmlns:p14="http://schemas.microsoft.com/office/powerpoint/2010/main" val="386761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8E8E-D95D-B447-EC75-F9F95264D874}"/>
              </a:ext>
            </a:extLst>
          </p:cNvPr>
          <p:cNvSpPr>
            <a:spLocks noGrp="1"/>
          </p:cNvSpPr>
          <p:nvPr>
            <p:ph type="title"/>
          </p:nvPr>
        </p:nvSpPr>
        <p:spPr/>
        <p:txBody>
          <a:bodyPr/>
          <a:lstStyle/>
          <a:p>
            <a:r>
              <a:rPr lang="en-US" dirty="0"/>
              <a:t>Body Paragraphs – Example A</a:t>
            </a:r>
          </a:p>
        </p:txBody>
      </p:sp>
      <p:sp>
        <p:nvSpPr>
          <p:cNvPr id="3" name="Content Placeholder 2">
            <a:extLst>
              <a:ext uri="{FF2B5EF4-FFF2-40B4-BE49-F238E27FC236}">
                <a16:creationId xmlns:a16="http://schemas.microsoft.com/office/drawing/2014/main" id="{8B5AB228-AF4A-C0F7-C920-A195F529B508}"/>
              </a:ext>
            </a:extLst>
          </p:cNvPr>
          <p:cNvSpPr>
            <a:spLocks noGrp="1"/>
          </p:cNvSpPr>
          <p:nvPr>
            <p:ph idx="1"/>
          </p:nvPr>
        </p:nvSpPr>
        <p:spPr/>
        <p:txBody>
          <a:bodyPr>
            <a:normAutofit/>
          </a:bodyPr>
          <a:lstStyle/>
          <a:p>
            <a:pPr marL="0" indent="0" algn="l">
              <a:buNone/>
            </a:pPr>
            <a:r>
              <a:rPr lang="en-AU" b="1" i="1" u="sng" dirty="0">
                <a:solidFill>
                  <a:srgbClr val="7030A0"/>
                </a:solidFill>
                <a:latin typeface="Söhne"/>
              </a:rPr>
              <a:t>T</a:t>
            </a:r>
            <a:r>
              <a:rPr lang="en-AU" sz="2000" b="1" i="1" u="sng" dirty="0">
                <a:solidFill>
                  <a:srgbClr val="7030A0"/>
                </a:solidFill>
                <a:effectLst/>
                <a:latin typeface="Söhne"/>
              </a:rPr>
              <a:t>opic Sentence: </a:t>
            </a:r>
            <a:br>
              <a:rPr lang="en-AU" sz="2000" b="1" i="1" u="sng" dirty="0">
                <a:solidFill>
                  <a:srgbClr val="7030A0"/>
                </a:solidFill>
                <a:effectLst/>
                <a:latin typeface="Söhne"/>
              </a:rPr>
            </a:br>
            <a:br>
              <a:rPr lang="en-AU" sz="2000" b="0" i="0" dirty="0">
                <a:solidFill>
                  <a:srgbClr val="0D0D0D"/>
                </a:solidFill>
                <a:effectLst/>
                <a:latin typeface="Söhne"/>
              </a:rPr>
            </a:br>
            <a:r>
              <a:rPr lang="en-AU" sz="2000" b="0" i="0" dirty="0">
                <a:solidFill>
                  <a:srgbClr val="0D0D0D"/>
                </a:solidFill>
                <a:effectLst/>
                <a:latin typeface="Söhne"/>
              </a:rPr>
              <a:t>Tiberius Gracchus was a guy who did some things during the period of 133–121 BCE. </a:t>
            </a:r>
          </a:p>
          <a:p>
            <a:pPr marL="0" indent="0" algn="l">
              <a:buNone/>
            </a:pPr>
            <a:r>
              <a:rPr lang="en-AU" sz="2000" b="1" i="1" u="sng" dirty="0">
                <a:solidFill>
                  <a:srgbClr val="7030A0"/>
                </a:solidFill>
                <a:effectLst/>
                <a:latin typeface="Söhne"/>
              </a:rPr>
              <a:t>Explanation/Evidence: </a:t>
            </a:r>
          </a:p>
          <a:p>
            <a:pPr marL="0" indent="0" algn="l">
              <a:buNone/>
            </a:pPr>
            <a:r>
              <a:rPr lang="en-AU" sz="2000" b="0" i="0" dirty="0">
                <a:solidFill>
                  <a:srgbClr val="0D0D0D"/>
                </a:solidFill>
                <a:effectLst/>
                <a:latin typeface="Söhne"/>
              </a:rPr>
              <a:t>He came from a fancy family and decided he wanted to help the poor people. So, he made a law that said rich people can't have too much land, and they have to give some to poor people. But then some rich people got mad and killed him. </a:t>
            </a:r>
          </a:p>
          <a:p>
            <a:pPr marL="0" indent="0" algn="l">
              <a:buNone/>
            </a:pPr>
            <a:r>
              <a:rPr lang="en-AU" sz="2000" b="1" i="1" u="sng" dirty="0">
                <a:solidFill>
                  <a:srgbClr val="7030A0"/>
                </a:solidFill>
                <a:effectLst/>
                <a:latin typeface="Söhne"/>
              </a:rPr>
              <a:t>Link: </a:t>
            </a:r>
          </a:p>
          <a:p>
            <a:pPr marL="0" indent="0" algn="l">
              <a:buNone/>
            </a:pPr>
            <a:r>
              <a:rPr lang="en-AU" sz="2000" b="0" i="0" dirty="0">
                <a:solidFill>
                  <a:srgbClr val="0D0D0D"/>
                </a:solidFill>
                <a:effectLst/>
                <a:latin typeface="Söhne"/>
              </a:rPr>
              <a:t>So, Tiberius Gracchus tried to help, but it didn't work out too well for him.</a:t>
            </a:r>
            <a:endParaRPr lang="en-AU" sz="2400" b="0" i="0" dirty="0">
              <a:solidFill>
                <a:srgbClr val="0D0D0D"/>
              </a:solidFill>
              <a:effectLst/>
              <a:latin typeface="Söhne"/>
            </a:endParaRPr>
          </a:p>
        </p:txBody>
      </p:sp>
    </p:spTree>
    <p:extLst>
      <p:ext uri="{BB962C8B-B14F-4D97-AF65-F5344CB8AC3E}">
        <p14:creationId xmlns:p14="http://schemas.microsoft.com/office/powerpoint/2010/main" val="2558186728"/>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476</TotalTime>
  <Words>1612</Words>
  <Application>Microsoft Macintosh PowerPoint</Application>
  <PresentationFormat>Widescreen</PresentationFormat>
  <Paragraphs>76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Retrospect</vt:lpstr>
      <vt:lpstr>Essay Writing</vt:lpstr>
      <vt:lpstr>Class Discussion</vt:lpstr>
      <vt:lpstr>Today’s Lesson</vt:lpstr>
      <vt:lpstr>Essay Structure</vt:lpstr>
      <vt:lpstr>Introduction</vt:lpstr>
      <vt:lpstr>Introduction – Example A</vt:lpstr>
      <vt:lpstr>Introduction – Example B</vt:lpstr>
      <vt:lpstr>Body Paragraphs</vt:lpstr>
      <vt:lpstr>Body Paragraphs – Example A</vt:lpstr>
      <vt:lpstr>Body Paragraphs – Example B</vt:lpstr>
      <vt:lpstr>Topic Sentence Vs. Thesis Statements</vt:lpstr>
      <vt:lpstr>Conclusion</vt:lpstr>
      <vt:lpstr>ACTIVITY – Marking Essays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201</cp:revision>
  <dcterms:created xsi:type="dcterms:W3CDTF">2022-07-13T05:26:46Z</dcterms:created>
  <dcterms:modified xsi:type="dcterms:W3CDTF">2024-02-20T05:41:40Z</dcterms:modified>
</cp:coreProperties>
</file>