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79" r:id="rId3"/>
    <p:sldId id="280" r:id="rId4"/>
    <p:sldId id="281" r:id="rId5"/>
    <p:sldId id="273" r:id="rId6"/>
    <p:sldId id="265" r:id="rId7"/>
    <p:sldId id="282" r:id="rId8"/>
    <p:sldId id="283" r:id="rId9"/>
    <p:sldId id="284" r:id="rId10"/>
    <p:sldId id="285" r:id="rId11"/>
    <p:sldId id="287" r:id="rId12"/>
    <p:sldId id="286"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6"/>
    <p:restoredTop sz="92013"/>
  </p:normalViewPr>
  <p:slideViewPr>
    <p:cSldViewPr snapToGrid="0" snapToObjects="1">
      <p:cViewPr>
        <p:scale>
          <a:sx n="92" d="100"/>
          <a:sy n="92" d="100"/>
        </p:scale>
        <p:origin x="94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struggles – not adapting to new expansion</a:t>
            </a:r>
          </a:p>
          <a:p>
            <a:r>
              <a:rPr lang="en-US" dirty="0"/>
              <a:t>Increase in slaves and war demands economic struggles</a:t>
            </a:r>
          </a:p>
          <a:p>
            <a:r>
              <a:rPr lang="en-US" dirty="0"/>
              <a:t>Land Crisis</a:t>
            </a:r>
          </a:p>
          <a:p>
            <a:r>
              <a:rPr lang="en-US" dirty="0"/>
              <a:t>Senatorial Factions – Optimates and Populares blocking reforms</a:t>
            </a:r>
          </a:p>
          <a:p>
            <a:endParaRPr lang="en-US" dirty="0"/>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160701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294134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Tiberius Gracchus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892826"/>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Describe </a:t>
            </a:r>
            <a:r>
              <a:rPr lang="en-US" sz="2800" dirty="0">
                <a:solidFill>
                  <a:schemeClr val="accent5">
                    <a:lumMod val="75000"/>
                  </a:schemeClr>
                </a:solidFill>
              </a:rPr>
              <a:t>the life of Tiberius Gracchus</a:t>
            </a:r>
          </a:p>
          <a:p>
            <a:pPr>
              <a:spcAft>
                <a:spcPts val="600"/>
              </a:spcAft>
            </a:pPr>
            <a:r>
              <a:rPr lang="en-US" sz="2800" i="1" dirty="0">
                <a:solidFill>
                  <a:schemeClr val="accent5">
                    <a:lumMod val="75000"/>
                  </a:schemeClr>
                </a:solidFill>
              </a:rPr>
              <a:t>Explain</a:t>
            </a:r>
            <a:r>
              <a:rPr lang="en-US" sz="2800" dirty="0">
                <a:solidFill>
                  <a:schemeClr val="accent5">
                    <a:lumMod val="75000"/>
                  </a:schemeClr>
                </a:solidFill>
              </a:rPr>
              <a:t> the </a:t>
            </a:r>
            <a:r>
              <a:rPr lang="en-US" sz="2800" u="sng" dirty="0">
                <a:solidFill>
                  <a:schemeClr val="accent5">
                    <a:lumMod val="75000"/>
                  </a:schemeClr>
                </a:solidFill>
              </a:rPr>
              <a:t>Lex </a:t>
            </a:r>
            <a:r>
              <a:rPr lang="en-US" sz="2800" u="sng" dirty="0" err="1">
                <a:solidFill>
                  <a:schemeClr val="accent5">
                    <a:lumMod val="75000"/>
                  </a:schemeClr>
                </a:solidFill>
              </a:rPr>
              <a:t>Agraria</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4, Lesson 2</a:t>
            </a:r>
          </a:p>
        </p:txBody>
      </p:sp>
      <p:pic>
        <p:nvPicPr>
          <p:cNvPr id="1028" name="Picture 4" descr="Gracchi brothers - Wikipedia">
            <a:extLst>
              <a:ext uri="{FF2B5EF4-FFF2-40B4-BE49-F238E27FC236}">
                <a16:creationId xmlns:a16="http://schemas.microsoft.com/office/drawing/2014/main" id="{5B36DE21-5CFC-8A79-A6BB-33B7A14CB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9" r="7259"/>
          <a:stretch/>
        </p:blipFill>
        <p:spPr bwMode="auto">
          <a:xfrm>
            <a:off x="283335" y="834037"/>
            <a:ext cx="6325391" cy="530781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62BD6B5-8DA1-92C1-5123-08484002C66D}"/>
              </a:ext>
            </a:extLst>
          </p:cNvPr>
          <p:cNvSpPr/>
          <p:nvPr/>
        </p:nvSpPr>
        <p:spPr>
          <a:xfrm>
            <a:off x="1193300" y="834037"/>
            <a:ext cx="2171700" cy="2264763"/>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023F-049D-D224-7D4F-FF3FE995C713}"/>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09B74688-8279-C35A-E9DB-C5FCE0D7395D}"/>
              </a:ext>
            </a:extLst>
          </p:cNvPr>
          <p:cNvSpPr>
            <a:spLocks noGrp="1"/>
          </p:cNvSpPr>
          <p:nvPr>
            <p:ph idx="1"/>
          </p:nvPr>
        </p:nvSpPr>
        <p:spPr/>
        <p:txBody>
          <a:bodyPr>
            <a:normAutofit/>
          </a:bodyPr>
          <a:lstStyle/>
          <a:p>
            <a:pPr>
              <a:buFont typeface="Wingdings" pitchFamily="2" charset="2"/>
              <a:buChar char="Ø"/>
            </a:pPr>
            <a:r>
              <a:rPr lang="en-AU" sz="2800" dirty="0">
                <a:effectLst/>
                <a:latin typeface="ACaslonPro"/>
              </a:rPr>
              <a:t> Redistribute land to the poor and enable those with no source of income or employment to establish farms</a:t>
            </a:r>
          </a:p>
          <a:p>
            <a:pPr lvl="1">
              <a:buFont typeface="Wingdings" pitchFamily="2" charset="2"/>
              <a:buChar char="ü"/>
            </a:pPr>
            <a:r>
              <a:rPr lang="en-AU" sz="2400" dirty="0">
                <a:latin typeface="ACaslonPro"/>
              </a:rPr>
              <a:t> Increased</a:t>
            </a:r>
            <a:r>
              <a:rPr lang="en-AU" sz="2400" dirty="0">
                <a:effectLst/>
                <a:latin typeface="ACaslonPro"/>
              </a:rPr>
              <a:t> the number of landowners to make it possible for these people to become involved in politics – </a:t>
            </a:r>
          </a:p>
          <a:p>
            <a:pPr lvl="1">
              <a:buFont typeface="Wingdings" pitchFamily="2" charset="2"/>
              <a:buChar char="ü"/>
            </a:pPr>
            <a:r>
              <a:rPr lang="en-AU" sz="2400" dirty="0">
                <a:latin typeface="ACaslonPro"/>
              </a:rPr>
              <a:t> R</a:t>
            </a:r>
            <a:r>
              <a:rPr lang="en-AU" sz="2400" dirty="0">
                <a:effectLst/>
                <a:latin typeface="ACaslonPro"/>
              </a:rPr>
              <a:t>educing the monopoly that the wealthy had on political power and authority </a:t>
            </a:r>
          </a:p>
          <a:p>
            <a:pPr lvl="1">
              <a:buFont typeface="Wingdings" pitchFamily="2" charset="2"/>
              <a:buChar char="ü"/>
            </a:pPr>
            <a:r>
              <a:rPr lang="en-AU" sz="2400" dirty="0">
                <a:latin typeface="ACaslonPro"/>
              </a:rPr>
              <a:t> P</a:t>
            </a:r>
            <a:r>
              <a:rPr lang="en-AU" sz="2400" dirty="0">
                <a:effectLst/>
                <a:latin typeface="ACaslonPro"/>
              </a:rPr>
              <a:t>rovided more troops for the Roman army. </a:t>
            </a:r>
          </a:p>
          <a:p>
            <a:pPr>
              <a:buFont typeface="Wingdings" pitchFamily="2" charset="2"/>
              <a:buChar char="Ø"/>
            </a:pPr>
            <a:r>
              <a:rPr lang="en-AU" sz="2800" dirty="0">
                <a:effectLst/>
                <a:latin typeface="ACaslonPro"/>
              </a:rPr>
              <a:t>Its provisions further aimed to stop aristocrats, who would have land taken from them, from seeking revenge. </a:t>
            </a:r>
            <a:endParaRPr lang="en-AU" sz="3200" dirty="0"/>
          </a:p>
        </p:txBody>
      </p:sp>
      <p:sp>
        <p:nvSpPr>
          <p:cNvPr id="4" name="TextBox 3">
            <a:extLst>
              <a:ext uri="{FF2B5EF4-FFF2-40B4-BE49-F238E27FC236}">
                <a16:creationId xmlns:a16="http://schemas.microsoft.com/office/drawing/2014/main" id="{E5CACE1E-C448-F3DB-83E6-50AB51C3D32A}"/>
              </a:ext>
            </a:extLst>
          </p:cNvPr>
          <p:cNvSpPr txBox="1"/>
          <p:nvPr/>
        </p:nvSpPr>
        <p:spPr>
          <a:xfrm>
            <a:off x="7714445" y="0"/>
            <a:ext cx="4301544" cy="369332"/>
          </a:xfrm>
          <a:prstGeom prst="rect">
            <a:avLst/>
          </a:prstGeom>
          <a:noFill/>
        </p:spPr>
        <p:txBody>
          <a:bodyPr wrap="square" rtlCol="0">
            <a:spAutoFit/>
          </a:bodyPr>
          <a:lstStyle/>
          <a:p>
            <a:pPr algn="r"/>
            <a:r>
              <a:rPr lang="en-US" b="1" i="1" dirty="0" err="1">
                <a:solidFill>
                  <a:schemeClr val="accent6"/>
                </a:solidFill>
              </a:rPr>
              <a:t>Summarise</a:t>
            </a:r>
            <a:r>
              <a:rPr lang="en-US" b="1" i="1" dirty="0">
                <a:solidFill>
                  <a:schemeClr val="accent6"/>
                </a:solidFill>
              </a:rPr>
              <a:t> in your table</a:t>
            </a:r>
          </a:p>
        </p:txBody>
      </p:sp>
    </p:spTree>
    <p:extLst>
      <p:ext uri="{BB962C8B-B14F-4D97-AF65-F5344CB8AC3E}">
        <p14:creationId xmlns:p14="http://schemas.microsoft.com/office/powerpoint/2010/main" val="212394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23825-FBF7-D029-2D78-73D14B545350}"/>
              </a:ext>
            </a:extLst>
          </p:cNvPr>
          <p:cNvSpPr>
            <a:spLocks noGrp="1"/>
          </p:cNvSpPr>
          <p:nvPr>
            <p:ph type="title"/>
          </p:nvPr>
        </p:nvSpPr>
        <p:spPr>
          <a:xfrm>
            <a:off x="283335" y="270456"/>
            <a:ext cx="11719775" cy="4380664"/>
          </a:xfrm>
        </p:spPr>
        <p:txBody>
          <a:bodyPr vert="horz" lIns="91440" tIns="45720" rIns="91440" bIns="45720" rtlCol="0" anchor="b">
            <a:normAutofit fontScale="90000"/>
          </a:bodyPr>
          <a:lstStyle/>
          <a:p>
            <a:pPr algn="ctr"/>
            <a:r>
              <a:rPr lang="en-US" sz="2800" dirty="0">
                <a:solidFill>
                  <a:schemeClr val="tx1">
                    <a:lumMod val="85000"/>
                    <a:lumOff val="15000"/>
                  </a:schemeClr>
                </a:solidFill>
                <a:effectLst/>
              </a:rPr>
              <a:t>Tiberius’s true intentions behind the </a:t>
            </a:r>
            <a:r>
              <a:rPr lang="en-US" sz="2800" i="1" dirty="0">
                <a:solidFill>
                  <a:schemeClr val="tx1">
                    <a:lumMod val="85000"/>
                    <a:lumOff val="15000"/>
                  </a:schemeClr>
                </a:solidFill>
                <a:effectLst/>
              </a:rPr>
              <a:t>Lex </a:t>
            </a:r>
            <a:r>
              <a:rPr lang="en-US" sz="2800" i="1" dirty="0" err="1">
                <a:solidFill>
                  <a:schemeClr val="tx1">
                    <a:lumMod val="85000"/>
                    <a:lumOff val="15000"/>
                  </a:schemeClr>
                </a:solidFill>
                <a:effectLst/>
              </a:rPr>
              <a:t>Agraria</a:t>
            </a:r>
            <a:r>
              <a:rPr lang="en-US" sz="2800" i="1" dirty="0">
                <a:solidFill>
                  <a:schemeClr val="tx1">
                    <a:lumMod val="85000"/>
                    <a:lumOff val="15000"/>
                  </a:schemeClr>
                </a:solidFill>
                <a:effectLst/>
              </a:rPr>
              <a:t> </a:t>
            </a:r>
            <a:r>
              <a:rPr lang="en-US" sz="2800" dirty="0">
                <a:solidFill>
                  <a:schemeClr val="tx1">
                    <a:lumMod val="85000"/>
                    <a:lumOff val="15000"/>
                  </a:schemeClr>
                </a:solidFill>
                <a:effectLst/>
              </a:rPr>
              <a:t>are widely debated. </a:t>
            </a:r>
            <a:br>
              <a:rPr lang="en-US" sz="2800" dirty="0">
                <a:solidFill>
                  <a:schemeClr val="tx1">
                    <a:lumMod val="85000"/>
                    <a:lumOff val="15000"/>
                  </a:schemeClr>
                </a:solidFill>
                <a:effectLst/>
              </a:rPr>
            </a:br>
            <a:br>
              <a:rPr lang="en-US" sz="2800" dirty="0">
                <a:solidFill>
                  <a:schemeClr val="tx1">
                    <a:lumMod val="85000"/>
                    <a:lumOff val="15000"/>
                  </a:schemeClr>
                </a:solidFill>
                <a:effectLst/>
              </a:rPr>
            </a:br>
            <a:r>
              <a:rPr lang="en-US" sz="2800" dirty="0">
                <a:solidFill>
                  <a:schemeClr val="tx1">
                    <a:lumMod val="85000"/>
                    <a:lumOff val="15000"/>
                  </a:schemeClr>
                </a:solidFill>
                <a:effectLst/>
              </a:rPr>
              <a:t>While they certainly speak of a desire to help the poor and recognition of their need, he was also ‘obliged’ to achieve something given the reputation of his father but the law would have also made him popular and thus securing support in future elections. </a:t>
            </a:r>
            <a:br>
              <a:rPr lang="en-US" sz="2800" dirty="0">
                <a:solidFill>
                  <a:schemeClr val="tx1">
                    <a:lumMod val="85000"/>
                    <a:lumOff val="15000"/>
                  </a:schemeClr>
                </a:solidFill>
                <a:effectLst/>
              </a:rPr>
            </a:br>
            <a:br>
              <a:rPr lang="en-US" sz="2800" dirty="0">
                <a:solidFill>
                  <a:schemeClr val="tx1">
                    <a:lumMod val="85000"/>
                    <a:lumOff val="15000"/>
                  </a:schemeClr>
                </a:solidFill>
                <a:effectLst/>
              </a:rPr>
            </a:br>
            <a:r>
              <a:rPr lang="en-US" sz="2800" dirty="0">
                <a:solidFill>
                  <a:schemeClr val="tx1">
                    <a:lumMod val="85000"/>
                    <a:lumOff val="15000"/>
                  </a:schemeClr>
                </a:solidFill>
                <a:effectLst/>
              </a:rPr>
              <a:t>However, Tiberius made what would become fatal errors in the methods he employed to achieve his aims. </a:t>
            </a:r>
            <a:br>
              <a:rPr lang="en-US" sz="2800" dirty="0">
                <a:solidFill>
                  <a:schemeClr val="tx1">
                    <a:lumMod val="85000"/>
                    <a:lumOff val="15000"/>
                  </a:schemeClr>
                </a:solidFill>
                <a:effectLst/>
              </a:rPr>
            </a:br>
            <a:br>
              <a:rPr lang="en-US" sz="2800" dirty="0">
                <a:solidFill>
                  <a:schemeClr val="tx1">
                    <a:lumMod val="85000"/>
                    <a:lumOff val="15000"/>
                  </a:schemeClr>
                </a:solidFill>
                <a:effectLst/>
              </a:rPr>
            </a:br>
            <a:r>
              <a:rPr lang="en-US" sz="2800" dirty="0">
                <a:solidFill>
                  <a:schemeClr val="tx1">
                    <a:lumMod val="85000"/>
                    <a:lumOff val="15000"/>
                  </a:schemeClr>
                </a:solidFill>
                <a:effectLst/>
              </a:rPr>
              <a:t>Rather than following convention, Tiberius became increasingly revolutionary in his dealings with the Senate. </a:t>
            </a:r>
            <a:endParaRPr lang="en-US" sz="28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57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1023F-049D-D224-7D4F-FF3FE995C713}"/>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rgbClr val="423557"/>
                </a:solidFill>
              </a:rPr>
              <a:t>Intentions</a:t>
            </a:r>
          </a:p>
        </p:txBody>
      </p:sp>
      <p:pic>
        <p:nvPicPr>
          <p:cNvPr id="6" name="Picture 5" descr="A screenshot of a cell phone&#10;&#10;Description automatically generated">
            <a:extLst>
              <a:ext uri="{FF2B5EF4-FFF2-40B4-BE49-F238E27FC236}">
                <a16:creationId xmlns:a16="http://schemas.microsoft.com/office/drawing/2014/main" id="{3055EE5B-56E2-A2EF-8449-5CC4F56922A0}"/>
              </a:ext>
            </a:extLst>
          </p:cNvPr>
          <p:cNvPicPr>
            <a:picLocks noChangeAspect="1"/>
          </p:cNvPicPr>
          <p:nvPr/>
        </p:nvPicPr>
        <p:blipFill rotWithShape="1">
          <a:blip r:embed="rId2">
            <a:extLst>
              <a:ext uri="{28A0092B-C50C-407E-A947-70E740481C1C}">
                <a14:useLocalDpi xmlns:a14="http://schemas.microsoft.com/office/drawing/2010/main" val="0"/>
              </a:ext>
            </a:extLst>
          </a:blip>
          <a:srcRect r="4079" b="1"/>
          <a:stretch/>
        </p:blipFill>
        <p:spPr>
          <a:xfrm>
            <a:off x="1" y="10"/>
            <a:ext cx="6096000" cy="6857990"/>
          </a:xfrm>
          <a:prstGeom prst="rect">
            <a:avLst/>
          </a:prstGeom>
        </p:spPr>
      </p:pic>
      <p:cxnSp>
        <p:nvCxnSpPr>
          <p:cNvPr id="19" name="Straight Connector 1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7EAEFA-0AFB-5596-1E1B-D6EE6A56D882}"/>
              </a:ext>
            </a:extLst>
          </p:cNvPr>
          <p:cNvSpPr txBox="1"/>
          <p:nvPr/>
        </p:nvSpPr>
        <p:spPr>
          <a:xfrm>
            <a:off x="7714445" y="0"/>
            <a:ext cx="4301544" cy="369332"/>
          </a:xfrm>
          <a:prstGeom prst="rect">
            <a:avLst/>
          </a:prstGeom>
          <a:noFill/>
        </p:spPr>
        <p:txBody>
          <a:bodyPr wrap="square" rtlCol="0">
            <a:spAutoFit/>
          </a:bodyPr>
          <a:lstStyle/>
          <a:p>
            <a:pPr algn="r"/>
            <a:r>
              <a:rPr lang="en-US" b="1" i="1" dirty="0" err="1">
                <a:solidFill>
                  <a:schemeClr val="accent6"/>
                </a:solidFill>
              </a:rPr>
              <a:t>Summarise</a:t>
            </a:r>
            <a:r>
              <a:rPr lang="en-US" b="1" i="1" dirty="0">
                <a:solidFill>
                  <a:schemeClr val="accent6"/>
                </a:solidFill>
              </a:rPr>
              <a:t> in your table</a:t>
            </a:r>
          </a:p>
        </p:txBody>
      </p:sp>
    </p:spTree>
    <p:extLst>
      <p:ext uri="{BB962C8B-B14F-4D97-AF65-F5344CB8AC3E}">
        <p14:creationId xmlns:p14="http://schemas.microsoft.com/office/powerpoint/2010/main" val="234449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023F-049D-D224-7D4F-FF3FE995C713}"/>
              </a:ext>
            </a:extLst>
          </p:cNvPr>
          <p:cNvSpPr>
            <a:spLocks noGrp="1"/>
          </p:cNvSpPr>
          <p:nvPr>
            <p:ph type="title"/>
          </p:nvPr>
        </p:nvSpPr>
        <p:spPr/>
        <p:txBody>
          <a:bodyPr/>
          <a:lstStyle/>
          <a:p>
            <a:r>
              <a:rPr lang="en-US" dirty="0"/>
              <a:t>Aftermath</a:t>
            </a:r>
          </a:p>
        </p:txBody>
      </p:sp>
      <p:sp>
        <p:nvSpPr>
          <p:cNvPr id="3" name="Content Placeholder 2">
            <a:extLst>
              <a:ext uri="{FF2B5EF4-FFF2-40B4-BE49-F238E27FC236}">
                <a16:creationId xmlns:a16="http://schemas.microsoft.com/office/drawing/2014/main" id="{09B74688-8279-C35A-E9DB-C5FCE0D7395D}"/>
              </a:ext>
            </a:extLst>
          </p:cNvPr>
          <p:cNvSpPr>
            <a:spLocks noGrp="1"/>
          </p:cNvSpPr>
          <p:nvPr>
            <p:ph idx="1"/>
          </p:nvPr>
        </p:nvSpPr>
        <p:spPr/>
        <p:txBody>
          <a:bodyPr>
            <a:normAutofit/>
          </a:bodyPr>
          <a:lstStyle/>
          <a:p>
            <a:pPr>
              <a:buFont typeface="Arial" panose="020B0604020202020204" pitchFamily="34" charset="0"/>
              <a:buChar char="•"/>
            </a:pPr>
            <a:r>
              <a:rPr lang="en-AU" sz="2400" dirty="0">
                <a:solidFill>
                  <a:schemeClr val="tx1"/>
                </a:solidFill>
              </a:rPr>
              <a:t>Following the death of Tiberius, Lex </a:t>
            </a:r>
            <a:r>
              <a:rPr lang="en-AU" sz="2400" dirty="0" err="1">
                <a:solidFill>
                  <a:schemeClr val="tx1"/>
                </a:solidFill>
              </a:rPr>
              <a:t>Agraria</a:t>
            </a:r>
            <a:r>
              <a:rPr lang="en-AU" sz="2400" dirty="0">
                <a:solidFill>
                  <a:schemeClr val="tx1"/>
                </a:solidFill>
              </a:rPr>
              <a:t> continued to function</a:t>
            </a:r>
          </a:p>
          <a:p>
            <a:pPr>
              <a:buFont typeface="Arial" panose="020B0604020202020204" pitchFamily="34" charset="0"/>
              <a:buChar char="•"/>
            </a:pPr>
            <a:r>
              <a:rPr lang="en-AU" sz="2400" dirty="0">
                <a:solidFill>
                  <a:schemeClr val="tx1"/>
                </a:solidFill>
              </a:rPr>
              <a:t>The Senate was not opposed so much to the bill, but rather the methods Tiberius used to achieve its passing</a:t>
            </a:r>
          </a:p>
          <a:p>
            <a:pPr>
              <a:buFont typeface="Arial" panose="020B0604020202020204" pitchFamily="34" charset="0"/>
              <a:buChar char="•"/>
            </a:pPr>
            <a:r>
              <a:rPr lang="en-AU" sz="2400" dirty="0">
                <a:solidFill>
                  <a:schemeClr val="tx1"/>
                </a:solidFill>
              </a:rPr>
              <a:t>There was an increase of 76,000 property owners between 131 BCE and 125 BCE</a:t>
            </a:r>
          </a:p>
          <a:p>
            <a:pPr>
              <a:buFont typeface="Arial" panose="020B0604020202020204" pitchFamily="34" charset="0"/>
              <a:buChar char="•"/>
            </a:pPr>
            <a:r>
              <a:rPr lang="en-AU" sz="2400" dirty="0">
                <a:solidFill>
                  <a:schemeClr val="tx1"/>
                </a:solidFill>
              </a:rPr>
              <a:t>Tiberius’s actions were significant because it demonstrated what was possible when one individual with power and authority forced their way to achieve change</a:t>
            </a:r>
          </a:p>
          <a:p>
            <a:pPr>
              <a:buFont typeface="Arial" panose="020B0604020202020204" pitchFamily="34" charset="0"/>
              <a:buChar char="•"/>
            </a:pPr>
            <a:r>
              <a:rPr lang="en-AU" sz="2400" dirty="0">
                <a:solidFill>
                  <a:schemeClr val="tx1"/>
                </a:solidFill>
              </a:rPr>
              <a:t>Tiberius  demonstrated how being popular among the plebeians was key to real power and that the Senate was not all-powerful and invincible</a:t>
            </a:r>
          </a:p>
        </p:txBody>
      </p:sp>
      <p:sp>
        <p:nvSpPr>
          <p:cNvPr id="4" name="TextBox 3">
            <a:extLst>
              <a:ext uri="{FF2B5EF4-FFF2-40B4-BE49-F238E27FC236}">
                <a16:creationId xmlns:a16="http://schemas.microsoft.com/office/drawing/2014/main" id="{E5CACE1E-C448-F3DB-83E6-50AB51C3D32A}"/>
              </a:ext>
            </a:extLst>
          </p:cNvPr>
          <p:cNvSpPr txBox="1"/>
          <p:nvPr/>
        </p:nvSpPr>
        <p:spPr>
          <a:xfrm>
            <a:off x="7714445" y="0"/>
            <a:ext cx="4301544" cy="369332"/>
          </a:xfrm>
          <a:prstGeom prst="rect">
            <a:avLst/>
          </a:prstGeom>
          <a:noFill/>
        </p:spPr>
        <p:txBody>
          <a:bodyPr wrap="square" rtlCol="0">
            <a:spAutoFit/>
          </a:bodyPr>
          <a:lstStyle/>
          <a:p>
            <a:pPr algn="r"/>
            <a:r>
              <a:rPr lang="en-US" b="1" i="1" dirty="0" err="1">
                <a:solidFill>
                  <a:schemeClr val="accent6"/>
                </a:solidFill>
              </a:rPr>
              <a:t>Summarise</a:t>
            </a:r>
            <a:r>
              <a:rPr lang="en-US" b="1" i="1" dirty="0">
                <a:solidFill>
                  <a:schemeClr val="accent6"/>
                </a:solidFill>
              </a:rPr>
              <a:t> in your table</a:t>
            </a:r>
          </a:p>
        </p:txBody>
      </p:sp>
    </p:spTree>
    <p:extLst>
      <p:ext uri="{BB962C8B-B14F-4D97-AF65-F5344CB8AC3E}">
        <p14:creationId xmlns:p14="http://schemas.microsoft.com/office/powerpoint/2010/main" val="329327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6CA-ECA8-B05B-3BF9-54EA1CA05DA7}"/>
              </a:ext>
            </a:extLst>
          </p:cNvPr>
          <p:cNvSpPr>
            <a:spLocks noGrp="1"/>
          </p:cNvSpPr>
          <p:nvPr>
            <p:ph type="title"/>
          </p:nvPr>
        </p:nvSpPr>
        <p:spPr/>
        <p:txBody>
          <a:bodyPr/>
          <a:lstStyle/>
          <a:p>
            <a:pPr algn="ctr"/>
            <a:r>
              <a:rPr lang="en-US" dirty="0"/>
              <a:t>ACTIVITY – Create an Essay Plan </a:t>
            </a:r>
          </a:p>
        </p:txBody>
      </p:sp>
      <p:sp>
        <p:nvSpPr>
          <p:cNvPr id="3" name="Content Placeholder 2">
            <a:extLst>
              <a:ext uri="{FF2B5EF4-FFF2-40B4-BE49-F238E27FC236}">
                <a16:creationId xmlns:a16="http://schemas.microsoft.com/office/drawing/2014/main" id="{5054BA76-7A45-78A7-DF06-E8838C4B258E}"/>
              </a:ext>
            </a:extLst>
          </p:cNvPr>
          <p:cNvSpPr>
            <a:spLocks noGrp="1"/>
          </p:cNvSpPr>
          <p:nvPr>
            <p:ph idx="1"/>
          </p:nvPr>
        </p:nvSpPr>
        <p:spPr/>
        <p:txBody>
          <a:bodyPr/>
          <a:lstStyle/>
          <a:p>
            <a:pPr algn="ctr"/>
            <a:r>
              <a:rPr lang="en-US" dirty="0"/>
              <a:t>Choose ONE (1) of the following questions and create an Essay plan</a:t>
            </a:r>
          </a:p>
          <a:p>
            <a:pPr algn="ctr"/>
            <a:endParaRPr lang="en-US" dirty="0"/>
          </a:p>
          <a:p>
            <a:pPr marL="457200" indent="-457200" algn="ctr">
              <a:buFont typeface="+mj-lt"/>
              <a:buAutoNum type="arabicPeriod"/>
            </a:pPr>
            <a:r>
              <a:rPr lang="en-GB" b="1" dirty="0"/>
              <a:t>Describe</a:t>
            </a:r>
            <a:r>
              <a:rPr lang="en-GB" dirty="0"/>
              <a:t> the Senate’s response to Tiberius Gracchus’ attempt to stand for the tribunate </a:t>
            </a:r>
            <a:br>
              <a:rPr lang="en-GB" dirty="0"/>
            </a:br>
            <a:r>
              <a:rPr lang="en-GB" dirty="0"/>
              <a:t>a second time</a:t>
            </a:r>
            <a:endParaRPr lang="en-AU" b="1" dirty="0"/>
          </a:p>
          <a:p>
            <a:pPr marL="457200" indent="-457200" algn="ctr">
              <a:buFont typeface="+mj-lt"/>
              <a:buAutoNum type="arabicPeriod"/>
            </a:pPr>
            <a:r>
              <a:rPr lang="en-AU" b="1" dirty="0"/>
              <a:t>Assess</a:t>
            </a:r>
            <a:r>
              <a:rPr lang="en-AU" dirty="0"/>
              <a:t> the impact that Tiberius Gracchus had on plebeian life.</a:t>
            </a:r>
          </a:p>
          <a:p>
            <a:pPr marL="457200" indent="-457200" algn="ctr">
              <a:buFont typeface="+mj-lt"/>
              <a:buAutoNum type="arabicPeriod"/>
            </a:pPr>
            <a:r>
              <a:rPr lang="en-AU" b="1" dirty="0"/>
              <a:t>Evaluate</a:t>
            </a:r>
            <a:r>
              <a:rPr lang="en-AU" dirty="0"/>
              <a:t> Tiberius Gracchus’ motives as a leader calling for change.</a:t>
            </a:r>
          </a:p>
          <a:p>
            <a:pPr marL="457200" indent="-457200" algn="ctr">
              <a:buFont typeface="+mj-lt"/>
              <a:buAutoNum type="arabicPeriod"/>
            </a:pPr>
            <a:endParaRPr lang="en-AU" dirty="0"/>
          </a:p>
          <a:p>
            <a:pPr marL="0" indent="0" algn="ctr">
              <a:buNone/>
            </a:pPr>
            <a:r>
              <a:rPr lang="en-AU" b="1" i="1" dirty="0">
                <a:solidFill>
                  <a:schemeClr val="accent6"/>
                </a:solidFill>
              </a:rPr>
              <a:t>WRITE YOUR ESSAY QUESTION AT THE TOP OF YOUR PAGE</a:t>
            </a:r>
          </a:p>
          <a:p>
            <a:pPr algn="ctr"/>
            <a:endParaRPr lang="en-US" dirty="0"/>
          </a:p>
        </p:txBody>
      </p:sp>
    </p:spTree>
    <p:extLst>
      <p:ext uri="{BB962C8B-B14F-4D97-AF65-F5344CB8AC3E}">
        <p14:creationId xmlns:p14="http://schemas.microsoft.com/office/powerpoint/2010/main" val="217654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F77A15A-EF94-332E-A2F5-BCF9249ECE0A}"/>
              </a:ext>
            </a:extLst>
          </p:cNvPr>
          <p:cNvGraphicFramePr>
            <a:graphicFrameLocks noGrp="1"/>
          </p:cNvGraphicFramePr>
          <p:nvPr>
            <p:extLst>
              <p:ext uri="{D42A27DB-BD31-4B8C-83A1-F6EECF244321}">
                <p14:modId xmlns:p14="http://schemas.microsoft.com/office/powerpoint/2010/main" val="1731669685"/>
              </p:ext>
            </p:extLst>
          </p:nvPr>
        </p:nvGraphicFramePr>
        <p:xfrm>
          <a:off x="507998" y="456430"/>
          <a:ext cx="11115966" cy="5323225"/>
        </p:xfrm>
        <a:graphic>
          <a:graphicData uri="http://schemas.openxmlformats.org/drawingml/2006/table">
            <a:tbl>
              <a:tblPr firstRow="1" bandRow="1">
                <a:tableStyleId>{5C22544A-7EE6-4342-B048-85BDC9FD1C3A}</a:tableStyleId>
              </a:tblPr>
              <a:tblGrid>
                <a:gridCol w="1514766">
                  <a:extLst>
                    <a:ext uri="{9D8B030D-6E8A-4147-A177-3AD203B41FA5}">
                      <a16:colId xmlns:a16="http://schemas.microsoft.com/office/drawing/2014/main" val="2093439747"/>
                    </a:ext>
                  </a:extLst>
                </a:gridCol>
                <a:gridCol w="9601200">
                  <a:extLst>
                    <a:ext uri="{9D8B030D-6E8A-4147-A177-3AD203B41FA5}">
                      <a16:colId xmlns:a16="http://schemas.microsoft.com/office/drawing/2014/main" val="3979689104"/>
                    </a:ext>
                  </a:extLst>
                </a:gridCol>
              </a:tblGrid>
              <a:tr h="471825">
                <a:tc gridSpan="2">
                  <a:txBody>
                    <a:bodyPr/>
                    <a:lstStyle/>
                    <a:p>
                      <a:r>
                        <a:rPr lang="en-US" dirty="0"/>
                        <a:t>Essay Question:</a:t>
                      </a:r>
                    </a:p>
                  </a:txBody>
                  <a:tcPr/>
                </a:tc>
                <a:tc hMerge="1">
                  <a:txBody>
                    <a:bodyPr/>
                    <a:lstStyle/>
                    <a:p>
                      <a:endParaRPr lang="en-US" dirty="0"/>
                    </a:p>
                  </a:txBody>
                  <a:tcPr/>
                </a:tc>
                <a:extLst>
                  <a:ext uri="{0D108BD9-81ED-4DB2-BD59-A6C34878D82A}">
                    <a16:rowId xmlns:a16="http://schemas.microsoft.com/office/drawing/2014/main" val="239444330"/>
                  </a:ext>
                </a:extLst>
              </a:tr>
              <a:tr h="370840">
                <a:tc>
                  <a:txBody>
                    <a:bodyPr/>
                    <a:lstStyle/>
                    <a:p>
                      <a:r>
                        <a:rPr lang="en-US" dirty="0"/>
                        <a:t>Introduction:</a:t>
                      </a:r>
                    </a:p>
                  </a:txBody>
                  <a:tcPr/>
                </a:tc>
                <a:tc>
                  <a:txBody>
                    <a:bodyPr/>
                    <a:lstStyle/>
                    <a:p>
                      <a:r>
                        <a:rPr lang="en-US" dirty="0"/>
                        <a:t>Thesis Statement</a:t>
                      </a:r>
                    </a:p>
                    <a:p>
                      <a:r>
                        <a:rPr lang="en-US" dirty="0"/>
                        <a:t>Background Information</a:t>
                      </a:r>
                    </a:p>
                    <a:p>
                      <a:r>
                        <a:rPr lang="en-US" dirty="0"/>
                        <a:t>Essay Map</a:t>
                      </a:r>
                    </a:p>
                  </a:txBody>
                  <a:tcPr/>
                </a:tc>
                <a:extLst>
                  <a:ext uri="{0D108BD9-81ED-4DB2-BD59-A6C34878D82A}">
                    <a16:rowId xmlns:a16="http://schemas.microsoft.com/office/drawing/2014/main" val="1451094302"/>
                  </a:ext>
                </a:extLst>
              </a:tr>
              <a:tr h="370840">
                <a:tc>
                  <a:txBody>
                    <a:bodyPr/>
                    <a:lstStyle/>
                    <a:p>
                      <a:r>
                        <a:rPr lang="en-US" dirty="0"/>
                        <a:t>Bp 1</a:t>
                      </a:r>
                    </a:p>
                  </a:txBody>
                  <a:tcPr/>
                </a:tc>
                <a:tc>
                  <a:txBody>
                    <a:bodyPr/>
                    <a:lstStyle/>
                    <a:p>
                      <a:r>
                        <a:rPr lang="en-US" dirty="0"/>
                        <a:t>Topic Sentence</a:t>
                      </a:r>
                    </a:p>
                    <a:p>
                      <a:r>
                        <a:rPr lang="en-US" dirty="0"/>
                        <a:t>Explanation/Evidence</a:t>
                      </a:r>
                    </a:p>
                    <a:p>
                      <a:r>
                        <a:rPr lang="en-US" dirty="0"/>
                        <a:t>Explanation/Evidence</a:t>
                      </a:r>
                    </a:p>
                    <a:p>
                      <a:r>
                        <a:rPr lang="en-US" dirty="0"/>
                        <a:t>Link</a:t>
                      </a:r>
                    </a:p>
                  </a:txBody>
                  <a:tcPr/>
                </a:tc>
                <a:extLst>
                  <a:ext uri="{0D108BD9-81ED-4DB2-BD59-A6C34878D82A}">
                    <a16:rowId xmlns:a16="http://schemas.microsoft.com/office/drawing/2014/main" val="2019534996"/>
                  </a:ext>
                </a:extLst>
              </a:tr>
              <a:tr h="370840">
                <a:tc>
                  <a:txBody>
                    <a:bodyPr/>
                    <a:lstStyle/>
                    <a:p>
                      <a:r>
                        <a:rPr lang="en-US" dirty="0"/>
                        <a:t>Bp 2</a:t>
                      </a:r>
                    </a:p>
                  </a:txBody>
                  <a:tcPr/>
                </a:tc>
                <a:tc>
                  <a:txBody>
                    <a:bodyPr/>
                    <a:lstStyle/>
                    <a:p>
                      <a:r>
                        <a:rPr lang="en-US" dirty="0"/>
                        <a:t>Topic Sentence</a:t>
                      </a:r>
                    </a:p>
                    <a:p>
                      <a:r>
                        <a:rPr lang="en-US" dirty="0"/>
                        <a:t>Explanation/Evidence</a:t>
                      </a:r>
                    </a:p>
                    <a:p>
                      <a:r>
                        <a:rPr lang="en-US" dirty="0"/>
                        <a:t>Explanation/Evidence</a:t>
                      </a:r>
                    </a:p>
                    <a:p>
                      <a:r>
                        <a:rPr lang="en-US" dirty="0"/>
                        <a:t>Link</a:t>
                      </a:r>
                    </a:p>
                  </a:txBody>
                  <a:tcPr/>
                </a:tc>
                <a:extLst>
                  <a:ext uri="{0D108BD9-81ED-4DB2-BD59-A6C34878D82A}">
                    <a16:rowId xmlns:a16="http://schemas.microsoft.com/office/drawing/2014/main" val="1157363741"/>
                  </a:ext>
                </a:extLst>
              </a:tr>
              <a:tr h="370840">
                <a:tc>
                  <a:txBody>
                    <a:bodyPr/>
                    <a:lstStyle/>
                    <a:p>
                      <a:r>
                        <a:rPr lang="en-US" dirty="0"/>
                        <a:t>Bp 3</a:t>
                      </a:r>
                    </a:p>
                  </a:txBody>
                  <a:tcPr/>
                </a:tc>
                <a:tc>
                  <a:txBody>
                    <a:bodyPr/>
                    <a:lstStyle/>
                    <a:p>
                      <a:r>
                        <a:rPr lang="en-US" dirty="0"/>
                        <a:t>Topic Sentence</a:t>
                      </a:r>
                    </a:p>
                    <a:p>
                      <a:r>
                        <a:rPr lang="en-US" dirty="0"/>
                        <a:t>Explanation/Evidence</a:t>
                      </a:r>
                    </a:p>
                    <a:p>
                      <a:r>
                        <a:rPr lang="en-US" dirty="0"/>
                        <a:t>Explanation/Evidence</a:t>
                      </a:r>
                    </a:p>
                    <a:p>
                      <a:r>
                        <a:rPr lang="en-US" dirty="0"/>
                        <a:t>Link</a:t>
                      </a:r>
                    </a:p>
                  </a:txBody>
                  <a:tcPr/>
                </a:tc>
                <a:extLst>
                  <a:ext uri="{0D108BD9-81ED-4DB2-BD59-A6C34878D82A}">
                    <a16:rowId xmlns:a16="http://schemas.microsoft.com/office/drawing/2014/main" val="3399195255"/>
                  </a:ext>
                </a:extLst>
              </a:tr>
              <a:tr h="370840">
                <a:tc>
                  <a:txBody>
                    <a:bodyPr/>
                    <a:lstStyle/>
                    <a:p>
                      <a:r>
                        <a:rPr lang="en-US" dirty="0"/>
                        <a:t>Conclusion</a:t>
                      </a:r>
                    </a:p>
                  </a:txBody>
                  <a:tcPr/>
                </a:tc>
                <a:tc>
                  <a:txBody>
                    <a:bodyPr/>
                    <a:lstStyle/>
                    <a:p>
                      <a:endParaRPr lang="en-US" dirty="0"/>
                    </a:p>
                  </a:txBody>
                  <a:tcPr/>
                </a:tc>
                <a:extLst>
                  <a:ext uri="{0D108BD9-81ED-4DB2-BD59-A6C34878D82A}">
                    <a16:rowId xmlns:a16="http://schemas.microsoft.com/office/drawing/2014/main" val="235293553"/>
                  </a:ext>
                </a:extLst>
              </a:tr>
            </a:tbl>
          </a:graphicData>
        </a:graphic>
      </p:graphicFrame>
    </p:spTree>
    <p:extLst>
      <p:ext uri="{BB962C8B-B14F-4D97-AF65-F5344CB8AC3E}">
        <p14:creationId xmlns:p14="http://schemas.microsoft.com/office/powerpoint/2010/main" val="270056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54E-3FA3-5D78-DFE5-6F057C65A67D}"/>
              </a:ext>
            </a:extLst>
          </p:cNvPr>
          <p:cNvSpPr>
            <a:spLocks noGrp="1"/>
          </p:cNvSpPr>
          <p:nvPr>
            <p:ph type="title"/>
          </p:nvPr>
        </p:nvSpPr>
        <p:spPr/>
        <p:txBody>
          <a:bodyPr/>
          <a:lstStyle/>
          <a:p>
            <a:pPr algn="ctr"/>
            <a:r>
              <a:rPr lang="en-US" dirty="0"/>
              <a:t>DISCUSSION: What picture does this paint of </a:t>
            </a:r>
            <a:r>
              <a:rPr lang="en-US" b="1" i="1" dirty="0">
                <a:solidFill>
                  <a:schemeClr val="accent6"/>
                </a:solidFill>
              </a:rPr>
              <a:t>Tiberius Gracchus</a:t>
            </a:r>
            <a:r>
              <a:rPr lang="en-US" dirty="0"/>
              <a:t>?</a:t>
            </a:r>
          </a:p>
        </p:txBody>
      </p:sp>
      <p:sp>
        <p:nvSpPr>
          <p:cNvPr id="3" name="Content Placeholder 2">
            <a:extLst>
              <a:ext uri="{FF2B5EF4-FFF2-40B4-BE49-F238E27FC236}">
                <a16:creationId xmlns:a16="http://schemas.microsoft.com/office/drawing/2014/main" id="{669ABCC9-0C53-22A6-5118-78EBAC793F71}"/>
              </a:ext>
            </a:extLst>
          </p:cNvPr>
          <p:cNvSpPr>
            <a:spLocks noGrp="1"/>
          </p:cNvSpPr>
          <p:nvPr>
            <p:ph idx="1"/>
          </p:nvPr>
        </p:nvSpPr>
        <p:spPr>
          <a:xfrm>
            <a:off x="317500" y="1845734"/>
            <a:ext cx="11734800" cy="4023360"/>
          </a:xfrm>
        </p:spPr>
        <p:txBody>
          <a:bodyPr>
            <a:normAutofit/>
          </a:bodyPr>
          <a:lstStyle/>
          <a:p>
            <a:endParaRPr lang="en-AU" sz="2400" dirty="0">
              <a:effectLst/>
              <a:latin typeface="ACaslonPro"/>
            </a:endParaRPr>
          </a:p>
          <a:p>
            <a:r>
              <a:rPr lang="en-AU" sz="2400" dirty="0">
                <a:effectLst/>
                <a:latin typeface="ACaslonPro"/>
              </a:rPr>
              <a:t>According to Roman historian Velleius Paterculus, Tiberius Gracchus was: </a:t>
            </a:r>
          </a:p>
          <a:p>
            <a:endParaRPr lang="en-AU" sz="2800" dirty="0"/>
          </a:p>
          <a:p>
            <a:r>
              <a:rPr lang="en-AU" sz="2400" b="1" i="1" dirty="0">
                <a:solidFill>
                  <a:schemeClr val="accent6"/>
                </a:solidFill>
                <a:effectLst/>
                <a:latin typeface="ChaparralPro"/>
              </a:rPr>
              <a:t>a man otherwise of complete integrity of life, of brilliant intellect, of great consistency of purpose, in short, equipped with all the qualities as the human condition allows when brought to perfection both by nature and effort </a:t>
            </a:r>
            <a:endParaRPr lang="en-AU" sz="2800" b="1" i="1" dirty="0">
              <a:solidFill>
                <a:schemeClr val="accent6"/>
              </a:solidFill>
            </a:endParaRPr>
          </a:p>
          <a:p>
            <a:pPr algn="r"/>
            <a:endParaRPr lang="en-AU" sz="2400" b="0" dirty="0">
              <a:effectLst/>
              <a:latin typeface="GrotesqueMTStd"/>
            </a:endParaRPr>
          </a:p>
          <a:p>
            <a:pPr algn="r"/>
            <a:r>
              <a:rPr lang="en-AU" sz="2400" b="0" dirty="0">
                <a:effectLst/>
                <a:latin typeface="GrotesqueMTStd"/>
              </a:rPr>
              <a:t>Velleius Paterculus, c. 30 </a:t>
            </a:r>
            <a:r>
              <a:rPr lang="en-AU" sz="2400" b="0" dirty="0" err="1">
                <a:effectLst/>
                <a:latin typeface="GrotesqueMTStd"/>
              </a:rPr>
              <a:t>BCe</a:t>
            </a:r>
            <a:r>
              <a:rPr lang="en-AU" sz="2400" b="0" dirty="0">
                <a:effectLst/>
                <a:latin typeface="GrotesqueMTStd"/>
              </a:rPr>
              <a:t>, </a:t>
            </a:r>
            <a:r>
              <a:rPr lang="en-AU" sz="2400" b="0" i="1" dirty="0">
                <a:effectLst/>
                <a:latin typeface="GrotesqueMTStd"/>
              </a:rPr>
              <a:t>Roman History</a:t>
            </a:r>
            <a:r>
              <a:rPr lang="en-AU" sz="2400" b="0" dirty="0">
                <a:effectLst/>
                <a:latin typeface="GrotesqueMTStd"/>
              </a:rPr>
              <a:t>, Book 2, 2.2 </a:t>
            </a:r>
            <a:endParaRPr lang="en-AU" sz="2800" dirty="0"/>
          </a:p>
          <a:p>
            <a:endParaRPr lang="en-US" sz="2800" dirty="0"/>
          </a:p>
        </p:txBody>
      </p:sp>
    </p:spTree>
    <p:extLst>
      <p:ext uri="{BB962C8B-B14F-4D97-AF65-F5344CB8AC3E}">
        <p14:creationId xmlns:p14="http://schemas.microsoft.com/office/powerpoint/2010/main" val="13230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61A4-2E0A-FB93-690D-2EDD854E462F}"/>
              </a:ext>
            </a:extLst>
          </p:cNvPr>
          <p:cNvSpPr>
            <a:spLocks noGrp="1"/>
          </p:cNvSpPr>
          <p:nvPr>
            <p:ph type="ctrTitle"/>
          </p:nvPr>
        </p:nvSpPr>
        <p:spPr/>
        <p:txBody>
          <a:bodyPr/>
          <a:lstStyle/>
          <a:p>
            <a:r>
              <a:rPr lang="en-US" dirty="0"/>
              <a:t>What problems was Rome facing around 133 BCE?</a:t>
            </a:r>
          </a:p>
        </p:txBody>
      </p:sp>
      <p:sp>
        <p:nvSpPr>
          <p:cNvPr id="3" name="Subtitle 2">
            <a:extLst>
              <a:ext uri="{FF2B5EF4-FFF2-40B4-BE49-F238E27FC236}">
                <a16:creationId xmlns:a16="http://schemas.microsoft.com/office/drawing/2014/main" id="{59AB599B-3508-9D06-04A8-2B3D6B9559E1}"/>
              </a:ext>
            </a:extLst>
          </p:cNvPr>
          <p:cNvSpPr>
            <a:spLocks noGrp="1"/>
          </p:cNvSpPr>
          <p:nvPr>
            <p:ph type="subTitle" idx="1"/>
          </p:nvPr>
        </p:nvSpPr>
        <p:spPr/>
        <p:txBody>
          <a:bodyPr/>
          <a:lstStyle/>
          <a:p>
            <a:r>
              <a:rPr lang="en-US" dirty="0"/>
              <a:t>discussion</a:t>
            </a:r>
          </a:p>
        </p:txBody>
      </p:sp>
    </p:spTree>
    <p:extLst>
      <p:ext uri="{BB962C8B-B14F-4D97-AF65-F5344CB8AC3E}">
        <p14:creationId xmlns:p14="http://schemas.microsoft.com/office/powerpoint/2010/main" val="209770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E46A8F5-F9B0-5A15-BEF4-1BE15D20EE6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Tiberius </a:t>
            </a:r>
            <a:r>
              <a:rPr lang="en-US" dirty="0" err="1"/>
              <a:t>Sempronius</a:t>
            </a:r>
            <a:r>
              <a:rPr lang="en-US" dirty="0"/>
              <a:t> Gracchus</a:t>
            </a:r>
          </a:p>
        </p:txBody>
      </p:sp>
      <p:sp>
        <p:nvSpPr>
          <p:cNvPr id="3" name="Content Placeholder 2">
            <a:extLst>
              <a:ext uri="{FF2B5EF4-FFF2-40B4-BE49-F238E27FC236}">
                <a16:creationId xmlns:a16="http://schemas.microsoft.com/office/drawing/2014/main" id="{FEE1D4E4-DDB0-8DD5-0684-031F8150FF4B}"/>
              </a:ext>
            </a:extLst>
          </p:cNvPr>
          <p:cNvSpPr>
            <a:spLocks noGrp="1"/>
          </p:cNvSpPr>
          <p:nvPr>
            <p:ph sz="half" idx="1"/>
          </p:nvPr>
        </p:nvSpPr>
        <p:spPr>
          <a:xfrm>
            <a:off x="412124" y="1845734"/>
            <a:ext cx="7431109" cy="4023360"/>
          </a:xfrm>
        </p:spPr>
        <p:txBody>
          <a:bodyPr vert="horz" lIns="0" tIns="45720" rIns="0" bIns="45720" rtlCol="0">
            <a:normAutofit/>
          </a:bodyPr>
          <a:lstStyle/>
          <a:p>
            <a:pPr>
              <a:buFont typeface="Arial" panose="020B0604020202020204" pitchFamily="34" charset="0"/>
              <a:buChar char="•"/>
            </a:pPr>
            <a:r>
              <a:rPr lang="en-AU" sz="1800" b="1" u="sng" dirty="0">
                <a:solidFill>
                  <a:schemeClr val="tx1"/>
                </a:solidFill>
                <a:effectLst/>
                <a:latin typeface="Arial" panose="020B0604020202020204" pitchFamily="34" charset="0"/>
                <a:cs typeface="Arial" panose="020B0604020202020204" pitchFamily="34" charset="0"/>
              </a:rPr>
              <a:t>Born: </a:t>
            </a:r>
            <a:r>
              <a:rPr lang="en-AU" sz="1800" b="0" dirty="0">
                <a:solidFill>
                  <a:schemeClr val="tx1"/>
                </a:solidFill>
                <a:effectLst/>
                <a:latin typeface="Arial" panose="020B0604020202020204" pitchFamily="34" charset="0"/>
                <a:cs typeface="Arial" panose="020B0604020202020204" pitchFamily="34" charset="0"/>
              </a:rPr>
              <a:t>c. 169–164 BCE </a:t>
            </a:r>
          </a:p>
          <a:p>
            <a:pPr>
              <a:buFont typeface="Arial" panose="020B0604020202020204" pitchFamily="34" charset="0"/>
              <a:buChar char="•"/>
            </a:pPr>
            <a:r>
              <a:rPr lang="en-AU" sz="1800" b="1" u="sng" dirty="0">
                <a:solidFill>
                  <a:schemeClr val="tx1"/>
                </a:solidFill>
                <a:effectLst/>
                <a:latin typeface="Arial" panose="020B0604020202020204" pitchFamily="34" charset="0"/>
                <a:cs typeface="Arial" panose="020B0604020202020204" pitchFamily="34" charset="0"/>
              </a:rPr>
              <a:t>Died: </a:t>
            </a:r>
            <a:r>
              <a:rPr lang="en-AU" sz="1800" b="0" dirty="0">
                <a:solidFill>
                  <a:schemeClr val="tx1"/>
                </a:solidFill>
                <a:effectLst/>
                <a:latin typeface="Arial" panose="020B0604020202020204" pitchFamily="34" charset="0"/>
                <a:cs typeface="Arial" panose="020B0604020202020204" pitchFamily="34" charset="0"/>
              </a:rPr>
              <a:t>133 BCE</a:t>
            </a:r>
            <a:endParaRPr lang="en-AU" sz="1800" dirty="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AU" sz="1800" b="1" u="sng" dirty="0">
                <a:solidFill>
                  <a:schemeClr val="tx1"/>
                </a:solidFill>
                <a:effectLst/>
                <a:latin typeface="Arial" panose="020B0604020202020204" pitchFamily="34" charset="0"/>
                <a:cs typeface="Arial" panose="020B0604020202020204" pitchFamily="34" charset="0"/>
              </a:rPr>
              <a:t>Father: </a:t>
            </a:r>
            <a:r>
              <a:rPr lang="en-AU" sz="1800" b="0" dirty="0">
                <a:solidFill>
                  <a:schemeClr val="tx1"/>
                </a:solidFill>
                <a:effectLst/>
                <a:latin typeface="Arial" panose="020B0604020202020204" pitchFamily="34" charset="0"/>
                <a:cs typeface="Arial" panose="020B0604020202020204" pitchFamily="34" charset="0"/>
              </a:rPr>
              <a:t>Tiberius Gracchus the elder</a:t>
            </a:r>
          </a:p>
          <a:p>
            <a:pPr lvl="1">
              <a:buFont typeface="Arial" panose="020B0604020202020204" pitchFamily="34" charset="0"/>
              <a:buChar char="•"/>
            </a:pPr>
            <a:r>
              <a:rPr lang="en-AU" sz="1200" b="0" dirty="0">
                <a:solidFill>
                  <a:schemeClr val="tx1"/>
                </a:solidFill>
                <a:effectLst/>
                <a:latin typeface="Arial" panose="020B0604020202020204" pitchFamily="34" charset="0"/>
                <a:cs typeface="Arial" panose="020B0604020202020204" pitchFamily="34" charset="0"/>
              </a:rPr>
              <a:t>one of the most powerful men in Rome during the second century BCE who had held positions of consul, censor and provincial governor. </a:t>
            </a:r>
          </a:p>
          <a:p>
            <a:pPr lvl="1">
              <a:buFont typeface="Arial" panose="020B0604020202020204" pitchFamily="34" charset="0"/>
              <a:buChar char="•"/>
            </a:pPr>
            <a:r>
              <a:rPr lang="en-AU" sz="1200" b="0" dirty="0">
                <a:solidFill>
                  <a:schemeClr val="tx1"/>
                </a:solidFill>
                <a:effectLst/>
                <a:latin typeface="Arial" panose="020B0604020202020204" pitchFamily="34" charset="0"/>
                <a:cs typeface="Arial" panose="020B0604020202020204" pitchFamily="34" charset="0"/>
              </a:rPr>
              <a:t>Many of his opponents considered him a political opportunist. </a:t>
            </a:r>
            <a:endParaRPr lang="en-AU" sz="1200" b="1" dirty="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AU" sz="1800" b="1" u="sng" dirty="0">
                <a:solidFill>
                  <a:schemeClr val="tx1"/>
                </a:solidFill>
                <a:effectLst/>
                <a:latin typeface="Arial" panose="020B0604020202020204" pitchFamily="34" charset="0"/>
                <a:cs typeface="Arial" panose="020B0604020202020204" pitchFamily="34" charset="0"/>
              </a:rPr>
              <a:t>Mother: </a:t>
            </a:r>
            <a:r>
              <a:rPr lang="en-AU" sz="1800" b="0" dirty="0">
                <a:solidFill>
                  <a:schemeClr val="tx1"/>
                </a:solidFill>
                <a:effectLst/>
                <a:latin typeface="Arial" panose="020B0604020202020204" pitchFamily="34" charset="0"/>
                <a:cs typeface="Arial" panose="020B0604020202020204" pitchFamily="34" charset="0"/>
              </a:rPr>
              <a:t>Cornelia </a:t>
            </a:r>
            <a:r>
              <a:rPr lang="en-AU" sz="1800" dirty="0">
                <a:solidFill>
                  <a:schemeClr val="tx1"/>
                </a:solidFill>
                <a:latin typeface="Arial" panose="020B0604020202020204" pitchFamily="34" charset="0"/>
                <a:cs typeface="Arial" panose="020B0604020202020204" pitchFamily="34" charset="0"/>
              </a:rPr>
              <a:t>A</a:t>
            </a:r>
            <a:r>
              <a:rPr lang="en-AU" sz="1800" b="0" dirty="0">
                <a:solidFill>
                  <a:schemeClr val="tx1"/>
                </a:solidFill>
                <a:effectLst/>
                <a:latin typeface="Arial" panose="020B0604020202020204" pitchFamily="34" charset="0"/>
                <a:cs typeface="Arial" panose="020B0604020202020204" pitchFamily="34" charset="0"/>
              </a:rPr>
              <a:t>fricana </a:t>
            </a:r>
          </a:p>
          <a:p>
            <a:pPr lvl="1">
              <a:buFont typeface="Arial" panose="020B0604020202020204" pitchFamily="34" charset="0"/>
              <a:buChar char="•"/>
            </a:pPr>
            <a:r>
              <a:rPr lang="en-AU" sz="1200" b="0" dirty="0">
                <a:solidFill>
                  <a:schemeClr val="tx1"/>
                </a:solidFill>
                <a:effectLst/>
                <a:latin typeface="Arial" panose="020B0604020202020204" pitchFamily="34" charset="0"/>
                <a:cs typeface="Arial" panose="020B0604020202020204" pitchFamily="34" charset="0"/>
              </a:rPr>
              <a:t>daughter of Scipio Africanus – general responsible for defeating Hannibal at the Battle of Zama in 202 BCE. </a:t>
            </a:r>
            <a:endParaRPr lang="en-AU" sz="1200" b="1" dirty="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AU" sz="1800" b="1" u="sng" dirty="0">
                <a:solidFill>
                  <a:schemeClr val="tx1"/>
                </a:solidFill>
                <a:effectLst/>
                <a:latin typeface="Arial" panose="020B0604020202020204" pitchFamily="34" charset="0"/>
                <a:cs typeface="Arial" panose="020B0604020202020204" pitchFamily="34" charset="0"/>
              </a:rPr>
              <a:t>Upbringing: </a:t>
            </a:r>
            <a:r>
              <a:rPr lang="en-AU" sz="1800" b="0" dirty="0">
                <a:solidFill>
                  <a:schemeClr val="tx1"/>
                </a:solidFill>
                <a:effectLst/>
                <a:latin typeface="Arial" panose="020B0604020202020204" pitchFamily="34" charset="0"/>
                <a:cs typeface="Arial" panose="020B0604020202020204" pitchFamily="34" charset="0"/>
              </a:rPr>
              <a:t>Cornelia carefully supervised his education – a balance of traditional Roman values and the best of Greek learning. His Greek education meant that he often associated with liberal aristocrats and intellectuals. </a:t>
            </a:r>
            <a:endParaRPr lang="en-AU" sz="1800" b="1" dirty="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p:txBody>
      </p:sp>
      <p:pic>
        <p:nvPicPr>
          <p:cNvPr id="5" name="Content Placeholder 4" descr="A close up of a person&#10;&#10;Description automatically generated">
            <a:extLst>
              <a:ext uri="{FF2B5EF4-FFF2-40B4-BE49-F238E27FC236}">
                <a16:creationId xmlns:a16="http://schemas.microsoft.com/office/drawing/2014/main" id="{F96AB898-966E-A58C-437E-6D68A3F61AB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3165" r="3" b="3"/>
          <a:stretch/>
        </p:blipFill>
        <p:spPr>
          <a:xfrm>
            <a:off x="8020570" y="1916317"/>
            <a:ext cx="3633987" cy="4023341"/>
          </a:xfrm>
          <a:prstGeom prst="rect">
            <a:avLst/>
          </a:prstGeom>
        </p:spPr>
      </p:pic>
    </p:spTree>
    <p:extLst>
      <p:ext uri="{BB962C8B-B14F-4D97-AF65-F5344CB8AC3E}">
        <p14:creationId xmlns:p14="http://schemas.microsoft.com/office/powerpoint/2010/main" val="239783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6949-C492-4A16-8695-73270A5ACE63}"/>
              </a:ext>
            </a:extLst>
          </p:cNvPr>
          <p:cNvSpPr>
            <a:spLocks noGrp="1"/>
          </p:cNvSpPr>
          <p:nvPr>
            <p:ph type="title"/>
          </p:nvPr>
        </p:nvSpPr>
        <p:spPr/>
        <p:txBody>
          <a:bodyPr/>
          <a:lstStyle/>
          <a:p>
            <a:r>
              <a:rPr lang="en-AU" dirty="0"/>
              <a:t>Political Career</a:t>
            </a:r>
          </a:p>
        </p:txBody>
      </p:sp>
      <p:sp>
        <p:nvSpPr>
          <p:cNvPr id="3" name="Content Placeholder 2">
            <a:extLst>
              <a:ext uri="{FF2B5EF4-FFF2-40B4-BE49-F238E27FC236}">
                <a16:creationId xmlns:a16="http://schemas.microsoft.com/office/drawing/2014/main" id="{E2A33DD7-95D3-4C91-B72A-7DA4A0B5A701}"/>
              </a:ext>
            </a:extLst>
          </p:cNvPr>
          <p:cNvSpPr>
            <a:spLocks noGrp="1"/>
          </p:cNvSpPr>
          <p:nvPr>
            <p:ph idx="1"/>
          </p:nvPr>
        </p:nvSpPr>
        <p:spPr/>
        <p:txBody>
          <a:bodyPr>
            <a:normAutofit/>
          </a:bodyPr>
          <a:lstStyle/>
          <a:p>
            <a:pPr>
              <a:buFont typeface="Arial" panose="020B0604020202020204" pitchFamily="34" charset="0"/>
              <a:buChar char="•"/>
            </a:pPr>
            <a:r>
              <a:rPr lang="en-AU" sz="2400" dirty="0">
                <a:solidFill>
                  <a:schemeClr val="tx1"/>
                </a:solidFill>
              </a:rPr>
              <a:t>Served as </a:t>
            </a:r>
            <a:r>
              <a:rPr lang="en-AU" sz="2400" b="1" i="1" dirty="0">
                <a:solidFill>
                  <a:schemeClr val="accent6"/>
                </a:solidFill>
              </a:rPr>
              <a:t>quaestor</a:t>
            </a:r>
            <a:r>
              <a:rPr lang="en-AU" sz="2400" dirty="0">
                <a:solidFill>
                  <a:schemeClr val="tx1"/>
                </a:solidFill>
              </a:rPr>
              <a:t> and was sent to Spain to fight the </a:t>
            </a:r>
            <a:r>
              <a:rPr lang="en-AU" sz="2400" dirty="0" err="1">
                <a:solidFill>
                  <a:schemeClr val="tx1"/>
                </a:solidFill>
              </a:rPr>
              <a:t>Numantines</a:t>
            </a:r>
            <a:r>
              <a:rPr lang="en-AU" sz="2400" dirty="0">
                <a:solidFill>
                  <a:schemeClr val="tx1"/>
                </a:solidFill>
              </a:rPr>
              <a:t> (Spain)</a:t>
            </a:r>
          </a:p>
          <a:p>
            <a:pPr>
              <a:buFont typeface="Arial" panose="020B0604020202020204" pitchFamily="34" charset="0"/>
              <a:buChar char="•"/>
            </a:pPr>
            <a:r>
              <a:rPr lang="en-AU" sz="2400" dirty="0">
                <a:solidFill>
                  <a:schemeClr val="tx1"/>
                </a:solidFill>
              </a:rPr>
              <a:t>To save the defeated Roman army, Tiberius arranged a treaty with the </a:t>
            </a:r>
            <a:r>
              <a:rPr lang="en-AU" sz="2400" dirty="0" err="1">
                <a:solidFill>
                  <a:schemeClr val="tx1"/>
                </a:solidFill>
              </a:rPr>
              <a:t>Numantines</a:t>
            </a:r>
            <a:r>
              <a:rPr lang="en-AU" sz="2400" dirty="0">
                <a:solidFill>
                  <a:schemeClr val="tx1"/>
                </a:solidFill>
              </a:rPr>
              <a:t>.</a:t>
            </a:r>
          </a:p>
          <a:p>
            <a:pPr>
              <a:buFont typeface="Arial" panose="020B0604020202020204" pitchFamily="34" charset="0"/>
              <a:buChar char="•"/>
            </a:pPr>
            <a:r>
              <a:rPr lang="en-AU" sz="2400" dirty="0">
                <a:solidFill>
                  <a:schemeClr val="tx1"/>
                </a:solidFill>
              </a:rPr>
              <a:t>Roman people were happy with this and regarded him as a hero</a:t>
            </a:r>
          </a:p>
          <a:p>
            <a:pPr>
              <a:buFont typeface="Arial" panose="020B0604020202020204" pitchFamily="34" charset="0"/>
              <a:buChar char="•"/>
            </a:pPr>
            <a:r>
              <a:rPr lang="en-AU" sz="2400" dirty="0">
                <a:solidFill>
                  <a:schemeClr val="tx1"/>
                </a:solidFill>
              </a:rPr>
              <a:t>The Senate was angry that he operated outside his position. The Senate refused to ratify the treaty</a:t>
            </a:r>
          </a:p>
          <a:p>
            <a:pPr>
              <a:buFont typeface="Arial" panose="020B0604020202020204" pitchFamily="34" charset="0"/>
              <a:buChar char="•"/>
            </a:pPr>
            <a:r>
              <a:rPr lang="en-AU" sz="2400" dirty="0">
                <a:solidFill>
                  <a:schemeClr val="tx1"/>
                </a:solidFill>
              </a:rPr>
              <a:t>This experience, along with the suffering of the Roman people he had seen while fighting in </a:t>
            </a:r>
            <a:r>
              <a:rPr lang="en-AU" sz="2400" dirty="0" err="1">
                <a:solidFill>
                  <a:schemeClr val="tx1"/>
                </a:solidFill>
              </a:rPr>
              <a:t>Numantines</a:t>
            </a:r>
            <a:r>
              <a:rPr lang="en-AU" sz="2400" dirty="0">
                <a:solidFill>
                  <a:schemeClr val="tx1"/>
                </a:solidFill>
              </a:rPr>
              <a:t>, lead him to run as </a:t>
            </a:r>
            <a:r>
              <a:rPr lang="en-AU" sz="2400" b="1" i="1" dirty="0">
                <a:solidFill>
                  <a:schemeClr val="accent6"/>
                </a:solidFill>
              </a:rPr>
              <a:t>Tribune of the Plebs</a:t>
            </a:r>
          </a:p>
        </p:txBody>
      </p:sp>
      <p:sp>
        <p:nvSpPr>
          <p:cNvPr id="5" name="TextBox 4">
            <a:extLst>
              <a:ext uri="{FF2B5EF4-FFF2-40B4-BE49-F238E27FC236}">
                <a16:creationId xmlns:a16="http://schemas.microsoft.com/office/drawing/2014/main" id="{0DAA1F5E-A14B-996B-975A-EE76179DDFB8}"/>
              </a:ext>
            </a:extLst>
          </p:cNvPr>
          <p:cNvSpPr txBox="1"/>
          <p:nvPr/>
        </p:nvSpPr>
        <p:spPr>
          <a:xfrm>
            <a:off x="1036320" y="6073070"/>
            <a:ext cx="10419008" cy="646331"/>
          </a:xfrm>
          <a:prstGeom prst="rect">
            <a:avLst/>
          </a:prstGeom>
          <a:solidFill>
            <a:schemeClr val="bg1">
              <a:lumMod val="85000"/>
            </a:schemeClr>
          </a:solidFill>
        </p:spPr>
        <p:txBody>
          <a:bodyPr wrap="square" rtlCol="0">
            <a:spAutoFit/>
          </a:bodyPr>
          <a:lstStyle/>
          <a:p>
            <a:pPr algn="ctr"/>
            <a:r>
              <a:rPr lang="en-US" dirty="0"/>
              <a:t>QUAESTOR: </a:t>
            </a:r>
            <a:r>
              <a:rPr lang="en-AU" sz="1800" dirty="0"/>
              <a:t>Financial official who managed taxes, treasury, army pay and all monetary matters</a:t>
            </a:r>
          </a:p>
          <a:p>
            <a:pPr algn="ctr"/>
            <a:r>
              <a:rPr lang="en-US" dirty="0"/>
              <a:t>TRIBUNE:  </a:t>
            </a:r>
            <a:r>
              <a:rPr lang="en-AU" dirty="0"/>
              <a:t>Magistracy position representing the plebeian class</a:t>
            </a:r>
          </a:p>
        </p:txBody>
      </p:sp>
    </p:spTree>
    <p:extLst>
      <p:ext uri="{BB962C8B-B14F-4D97-AF65-F5344CB8AC3E}">
        <p14:creationId xmlns:p14="http://schemas.microsoft.com/office/powerpoint/2010/main" val="45346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Lex </a:t>
            </a:r>
            <a:r>
              <a:rPr lang="en-US" dirty="0" err="1"/>
              <a:t>Agraria</a:t>
            </a:r>
            <a:endParaRPr lang="en-US" dirty="0"/>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endParaRPr lang="en-US" sz="2800" dirty="0">
              <a:latin typeface="Calibri" panose="020F0502020204030204" pitchFamily="34" charset="0"/>
              <a:cs typeface="Calibri" panose="020F0502020204030204" pitchFamily="34" charset="0"/>
            </a:endParaRPr>
          </a:p>
          <a:p>
            <a:pPr algn="ctr"/>
            <a:r>
              <a:rPr lang="en-US" sz="2800" b="1" u="sng" dirty="0">
                <a:latin typeface="Calibri" panose="020F0502020204030204" pitchFamily="34" charset="0"/>
                <a:cs typeface="Calibri" panose="020F0502020204030204" pitchFamily="34" charset="0"/>
              </a:rPr>
              <a:t>DEFINITION: </a:t>
            </a:r>
          </a:p>
          <a:p>
            <a:pPr algn="ctr"/>
            <a:r>
              <a:rPr lang="en-AU" sz="2400" b="0" i="0" dirty="0">
                <a:solidFill>
                  <a:srgbClr val="374151"/>
                </a:solidFill>
                <a:effectLst/>
                <a:latin typeface="Söhne"/>
              </a:rPr>
              <a:t>A Latin term that translates to "agrarian law" </a:t>
            </a:r>
          </a:p>
          <a:p>
            <a:pPr algn="ctr"/>
            <a:r>
              <a:rPr lang="en-AU" sz="2400" b="0" i="0" dirty="0">
                <a:solidFill>
                  <a:srgbClr val="374151"/>
                </a:solidFill>
                <a:effectLst/>
                <a:latin typeface="Söhne"/>
              </a:rPr>
              <a:t> land reform laws that were aimed at addressing issues related to land distribution, especially in the context of public land (ager </a:t>
            </a:r>
            <a:r>
              <a:rPr lang="en-AU" sz="2400" b="0" i="0" dirty="0" err="1">
                <a:solidFill>
                  <a:srgbClr val="374151"/>
                </a:solidFill>
                <a:effectLst/>
                <a:latin typeface="Söhne"/>
              </a:rPr>
              <a:t>publicus</a:t>
            </a:r>
            <a:r>
              <a:rPr lang="en-AU" sz="2400" b="0" i="0" dirty="0">
                <a:solidFill>
                  <a:srgbClr val="374151"/>
                </a:solidFill>
                <a:effectLst/>
                <a:latin typeface="Söhne"/>
              </a:rPr>
              <a:t>).</a:t>
            </a:r>
            <a:endParaRPr lang="en-AU" sz="28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AU" sz="1800" b="1" i="1" dirty="0">
                <a:solidFill>
                  <a:schemeClr val="accent5"/>
                </a:solidFill>
                <a:effectLst/>
                <a:latin typeface="Calibri" panose="020F0502020204030204" pitchFamily="34" charset="0"/>
                <a:cs typeface="Calibri" panose="020F0502020204030204" pitchFamily="34" charset="0"/>
              </a:rPr>
              <a:t>The most FAMOUS Lex </a:t>
            </a:r>
            <a:r>
              <a:rPr lang="en-AU" sz="1800" b="1" i="1" dirty="0" err="1">
                <a:solidFill>
                  <a:schemeClr val="accent5"/>
                </a:solidFill>
                <a:effectLst/>
                <a:latin typeface="Calibri" panose="020F0502020204030204" pitchFamily="34" charset="0"/>
                <a:cs typeface="Calibri" panose="020F0502020204030204" pitchFamily="34" charset="0"/>
              </a:rPr>
              <a:t>Agraria</a:t>
            </a:r>
            <a:r>
              <a:rPr lang="en-AU" sz="1800" b="1" i="1" dirty="0">
                <a:solidFill>
                  <a:schemeClr val="accent5"/>
                </a:solidFill>
                <a:effectLst/>
                <a:latin typeface="Calibri" panose="020F0502020204030204" pitchFamily="34" charset="0"/>
                <a:cs typeface="Calibri" panose="020F0502020204030204" pitchFamily="34" charset="0"/>
              </a:rPr>
              <a:t> was passed in 133 BCE by Tiberius Gracchus!</a:t>
            </a:r>
          </a:p>
        </p:txBody>
      </p:sp>
      <p:pic>
        <p:nvPicPr>
          <p:cNvPr id="1026" name="Picture 2" descr="Land - 7HASS - Ancient Rome - LibGuides at Ursula Frayne Catholic College">
            <a:extLst>
              <a:ext uri="{FF2B5EF4-FFF2-40B4-BE49-F238E27FC236}">
                <a16:creationId xmlns:a16="http://schemas.microsoft.com/office/drawing/2014/main" id="{5D63B1A2-CD89-A813-6BE0-97AF2504EB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653"/>
          <a:stretch/>
        </p:blipFill>
        <p:spPr bwMode="auto">
          <a:xfrm>
            <a:off x="6487362" y="1943253"/>
            <a:ext cx="3442250" cy="320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23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2CF4-C7BD-64B3-952C-33638E1E502B}"/>
              </a:ext>
            </a:extLst>
          </p:cNvPr>
          <p:cNvSpPr>
            <a:spLocks noGrp="1"/>
          </p:cNvSpPr>
          <p:nvPr>
            <p:ph type="ctrTitle"/>
          </p:nvPr>
        </p:nvSpPr>
        <p:spPr/>
        <p:txBody>
          <a:bodyPr>
            <a:normAutofit/>
          </a:bodyPr>
          <a:lstStyle/>
          <a:p>
            <a:r>
              <a:rPr lang="en-US" sz="6000" dirty="0"/>
              <a:t>Tiberius Gracchus (15 min)</a:t>
            </a:r>
          </a:p>
        </p:txBody>
      </p:sp>
      <p:sp>
        <p:nvSpPr>
          <p:cNvPr id="3" name="Subtitle 2">
            <a:extLst>
              <a:ext uri="{FF2B5EF4-FFF2-40B4-BE49-F238E27FC236}">
                <a16:creationId xmlns:a16="http://schemas.microsoft.com/office/drawing/2014/main" id="{F258B59C-96A7-5BAF-AA06-4E2BA96BABEC}"/>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=d32HTuUCS-w&amp;ab_channel=</a:t>
            </a:r>
            <a:r>
              <a:rPr lang="en-US" dirty="0" err="1"/>
              <a:t>MemoriaPress</a:t>
            </a:r>
            <a:endParaRPr lang="en-US" dirty="0"/>
          </a:p>
        </p:txBody>
      </p:sp>
    </p:spTree>
    <p:extLst>
      <p:ext uri="{BB962C8B-B14F-4D97-AF65-F5344CB8AC3E}">
        <p14:creationId xmlns:p14="http://schemas.microsoft.com/office/powerpoint/2010/main" val="85292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5B3F-7DAB-D49F-04CA-0D0FF8A22560}"/>
              </a:ext>
            </a:extLst>
          </p:cNvPr>
          <p:cNvSpPr>
            <a:spLocks noGrp="1"/>
          </p:cNvSpPr>
          <p:nvPr>
            <p:ph type="title"/>
          </p:nvPr>
        </p:nvSpPr>
        <p:spPr/>
        <p:txBody>
          <a:bodyPr>
            <a:normAutofit/>
          </a:bodyPr>
          <a:lstStyle/>
          <a:p>
            <a:pPr algn="ctr"/>
            <a:r>
              <a:rPr lang="en-US" sz="3600" dirty="0"/>
              <a:t>Draw the following in your book (full page)</a:t>
            </a:r>
          </a:p>
        </p:txBody>
      </p:sp>
      <p:graphicFrame>
        <p:nvGraphicFramePr>
          <p:cNvPr id="4" name="Table 4">
            <a:extLst>
              <a:ext uri="{FF2B5EF4-FFF2-40B4-BE49-F238E27FC236}">
                <a16:creationId xmlns:a16="http://schemas.microsoft.com/office/drawing/2014/main" id="{65EF33ED-DB96-E93F-5A70-D9AF3CF07100}"/>
              </a:ext>
            </a:extLst>
          </p:cNvPr>
          <p:cNvGraphicFramePr>
            <a:graphicFrameLocks noGrp="1"/>
          </p:cNvGraphicFramePr>
          <p:nvPr>
            <p:extLst>
              <p:ext uri="{D42A27DB-BD31-4B8C-83A1-F6EECF244321}">
                <p14:modId xmlns:p14="http://schemas.microsoft.com/office/powerpoint/2010/main" val="3987368098"/>
              </p:ext>
            </p:extLst>
          </p:nvPr>
        </p:nvGraphicFramePr>
        <p:xfrm>
          <a:off x="538049" y="2007554"/>
          <a:ext cx="11336272" cy="3754120"/>
        </p:xfrm>
        <a:graphic>
          <a:graphicData uri="http://schemas.openxmlformats.org/drawingml/2006/table">
            <a:tbl>
              <a:tblPr firstRow="1" bandRow="1">
                <a:tableStyleId>{5C22544A-7EE6-4342-B048-85BDC9FD1C3A}</a:tableStyleId>
              </a:tblPr>
              <a:tblGrid>
                <a:gridCol w="2834068">
                  <a:extLst>
                    <a:ext uri="{9D8B030D-6E8A-4147-A177-3AD203B41FA5}">
                      <a16:colId xmlns:a16="http://schemas.microsoft.com/office/drawing/2014/main" val="454943024"/>
                    </a:ext>
                  </a:extLst>
                </a:gridCol>
                <a:gridCol w="2834068">
                  <a:extLst>
                    <a:ext uri="{9D8B030D-6E8A-4147-A177-3AD203B41FA5}">
                      <a16:colId xmlns:a16="http://schemas.microsoft.com/office/drawing/2014/main" val="2854455503"/>
                    </a:ext>
                  </a:extLst>
                </a:gridCol>
                <a:gridCol w="2834068">
                  <a:extLst>
                    <a:ext uri="{9D8B030D-6E8A-4147-A177-3AD203B41FA5}">
                      <a16:colId xmlns:a16="http://schemas.microsoft.com/office/drawing/2014/main" val="4076071970"/>
                    </a:ext>
                  </a:extLst>
                </a:gridCol>
                <a:gridCol w="2834068">
                  <a:extLst>
                    <a:ext uri="{9D8B030D-6E8A-4147-A177-3AD203B41FA5}">
                      <a16:colId xmlns:a16="http://schemas.microsoft.com/office/drawing/2014/main" val="440084446"/>
                    </a:ext>
                  </a:extLst>
                </a:gridCol>
              </a:tblGrid>
              <a:tr h="370840">
                <a:tc>
                  <a:txBody>
                    <a:bodyPr/>
                    <a:lstStyle/>
                    <a:p>
                      <a:pPr algn="ctr"/>
                      <a:r>
                        <a:rPr lang="en-US" dirty="0">
                          <a:solidFill>
                            <a:schemeClr val="tx1"/>
                          </a:solidFill>
                        </a:rPr>
                        <a:t>What is it?</a:t>
                      </a:r>
                    </a:p>
                  </a:txBody>
                  <a:tcPr/>
                </a:tc>
                <a:tc>
                  <a:txBody>
                    <a:bodyPr/>
                    <a:lstStyle/>
                    <a:p>
                      <a:pPr algn="ctr"/>
                      <a:r>
                        <a:rPr lang="en-US" dirty="0">
                          <a:solidFill>
                            <a:schemeClr val="tx1"/>
                          </a:solidFill>
                        </a:rPr>
                        <a:t>Aims</a:t>
                      </a:r>
                    </a:p>
                  </a:txBody>
                  <a:tcPr/>
                </a:tc>
                <a:tc>
                  <a:txBody>
                    <a:bodyPr/>
                    <a:lstStyle/>
                    <a:p>
                      <a:pPr algn="ctr"/>
                      <a:r>
                        <a:rPr lang="en-US" dirty="0">
                          <a:solidFill>
                            <a:schemeClr val="tx1"/>
                          </a:solidFill>
                        </a:rPr>
                        <a:t>Intentions</a:t>
                      </a:r>
                    </a:p>
                  </a:txBody>
                  <a:tcPr/>
                </a:tc>
                <a:tc>
                  <a:txBody>
                    <a:bodyPr/>
                    <a:lstStyle/>
                    <a:p>
                      <a:pPr algn="ctr"/>
                      <a:r>
                        <a:rPr lang="en-US" dirty="0">
                          <a:solidFill>
                            <a:schemeClr val="tx1"/>
                          </a:solidFill>
                        </a:rPr>
                        <a:t>Aftermath</a:t>
                      </a:r>
                    </a:p>
                  </a:txBody>
                  <a:tcPr/>
                </a:tc>
                <a:extLst>
                  <a:ext uri="{0D108BD9-81ED-4DB2-BD59-A6C34878D82A}">
                    <a16:rowId xmlns:a16="http://schemas.microsoft.com/office/drawing/2014/main" val="680757150"/>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2290255584"/>
                  </a:ext>
                </a:extLst>
              </a:tr>
            </a:tbl>
          </a:graphicData>
        </a:graphic>
      </p:graphicFrame>
    </p:spTree>
    <p:extLst>
      <p:ext uri="{BB962C8B-B14F-4D97-AF65-F5344CB8AC3E}">
        <p14:creationId xmlns:p14="http://schemas.microsoft.com/office/powerpoint/2010/main" val="6797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023F-049D-D224-7D4F-FF3FE995C713}"/>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09B74688-8279-C35A-E9DB-C5FCE0D7395D}"/>
              </a:ext>
            </a:extLst>
          </p:cNvPr>
          <p:cNvSpPr>
            <a:spLocks noGrp="1"/>
          </p:cNvSpPr>
          <p:nvPr>
            <p:ph idx="1"/>
          </p:nvPr>
        </p:nvSpPr>
        <p:spPr/>
        <p:txBody>
          <a:bodyPr>
            <a:normAutofit/>
          </a:bodyPr>
          <a:lstStyle/>
          <a:p>
            <a:r>
              <a:rPr lang="en-AU" dirty="0">
                <a:effectLst/>
                <a:latin typeface="ACaslonPro"/>
              </a:rPr>
              <a:t>Using his position as Tribune, Tiberius wanted to pass reforms that would alleviate the suffering of the poor. The bill proposed that: </a:t>
            </a:r>
            <a:endParaRPr lang="en-AU" sz="2400" dirty="0"/>
          </a:p>
          <a:p>
            <a:pPr>
              <a:buFont typeface="Arial" panose="020B0604020202020204" pitchFamily="34" charset="0"/>
              <a:buChar char="•"/>
            </a:pPr>
            <a:r>
              <a:rPr lang="en-AU" b="1" dirty="0">
                <a:effectLst/>
                <a:latin typeface="ACaslonPro"/>
              </a:rPr>
              <a:t>Small farms would be created out of land acquired after the Second Punic War and given to those who </a:t>
            </a:r>
          </a:p>
          <a:p>
            <a:pPr>
              <a:buFont typeface="Arial" panose="020B0604020202020204" pitchFamily="34" charset="0"/>
              <a:buChar char="•"/>
            </a:pPr>
            <a:r>
              <a:rPr lang="en-AU" b="1" dirty="0">
                <a:effectLst/>
                <a:latin typeface="ACaslonPro"/>
              </a:rPr>
              <a:t>had lost land previously or were unemployed. </a:t>
            </a:r>
          </a:p>
          <a:p>
            <a:pPr>
              <a:buFont typeface="Arial" panose="020B0604020202020204" pitchFamily="34" charset="0"/>
              <a:buChar char="•"/>
            </a:pPr>
            <a:r>
              <a:rPr lang="en-AU" b="1" dirty="0">
                <a:effectLst/>
                <a:latin typeface="ACaslonPro"/>
              </a:rPr>
              <a:t>New owners were to pay a small rent, and were forbidden to sell their holdings. </a:t>
            </a:r>
          </a:p>
          <a:p>
            <a:pPr>
              <a:buFont typeface="Arial" panose="020B0604020202020204" pitchFamily="34" charset="0"/>
              <a:buChar char="•"/>
            </a:pPr>
            <a:r>
              <a:rPr lang="en-AU" b="1" dirty="0">
                <a:effectLst/>
                <a:latin typeface="ACaslonPro"/>
              </a:rPr>
              <a:t>Present landowners could not keep more than 130 hectares. </a:t>
            </a:r>
          </a:p>
          <a:p>
            <a:endParaRPr lang="en-US" sz="2400" dirty="0"/>
          </a:p>
        </p:txBody>
      </p:sp>
      <p:sp>
        <p:nvSpPr>
          <p:cNvPr id="4" name="TextBox 3">
            <a:extLst>
              <a:ext uri="{FF2B5EF4-FFF2-40B4-BE49-F238E27FC236}">
                <a16:creationId xmlns:a16="http://schemas.microsoft.com/office/drawing/2014/main" id="{E5CACE1E-C448-F3DB-83E6-50AB51C3D32A}"/>
              </a:ext>
            </a:extLst>
          </p:cNvPr>
          <p:cNvSpPr txBox="1"/>
          <p:nvPr/>
        </p:nvSpPr>
        <p:spPr>
          <a:xfrm>
            <a:off x="7714445" y="0"/>
            <a:ext cx="4301544" cy="369332"/>
          </a:xfrm>
          <a:prstGeom prst="rect">
            <a:avLst/>
          </a:prstGeom>
          <a:noFill/>
        </p:spPr>
        <p:txBody>
          <a:bodyPr wrap="square" rtlCol="0">
            <a:spAutoFit/>
          </a:bodyPr>
          <a:lstStyle/>
          <a:p>
            <a:pPr algn="r"/>
            <a:r>
              <a:rPr lang="en-US" b="1" i="1" dirty="0" err="1">
                <a:solidFill>
                  <a:schemeClr val="accent6"/>
                </a:solidFill>
              </a:rPr>
              <a:t>Summarise</a:t>
            </a:r>
            <a:r>
              <a:rPr lang="en-US" b="1" i="1" dirty="0">
                <a:solidFill>
                  <a:schemeClr val="accent6"/>
                </a:solidFill>
              </a:rPr>
              <a:t> in your table</a:t>
            </a:r>
          </a:p>
        </p:txBody>
      </p:sp>
    </p:spTree>
    <p:extLst>
      <p:ext uri="{BB962C8B-B14F-4D97-AF65-F5344CB8AC3E}">
        <p14:creationId xmlns:p14="http://schemas.microsoft.com/office/powerpoint/2010/main" val="55080385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487</TotalTime>
  <Words>950</Words>
  <Application>Microsoft Macintosh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ACaslonPro</vt:lpstr>
      <vt:lpstr>Arial</vt:lpstr>
      <vt:lpstr>Calibri</vt:lpstr>
      <vt:lpstr>Calibri Light</vt:lpstr>
      <vt:lpstr>ChaparralPro</vt:lpstr>
      <vt:lpstr>GrotesqueMTStd</vt:lpstr>
      <vt:lpstr>Söhne</vt:lpstr>
      <vt:lpstr>Wingdings</vt:lpstr>
      <vt:lpstr>Retrospect</vt:lpstr>
      <vt:lpstr>Tiberius Gracchus</vt:lpstr>
      <vt:lpstr>DISCUSSION: What picture does this paint of Tiberius Gracchus?</vt:lpstr>
      <vt:lpstr>What problems was Rome facing around 133 BCE?</vt:lpstr>
      <vt:lpstr>Tiberius Sempronius Gracchus</vt:lpstr>
      <vt:lpstr>Political Career</vt:lpstr>
      <vt:lpstr>Lex Agraria</vt:lpstr>
      <vt:lpstr>Tiberius Gracchus (15 min)</vt:lpstr>
      <vt:lpstr>Draw the following in your book (full page)</vt:lpstr>
      <vt:lpstr>What is it?</vt:lpstr>
      <vt:lpstr>Aims</vt:lpstr>
      <vt:lpstr>Tiberius’s true intentions behind the Lex Agraria are widely debated.   While they certainly speak of a desire to help the poor and recognition of their need, he was also ‘obliged’ to achieve something given the reputation of his father but the law would have also made him popular and thus securing support in future elections.   However, Tiberius made what would become fatal errors in the methods he employed to achieve his aims.   Rather than following convention, Tiberius became increasingly revolutionary in his dealings with the Senate. </vt:lpstr>
      <vt:lpstr>Intentions</vt:lpstr>
      <vt:lpstr>Aftermath</vt:lpstr>
      <vt:lpstr>ACTIVITY – Create an Essay Plan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205</cp:revision>
  <dcterms:created xsi:type="dcterms:W3CDTF">2022-07-13T05:26:46Z</dcterms:created>
  <dcterms:modified xsi:type="dcterms:W3CDTF">2024-01-15T08:45:23Z</dcterms:modified>
</cp:coreProperties>
</file>