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2"/>
  </p:notesMasterIdLst>
  <p:sldIdLst>
    <p:sldId id="256" r:id="rId2"/>
    <p:sldId id="271" r:id="rId3"/>
    <p:sldId id="272" r:id="rId4"/>
    <p:sldId id="273" r:id="rId5"/>
    <p:sldId id="275" r:id="rId6"/>
    <p:sldId id="276" r:id="rId7"/>
    <p:sldId id="277" r:id="rId8"/>
    <p:sldId id="278" r:id="rId9"/>
    <p:sldId id="279"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D8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6"/>
    <p:restoredTop sz="92055"/>
  </p:normalViewPr>
  <p:slideViewPr>
    <p:cSldViewPr snapToGrid="0" snapToObjects="1">
      <p:cViewPr varScale="1">
        <p:scale>
          <a:sx n="98" d="100"/>
          <a:sy n="9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44A4D-B0D3-48CE-8074-F193C45CA5B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97ABB6A-0D7A-48B4-9F28-E9E13EA1477B}">
      <dgm:prSet/>
      <dgm:spPr/>
      <dgm:t>
        <a:bodyPr/>
        <a:lstStyle/>
        <a:p>
          <a:r>
            <a:rPr lang="en-AU" b="1" i="0" u="sng"/>
            <a:t>134 BCE: </a:t>
          </a:r>
          <a:r>
            <a:rPr lang="en-AU" b="0" i="0"/>
            <a:t>served as a military officer at Numantia in Spain under the famous general Scipio Aemilianus.</a:t>
          </a:r>
          <a:endParaRPr lang="en-US"/>
        </a:p>
      </dgm:t>
    </dgm:pt>
    <dgm:pt modelId="{FE246C33-BC96-4AB2-A497-1D59117F44BE}" type="parTrans" cxnId="{95268AA2-F7B3-4D61-984C-6664C8A70E8D}">
      <dgm:prSet/>
      <dgm:spPr/>
      <dgm:t>
        <a:bodyPr/>
        <a:lstStyle/>
        <a:p>
          <a:endParaRPr lang="en-US"/>
        </a:p>
      </dgm:t>
    </dgm:pt>
    <dgm:pt modelId="{43FEE6CE-944C-40A6-82E0-DB7370E90023}" type="sibTrans" cxnId="{95268AA2-F7B3-4D61-984C-6664C8A70E8D}">
      <dgm:prSet/>
      <dgm:spPr/>
      <dgm:t>
        <a:bodyPr/>
        <a:lstStyle/>
        <a:p>
          <a:endParaRPr lang="en-US"/>
        </a:p>
      </dgm:t>
    </dgm:pt>
    <dgm:pt modelId="{AC203D4E-F1B7-49A8-B428-22ECCAA824F8}">
      <dgm:prSet/>
      <dgm:spPr/>
      <dgm:t>
        <a:bodyPr/>
        <a:lstStyle/>
        <a:p>
          <a:r>
            <a:rPr lang="en-AU" b="0" i="0"/>
            <a:t>valuable </a:t>
          </a:r>
          <a:r>
            <a:rPr lang="en-AU" b="1" i="1" u="sng"/>
            <a:t>military experience </a:t>
          </a:r>
          <a:endParaRPr lang="en-US"/>
        </a:p>
      </dgm:t>
    </dgm:pt>
    <dgm:pt modelId="{413EB12E-D620-4F1B-912D-532D48044569}" type="parTrans" cxnId="{2AD5E724-D4D8-488F-ACF4-B15DD9430564}">
      <dgm:prSet/>
      <dgm:spPr/>
      <dgm:t>
        <a:bodyPr/>
        <a:lstStyle/>
        <a:p>
          <a:endParaRPr lang="en-US"/>
        </a:p>
      </dgm:t>
    </dgm:pt>
    <dgm:pt modelId="{07275AAF-0D57-46F2-AC8A-982B16DB0C08}" type="sibTrans" cxnId="{2AD5E724-D4D8-488F-ACF4-B15DD9430564}">
      <dgm:prSet/>
      <dgm:spPr/>
      <dgm:t>
        <a:bodyPr/>
        <a:lstStyle/>
        <a:p>
          <a:endParaRPr lang="en-US"/>
        </a:p>
      </dgm:t>
    </dgm:pt>
    <dgm:pt modelId="{E6F0E4B7-05D4-400F-903A-E370CE6DC450}">
      <dgm:prSet/>
      <dgm:spPr/>
      <dgm:t>
        <a:bodyPr/>
        <a:lstStyle/>
        <a:p>
          <a:r>
            <a:rPr lang="en-AU" b="1" i="1" u="sng"/>
            <a:t>first step in establishing a name for himself</a:t>
          </a:r>
          <a:endParaRPr lang="en-US"/>
        </a:p>
      </dgm:t>
    </dgm:pt>
    <dgm:pt modelId="{8E906F95-CD99-43AF-8C15-D33948598612}" type="parTrans" cxnId="{FF5A50DB-38C5-4746-AAC4-1EC352EB99C6}">
      <dgm:prSet/>
      <dgm:spPr/>
      <dgm:t>
        <a:bodyPr/>
        <a:lstStyle/>
        <a:p>
          <a:endParaRPr lang="en-US"/>
        </a:p>
      </dgm:t>
    </dgm:pt>
    <dgm:pt modelId="{3D304808-F0D2-4FAD-B76C-0DA3FB412A07}" type="sibTrans" cxnId="{FF5A50DB-38C5-4746-AAC4-1EC352EB99C6}">
      <dgm:prSet/>
      <dgm:spPr/>
      <dgm:t>
        <a:bodyPr/>
        <a:lstStyle/>
        <a:p>
          <a:endParaRPr lang="en-US"/>
        </a:p>
      </dgm:t>
    </dgm:pt>
    <dgm:pt modelId="{8EB6A82A-D530-4152-B7B3-E7F748B36D68}">
      <dgm:prSet/>
      <dgm:spPr/>
      <dgm:t>
        <a:bodyPr/>
        <a:lstStyle/>
        <a:p>
          <a:r>
            <a:rPr lang="en-AU" b="0" i="0"/>
            <a:t>several </a:t>
          </a:r>
          <a:r>
            <a:rPr lang="en-AU" b="1" i="1" u="sng"/>
            <a:t>failed attempts at election </a:t>
          </a:r>
          <a:r>
            <a:rPr lang="en-AU" b="0" i="0"/>
            <a:t>to different political positions in Rome before he had a </a:t>
          </a:r>
          <a:r>
            <a:rPr lang="en-AU" b="1" i="1" u="sng"/>
            <a:t>sufficient reputation </a:t>
          </a:r>
          <a:r>
            <a:rPr lang="en-AU" b="0" i="0"/>
            <a:t>to enter the political arena</a:t>
          </a:r>
          <a:endParaRPr lang="en-US"/>
        </a:p>
      </dgm:t>
    </dgm:pt>
    <dgm:pt modelId="{7E9BC9A3-0803-4F3C-9DE7-7555A30AD6F7}" type="parTrans" cxnId="{2248E175-2E37-43BA-A7C6-AACCCAC13728}">
      <dgm:prSet/>
      <dgm:spPr/>
      <dgm:t>
        <a:bodyPr/>
        <a:lstStyle/>
        <a:p>
          <a:endParaRPr lang="en-US"/>
        </a:p>
      </dgm:t>
    </dgm:pt>
    <dgm:pt modelId="{42451DA2-A668-45C8-94B9-A7DC0645EB25}" type="sibTrans" cxnId="{2248E175-2E37-43BA-A7C6-AACCCAC13728}">
      <dgm:prSet/>
      <dgm:spPr/>
      <dgm:t>
        <a:bodyPr/>
        <a:lstStyle/>
        <a:p>
          <a:endParaRPr lang="en-US"/>
        </a:p>
      </dgm:t>
    </dgm:pt>
    <dgm:pt modelId="{6AD231DE-14BF-4B1D-A45E-45BF3B8B6C3A}">
      <dgm:prSet/>
      <dgm:spPr/>
      <dgm:t>
        <a:bodyPr/>
        <a:lstStyle/>
        <a:p>
          <a:r>
            <a:rPr lang="en-AU" b="0" i="0"/>
            <a:t>Marius formed a powerful political alliance with the influential </a:t>
          </a:r>
          <a:r>
            <a:rPr lang="en-AU" b="1" i="1" u="sng"/>
            <a:t>Metelli family</a:t>
          </a:r>
          <a:r>
            <a:rPr lang="en-AU" b="0" i="0"/>
            <a:t>, who provided him with the extra money and important social connections he needed to advance his career further.</a:t>
          </a:r>
          <a:endParaRPr lang="en-US"/>
        </a:p>
      </dgm:t>
    </dgm:pt>
    <dgm:pt modelId="{BC863BE5-A715-450D-8FBF-CD0CA4F653C6}" type="parTrans" cxnId="{2EFCE553-4D92-49B0-A0FE-500AF90927C6}">
      <dgm:prSet/>
      <dgm:spPr/>
      <dgm:t>
        <a:bodyPr/>
        <a:lstStyle/>
        <a:p>
          <a:endParaRPr lang="en-US"/>
        </a:p>
      </dgm:t>
    </dgm:pt>
    <dgm:pt modelId="{6AE637AB-4AA7-495F-B135-B9ED4D07BC23}" type="sibTrans" cxnId="{2EFCE553-4D92-49B0-A0FE-500AF90927C6}">
      <dgm:prSet/>
      <dgm:spPr/>
      <dgm:t>
        <a:bodyPr/>
        <a:lstStyle/>
        <a:p>
          <a:endParaRPr lang="en-US"/>
        </a:p>
      </dgm:t>
    </dgm:pt>
    <dgm:pt modelId="{3A82F20C-A551-4FBD-B94C-9C494BBC60B9}">
      <dgm:prSet/>
      <dgm:spPr/>
      <dgm:t>
        <a:bodyPr/>
        <a:lstStyle/>
        <a:p>
          <a:r>
            <a:rPr lang="en-AU" b="1" i="0" u="sng"/>
            <a:t>119BCE</a:t>
          </a:r>
          <a:r>
            <a:rPr lang="en-AU" b="0" i="0"/>
            <a:t>: elected to the position of Tribune of the Plebs </a:t>
          </a:r>
          <a:endParaRPr lang="en-US"/>
        </a:p>
      </dgm:t>
    </dgm:pt>
    <dgm:pt modelId="{F8B12342-2204-49F5-93EB-176101D7764C}" type="parTrans" cxnId="{AD09192D-6D7D-446E-8365-D5099C077D1C}">
      <dgm:prSet/>
      <dgm:spPr/>
      <dgm:t>
        <a:bodyPr/>
        <a:lstStyle/>
        <a:p>
          <a:endParaRPr lang="en-US"/>
        </a:p>
      </dgm:t>
    </dgm:pt>
    <dgm:pt modelId="{BF4FD859-908F-427A-8330-DAB8B0B771CC}" type="sibTrans" cxnId="{AD09192D-6D7D-446E-8365-D5099C077D1C}">
      <dgm:prSet/>
      <dgm:spPr/>
      <dgm:t>
        <a:bodyPr/>
        <a:lstStyle/>
        <a:p>
          <a:endParaRPr lang="en-US"/>
        </a:p>
      </dgm:t>
    </dgm:pt>
    <dgm:pt modelId="{E895F4F4-CEEC-42AB-897A-B9DA8673D525}">
      <dgm:prSet/>
      <dgm:spPr/>
      <dgm:t>
        <a:bodyPr/>
        <a:lstStyle/>
        <a:p>
          <a:r>
            <a:rPr lang="en-AU" b="0" i="0"/>
            <a:t>This was the beginning of a </a:t>
          </a:r>
          <a:r>
            <a:rPr lang="en-AU" b="1" i="1" u="sng"/>
            <a:t>rapid series of political appoints </a:t>
          </a:r>
          <a:r>
            <a:rPr lang="en-AU" b="0" i="0"/>
            <a:t>for Marius</a:t>
          </a:r>
          <a:endParaRPr lang="en-US"/>
        </a:p>
      </dgm:t>
    </dgm:pt>
    <dgm:pt modelId="{23634826-084F-405D-8B26-E9082231429D}" type="parTrans" cxnId="{BDB41E28-CC4E-40C3-A420-D6E24526129D}">
      <dgm:prSet/>
      <dgm:spPr/>
      <dgm:t>
        <a:bodyPr/>
        <a:lstStyle/>
        <a:p>
          <a:endParaRPr lang="en-US"/>
        </a:p>
      </dgm:t>
    </dgm:pt>
    <dgm:pt modelId="{FC973C07-E3CB-4191-86BA-AB911E18E893}" type="sibTrans" cxnId="{BDB41E28-CC4E-40C3-A420-D6E24526129D}">
      <dgm:prSet/>
      <dgm:spPr/>
      <dgm:t>
        <a:bodyPr/>
        <a:lstStyle/>
        <a:p>
          <a:endParaRPr lang="en-US"/>
        </a:p>
      </dgm:t>
    </dgm:pt>
    <dgm:pt modelId="{C2F471FB-7402-4C1D-B4BE-15673A5806A1}">
      <dgm:prSet/>
      <dgm:spPr/>
      <dgm:t>
        <a:bodyPr/>
        <a:lstStyle/>
        <a:p>
          <a:r>
            <a:rPr lang="en-AU" b="0" i="0"/>
            <a:t>failed to be elected to the position of </a:t>
          </a:r>
          <a:r>
            <a:rPr lang="en-AU" b="0" i="1"/>
            <a:t>aedile</a:t>
          </a:r>
          <a:r>
            <a:rPr lang="en-AU" b="0" i="0"/>
            <a:t> in 117 BCE</a:t>
          </a:r>
          <a:endParaRPr lang="en-US"/>
        </a:p>
      </dgm:t>
    </dgm:pt>
    <dgm:pt modelId="{D2B71E6E-8C33-476F-9CF6-A2EA856E22B3}" type="parTrans" cxnId="{4841966A-2223-471F-93AC-E57CE3309223}">
      <dgm:prSet/>
      <dgm:spPr/>
      <dgm:t>
        <a:bodyPr/>
        <a:lstStyle/>
        <a:p>
          <a:endParaRPr lang="en-US"/>
        </a:p>
      </dgm:t>
    </dgm:pt>
    <dgm:pt modelId="{A2FD0F47-C4D7-43AE-B0C3-E469B7E396E5}" type="sibTrans" cxnId="{4841966A-2223-471F-93AC-E57CE3309223}">
      <dgm:prSet/>
      <dgm:spPr/>
      <dgm:t>
        <a:bodyPr/>
        <a:lstStyle/>
        <a:p>
          <a:endParaRPr lang="en-US"/>
        </a:p>
      </dgm:t>
    </dgm:pt>
    <dgm:pt modelId="{705E9FF2-F3CC-4C34-AEC9-BDFC332F6D1D}">
      <dgm:prSet/>
      <dgm:spPr/>
      <dgm:t>
        <a:bodyPr/>
        <a:lstStyle/>
        <a:p>
          <a:r>
            <a:rPr lang="en-AU" b="1" i="0" u="sng"/>
            <a:t>115BCE: </a:t>
          </a:r>
          <a:r>
            <a:rPr lang="en-AU" b="0" i="0"/>
            <a:t>Successfully became </a:t>
          </a:r>
          <a:r>
            <a:rPr lang="en-AU" b="0" i="1"/>
            <a:t>praetor</a:t>
          </a:r>
          <a:endParaRPr lang="en-US"/>
        </a:p>
      </dgm:t>
    </dgm:pt>
    <dgm:pt modelId="{15B0F72B-9D78-4F1D-A1CA-CA7342F8992F}" type="parTrans" cxnId="{4BECBD31-DC52-49E2-B1D3-3AC510284699}">
      <dgm:prSet/>
      <dgm:spPr/>
      <dgm:t>
        <a:bodyPr/>
        <a:lstStyle/>
        <a:p>
          <a:endParaRPr lang="en-US"/>
        </a:p>
      </dgm:t>
    </dgm:pt>
    <dgm:pt modelId="{6E2EED4A-DD6A-45D7-9884-669C0485C495}" type="sibTrans" cxnId="{4BECBD31-DC52-49E2-B1D3-3AC510284699}">
      <dgm:prSet/>
      <dgm:spPr/>
      <dgm:t>
        <a:bodyPr/>
        <a:lstStyle/>
        <a:p>
          <a:endParaRPr lang="en-US"/>
        </a:p>
      </dgm:t>
    </dgm:pt>
    <dgm:pt modelId="{0BEBFAC5-FCF9-4CE3-97DE-5F600C5D9034}">
      <dgm:prSet/>
      <dgm:spPr/>
      <dgm:t>
        <a:bodyPr/>
        <a:lstStyle/>
        <a:p>
          <a:r>
            <a:rPr lang="en-AU" b="1" i="0" u="sng"/>
            <a:t>114 BCE: </a:t>
          </a:r>
          <a:r>
            <a:rPr lang="en-AU" i="1"/>
            <a:t>P</a:t>
          </a:r>
          <a:r>
            <a:rPr lang="en-AU" b="0" i="1"/>
            <a:t>ropraetor</a:t>
          </a:r>
          <a:r>
            <a:rPr lang="en-AU" b="0" i="0"/>
            <a:t> in the lucrative province of </a:t>
          </a:r>
          <a:r>
            <a:rPr lang="en-AU" b="0" i="1"/>
            <a:t>hispania ulterior</a:t>
          </a:r>
          <a:r>
            <a:rPr lang="en-AU" b="0" i="0"/>
            <a:t> in Spain.</a:t>
          </a:r>
          <a:endParaRPr lang="en-US"/>
        </a:p>
      </dgm:t>
    </dgm:pt>
    <dgm:pt modelId="{8E136C8E-EA89-48AE-959F-A7D402F150FE}" type="parTrans" cxnId="{B9C6D323-67EE-4503-BD78-2A38144894F9}">
      <dgm:prSet/>
      <dgm:spPr/>
      <dgm:t>
        <a:bodyPr/>
        <a:lstStyle/>
        <a:p>
          <a:endParaRPr lang="en-US"/>
        </a:p>
      </dgm:t>
    </dgm:pt>
    <dgm:pt modelId="{7CB88D09-85F6-4083-B2ED-E143F0B6EE85}" type="sibTrans" cxnId="{B9C6D323-67EE-4503-BD78-2A38144894F9}">
      <dgm:prSet/>
      <dgm:spPr/>
      <dgm:t>
        <a:bodyPr/>
        <a:lstStyle/>
        <a:p>
          <a:endParaRPr lang="en-US"/>
        </a:p>
      </dgm:t>
    </dgm:pt>
    <dgm:pt modelId="{669A7BDC-A036-4803-95BB-B167FA0BEE6B}">
      <dgm:prSet/>
      <dgm:spPr/>
      <dgm:t>
        <a:bodyPr/>
        <a:lstStyle/>
        <a:p>
          <a:r>
            <a:rPr lang="en-AU" b="1" i="0" u="sng"/>
            <a:t>113 BCE: </a:t>
          </a:r>
          <a:r>
            <a:rPr lang="en-AU" b="0" i="0"/>
            <a:t>Returned home with significant amount of wealth and respect.</a:t>
          </a:r>
          <a:endParaRPr lang="en-US"/>
        </a:p>
      </dgm:t>
    </dgm:pt>
    <dgm:pt modelId="{C7E9FCBF-BD92-48AD-9802-4A57F5F867E3}" type="parTrans" cxnId="{4F9CE78C-B6FE-47E1-A6B6-8FF656583721}">
      <dgm:prSet/>
      <dgm:spPr/>
      <dgm:t>
        <a:bodyPr/>
        <a:lstStyle/>
        <a:p>
          <a:endParaRPr lang="en-US"/>
        </a:p>
      </dgm:t>
    </dgm:pt>
    <dgm:pt modelId="{793A4024-A1B7-4258-A9F4-458AAB17921B}" type="sibTrans" cxnId="{4F9CE78C-B6FE-47E1-A6B6-8FF656583721}">
      <dgm:prSet/>
      <dgm:spPr/>
      <dgm:t>
        <a:bodyPr/>
        <a:lstStyle/>
        <a:p>
          <a:endParaRPr lang="en-US"/>
        </a:p>
      </dgm:t>
    </dgm:pt>
    <dgm:pt modelId="{672E3FC1-4E1C-2E44-87F8-51355A2AB4A3}" type="pres">
      <dgm:prSet presAssocID="{40D44A4D-B0D3-48CE-8074-F193C45CA5B4}" presName="linear" presStyleCnt="0">
        <dgm:presLayoutVars>
          <dgm:animLvl val="lvl"/>
          <dgm:resizeHandles val="exact"/>
        </dgm:presLayoutVars>
      </dgm:prSet>
      <dgm:spPr/>
    </dgm:pt>
    <dgm:pt modelId="{CB4E44C9-455A-014F-A0EB-65A5A5DCD4DF}" type="pres">
      <dgm:prSet presAssocID="{897ABB6A-0D7A-48B4-9F28-E9E13EA1477B}" presName="parentText" presStyleLbl="node1" presStyleIdx="0" presStyleCnt="5">
        <dgm:presLayoutVars>
          <dgm:chMax val="0"/>
          <dgm:bulletEnabled val="1"/>
        </dgm:presLayoutVars>
      </dgm:prSet>
      <dgm:spPr/>
    </dgm:pt>
    <dgm:pt modelId="{81FCB9B6-A531-324D-A6EA-1521D3023E16}" type="pres">
      <dgm:prSet presAssocID="{897ABB6A-0D7A-48B4-9F28-E9E13EA1477B}" presName="childText" presStyleLbl="revTx" presStyleIdx="0" presStyleCnt="2">
        <dgm:presLayoutVars>
          <dgm:bulletEnabled val="1"/>
        </dgm:presLayoutVars>
      </dgm:prSet>
      <dgm:spPr/>
    </dgm:pt>
    <dgm:pt modelId="{AC001383-7D96-F144-BC97-3D5209629DCE}" type="pres">
      <dgm:prSet presAssocID="{3A82F20C-A551-4FBD-B94C-9C494BBC60B9}" presName="parentText" presStyleLbl="node1" presStyleIdx="1" presStyleCnt="5">
        <dgm:presLayoutVars>
          <dgm:chMax val="0"/>
          <dgm:bulletEnabled val="1"/>
        </dgm:presLayoutVars>
      </dgm:prSet>
      <dgm:spPr/>
    </dgm:pt>
    <dgm:pt modelId="{DA0B9442-B210-A94C-8882-0C85414A66E7}" type="pres">
      <dgm:prSet presAssocID="{3A82F20C-A551-4FBD-B94C-9C494BBC60B9}" presName="childText" presStyleLbl="revTx" presStyleIdx="1" presStyleCnt="2">
        <dgm:presLayoutVars>
          <dgm:bulletEnabled val="1"/>
        </dgm:presLayoutVars>
      </dgm:prSet>
      <dgm:spPr/>
    </dgm:pt>
    <dgm:pt modelId="{F0F12DDF-CC0C-6646-94EC-76CD473EB2CD}" type="pres">
      <dgm:prSet presAssocID="{705E9FF2-F3CC-4C34-AEC9-BDFC332F6D1D}" presName="parentText" presStyleLbl="node1" presStyleIdx="2" presStyleCnt="5">
        <dgm:presLayoutVars>
          <dgm:chMax val="0"/>
          <dgm:bulletEnabled val="1"/>
        </dgm:presLayoutVars>
      </dgm:prSet>
      <dgm:spPr/>
    </dgm:pt>
    <dgm:pt modelId="{FC71EC3C-2F2A-8047-8B9D-8FD3DB6FD23D}" type="pres">
      <dgm:prSet presAssocID="{6E2EED4A-DD6A-45D7-9884-669C0485C495}" presName="spacer" presStyleCnt="0"/>
      <dgm:spPr/>
    </dgm:pt>
    <dgm:pt modelId="{005F362F-7526-1744-9778-61001F510CF0}" type="pres">
      <dgm:prSet presAssocID="{0BEBFAC5-FCF9-4CE3-97DE-5F600C5D9034}" presName="parentText" presStyleLbl="node1" presStyleIdx="3" presStyleCnt="5">
        <dgm:presLayoutVars>
          <dgm:chMax val="0"/>
          <dgm:bulletEnabled val="1"/>
        </dgm:presLayoutVars>
      </dgm:prSet>
      <dgm:spPr/>
    </dgm:pt>
    <dgm:pt modelId="{0AE64300-9F49-6140-90DB-93A613FF28DC}" type="pres">
      <dgm:prSet presAssocID="{7CB88D09-85F6-4083-B2ED-E143F0B6EE85}" presName="spacer" presStyleCnt="0"/>
      <dgm:spPr/>
    </dgm:pt>
    <dgm:pt modelId="{F301BD67-38CE-FD41-8088-70D46A6F2D01}" type="pres">
      <dgm:prSet presAssocID="{669A7BDC-A036-4803-95BB-B167FA0BEE6B}" presName="parentText" presStyleLbl="node1" presStyleIdx="4" presStyleCnt="5">
        <dgm:presLayoutVars>
          <dgm:chMax val="0"/>
          <dgm:bulletEnabled val="1"/>
        </dgm:presLayoutVars>
      </dgm:prSet>
      <dgm:spPr/>
    </dgm:pt>
  </dgm:ptLst>
  <dgm:cxnLst>
    <dgm:cxn modelId="{B9C6D323-67EE-4503-BD78-2A38144894F9}" srcId="{40D44A4D-B0D3-48CE-8074-F193C45CA5B4}" destId="{0BEBFAC5-FCF9-4CE3-97DE-5F600C5D9034}" srcOrd="3" destOrd="0" parTransId="{8E136C8E-EA89-48AE-959F-A7D402F150FE}" sibTransId="{7CB88D09-85F6-4083-B2ED-E143F0B6EE85}"/>
    <dgm:cxn modelId="{2AD5E724-D4D8-488F-ACF4-B15DD9430564}" srcId="{897ABB6A-0D7A-48B4-9F28-E9E13EA1477B}" destId="{AC203D4E-F1B7-49A8-B428-22ECCAA824F8}" srcOrd="0" destOrd="0" parTransId="{413EB12E-D620-4F1B-912D-532D48044569}" sibTransId="{07275AAF-0D57-46F2-AC8A-982B16DB0C08}"/>
    <dgm:cxn modelId="{1E228926-6D6F-E747-AA77-A7DC959D1BE1}" type="presOf" srcId="{897ABB6A-0D7A-48B4-9F28-E9E13EA1477B}" destId="{CB4E44C9-455A-014F-A0EB-65A5A5DCD4DF}" srcOrd="0" destOrd="0" presId="urn:microsoft.com/office/officeart/2005/8/layout/vList2"/>
    <dgm:cxn modelId="{BDB41E28-CC4E-40C3-A420-D6E24526129D}" srcId="{3A82F20C-A551-4FBD-B94C-9C494BBC60B9}" destId="{E895F4F4-CEEC-42AB-897A-B9DA8673D525}" srcOrd="0" destOrd="0" parTransId="{23634826-084F-405D-8B26-E9082231429D}" sibTransId="{FC973C07-E3CB-4191-86BA-AB911E18E893}"/>
    <dgm:cxn modelId="{AD09192D-6D7D-446E-8365-D5099C077D1C}" srcId="{40D44A4D-B0D3-48CE-8074-F193C45CA5B4}" destId="{3A82F20C-A551-4FBD-B94C-9C494BBC60B9}" srcOrd="1" destOrd="0" parTransId="{F8B12342-2204-49F5-93EB-176101D7764C}" sibTransId="{BF4FD859-908F-427A-8330-DAB8B0B771CC}"/>
    <dgm:cxn modelId="{4BECBD31-DC52-49E2-B1D3-3AC510284699}" srcId="{40D44A4D-B0D3-48CE-8074-F193C45CA5B4}" destId="{705E9FF2-F3CC-4C34-AEC9-BDFC332F6D1D}" srcOrd="2" destOrd="0" parTransId="{15B0F72B-9D78-4F1D-A1CA-CA7342F8992F}" sibTransId="{6E2EED4A-DD6A-45D7-9884-669C0485C495}"/>
    <dgm:cxn modelId="{249F9232-54A7-C247-9426-189154368B1A}" type="presOf" srcId="{AC203D4E-F1B7-49A8-B428-22ECCAA824F8}" destId="{81FCB9B6-A531-324D-A6EA-1521D3023E16}" srcOrd="0" destOrd="0" presId="urn:microsoft.com/office/officeart/2005/8/layout/vList2"/>
    <dgm:cxn modelId="{2EFCE553-4D92-49B0-A0FE-500AF90927C6}" srcId="{897ABB6A-0D7A-48B4-9F28-E9E13EA1477B}" destId="{6AD231DE-14BF-4B1D-A45E-45BF3B8B6C3A}" srcOrd="3" destOrd="0" parTransId="{BC863BE5-A715-450D-8FBF-CD0CA4F653C6}" sibTransId="{6AE637AB-4AA7-495F-B135-B9ED4D07BC23}"/>
    <dgm:cxn modelId="{F497505F-DC5C-9947-AA53-02BF52C04261}" type="presOf" srcId="{669A7BDC-A036-4803-95BB-B167FA0BEE6B}" destId="{F301BD67-38CE-FD41-8088-70D46A6F2D01}" srcOrd="0" destOrd="0" presId="urn:microsoft.com/office/officeart/2005/8/layout/vList2"/>
    <dgm:cxn modelId="{4841966A-2223-471F-93AC-E57CE3309223}" srcId="{3A82F20C-A551-4FBD-B94C-9C494BBC60B9}" destId="{C2F471FB-7402-4C1D-B4BE-15673A5806A1}" srcOrd="1" destOrd="0" parTransId="{D2B71E6E-8C33-476F-9CF6-A2EA856E22B3}" sibTransId="{A2FD0F47-C4D7-43AE-B0C3-E469B7E396E5}"/>
    <dgm:cxn modelId="{4DE70F6C-1504-5F43-99AD-C240E05AF5D2}" type="presOf" srcId="{705E9FF2-F3CC-4C34-AEC9-BDFC332F6D1D}" destId="{F0F12DDF-CC0C-6646-94EC-76CD473EB2CD}" srcOrd="0" destOrd="0" presId="urn:microsoft.com/office/officeart/2005/8/layout/vList2"/>
    <dgm:cxn modelId="{2248E175-2E37-43BA-A7C6-AACCCAC13728}" srcId="{897ABB6A-0D7A-48B4-9F28-E9E13EA1477B}" destId="{8EB6A82A-D530-4152-B7B3-E7F748B36D68}" srcOrd="2" destOrd="0" parTransId="{7E9BC9A3-0803-4F3C-9DE7-7555A30AD6F7}" sibTransId="{42451DA2-A668-45C8-94B9-A7DC0645EB25}"/>
    <dgm:cxn modelId="{9E6EE481-C5F3-7A45-9A7C-5D2C4C4BAE43}" type="presOf" srcId="{E6F0E4B7-05D4-400F-903A-E370CE6DC450}" destId="{81FCB9B6-A531-324D-A6EA-1521D3023E16}" srcOrd="0" destOrd="1" presId="urn:microsoft.com/office/officeart/2005/8/layout/vList2"/>
    <dgm:cxn modelId="{4F9CE78C-B6FE-47E1-A6B6-8FF656583721}" srcId="{40D44A4D-B0D3-48CE-8074-F193C45CA5B4}" destId="{669A7BDC-A036-4803-95BB-B167FA0BEE6B}" srcOrd="4" destOrd="0" parTransId="{C7E9FCBF-BD92-48AD-9802-4A57F5F867E3}" sibTransId="{793A4024-A1B7-4258-A9F4-458AAB17921B}"/>
    <dgm:cxn modelId="{FB3A6190-68F0-6643-BD23-594B9DE4A98A}" type="presOf" srcId="{C2F471FB-7402-4C1D-B4BE-15673A5806A1}" destId="{DA0B9442-B210-A94C-8882-0C85414A66E7}" srcOrd="0" destOrd="1" presId="urn:microsoft.com/office/officeart/2005/8/layout/vList2"/>
    <dgm:cxn modelId="{6E835C9D-3230-FC48-B1EE-8BBF49AE88DD}" type="presOf" srcId="{40D44A4D-B0D3-48CE-8074-F193C45CA5B4}" destId="{672E3FC1-4E1C-2E44-87F8-51355A2AB4A3}" srcOrd="0" destOrd="0" presId="urn:microsoft.com/office/officeart/2005/8/layout/vList2"/>
    <dgm:cxn modelId="{95268AA2-F7B3-4D61-984C-6664C8A70E8D}" srcId="{40D44A4D-B0D3-48CE-8074-F193C45CA5B4}" destId="{897ABB6A-0D7A-48B4-9F28-E9E13EA1477B}" srcOrd="0" destOrd="0" parTransId="{FE246C33-BC96-4AB2-A497-1D59117F44BE}" sibTransId="{43FEE6CE-944C-40A6-82E0-DB7370E90023}"/>
    <dgm:cxn modelId="{778206A9-00E2-F349-A465-0EDED81356F3}" type="presOf" srcId="{E895F4F4-CEEC-42AB-897A-B9DA8673D525}" destId="{DA0B9442-B210-A94C-8882-0C85414A66E7}" srcOrd="0" destOrd="0" presId="urn:microsoft.com/office/officeart/2005/8/layout/vList2"/>
    <dgm:cxn modelId="{FF5A50DB-38C5-4746-AAC4-1EC352EB99C6}" srcId="{897ABB6A-0D7A-48B4-9F28-E9E13EA1477B}" destId="{E6F0E4B7-05D4-400F-903A-E370CE6DC450}" srcOrd="1" destOrd="0" parTransId="{8E906F95-CD99-43AF-8C15-D33948598612}" sibTransId="{3D304808-F0D2-4FAD-B76C-0DA3FB412A07}"/>
    <dgm:cxn modelId="{FEC34FE9-2F9E-1448-9CB9-AD30DB37F92A}" type="presOf" srcId="{8EB6A82A-D530-4152-B7B3-E7F748B36D68}" destId="{81FCB9B6-A531-324D-A6EA-1521D3023E16}" srcOrd="0" destOrd="2" presId="urn:microsoft.com/office/officeart/2005/8/layout/vList2"/>
    <dgm:cxn modelId="{8966D8F2-94D7-8D42-83A7-D6B3854211AA}" type="presOf" srcId="{6AD231DE-14BF-4B1D-A45E-45BF3B8B6C3A}" destId="{81FCB9B6-A531-324D-A6EA-1521D3023E16}" srcOrd="0" destOrd="3" presId="urn:microsoft.com/office/officeart/2005/8/layout/vList2"/>
    <dgm:cxn modelId="{4C0BDEF2-F644-DE48-9D93-74DA9CE848DE}" type="presOf" srcId="{3A82F20C-A551-4FBD-B94C-9C494BBC60B9}" destId="{AC001383-7D96-F144-BC97-3D5209629DCE}" srcOrd="0" destOrd="0" presId="urn:microsoft.com/office/officeart/2005/8/layout/vList2"/>
    <dgm:cxn modelId="{AB431FFE-FC21-C14C-BBB1-D4C2564B8040}" type="presOf" srcId="{0BEBFAC5-FCF9-4CE3-97DE-5F600C5D9034}" destId="{005F362F-7526-1744-9778-61001F510CF0}" srcOrd="0" destOrd="0" presId="urn:microsoft.com/office/officeart/2005/8/layout/vList2"/>
    <dgm:cxn modelId="{9814D32E-09B8-D246-B074-7463A1ED6786}" type="presParOf" srcId="{672E3FC1-4E1C-2E44-87F8-51355A2AB4A3}" destId="{CB4E44C9-455A-014F-A0EB-65A5A5DCD4DF}" srcOrd="0" destOrd="0" presId="urn:microsoft.com/office/officeart/2005/8/layout/vList2"/>
    <dgm:cxn modelId="{E6331474-506A-944B-B441-8FE62F2FBF02}" type="presParOf" srcId="{672E3FC1-4E1C-2E44-87F8-51355A2AB4A3}" destId="{81FCB9B6-A531-324D-A6EA-1521D3023E16}" srcOrd="1" destOrd="0" presId="urn:microsoft.com/office/officeart/2005/8/layout/vList2"/>
    <dgm:cxn modelId="{1CA19846-066C-8C45-BB1D-C44677DBEE0E}" type="presParOf" srcId="{672E3FC1-4E1C-2E44-87F8-51355A2AB4A3}" destId="{AC001383-7D96-F144-BC97-3D5209629DCE}" srcOrd="2" destOrd="0" presId="urn:microsoft.com/office/officeart/2005/8/layout/vList2"/>
    <dgm:cxn modelId="{23F5F10A-CEA4-9B40-94AD-FFCDDEF54C49}" type="presParOf" srcId="{672E3FC1-4E1C-2E44-87F8-51355A2AB4A3}" destId="{DA0B9442-B210-A94C-8882-0C85414A66E7}" srcOrd="3" destOrd="0" presId="urn:microsoft.com/office/officeart/2005/8/layout/vList2"/>
    <dgm:cxn modelId="{197E2EF7-4698-E845-8E26-DEA765217CBD}" type="presParOf" srcId="{672E3FC1-4E1C-2E44-87F8-51355A2AB4A3}" destId="{F0F12DDF-CC0C-6646-94EC-76CD473EB2CD}" srcOrd="4" destOrd="0" presId="urn:microsoft.com/office/officeart/2005/8/layout/vList2"/>
    <dgm:cxn modelId="{7E8687FC-7EF3-D740-B723-5B2F8DE4D0AF}" type="presParOf" srcId="{672E3FC1-4E1C-2E44-87F8-51355A2AB4A3}" destId="{FC71EC3C-2F2A-8047-8B9D-8FD3DB6FD23D}" srcOrd="5" destOrd="0" presId="urn:microsoft.com/office/officeart/2005/8/layout/vList2"/>
    <dgm:cxn modelId="{C2F61366-0623-D044-8AEA-057B8FD46F5F}" type="presParOf" srcId="{672E3FC1-4E1C-2E44-87F8-51355A2AB4A3}" destId="{005F362F-7526-1744-9778-61001F510CF0}" srcOrd="6" destOrd="0" presId="urn:microsoft.com/office/officeart/2005/8/layout/vList2"/>
    <dgm:cxn modelId="{037295E5-30CC-3844-A2F8-16EF40CE2089}" type="presParOf" srcId="{672E3FC1-4E1C-2E44-87F8-51355A2AB4A3}" destId="{0AE64300-9F49-6140-90DB-93A613FF28DC}" srcOrd="7" destOrd="0" presId="urn:microsoft.com/office/officeart/2005/8/layout/vList2"/>
    <dgm:cxn modelId="{94638E5B-A8F1-7E4D-B81C-EC73B807E051}" type="presParOf" srcId="{672E3FC1-4E1C-2E44-87F8-51355A2AB4A3}" destId="{F301BD67-38CE-FD41-8088-70D46A6F2D0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4E44C9-455A-014F-A0EB-65A5A5DCD4DF}">
      <dsp:nvSpPr>
        <dsp:cNvPr id="0" name=""/>
        <dsp:cNvSpPr/>
      </dsp:nvSpPr>
      <dsp:spPr>
        <a:xfrm>
          <a:off x="0" y="37744"/>
          <a:ext cx="11566358"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b="1" i="0" u="sng" kern="1200"/>
            <a:t>134 BCE: </a:t>
          </a:r>
          <a:r>
            <a:rPr lang="en-AU" sz="2100" b="0" i="0" kern="1200"/>
            <a:t>served as a military officer at Numantia in Spain under the famous general Scipio Aemilianus.</a:t>
          </a:r>
          <a:endParaRPr lang="en-US" sz="2100" kern="1200"/>
        </a:p>
      </dsp:txBody>
      <dsp:txXfrm>
        <a:off x="24588" y="62332"/>
        <a:ext cx="11517182" cy="454509"/>
      </dsp:txXfrm>
    </dsp:sp>
    <dsp:sp modelId="{81FCB9B6-A531-324D-A6EA-1521D3023E16}">
      <dsp:nvSpPr>
        <dsp:cNvPr id="0" name=""/>
        <dsp:cNvSpPr/>
      </dsp:nvSpPr>
      <dsp:spPr>
        <a:xfrm>
          <a:off x="0" y="541429"/>
          <a:ext cx="11566358" cy="156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3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AU" sz="1600" b="0" i="0" kern="1200"/>
            <a:t>valuable </a:t>
          </a:r>
          <a:r>
            <a:rPr lang="en-AU" sz="1600" b="1" i="1" u="sng" kern="1200"/>
            <a:t>military experience </a:t>
          </a:r>
          <a:endParaRPr lang="en-US" sz="1600" kern="1200"/>
        </a:p>
        <a:p>
          <a:pPr marL="171450" lvl="1" indent="-171450" algn="l" defTabSz="711200">
            <a:lnSpc>
              <a:spcPct val="90000"/>
            </a:lnSpc>
            <a:spcBef>
              <a:spcPct val="0"/>
            </a:spcBef>
            <a:spcAft>
              <a:spcPct val="20000"/>
            </a:spcAft>
            <a:buChar char="•"/>
          </a:pPr>
          <a:r>
            <a:rPr lang="en-AU" sz="1600" b="1" i="1" u="sng" kern="1200"/>
            <a:t>first step in establishing a name for himself</a:t>
          </a:r>
          <a:endParaRPr lang="en-US" sz="1600" kern="1200"/>
        </a:p>
        <a:p>
          <a:pPr marL="171450" lvl="1" indent="-171450" algn="l" defTabSz="711200">
            <a:lnSpc>
              <a:spcPct val="90000"/>
            </a:lnSpc>
            <a:spcBef>
              <a:spcPct val="0"/>
            </a:spcBef>
            <a:spcAft>
              <a:spcPct val="20000"/>
            </a:spcAft>
            <a:buChar char="•"/>
          </a:pPr>
          <a:r>
            <a:rPr lang="en-AU" sz="1600" b="0" i="0" kern="1200"/>
            <a:t>several </a:t>
          </a:r>
          <a:r>
            <a:rPr lang="en-AU" sz="1600" b="1" i="1" u="sng" kern="1200"/>
            <a:t>failed attempts at election </a:t>
          </a:r>
          <a:r>
            <a:rPr lang="en-AU" sz="1600" b="0" i="0" kern="1200"/>
            <a:t>to different political positions in Rome before he had a </a:t>
          </a:r>
          <a:r>
            <a:rPr lang="en-AU" sz="1600" b="1" i="1" u="sng" kern="1200"/>
            <a:t>sufficient reputation </a:t>
          </a:r>
          <a:r>
            <a:rPr lang="en-AU" sz="1600" b="0" i="0" kern="1200"/>
            <a:t>to enter the political arena</a:t>
          </a:r>
          <a:endParaRPr lang="en-US" sz="1600" kern="1200"/>
        </a:p>
        <a:p>
          <a:pPr marL="171450" lvl="1" indent="-171450" algn="l" defTabSz="711200">
            <a:lnSpc>
              <a:spcPct val="90000"/>
            </a:lnSpc>
            <a:spcBef>
              <a:spcPct val="0"/>
            </a:spcBef>
            <a:spcAft>
              <a:spcPct val="20000"/>
            </a:spcAft>
            <a:buChar char="•"/>
          </a:pPr>
          <a:r>
            <a:rPr lang="en-AU" sz="1600" b="0" i="0" kern="1200"/>
            <a:t>Marius formed a powerful political alliance with the influential </a:t>
          </a:r>
          <a:r>
            <a:rPr lang="en-AU" sz="1600" b="1" i="1" u="sng" kern="1200"/>
            <a:t>Metelli family</a:t>
          </a:r>
          <a:r>
            <a:rPr lang="en-AU" sz="1600" b="0" i="0" kern="1200"/>
            <a:t>, who provided him with the extra money and important social connections he needed to advance his career further.</a:t>
          </a:r>
          <a:endParaRPr lang="en-US" sz="1600" kern="1200"/>
        </a:p>
      </dsp:txBody>
      <dsp:txXfrm>
        <a:off x="0" y="541429"/>
        <a:ext cx="11566358" cy="1564920"/>
      </dsp:txXfrm>
    </dsp:sp>
    <dsp:sp modelId="{AC001383-7D96-F144-BC97-3D5209629DCE}">
      <dsp:nvSpPr>
        <dsp:cNvPr id="0" name=""/>
        <dsp:cNvSpPr/>
      </dsp:nvSpPr>
      <dsp:spPr>
        <a:xfrm>
          <a:off x="0" y="2106349"/>
          <a:ext cx="11566358"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b="1" i="0" u="sng" kern="1200"/>
            <a:t>119BCE</a:t>
          </a:r>
          <a:r>
            <a:rPr lang="en-AU" sz="2100" b="0" i="0" kern="1200"/>
            <a:t>: elected to the position of Tribune of the Plebs </a:t>
          </a:r>
          <a:endParaRPr lang="en-US" sz="2100" kern="1200"/>
        </a:p>
      </dsp:txBody>
      <dsp:txXfrm>
        <a:off x="24588" y="2130937"/>
        <a:ext cx="11517182" cy="454509"/>
      </dsp:txXfrm>
    </dsp:sp>
    <dsp:sp modelId="{DA0B9442-B210-A94C-8882-0C85414A66E7}">
      <dsp:nvSpPr>
        <dsp:cNvPr id="0" name=""/>
        <dsp:cNvSpPr/>
      </dsp:nvSpPr>
      <dsp:spPr>
        <a:xfrm>
          <a:off x="0" y="2610034"/>
          <a:ext cx="11566358"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3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AU" sz="1600" b="0" i="0" kern="1200"/>
            <a:t>This was the beginning of a </a:t>
          </a:r>
          <a:r>
            <a:rPr lang="en-AU" sz="1600" b="1" i="1" u="sng" kern="1200"/>
            <a:t>rapid series of political appoints </a:t>
          </a:r>
          <a:r>
            <a:rPr lang="en-AU" sz="1600" b="0" i="0" kern="1200"/>
            <a:t>for Marius</a:t>
          </a:r>
          <a:endParaRPr lang="en-US" sz="1600" kern="1200"/>
        </a:p>
        <a:p>
          <a:pPr marL="171450" lvl="1" indent="-171450" algn="l" defTabSz="711200">
            <a:lnSpc>
              <a:spcPct val="90000"/>
            </a:lnSpc>
            <a:spcBef>
              <a:spcPct val="0"/>
            </a:spcBef>
            <a:spcAft>
              <a:spcPct val="20000"/>
            </a:spcAft>
            <a:buChar char="•"/>
          </a:pPr>
          <a:r>
            <a:rPr lang="en-AU" sz="1600" b="0" i="0" kern="1200"/>
            <a:t>failed to be elected to the position of </a:t>
          </a:r>
          <a:r>
            <a:rPr lang="en-AU" sz="1600" b="0" i="1" kern="1200"/>
            <a:t>aedile</a:t>
          </a:r>
          <a:r>
            <a:rPr lang="en-AU" sz="1600" b="0" i="0" kern="1200"/>
            <a:t> in 117 BCE</a:t>
          </a:r>
          <a:endParaRPr lang="en-US" sz="1600" kern="1200"/>
        </a:p>
      </dsp:txBody>
      <dsp:txXfrm>
        <a:off x="0" y="2610034"/>
        <a:ext cx="11566358" cy="554242"/>
      </dsp:txXfrm>
    </dsp:sp>
    <dsp:sp modelId="{F0F12DDF-CC0C-6646-94EC-76CD473EB2CD}">
      <dsp:nvSpPr>
        <dsp:cNvPr id="0" name=""/>
        <dsp:cNvSpPr/>
      </dsp:nvSpPr>
      <dsp:spPr>
        <a:xfrm>
          <a:off x="0" y="3164276"/>
          <a:ext cx="11566358"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b="1" i="0" u="sng" kern="1200"/>
            <a:t>115BCE: </a:t>
          </a:r>
          <a:r>
            <a:rPr lang="en-AU" sz="2100" b="0" i="0" kern="1200"/>
            <a:t>Successfully became </a:t>
          </a:r>
          <a:r>
            <a:rPr lang="en-AU" sz="2100" b="0" i="1" kern="1200"/>
            <a:t>praetor</a:t>
          </a:r>
          <a:endParaRPr lang="en-US" sz="2100" kern="1200"/>
        </a:p>
      </dsp:txBody>
      <dsp:txXfrm>
        <a:off x="24588" y="3188864"/>
        <a:ext cx="11517182" cy="454509"/>
      </dsp:txXfrm>
    </dsp:sp>
    <dsp:sp modelId="{005F362F-7526-1744-9778-61001F510CF0}">
      <dsp:nvSpPr>
        <dsp:cNvPr id="0" name=""/>
        <dsp:cNvSpPr/>
      </dsp:nvSpPr>
      <dsp:spPr>
        <a:xfrm>
          <a:off x="0" y="3728441"/>
          <a:ext cx="11566358"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b="1" i="0" u="sng" kern="1200"/>
            <a:t>114 BCE: </a:t>
          </a:r>
          <a:r>
            <a:rPr lang="en-AU" sz="2100" i="1" kern="1200"/>
            <a:t>P</a:t>
          </a:r>
          <a:r>
            <a:rPr lang="en-AU" sz="2100" b="0" i="1" kern="1200"/>
            <a:t>ropraetor</a:t>
          </a:r>
          <a:r>
            <a:rPr lang="en-AU" sz="2100" b="0" i="0" kern="1200"/>
            <a:t> in the lucrative province of </a:t>
          </a:r>
          <a:r>
            <a:rPr lang="en-AU" sz="2100" b="0" i="1" kern="1200"/>
            <a:t>hispania ulterior</a:t>
          </a:r>
          <a:r>
            <a:rPr lang="en-AU" sz="2100" b="0" i="0" kern="1200"/>
            <a:t> in Spain.</a:t>
          </a:r>
          <a:endParaRPr lang="en-US" sz="2100" kern="1200"/>
        </a:p>
      </dsp:txBody>
      <dsp:txXfrm>
        <a:off x="24588" y="3753029"/>
        <a:ext cx="11517182" cy="454509"/>
      </dsp:txXfrm>
    </dsp:sp>
    <dsp:sp modelId="{F301BD67-38CE-FD41-8088-70D46A6F2D01}">
      <dsp:nvSpPr>
        <dsp:cNvPr id="0" name=""/>
        <dsp:cNvSpPr/>
      </dsp:nvSpPr>
      <dsp:spPr>
        <a:xfrm>
          <a:off x="0" y="4292606"/>
          <a:ext cx="11566358"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b="1" i="0" u="sng" kern="1200"/>
            <a:t>113 BCE: </a:t>
          </a:r>
          <a:r>
            <a:rPr lang="en-AU" sz="2100" b="0" i="0" kern="1200"/>
            <a:t>Returned home with significant amount of wealth and respect.</a:t>
          </a:r>
          <a:endParaRPr lang="en-US" sz="2100" kern="1200"/>
        </a:p>
      </dsp:txBody>
      <dsp:txXfrm>
        <a:off x="24588" y="4317194"/>
        <a:ext cx="11517182"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3/5/24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4</a:t>
            </a:fld>
            <a:endParaRPr lang="en-US"/>
          </a:p>
        </p:txBody>
      </p:sp>
    </p:spTree>
    <p:extLst>
      <p:ext uri="{BB962C8B-B14F-4D97-AF65-F5344CB8AC3E}">
        <p14:creationId xmlns:p14="http://schemas.microsoft.com/office/powerpoint/2010/main" val="153101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5</a:t>
            </a:fld>
            <a:endParaRPr lang="en-US"/>
          </a:p>
        </p:txBody>
      </p:sp>
    </p:spTree>
    <p:extLst>
      <p:ext uri="{BB962C8B-B14F-4D97-AF65-F5344CB8AC3E}">
        <p14:creationId xmlns:p14="http://schemas.microsoft.com/office/powerpoint/2010/main" val="334209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3/5/24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3/5/24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3/5/24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3/5/24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3/5/24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3/5/24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3/5/24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3/5/24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3/5/24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6600" dirty="0"/>
              <a:t>Gaius Marius</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340729" cy="1384995"/>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br>
              <a:rPr lang="en-US" sz="2800" dirty="0">
                <a:solidFill>
                  <a:schemeClr val="accent5">
                    <a:lumMod val="75000"/>
                  </a:schemeClr>
                </a:solidFill>
              </a:rPr>
            </a:br>
            <a:r>
              <a:rPr lang="en-US" sz="2800" i="1" dirty="0">
                <a:solidFill>
                  <a:schemeClr val="accent5">
                    <a:lumMod val="75000"/>
                  </a:schemeClr>
                </a:solidFill>
              </a:rPr>
              <a:t>Describe </a:t>
            </a:r>
            <a:r>
              <a:rPr lang="en-US" sz="2800" dirty="0">
                <a:solidFill>
                  <a:schemeClr val="accent5">
                    <a:lumMod val="75000"/>
                  </a:schemeClr>
                </a:solidFill>
              </a:rPr>
              <a:t>the life and career of Gaius Marius</a:t>
            </a:r>
            <a:endParaRPr lang="en-US" sz="2800" i="1" u="sng"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7, Lesson 1</a:t>
            </a:r>
          </a:p>
        </p:txBody>
      </p:sp>
      <p:pic>
        <p:nvPicPr>
          <p:cNvPr id="1026" name="Picture 2" descr="Gaius Marius - Wikidata">
            <a:extLst>
              <a:ext uri="{FF2B5EF4-FFF2-40B4-BE49-F238E27FC236}">
                <a16:creationId xmlns:a16="http://schemas.microsoft.com/office/drawing/2014/main" id="{2DFED12C-EE70-7D8A-55B2-891FB2FE3F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143"/>
          <a:stretch/>
        </p:blipFill>
        <p:spPr bwMode="auto">
          <a:xfrm>
            <a:off x="875211" y="309207"/>
            <a:ext cx="5733515" cy="574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90257-0AD5-EC65-3119-8D0140773F4D}"/>
              </a:ext>
            </a:extLst>
          </p:cNvPr>
          <p:cNvSpPr>
            <a:spLocks noGrp="1"/>
          </p:cNvSpPr>
          <p:nvPr>
            <p:ph type="title"/>
          </p:nvPr>
        </p:nvSpPr>
        <p:spPr>
          <a:xfrm>
            <a:off x="5181601" y="634946"/>
            <a:ext cx="6368142" cy="1450757"/>
          </a:xfrm>
        </p:spPr>
        <p:txBody>
          <a:bodyPr>
            <a:normAutofit/>
          </a:bodyPr>
          <a:lstStyle/>
          <a:p>
            <a:pPr algn="ctr"/>
            <a:r>
              <a:rPr lang="en-US" sz="5400" dirty="0"/>
              <a:t>SUMMARY</a:t>
            </a:r>
          </a:p>
        </p:txBody>
      </p:sp>
      <p:pic>
        <p:nvPicPr>
          <p:cNvPr id="17" name="Picture 4" descr="Question mark on green pastel background">
            <a:extLst>
              <a:ext uri="{FF2B5EF4-FFF2-40B4-BE49-F238E27FC236}">
                <a16:creationId xmlns:a16="http://schemas.microsoft.com/office/drawing/2014/main" id="{CFF88AD7-9438-46C5-FE86-A8E75C9C99E3}"/>
              </a:ext>
            </a:extLst>
          </p:cNvPr>
          <p:cNvPicPr>
            <a:picLocks noChangeAspect="1"/>
          </p:cNvPicPr>
          <p:nvPr/>
        </p:nvPicPr>
        <p:blipFill rotWithShape="1">
          <a:blip r:embed="rId2"/>
          <a:srcRect l="44592" r="4597" b="-2"/>
          <a:stretch/>
        </p:blipFill>
        <p:spPr>
          <a:xfrm>
            <a:off x="20" y="-12128"/>
            <a:ext cx="4654276" cy="6870127"/>
          </a:xfrm>
          <a:prstGeom prst="rect">
            <a:avLst/>
          </a:prstGeom>
        </p:spPr>
      </p:pic>
      <p:cxnSp>
        <p:nvCxnSpPr>
          <p:cNvPr id="18"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2AA20777-ACF1-F94B-C508-C0A1FBCE2CD1}"/>
              </a:ext>
            </a:extLst>
          </p:cNvPr>
          <p:cNvSpPr>
            <a:spLocks noGrp="1"/>
          </p:cNvSpPr>
          <p:nvPr>
            <p:ph idx="1"/>
          </p:nvPr>
        </p:nvSpPr>
        <p:spPr>
          <a:xfrm>
            <a:off x="5181601" y="2198914"/>
            <a:ext cx="6368142" cy="3670180"/>
          </a:xfrm>
        </p:spPr>
        <p:txBody>
          <a:bodyPr>
            <a:normAutofit/>
          </a:bodyPr>
          <a:lstStyle/>
          <a:p>
            <a:pPr algn="ctr"/>
            <a:r>
              <a:rPr lang="en-US" sz="3200" b="1" i="1" dirty="0"/>
              <a:t>Describe Gaius Marius in 10 separate words.</a:t>
            </a:r>
          </a:p>
          <a:p>
            <a:endParaRPr lang="en-US" sz="3200" dirty="0"/>
          </a:p>
          <a:p>
            <a:r>
              <a:rPr lang="en-US" sz="3200" dirty="0"/>
              <a:t>EXTENSION: https://</a:t>
            </a:r>
            <a:r>
              <a:rPr lang="en-US" sz="3200" dirty="0" err="1"/>
              <a:t>www.youtube.com</a:t>
            </a:r>
            <a:r>
              <a:rPr lang="en-US" sz="3200" dirty="0"/>
              <a:t>/</a:t>
            </a:r>
            <a:r>
              <a:rPr lang="en-US" sz="3200" dirty="0" err="1"/>
              <a:t>watch?v</a:t>
            </a:r>
            <a:r>
              <a:rPr lang="en-US" sz="3200" dirty="0"/>
              <a:t>=</a:t>
            </a:r>
            <a:r>
              <a:rPr lang="en-US" sz="3200" dirty="0" err="1"/>
              <a:t>UIRS_PMeVVY&amp;ab_channel</a:t>
            </a:r>
            <a:r>
              <a:rPr lang="en-US" sz="3200" dirty="0"/>
              <a:t>=</a:t>
            </a:r>
            <a:r>
              <a:rPr lang="en-US" sz="3200" dirty="0" err="1"/>
              <a:t>KingsandGenerals</a:t>
            </a:r>
            <a:endParaRPr lang="en-US" sz="3200" dirty="0"/>
          </a:p>
          <a:p>
            <a:endParaRPr lang="en-US" sz="3200" dirty="0"/>
          </a:p>
        </p:txBody>
      </p:sp>
    </p:spTree>
    <p:extLst>
      <p:ext uri="{BB962C8B-B14F-4D97-AF65-F5344CB8AC3E}">
        <p14:creationId xmlns:p14="http://schemas.microsoft.com/office/powerpoint/2010/main" val="117651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E09F-9F28-8162-A8E5-20F0D0183065}"/>
              </a:ext>
            </a:extLst>
          </p:cNvPr>
          <p:cNvSpPr>
            <a:spLocks noGrp="1"/>
          </p:cNvSpPr>
          <p:nvPr>
            <p:ph type="title"/>
          </p:nvPr>
        </p:nvSpPr>
        <p:spPr/>
        <p:txBody>
          <a:bodyPr/>
          <a:lstStyle/>
          <a:p>
            <a:pPr algn="ctr"/>
            <a:r>
              <a:rPr lang="en-US" dirty="0"/>
              <a:t>REVIEW – Where are we up to?</a:t>
            </a:r>
          </a:p>
        </p:txBody>
      </p:sp>
      <p:graphicFrame>
        <p:nvGraphicFramePr>
          <p:cNvPr id="3" name="Table 3">
            <a:extLst>
              <a:ext uri="{FF2B5EF4-FFF2-40B4-BE49-F238E27FC236}">
                <a16:creationId xmlns:a16="http://schemas.microsoft.com/office/drawing/2014/main" id="{E5AB4B30-C066-D5AC-617D-6167C24D30D4}"/>
              </a:ext>
            </a:extLst>
          </p:cNvPr>
          <p:cNvGraphicFramePr>
            <a:graphicFrameLocks noGrp="1"/>
          </p:cNvGraphicFramePr>
          <p:nvPr>
            <p:extLst>
              <p:ext uri="{D42A27DB-BD31-4B8C-83A1-F6EECF244321}">
                <p14:modId xmlns:p14="http://schemas.microsoft.com/office/powerpoint/2010/main" val="1072515365"/>
              </p:ext>
            </p:extLst>
          </p:nvPr>
        </p:nvGraphicFramePr>
        <p:xfrm>
          <a:off x="470262" y="2102395"/>
          <a:ext cx="11364688" cy="3566160"/>
        </p:xfrm>
        <a:graphic>
          <a:graphicData uri="http://schemas.openxmlformats.org/drawingml/2006/table">
            <a:tbl>
              <a:tblPr firstRow="1" bandRow="1">
                <a:tableStyleId>{5C22544A-7EE6-4342-B048-85BDC9FD1C3A}</a:tableStyleId>
              </a:tblPr>
              <a:tblGrid>
                <a:gridCol w="1859424">
                  <a:extLst>
                    <a:ext uri="{9D8B030D-6E8A-4147-A177-3AD203B41FA5}">
                      <a16:colId xmlns:a16="http://schemas.microsoft.com/office/drawing/2014/main" val="1778025588"/>
                    </a:ext>
                  </a:extLst>
                </a:gridCol>
                <a:gridCol w="5717035">
                  <a:extLst>
                    <a:ext uri="{9D8B030D-6E8A-4147-A177-3AD203B41FA5}">
                      <a16:colId xmlns:a16="http://schemas.microsoft.com/office/drawing/2014/main" val="3403941599"/>
                    </a:ext>
                  </a:extLst>
                </a:gridCol>
                <a:gridCol w="3788229">
                  <a:extLst>
                    <a:ext uri="{9D8B030D-6E8A-4147-A177-3AD203B41FA5}">
                      <a16:colId xmlns:a16="http://schemas.microsoft.com/office/drawing/2014/main" val="3990801293"/>
                    </a:ext>
                  </a:extLst>
                </a:gridCol>
              </a:tblGrid>
              <a:tr h="370840">
                <a:tc>
                  <a:txBody>
                    <a:bodyPr/>
                    <a:lstStyle/>
                    <a:p>
                      <a:pPr algn="ctr"/>
                      <a:r>
                        <a:rPr lang="en-US" sz="2000" dirty="0">
                          <a:solidFill>
                            <a:schemeClr val="tx1"/>
                          </a:solidFill>
                        </a:rPr>
                        <a:t>Term/Week</a:t>
                      </a:r>
                    </a:p>
                  </a:txBody>
                  <a:tcPr/>
                </a:tc>
                <a:tc>
                  <a:txBody>
                    <a:bodyPr/>
                    <a:lstStyle/>
                    <a:p>
                      <a:pPr algn="ctr"/>
                      <a:r>
                        <a:rPr lang="en-US" sz="2000" dirty="0">
                          <a:solidFill>
                            <a:schemeClr val="tx1"/>
                          </a:solidFill>
                        </a:rPr>
                        <a:t>Topic/Content</a:t>
                      </a:r>
                    </a:p>
                  </a:txBody>
                  <a:tcPr/>
                </a:tc>
                <a:tc>
                  <a:txBody>
                    <a:bodyPr/>
                    <a:lstStyle/>
                    <a:p>
                      <a:pPr algn="ctr"/>
                      <a:r>
                        <a:rPr lang="en-US" sz="2000" dirty="0">
                          <a:solidFill>
                            <a:schemeClr val="tx1"/>
                          </a:solidFill>
                        </a:rPr>
                        <a:t>Assessments</a:t>
                      </a:r>
                    </a:p>
                  </a:txBody>
                  <a:tcPr/>
                </a:tc>
                <a:extLst>
                  <a:ext uri="{0D108BD9-81ED-4DB2-BD59-A6C34878D82A}">
                    <a16:rowId xmlns:a16="http://schemas.microsoft.com/office/drawing/2014/main" val="2964885567"/>
                  </a:ext>
                </a:extLst>
              </a:tr>
              <a:tr h="370840">
                <a:tc>
                  <a:txBody>
                    <a:bodyPr/>
                    <a:lstStyle/>
                    <a:p>
                      <a:pPr algn="ctr"/>
                      <a:r>
                        <a:rPr lang="en-US" sz="2000" strike="sngStrike" dirty="0">
                          <a:solidFill>
                            <a:schemeClr val="tx1"/>
                          </a:solidFill>
                        </a:rPr>
                        <a:t>T1 - 1</a:t>
                      </a:r>
                    </a:p>
                  </a:txBody>
                  <a:tcPr>
                    <a:solidFill>
                      <a:schemeClr val="accent6">
                        <a:lumMod val="20000"/>
                        <a:lumOff val="80000"/>
                      </a:schemeClr>
                    </a:solidFill>
                  </a:tcPr>
                </a:tc>
                <a:tc>
                  <a:txBody>
                    <a:bodyPr/>
                    <a:lstStyle/>
                    <a:p>
                      <a:pPr algn="ctr"/>
                      <a:r>
                        <a:rPr lang="en-US" sz="2000" strike="sngStrike" dirty="0">
                          <a:solidFill>
                            <a:schemeClr val="tx1"/>
                          </a:solidFill>
                        </a:rPr>
                        <a:t>Roman Society Overview</a:t>
                      </a:r>
                    </a:p>
                  </a:txBody>
                  <a:tcPr>
                    <a:solidFill>
                      <a:schemeClr val="accent6">
                        <a:lumMod val="20000"/>
                        <a:lumOff val="80000"/>
                      </a:schemeClr>
                    </a:solidFill>
                  </a:tcPr>
                </a:tc>
                <a:tc>
                  <a:txBody>
                    <a:bodyPr/>
                    <a:lstStyle/>
                    <a:p>
                      <a:pPr algn="ctr"/>
                      <a:endParaRPr lang="en-US" sz="1800" strike="sngStrike"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404137278"/>
                  </a:ext>
                </a:extLst>
              </a:tr>
              <a:tr h="370840">
                <a:tc>
                  <a:txBody>
                    <a:bodyPr/>
                    <a:lstStyle/>
                    <a:p>
                      <a:pPr algn="ctr"/>
                      <a:r>
                        <a:rPr lang="en-US" sz="2000" strike="sngStrike" dirty="0">
                          <a:solidFill>
                            <a:schemeClr val="tx1"/>
                          </a:solidFill>
                        </a:rPr>
                        <a:t>T1 - 2 - 3</a:t>
                      </a:r>
                    </a:p>
                  </a:txBody>
                  <a:tcPr>
                    <a:solidFill>
                      <a:schemeClr val="accent6">
                        <a:lumMod val="20000"/>
                        <a:lumOff val="80000"/>
                      </a:schemeClr>
                    </a:solidFill>
                  </a:tcPr>
                </a:tc>
                <a:tc>
                  <a:txBody>
                    <a:bodyPr/>
                    <a:lstStyle/>
                    <a:p>
                      <a:pPr algn="ctr"/>
                      <a:r>
                        <a:rPr lang="en-US" sz="2000" strike="sngStrike" dirty="0">
                          <a:solidFill>
                            <a:schemeClr val="tx1"/>
                          </a:solidFill>
                        </a:rPr>
                        <a:t>Roman Soc/Pol/Eco/Religion/</a:t>
                      </a:r>
                      <a:r>
                        <a:rPr lang="en-US" sz="2000" strike="sngStrike" dirty="0" err="1">
                          <a:solidFill>
                            <a:schemeClr val="tx1"/>
                          </a:solidFill>
                        </a:rPr>
                        <a:t>Cul</a:t>
                      </a:r>
                      <a:endParaRPr lang="en-US" sz="2000" strike="sngStrike" dirty="0">
                        <a:solidFill>
                          <a:schemeClr val="tx1"/>
                        </a:solidFill>
                      </a:endParaRPr>
                    </a:p>
                  </a:txBody>
                  <a:tcPr>
                    <a:solidFill>
                      <a:schemeClr val="accent6">
                        <a:lumMod val="20000"/>
                        <a:lumOff val="80000"/>
                      </a:schemeClr>
                    </a:solidFill>
                  </a:tcPr>
                </a:tc>
                <a:tc>
                  <a:txBody>
                    <a:bodyPr/>
                    <a:lstStyle/>
                    <a:p>
                      <a:pPr algn="ctr"/>
                      <a:endParaRPr lang="en-US" sz="1800" strike="sngStrike"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664413869"/>
                  </a:ext>
                </a:extLst>
              </a:tr>
              <a:tr h="370840">
                <a:tc>
                  <a:txBody>
                    <a:bodyPr/>
                    <a:lstStyle/>
                    <a:p>
                      <a:pPr algn="ctr"/>
                      <a:r>
                        <a:rPr lang="en-US" sz="2000" strike="sngStrike" dirty="0">
                          <a:solidFill>
                            <a:schemeClr val="tx1"/>
                          </a:solidFill>
                        </a:rPr>
                        <a:t>T1 – 4 - 6</a:t>
                      </a:r>
                    </a:p>
                  </a:txBody>
                  <a:tcPr>
                    <a:solidFill>
                      <a:srgbClr val="E7D8FA"/>
                    </a:solidFill>
                  </a:tcPr>
                </a:tc>
                <a:tc>
                  <a:txBody>
                    <a:bodyPr/>
                    <a:lstStyle/>
                    <a:p>
                      <a:pPr algn="ctr"/>
                      <a:r>
                        <a:rPr lang="en-US" sz="2000" strike="sngStrike" dirty="0">
                          <a:solidFill>
                            <a:schemeClr val="tx1"/>
                          </a:solidFill>
                        </a:rPr>
                        <a:t>Tiberius and Gaius Gracchus (133 – 121 BCE)</a:t>
                      </a:r>
                    </a:p>
                  </a:txBody>
                  <a:tcPr>
                    <a:solidFill>
                      <a:srgbClr val="E7D8FA"/>
                    </a:solidFill>
                  </a:tcPr>
                </a:tc>
                <a:tc>
                  <a:txBody>
                    <a:bodyPr/>
                    <a:lstStyle/>
                    <a:p>
                      <a:pPr algn="ctr"/>
                      <a:r>
                        <a:rPr lang="en-US" sz="1800" strike="sngStrike" dirty="0">
                          <a:solidFill>
                            <a:schemeClr val="tx1"/>
                          </a:solidFill>
                        </a:rPr>
                        <a:t>Essay (Week 6 – 10%)</a:t>
                      </a:r>
                    </a:p>
                  </a:txBody>
                  <a:tcPr>
                    <a:solidFill>
                      <a:srgbClr val="E7D8FA"/>
                    </a:solidFill>
                  </a:tcPr>
                </a:tc>
                <a:extLst>
                  <a:ext uri="{0D108BD9-81ED-4DB2-BD59-A6C34878D82A}">
                    <a16:rowId xmlns:a16="http://schemas.microsoft.com/office/drawing/2014/main" val="1803480295"/>
                  </a:ext>
                </a:extLst>
              </a:tr>
              <a:tr h="370840">
                <a:tc>
                  <a:txBody>
                    <a:bodyPr/>
                    <a:lstStyle/>
                    <a:p>
                      <a:pPr algn="ctr"/>
                      <a:r>
                        <a:rPr lang="en-US" sz="2000" dirty="0">
                          <a:solidFill>
                            <a:schemeClr val="tx1"/>
                          </a:solidFill>
                        </a:rPr>
                        <a:t>T1 – 7 - 9</a:t>
                      </a:r>
                    </a:p>
                  </a:txBody>
                  <a:tcPr>
                    <a:solidFill>
                      <a:srgbClr val="FFFF00"/>
                    </a:solidFill>
                  </a:tcPr>
                </a:tc>
                <a:tc>
                  <a:txBody>
                    <a:bodyPr/>
                    <a:lstStyle/>
                    <a:p>
                      <a:pPr algn="ctr"/>
                      <a:r>
                        <a:rPr lang="en-US" sz="2000" dirty="0">
                          <a:solidFill>
                            <a:schemeClr val="tx1"/>
                          </a:solidFill>
                        </a:rPr>
                        <a:t>Gaius Marius (133 – 87 BCE)</a:t>
                      </a:r>
                    </a:p>
                  </a:txBody>
                  <a:tcPr>
                    <a:solidFill>
                      <a:srgbClr val="FFFF00"/>
                    </a:solidFill>
                  </a:tcPr>
                </a:tc>
                <a:tc>
                  <a:txBody>
                    <a:bodyPr/>
                    <a:lstStyle/>
                    <a:p>
                      <a:pPr algn="ctr"/>
                      <a:r>
                        <a:rPr lang="en-US" sz="1800" dirty="0">
                          <a:solidFill>
                            <a:schemeClr val="tx1"/>
                          </a:solidFill>
                        </a:rPr>
                        <a:t>Source Analysis (Week 9 – 10%)</a:t>
                      </a:r>
                    </a:p>
                  </a:txBody>
                  <a:tcPr>
                    <a:solidFill>
                      <a:srgbClr val="FFFF00"/>
                    </a:solidFill>
                  </a:tcPr>
                </a:tc>
                <a:extLst>
                  <a:ext uri="{0D108BD9-81ED-4DB2-BD59-A6C34878D82A}">
                    <a16:rowId xmlns:a16="http://schemas.microsoft.com/office/drawing/2014/main" val="551971720"/>
                  </a:ext>
                </a:extLst>
              </a:tr>
              <a:tr h="370840">
                <a:tc>
                  <a:txBody>
                    <a:bodyPr/>
                    <a:lstStyle/>
                    <a:p>
                      <a:pPr algn="ctr"/>
                      <a:r>
                        <a:rPr lang="en-US" sz="2000" dirty="0">
                          <a:solidFill>
                            <a:schemeClr val="tx1"/>
                          </a:solidFill>
                        </a:rPr>
                        <a:t>T2 – 1 - 3</a:t>
                      </a:r>
                    </a:p>
                  </a:txBody>
                  <a:tcPr>
                    <a:solidFill>
                      <a:schemeClr val="accent6">
                        <a:lumMod val="20000"/>
                        <a:lumOff val="80000"/>
                      </a:schemeClr>
                    </a:solidFill>
                  </a:tcPr>
                </a:tc>
                <a:tc>
                  <a:txBody>
                    <a:bodyPr/>
                    <a:lstStyle/>
                    <a:p>
                      <a:pPr algn="ctr"/>
                      <a:r>
                        <a:rPr lang="en-US" sz="2000" dirty="0">
                          <a:solidFill>
                            <a:schemeClr val="tx1"/>
                          </a:solidFill>
                        </a:rPr>
                        <a:t>Sulla (90 – 78 BCE)</a:t>
                      </a:r>
                    </a:p>
                  </a:txBody>
                  <a:tcPr>
                    <a:solidFill>
                      <a:schemeClr val="accent6">
                        <a:lumMod val="20000"/>
                        <a:lumOff val="80000"/>
                      </a:schemeClr>
                    </a:solidFill>
                  </a:tcPr>
                </a:tc>
                <a:tc>
                  <a:txBody>
                    <a:bodyPr/>
                    <a:lstStyle/>
                    <a:p>
                      <a:pPr algn="ctr"/>
                      <a:endParaRPr lang="en-US" sz="180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2565591250"/>
                  </a:ext>
                </a:extLst>
              </a:tr>
              <a:tr h="370840">
                <a:tc>
                  <a:txBody>
                    <a:bodyPr/>
                    <a:lstStyle/>
                    <a:p>
                      <a:pPr algn="ctr"/>
                      <a:r>
                        <a:rPr lang="en-US" sz="2000" dirty="0">
                          <a:solidFill>
                            <a:schemeClr val="tx1"/>
                          </a:solidFill>
                        </a:rPr>
                        <a:t>T2 – 4 – 5 </a:t>
                      </a:r>
                    </a:p>
                  </a:txBody>
                  <a:tcPr>
                    <a:solidFill>
                      <a:schemeClr val="accent4">
                        <a:lumMod val="75000"/>
                      </a:schemeClr>
                    </a:solidFill>
                  </a:tcPr>
                </a:tc>
                <a:tc>
                  <a:txBody>
                    <a:bodyPr/>
                    <a:lstStyle/>
                    <a:p>
                      <a:pPr algn="ctr"/>
                      <a:r>
                        <a:rPr lang="en-US" sz="2000" dirty="0">
                          <a:solidFill>
                            <a:schemeClr val="tx1"/>
                          </a:solidFill>
                        </a:rPr>
                        <a:t>EST</a:t>
                      </a:r>
                    </a:p>
                  </a:txBody>
                  <a:tcPr>
                    <a:solidFill>
                      <a:schemeClr val="accent4">
                        <a:lumMod val="75000"/>
                      </a:schemeClr>
                    </a:solidFill>
                  </a:tcPr>
                </a:tc>
                <a:tc>
                  <a:txBody>
                    <a:bodyPr/>
                    <a:lstStyle/>
                    <a:p>
                      <a:pPr algn="ctr"/>
                      <a:r>
                        <a:rPr lang="en-US" sz="1800" dirty="0">
                          <a:solidFill>
                            <a:schemeClr val="tx1"/>
                          </a:solidFill>
                        </a:rPr>
                        <a:t>EST (Week 4 – 5 – 15%)</a:t>
                      </a:r>
                    </a:p>
                  </a:txBody>
                  <a:tcPr>
                    <a:solidFill>
                      <a:schemeClr val="accent4">
                        <a:lumMod val="75000"/>
                      </a:schemeClr>
                    </a:solidFill>
                  </a:tcPr>
                </a:tc>
                <a:extLst>
                  <a:ext uri="{0D108BD9-81ED-4DB2-BD59-A6C34878D82A}">
                    <a16:rowId xmlns:a16="http://schemas.microsoft.com/office/drawing/2014/main" val="1187880480"/>
                  </a:ext>
                </a:extLst>
              </a:tr>
              <a:tr h="0">
                <a:tc>
                  <a:txBody>
                    <a:bodyPr/>
                    <a:lstStyle/>
                    <a:p>
                      <a:pPr algn="ctr"/>
                      <a:r>
                        <a:rPr lang="en-US" sz="2000" dirty="0">
                          <a:solidFill>
                            <a:schemeClr val="tx1"/>
                          </a:solidFill>
                        </a:rPr>
                        <a:t>T2 – 5 - 6</a:t>
                      </a:r>
                    </a:p>
                  </a:txBody>
                  <a:tcPr>
                    <a:solidFill>
                      <a:schemeClr val="accent6">
                        <a:lumMod val="20000"/>
                        <a:lumOff val="80000"/>
                      </a:schemeClr>
                    </a:solidFill>
                  </a:tcPr>
                </a:tc>
                <a:tc>
                  <a:txBody>
                    <a:bodyPr/>
                    <a:lstStyle/>
                    <a:p>
                      <a:pPr algn="ctr"/>
                      <a:r>
                        <a:rPr lang="en-US" sz="2000" dirty="0">
                          <a:solidFill>
                            <a:schemeClr val="tx1"/>
                          </a:solidFill>
                        </a:rPr>
                        <a:t>Pompey to 66 BCE</a:t>
                      </a:r>
                    </a:p>
                  </a:txBody>
                  <a:tcPr>
                    <a:solidFill>
                      <a:schemeClr val="accent6">
                        <a:lumMod val="20000"/>
                        <a:lumOff val="80000"/>
                      </a:schemeClr>
                    </a:solidFill>
                  </a:tcPr>
                </a:tc>
                <a:tc>
                  <a:txBody>
                    <a:bodyPr/>
                    <a:lstStyle/>
                    <a:p>
                      <a:pPr algn="ctr"/>
                      <a:r>
                        <a:rPr lang="en-US" sz="1800" dirty="0">
                          <a:solidFill>
                            <a:schemeClr val="tx1"/>
                          </a:solidFill>
                        </a:rPr>
                        <a:t>Historical Inquiry (Week 5 – 6 – 10%)</a:t>
                      </a:r>
                    </a:p>
                  </a:txBody>
                  <a:tcPr>
                    <a:solidFill>
                      <a:schemeClr val="accent4">
                        <a:lumMod val="75000"/>
                      </a:schemeClr>
                    </a:solidFill>
                  </a:tcPr>
                </a:tc>
                <a:extLst>
                  <a:ext uri="{0D108BD9-81ED-4DB2-BD59-A6C34878D82A}">
                    <a16:rowId xmlns:a16="http://schemas.microsoft.com/office/drawing/2014/main" val="3308537432"/>
                  </a:ext>
                </a:extLst>
              </a:tr>
              <a:tr h="0">
                <a:tc>
                  <a:txBody>
                    <a:bodyPr/>
                    <a:lstStyle/>
                    <a:p>
                      <a:pPr algn="ctr"/>
                      <a:r>
                        <a:rPr lang="en-US" sz="2000" dirty="0">
                          <a:solidFill>
                            <a:schemeClr val="tx1"/>
                          </a:solidFill>
                        </a:rPr>
                        <a:t>T2 - 7</a:t>
                      </a:r>
                    </a:p>
                  </a:txBody>
                  <a:tcPr>
                    <a:solidFill>
                      <a:schemeClr val="accent6">
                        <a:lumMod val="20000"/>
                        <a:lumOff val="80000"/>
                      </a:schemeClr>
                    </a:solidFill>
                  </a:tcPr>
                </a:tc>
                <a:tc>
                  <a:txBody>
                    <a:bodyPr/>
                    <a:lstStyle/>
                    <a:p>
                      <a:pPr algn="ctr"/>
                      <a:r>
                        <a:rPr lang="en-US" sz="2000" dirty="0">
                          <a:solidFill>
                            <a:schemeClr val="tx1"/>
                          </a:solidFill>
                        </a:rPr>
                        <a:t>EXAMS</a:t>
                      </a:r>
                    </a:p>
                  </a:txBody>
                  <a:tcPr>
                    <a:solidFill>
                      <a:schemeClr val="accent6">
                        <a:lumMod val="20000"/>
                        <a:lumOff val="80000"/>
                      </a:schemeClr>
                    </a:solidFill>
                  </a:tcPr>
                </a:tc>
                <a:tc>
                  <a:txBody>
                    <a:bodyPr/>
                    <a:lstStyle/>
                    <a:p>
                      <a:pPr algn="ctr"/>
                      <a:endParaRPr lang="en-US" sz="1800"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3750787417"/>
                  </a:ext>
                </a:extLst>
              </a:tr>
            </a:tbl>
          </a:graphicData>
        </a:graphic>
      </p:graphicFrame>
    </p:spTree>
    <p:extLst>
      <p:ext uri="{BB962C8B-B14F-4D97-AF65-F5344CB8AC3E}">
        <p14:creationId xmlns:p14="http://schemas.microsoft.com/office/powerpoint/2010/main" val="379830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24B85DF-48B2-3F71-2F89-6BEBFABE8E0F}"/>
              </a:ext>
            </a:extLst>
          </p:cNvPr>
          <p:cNvSpPr>
            <a:spLocks noGrp="1"/>
          </p:cNvSpPr>
          <p:nvPr>
            <p:ph type="title"/>
          </p:nvPr>
        </p:nvSpPr>
        <p:spPr>
          <a:xfrm>
            <a:off x="776125" y="149480"/>
            <a:ext cx="10738585" cy="4193920"/>
          </a:xfrm>
        </p:spPr>
        <p:txBody>
          <a:bodyPr vert="horz" lIns="91440" tIns="45720" rIns="91440" bIns="45720" rtlCol="0" anchor="b">
            <a:normAutofit fontScale="90000"/>
          </a:bodyPr>
          <a:lstStyle/>
          <a:p>
            <a:pPr algn="ctr"/>
            <a:r>
              <a:rPr lang="en-AU" b="0" i="0" dirty="0">
                <a:solidFill>
                  <a:srgbClr val="000000"/>
                </a:solidFill>
                <a:effectLst/>
                <a:latin typeface="Calibri" panose="020F0502020204030204" pitchFamily="34" charset="0"/>
                <a:cs typeface="Calibri" panose="020F0502020204030204" pitchFamily="34" charset="0"/>
              </a:rPr>
              <a:t>Gaius Marius was one of the most influential and significant figures in Roman history.</a:t>
            </a:r>
            <a:br>
              <a:rPr lang="en-AU" b="0" i="0" dirty="0">
                <a:solidFill>
                  <a:srgbClr val="000000"/>
                </a:solidFill>
                <a:effectLst/>
                <a:latin typeface="Calibri" panose="020F0502020204030204" pitchFamily="34" charset="0"/>
                <a:cs typeface="Calibri" panose="020F0502020204030204" pitchFamily="34" charset="0"/>
              </a:rPr>
            </a:br>
            <a:r>
              <a:rPr lang="en-AU" b="0" i="0" dirty="0">
                <a:solidFill>
                  <a:srgbClr val="000000"/>
                </a:solidFill>
                <a:effectLst/>
                <a:latin typeface="Calibri" panose="020F0502020204030204" pitchFamily="34" charset="0"/>
                <a:cs typeface="Calibri" panose="020F0502020204030204" pitchFamily="34" charset="0"/>
              </a:rPr>
              <a:t> </a:t>
            </a:r>
            <a:br>
              <a:rPr lang="en-AU" b="0" i="0" dirty="0">
                <a:solidFill>
                  <a:srgbClr val="000000"/>
                </a:solidFill>
                <a:effectLst/>
                <a:latin typeface="Calibri" panose="020F0502020204030204" pitchFamily="34" charset="0"/>
                <a:cs typeface="Calibri" panose="020F0502020204030204" pitchFamily="34" charset="0"/>
              </a:rPr>
            </a:br>
            <a:r>
              <a:rPr lang="en-AU" b="0" i="0" dirty="0">
                <a:solidFill>
                  <a:srgbClr val="000000"/>
                </a:solidFill>
                <a:effectLst/>
                <a:latin typeface="Calibri" panose="020F0502020204030204" pitchFamily="34" charset="0"/>
                <a:cs typeface="Calibri" panose="020F0502020204030204" pitchFamily="34" charset="0"/>
              </a:rPr>
              <a:t>His life and career were full of drama and adventure, and he left a lasting legacy on the Roman world.</a:t>
            </a:r>
          </a:p>
        </p:txBody>
      </p:sp>
    </p:spTree>
    <p:extLst>
      <p:ext uri="{BB962C8B-B14F-4D97-AF65-F5344CB8AC3E}">
        <p14:creationId xmlns:p14="http://schemas.microsoft.com/office/powerpoint/2010/main" val="3256227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EA5AC-A1D4-2FDF-70C7-21F20499226D}"/>
              </a:ext>
            </a:extLst>
          </p:cNvPr>
          <p:cNvSpPr>
            <a:spLocks noGrp="1"/>
          </p:cNvSpPr>
          <p:nvPr>
            <p:ph type="title"/>
          </p:nvPr>
        </p:nvSpPr>
        <p:spPr/>
        <p:txBody>
          <a:bodyPr/>
          <a:lstStyle/>
          <a:p>
            <a:pPr algn="ctr"/>
            <a:r>
              <a:rPr lang="en-US" dirty="0"/>
              <a:t>Early Life</a:t>
            </a:r>
          </a:p>
        </p:txBody>
      </p:sp>
      <p:sp>
        <p:nvSpPr>
          <p:cNvPr id="3" name="Content Placeholder 2">
            <a:extLst>
              <a:ext uri="{FF2B5EF4-FFF2-40B4-BE49-F238E27FC236}">
                <a16:creationId xmlns:a16="http://schemas.microsoft.com/office/drawing/2014/main" id="{5E16749E-D06D-A795-7D6C-E368DC62F441}"/>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AU" b="0" i="0">
                <a:solidFill>
                  <a:srgbClr val="000000"/>
                </a:solidFill>
                <a:effectLst/>
                <a:latin typeface="Calibri" panose="020F0502020204030204" pitchFamily="34" charset="0"/>
                <a:cs typeface="Calibri" panose="020F0502020204030204" pitchFamily="34" charset="0"/>
              </a:rPr>
              <a:t>BORN: Arpinum, a small town in Latium, in 157 BCE. </a:t>
            </a:r>
          </a:p>
          <a:p>
            <a:pPr algn="l">
              <a:buFont typeface="Arial" panose="020B0604020202020204" pitchFamily="34" charset="0"/>
              <a:buChar char="•"/>
            </a:pPr>
            <a:r>
              <a:rPr lang="en-AU" b="0" i="0">
                <a:solidFill>
                  <a:srgbClr val="000000"/>
                </a:solidFill>
                <a:effectLst/>
                <a:latin typeface="Calibri" panose="020F0502020204030204" pitchFamily="34" charset="0"/>
                <a:cs typeface="Calibri" panose="020F0502020204030204" pitchFamily="34" charset="0"/>
              </a:rPr>
              <a:t>FATHER: a landowner of modest means</a:t>
            </a:r>
          </a:p>
          <a:p>
            <a:pPr algn="l">
              <a:buFont typeface="Arial" panose="020B0604020202020204" pitchFamily="34" charset="0"/>
              <a:buChar char="•"/>
            </a:pPr>
            <a:r>
              <a:rPr lang="en-AU" b="0" i="0">
                <a:solidFill>
                  <a:srgbClr val="000000"/>
                </a:solidFill>
                <a:effectLst/>
                <a:latin typeface="Calibri" panose="020F0502020204030204" pitchFamily="34" charset="0"/>
                <a:cs typeface="Calibri" panose="020F0502020204030204" pitchFamily="34" charset="0"/>
              </a:rPr>
              <a:t>MOTHER: came from a wealthy family.</a:t>
            </a:r>
          </a:p>
          <a:p>
            <a:pPr algn="l">
              <a:buFont typeface="Arial" panose="020B0604020202020204" pitchFamily="34" charset="0"/>
              <a:buChar char="•"/>
            </a:pPr>
            <a:r>
              <a:rPr lang="en-AU" b="0" i="0">
                <a:solidFill>
                  <a:srgbClr val="000000"/>
                </a:solidFill>
                <a:effectLst/>
                <a:latin typeface="Calibri" panose="020F0502020204030204" pitchFamily="34" charset="0"/>
                <a:cs typeface="Calibri" panose="020F0502020204030204" pitchFamily="34" charset="0"/>
              </a:rPr>
              <a:t>STATUS: equestrian - wealthy aristocrats / well known </a:t>
            </a:r>
          </a:p>
          <a:p>
            <a:pPr algn="l">
              <a:buFont typeface="Arial" panose="020B0604020202020204" pitchFamily="34" charset="0"/>
              <a:buChar char="•"/>
            </a:pPr>
            <a:r>
              <a:rPr lang="en-AU" b="0" i="0">
                <a:solidFill>
                  <a:srgbClr val="000000"/>
                </a:solidFill>
                <a:effectLst/>
                <a:latin typeface="Calibri" panose="020F0502020204030204" pitchFamily="34" charset="0"/>
                <a:cs typeface="Calibri" panose="020F0502020204030204" pitchFamily="34" charset="0"/>
              </a:rPr>
              <a:t>At 17 his father died - inherited the family estate.</a:t>
            </a:r>
          </a:p>
          <a:p>
            <a:pPr algn="l">
              <a:buFont typeface="Arial" panose="020B0604020202020204" pitchFamily="34" charset="0"/>
              <a:buChar char="•"/>
            </a:pPr>
            <a:endParaRPr lang="en-AU" b="0" i="0">
              <a:solidFill>
                <a:srgbClr val="000000"/>
              </a:solidFill>
              <a:effectLst/>
              <a:latin typeface="Calibri" panose="020F0502020204030204" pitchFamily="34" charset="0"/>
              <a:cs typeface="Calibri" panose="020F0502020204030204" pitchFamily="34" charset="0"/>
            </a:endParaRPr>
          </a:p>
          <a:p>
            <a:pPr marL="0" indent="0" algn="ctr">
              <a:buNone/>
            </a:pPr>
            <a:r>
              <a:rPr lang="en-AU" b="1" i="1">
                <a:solidFill>
                  <a:srgbClr val="000000"/>
                </a:solidFill>
                <a:effectLst/>
                <a:latin typeface="Calibri" panose="020F0502020204030204" pitchFamily="34" charset="0"/>
                <a:cs typeface="Calibri" panose="020F0502020204030204" pitchFamily="34" charset="0"/>
              </a:rPr>
              <a:t>While he may have been influential in his hometown, Marius was unknown in Rome and when he sought to begin a career in Roman politics, he was considered a </a:t>
            </a:r>
            <a:br>
              <a:rPr lang="en-AU" b="1" i="1">
                <a:solidFill>
                  <a:srgbClr val="000000"/>
                </a:solidFill>
                <a:effectLst/>
                <a:latin typeface="Calibri" panose="020F0502020204030204" pitchFamily="34" charset="0"/>
                <a:cs typeface="Calibri" panose="020F0502020204030204" pitchFamily="34" charset="0"/>
              </a:rPr>
            </a:br>
            <a:r>
              <a:rPr lang="en-AU" b="1" u="sng">
                <a:solidFill>
                  <a:schemeClr val="accent5"/>
                </a:solidFill>
                <a:effectLst/>
                <a:latin typeface="Calibri" panose="020F0502020204030204" pitchFamily="34" charset="0"/>
                <a:cs typeface="Calibri" panose="020F0502020204030204" pitchFamily="34" charset="0"/>
              </a:rPr>
              <a:t>novus homo, which means 'new man'.</a:t>
            </a:r>
          </a:p>
          <a:p>
            <a:pPr marL="0" indent="0" algn="ctr">
              <a:buNone/>
            </a:pPr>
            <a:r>
              <a:rPr lang="en-AU" b="1" i="1">
                <a:solidFill>
                  <a:srgbClr val="000000"/>
                </a:solidFill>
                <a:effectLst/>
                <a:latin typeface="Calibri" panose="020F0502020204030204" pitchFamily="34" charset="0"/>
                <a:cs typeface="Calibri" panose="020F0502020204030204" pitchFamily="34" charset="0"/>
              </a:rPr>
              <a:t>This meant that he was the </a:t>
            </a:r>
            <a:r>
              <a:rPr lang="en-AU" b="1" u="sng">
                <a:solidFill>
                  <a:schemeClr val="accent5"/>
                </a:solidFill>
                <a:effectLst/>
                <a:latin typeface="Calibri" panose="020F0502020204030204" pitchFamily="34" charset="0"/>
                <a:cs typeface="Calibri" panose="020F0502020204030204" pitchFamily="34" charset="0"/>
              </a:rPr>
              <a:t>first member of his family to serve in the Roman Senate.</a:t>
            </a:r>
          </a:p>
          <a:p>
            <a:pPr marL="0" indent="0" algn="ctr">
              <a:buNone/>
            </a:pPr>
            <a:r>
              <a:rPr lang="en-AU" b="1" i="1">
                <a:solidFill>
                  <a:srgbClr val="000000"/>
                </a:solidFill>
                <a:effectLst/>
                <a:latin typeface="Calibri" panose="020F0502020204030204" pitchFamily="34" charset="0"/>
                <a:cs typeface="Calibri" panose="020F0502020204030204" pitchFamily="34" charset="0"/>
              </a:rPr>
              <a:t>Marius </a:t>
            </a:r>
            <a:r>
              <a:rPr lang="en-AU" b="1" u="sng">
                <a:solidFill>
                  <a:schemeClr val="accent5"/>
                </a:solidFill>
                <a:effectLst/>
                <a:latin typeface="Calibri" panose="020F0502020204030204" pitchFamily="34" charset="0"/>
                <a:cs typeface="Calibri" panose="020F0502020204030204" pitchFamily="34" charset="0"/>
              </a:rPr>
              <a:t>married into a wealthy family, which helped him advance his political career.</a:t>
            </a:r>
          </a:p>
          <a:p>
            <a:pPr>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7361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7586-5CBF-526E-3429-9FB4F06AA81B}"/>
              </a:ext>
            </a:extLst>
          </p:cNvPr>
          <p:cNvSpPr>
            <a:spLocks noGrp="1"/>
          </p:cNvSpPr>
          <p:nvPr>
            <p:ph type="title"/>
          </p:nvPr>
        </p:nvSpPr>
        <p:spPr/>
        <p:txBody>
          <a:bodyPr/>
          <a:lstStyle/>
          <a:p>
            <a:pPr algn="ctr"/>
            <a:r>
              <a:rPr lang="en-US" dirty="0"/>
              <a:t>Early Career</a:t>
            </a:r>
          </a:p>
        </p:txBody>
      </p:sp>
      <p:graphicFrame>
        <p:nvGraphicFramePr>
          <p:cNvPr id="5" name="Content Placeholder 2">
            <a:extLst>
              <a:ext uri="{FF2B5EF4-FFF2-40B4-BE49-F238E27FC236}">
                <a16:creationId xmlns:a16="http://schemas.microsoft.com/office/drawing/2014/main" id="{A19EA233-9F75-63BF-3A3F-52AD5040604A}"/>
              </a:ext>
            </a:extLst>
          </p:cNvPr>
          <p:cNvGraphicFramePr>
            <a:graphicFrameLocks noGrp="1"/>
          </p:cNvGraphicFramePr>
          <p:nvPr>
            <p:ph idx="1"/>
            <p:extLst>
              <p:ext uri="{D42A27DB-BD31-4B8C-83A1-F6EECF244321}">
                <p14:modId xmlns:p14="http://schemas.microsoft.com/office/powerpoint/2010/main" val="437305247"/>
              </p:ext>
            </p:extLst>
          </p:nvPr>
        </p:nvGraphicFramePr>
        <p:xfrm>
          <a:off x="256675" y="1737361"/>
          <a:ext cx="11566358" cy="4834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51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AF32-46AE-6EF0-CB34-C3D9DBC9FEF3}"/>
              </a:ext>
            </a:extLst>
          </p:cNvPr>
          <p:cNvSpPr>
            <a:spLocks noGrp="1"/>
          </p:cNvSpPr>
          <p:nvPr>
            <p:ph type="ctrTitle"/>
          </p:nvPr>
        </p:nvSpPr>
        <p:spPr/>
        <p:txBody>
          <a:bodyPr/>
          <a:lstStyle/>
          <a:p>
            <a:r>
              <a:rPr lang="en-US" dirty="0"/>
              <a:t>ACTIVITY</a:t>
            </a:r>
          </a:p>
        </p:txBody>
      </p:sp>
      <p:sp>
        <p:nvSpPr>
          <p:cNvPr id="3" name="Subtitle 2">
            <a:extLst>
              <a:ext uri="{FF2B5EF4-FFF2-40B4-BE49-F238E27FC236}">
                <a16:creationId xmlns:a16="http://schemas.microsoft.com/office/drawing/2014/main" id="{6E0D0A4D-A73F-578D-F563-1437F15EE5AA}"/>
              </a:ext>
            </a:extLst>
          </p:cNvPr>
          <p:cNvSpPr>
            <a:spLocks noGrp="1"/>
          </p:cNvSpPr>
          <p:nvPr>
            <p:ph type="subTitle" idx="1"/>
          </p:nvPr>
        </p:nvSpPr>
        <p:spPr/>
        <p:txBody>
          <a:bodyPr/>
          <a:lstStyle/>
          <a:p>
            <a:r>
              <a:rPr lang="en-US" dirty="0"/>
              <a:t>The </a:t>
            </a:r>
            <a:r>
              <a:rPr lang="en-US" dirty="0" err="1"/>
              <a:t>jugurthine</a:t>
            </a:r>
            <a:r>
              <a:rPr lang="en-US" dirty="0"/>
              <a:t> war</a:t>
            </a:r>
          </a:p>
        </p:txBody>
      </p:sp>
    </p:spTree>
    <p:extLst>
      <p:ext uri="{BB962C8B-B14F-4D97-AF65-F5344CB8AC3E}">
        <p14:creationId xmlns:p14="http://schemas.microsoft.com/office/powerpoint/2010/main" val="2997713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14852-732A-20F6-5356-5B6BF30D10FB}"/>
              </a:ext>
            </a:extLst>
          </p:cNvPr>
          <p:cNvSpPr>
            <a:spLocks noGrp="1"/>
          </p:cNvSpPr>
          <p:nvPr>
            <p:ph type="title"/>
          </p:nvPr>
        </p:nvSpPr>
        <p:spPr>
          <a:xfrm>
            <a:off x="1097280" y="758952"/>
            <a:ext cx="10058400" cy="3892168"/>
          </a:xfrm>
        </p:spPr>
        <p:txBody>
          <a:bodyPr vert="horz" lIns="91440" tIns="45720" rIns="91440" bIns="45720" rtlCol="0" anchor="b">
            <a:normAutofit fontScale="90000"/>
          </a:bodyPr>
          <a:lstStyle/>
          <a:p>
            <a:pPr algn="ctr"/>
            <a:r>
              <a:rPr lang="en-US" sz="4000" b="0" i="0" dirty="0">
                <a:solidFill>
                  <a:schemeClr val="tx1">
                    <a:lumMod val="85000"/>
                    <a:lumOff val="15000"/>
                  </a:schemeClr>
                </a:solidFill>
                <a:effectLst/>
              </a:rPr>
              <a:t>Much to </a:t>
            </a:r>
            <a:r>
              <a:rPr lang="en-US" sz="4000" b="0" i="0" dirty="0" err="1">
                <a:solidFill>
                  <a:schemeClr val="tx1">
                    <a:lumMod val="85000"/>
                    <a:lumOff val="15000"/>
                  </a:schemeClr>
                </a:solidFill>
                <a:effectLst/>
              </a:rPr>
              <a:t>Metellus</a:t>
            </a:r>
            <a:r>
              <a:rPr lang="en-US" sz="4000" b="0" i="0" dirty="0">
                <a:solidFill>
                  <a:schemeClr val="tx1">
                    <a:lumMod val="85000"/>
                    <a:lumOff val="15000"/>
                  </a:schemeClr>
                </a:solidFill>
                <a:effectLst/>
              </a:rPr>
              <a:t>' surprise and frustration, Marius was successful in become one of the two consuls for the year 107 BCE.</a:t>
            </a:r>
            <a:br>
              <a:rPr lang="en-US" sz="4000" b="0" i="0" dirty="0">
                <a:solidFill>
                  <a:schemeClr val="tx1">
                    <a:lumMod val="85000"/>
                    <a:lumOff val="15000"/>
                  </a:schemeClr>
                </a:solidFill>
                <a:effectLst/>
              </a:rPr>
            </a:br>
            <a:r>
              <a:rPr lang="en-US" sz="4000" b="0" i="0" dirty="0">
                <a:solidFill>
                  <a:schemeClr val="tx1">
                    <a:lumMod val="85000"/>
                    <a:lumOff val="15000"/>
                  </a:schemeClr>
                </a:solidFill>
                <a:effectLst/>
              </a:rPr>
              <a:t> </a:t>
            </a:r>
            <a:br>
              <a:rPr lang="en-US" sz="4000" b="0" i="0" dirty="0">
                <a:solidFill>
                  <a:schemeClr val="tx1">
                    <a:lumMod val="85000"/>
                    <a:lumOff val="15000"/>
                  </a:schemeClr>
                </a:solidFill>
                <a:effectLst/>
              </a:rPr>
            </a:br>
            <a:r>
              <a:rPr lang="en-US" sz="4000" b="0" i="0" dirty="0">
                <a:solidFill>
                  <a:schemeClr val="tx1">
                    <a:lumMod val="85000"/>
                    <a:lumOff val="15000"/>
                  </a:schemeClr>
                </a:solidFill>
                <a:effectLst/>
              </a:rPr>
              <a:t>By this stage, Marius was popular with the people, and the Assembly voted for Marius to take command of the Jugurthine War instead of </a:t>
            </a:r>
            <a:r>
              <a:rPr lang="en-US" sz="4000" b="0" i="0" dirty="0" err="1">
                <a:solidFill>
                  <a:schemeClr val="tx1">
                    <a:lumMod val="85000"/>
                    <a:lumOff val="15000"/>
                  </a:schemeClr>
                </a:solidFill>
                <a:effectLst/>
              </a:rPr>
              <a:t>Metellus</a:t>
            </a:r>
            <a:r>
              <a:rPr lang="en-US" sz="4000" b="0" i="0" dirty="0">
                <a:solidFill>
                  <a:schemeClr val="tx1">
                    <a:lumMod val="85000"/>
                    <a:lumOff val="15000"/>
                  </a:schemeClr>
                </a:solidFill>
                <a:effectLst/>
              </a:rPr>
              <a:t>.</a:t>
            </a:r>
            <a:br>
              <a:rPr lang="en-US" sz="4000" b="0" i="0" dirty="0">
                <a:solidFill>
                  <a:schemeClr val="tx1">
                    <a:lumMod val="85000"/>
                    <a:lumOff val="15000"/>
                  </a:schemeClr>
                </a:solidFill>
                <a:effectLst/>
              </a:rPr>
            </a:br>
            <a:endParaRPr lang="en-US" sz="4000" dirty="0">
              <a:solidFill>
                <a:schemeClr val="tx1">
                  <a:lumMod val="85000"/>
                  <a:lumOff val="15000"/>
                </a:schemeClr>
              </a:solidFill>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70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9903-347A-1B2C-EE04-1956BCD16BF6}"/>
              </a:ext>
            </a:extLst>
          </p:cNvPr>
          <p:cNvSpPr>
            <a:spLocks noGrp="1"/>
          </p:cNvSpPr>
          <p:nvPr>
            <p:ph type="title"/>
          </p:nvPr>
        </p:nvSpPr>
        <p:spPr/>
        <p:txBody>
          <a:bodyPr/>
          <a:lstStyle/>
          <a:p>
            <a:pPr algn="ctr"/>
            <a:r>
              <a:rPr lang="en-US" dirty="0"/>
              <a:t>ACTIVITY - Diagram</a:t>
            </a:r>
          </a:p>
        </p:txBody>
      </p:sp>
      <p:sp>
        <p:nvSpPr>
          <p:cNvPr id="4" name="Rectangle 3">
            <a:extLst>
              <a:ext uri="{FF2B5EF4-FFF2-40B4-BE49-F238E27FC236}">
                <a16:creationId xmlns:a16="http://schemas.microsoft.com/office/drawing/2014/main" id="{0A50BD55-8F84-6FBF-24D1-D2997CD167FF}"/>
              </a:ext>
            </a:extLst>
          </p:cNvPr>
          <p:cNvSpPr/>
          <p:nvPr/>
        </p:nvSpPr>
        <p:spPr>
          <a:xfrm>
            <a:off x="2246811" y="1841864"/>
            <a:ext cx="7759337" cy="41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Marius’ First Consulship</a:t>
            </a:r>
          </a:p>
        </p:txBody>
      </p:sp>
      <p:sp>
        <p:nvSpPr>
          <p:cNvPr id="5" name="Rectangle 4">
            <a:extLst>
              <a:ext uri="{FF2B5EF4-FFF2-40B4-BE49-F238E27FC236}">
                <a16:creationId xmlns:a16="http://schemas.microsoft.com/office/drawing/2014/main" id="{BDC64836-CE4E-08A6-FB4B-5E6108CC7055}"/>
              </a:ext>
            </a:extLst>
          </p:cNvPr>
          <p:cNvSpPr/>
          <p:nvPr/>
        </p:nvSpPr>
        <p:spPr>
          <a:xfrm>
            <a:off x="1051560" y="2495005"/>
            <a:ext cx="239050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Unrest</a:t>
            </a:r>
          </a:p>
        </p:txBody>
      </p:sp>
      <p:sp>
        <p:nvSpPr>
          <p:cNvPr id="6" name="Rectangle 5">
            <a:extLst>
              <a:ext uri="{FF2B5EF4-FFF2-40B4-BE49-F238E27FC236}">
                <a16:creationId xmlns:a16="http://schemas.microsoft.com/office/drawing/2014/main" id="{133F45B3-B949-D335-383D-98DB6CCB642D}"/>
              </a:ext>
            </a:extLst>
          </p:cNvPr>
          <p:cNvSpPr/>
          <p:nvPr/>
        </p:nvSpPr>
        <p:spPr>
          <a:xfrm>
            <a:off x="4561114" y="2495005"/>
            <a:ext cx="239050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Pol/Soc Context</a:t>
            </a:r>
          </a:p>
        </p:txBody>
      </p:sp>
      <p:sp>
        <p:nvSpPr>
          <p:cNvPr id="7" name="Rectangle 6">
            <a:extLst>
              <a:ext uri="{FF2B5EF4-FFF2-40B4-BE49-F238E27FC236}">
                <a16:creationId xmlns:a16="http://schemas.microsoft.com/office/drawing/2014/main" id="{DF39185E-0264-DA5F-045D-53873D3E86C9}"/>
              </a:ext>
            </a:extLst>
          </p:cNvPr>
          <p:cNvSpPr/>
          <p:nvPr/>
        </p:nvSpPr>
        <p:spPr>
          <a:xfrm>
            <a:off x="8278528" y="2495005"/>
            <a:ext cx="2390502"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Reasons for Consulship</a:t>
            </a:r>
          </a:p>
        </p:txBody>
      </p:sp>
      <p:sp>
        <p:nvSpPr>
          <p:cNvPr id="8" name="Rectangle 7">
            <a:extLst>
              <a:ext uri="{FF2B5EF4-FFF2-40B4-BE49-F238E27FC236}">
                <a16:creationId xmlns:a16="http://schemas.microsoft.com/office/drawing/2014/main" id="{DE34309B-7103-FFA6-07B0-13CB2FFB49D3}"/>
              </a:ext>
            </a:extLst>
          </p:cNvPr>
          <p:cNvSpPr/>
          <p:nvPr/>
        </p:nvSpPr>
        <p:spPr>
          <a:xfrm>
            <a:off x="3735976" y="5005595"/>
            <a:ext cx="4204865"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Effects of Roman Politics</a:t>
            </a:r>
          </a:p>
        </p:txBody>
      </p:sp>
    </p:spTree>
    <p:extLst>
      <p:ext uri="{BB962C8B-B14F-4D97-AF65-F5344CB8AC3E}">
        <p14:creationId xmlns:p14="http://schemas.microsoft.com/office/powerpoint/2010/main" val="1028503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951380-DB07-C8A5-0B4F-5CCD069AD998}"/>
              </a:ext>
            </a:extLst>
          </p:cNvPr>
          <p:cNvPicPr>
            <a:picLocks noChangeAspect="1"/>
          </p:cNvPicPr>
          <p:nvPr/>
        </p:nvPicPr>
        <p:blipFill>
          <a:blip r:embed="rId2"/>
          <a:stretch>
            <a:fillRect/>
          </a:stretch>
        </p:blipFill>
        <p:spPr>
          <a:xfrm>
            <a:off x="1823029" y="0"/>
            <a:ext cx="8545941" cy="6858000"/>
          </a:xfrm>
          <a:prstGeom prst="rect">
            <a:avLst/>
          </a:prstGeom>
        </p:spPr>
      </p:pic>
    </p:spTree>
    <p:extLst>
      <p:ext uri="{BB962C8B-B14F-4D97-AF65-F5344CB8AC3E}">
        <p14:creationId xmlns:p14="http://schemas.microsoft.com/office/powerpoint/2010/main" val="1926859652"/>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487</TotalTime>
  <Words>580</Words>
  <Application>Microsoft Macintosh PowerPoint</Application>
  <PresentationFormat>Widescreen</PresentationFormat>
  <Paragraphs>65</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Gaius Marius</vt:lpstr>
      <vt:lpstr>REVIEW – Where are we up to?</vt:lpstr>
      <vt:lpstr>Gaius Marius was one of the most influential and significant figures in Roman history.   His life and career were full of drama and adventure, and he left a lasting legacy on the Roman world.</vt:lpstr>
      <vt:lpstr>Early Life</vt:lpstr>
      <vt:lpstr>Early Career</vt:lpstr>
      <vt:lpstr>ACTIVITY</vt:lpstr>
      <vt:lpstr>Much to Metellus' surprise and frustration, Marius was successful in become one of the two consuls for the year 107 BCE.   By this stage, Marius was popular with the people, and the Assembly voted for Marius to take command of the Jugurthine War instead of Metellus. </vt:lpstr>
      <vt:lpstr>ACTIVITY - Diagram</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196</cp:revision>
  <dcterms:created xsi:type="dcterms:W3CDTF">2022-07-13T05:26:46Z</dcterms:created>
  <dcterms:modified xsi:type="dcterms:W3CDTF">2024-03-05T12:38:32Z</dcterms:modified>
</cp:coreProperties>
</file>