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D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76"/>
    <p:restoredTop sz="91975"/>
  </p:normalViewPr>
  <p:slideViewPr>
    <p:cSldViewPr snapToGrid="0" snapToObjects="1">
      <p:cViewPr varScale="1">
        <p:scale>
          <a:sx n="80" d="100"/>
          <a:sy n="80" d="100"/>
        </p:scale>
        <p:origin x="224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4D7AE0-EB8C-4656-9CC1-18C0C030A28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E59641-1977-4D62-AFC5-8C8B97D8D365}">
      <dgm:prSet/>
      <dgm:spPr/>
      <dgm:t>
        <a:bodyPr/>
        <a:lstStyle/>
        <a:p>
          <a:r>
            <a:rPr lang="en-AU" b="0" i="0" dirty="0"/>
            <a:t>Marius' </a:t>
          </a:r>
          <a:r>
            <a:rPr lang="en-AU" b="1" i="1" dirty="0"/>
            <a:t>political career</a:t>
          </a:r>
          <a:r>
            <a:rPr lang="en-AU" b="0" i="0" dirty="0"/>
            <a:t>, his relationship with tribunes, and the significance of extraordinary commands in Roman politics</a:t>
          </a:r>
          <a:endParaRPr lang="en-US" dirty="0"/>
        </a:p>
      </dgm:t>
    </dgm:pt>
    <dgm:pt modelId="{79BDE73A-C351-46C1-8F16-3861F5F0E17D}" type="parTrans" cxnId="{E6B9DF17-89F3-4CDB-B4FB-D541AC15ED55}">
      <dgm:prSet/>
      <dgm:spPr/>
      <dgm:t>
        <a:bodyPr/>
        <a:lstStyle/>
        <a:p>
          <a:endParaRPr lang="en-US"/>
        </a:p>
      </dgm:t>
    </dgm:pt>
    <dgm:pt modelId="{341445AF-68F3-4413-BD22-F62492E3B75D}" type="sibTrans" cxnId="{E6B9DF17-89F3-4CDB-B4FB-D541AC15ED55}">
      <dgm:prSet/>
      <dgm:spPr/>
      <dgm:t>
        <a:bodyPr/>
        <a:lstStyle/>
        <a:p>
          <a:endParaRPr lang="en-US"/>
        </a:p>
      </dgm:t>
    </dgm:pt>
    <dgm:pt modelId="{22F51AFD-8CAE-4140-8A03-C47C5E9DEF08}">
      <dgm:prSet/>
      <dgm:spPr/>
      <dgm:t>
        <a:bodyPr/>
        <a:lstStyle/>
        <a:p>
          <a:r>
            <a:rPr lang="en-AU" b="0" i="0" dirty="0"/>
            <a:t>The importance of understanding these topics to grasp the complexities of Late Republican Rome – Marius’ </a:t>
          </a:r>
          <a:r>
            <a:rPr lang="en-AU" b="1" i="1" dirty="0"/>
            <a:t>Power and Authority</a:t>
          </a:r>
          <a:endParaRPr lang="en-US" b="1" i="1" dirty="0"/>
        </a:p>
      </dgm:t>
    </dgm:pt>
    <dgm:pt modelId="{2D95645F-0759-4851-821B-BF7ED22EE812}" type="parTrans" cxnId="{A9B25F99-6EFA-4E5C-A8B5-729D76B95FC9}">
      <dgm:prSet/>
      <dgm:spPr/>
      <dgm:t>
        <a:bodyPr/>
        <a:lstStyle/>
        <a:p>
          <a:endParaRPr lang="en-US"/>
        </a:p>
      </dgm:t>
    </dgm:pt>
    <dgm:pt modelId="{73832A90-7AF7-47DB-A214-3D9EE05866AD}" type="sibTrans" cxnId="{A9B25F99-6EFA-4E5C-A8B5-729D76B95FC9}">
      <dgm:prSet/>
      <dgm:spPr/>
      <dgm:t>
        <a:bodyPr/>
        <a:lstStyle/>
        <a:p>
          <a:endParaRPr lang="en-US"/>
        </a:p>
      </dgm:t>
    </dgm:pt>
    <dgm:pt modelId="{8FC00E30-41FA-104C-9BEC-A24D232C147A}" type="pres">
      <dgm:prSet presAssocID="{F84D7AE0-EB8C-4656-9CC1-18C0C030A28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2F0C7C-BB06-0048-AEF1-FD28660DE5BF}" type="pres">
      <dgm:prSet presAssocID="{79E59641-1977-4D62-AFC5-8C8B97D8D365}" presName="hierRoot1" presStyleCnt="0"/>
      <dgm:spPr/>
    </dgm:pt>
    <dgm:pt modelId="{B307A51B-3460-D146-B574-D800017AA7F8}" type="pres">
      <dgm:prSet presAssocID="{79E59641-1977-4D62-AFC5-8C8B97D8D365}" presName="composite" presStyleCnt="0"/>
      <dgm:spPr/>
    </dgm:pt>
    <dgm:pt modelId="{8DF0FAEB-7AA5-694B-BD02-89988331B7CC}" type="pres">
      <dgm:prSet presAssocID="{79E59641-1977-4D62-AFC5-8C8B97D8D365}" presName="background" presStyleLbl="node0" presStyleIdx="0" presStyleCnt="2"/>
      <dgm:spPr/>
    </dgm:pt>
    <dgm:pt modelId="{0C821D73-20FE-0A42-8C3C-E0103F747B9A}" type="pres">
      <dgm:prSet presAssocID="{79E59641-1977-4D62-AFC5-8C8B97D8D365}" presName="text" presStyleLbl="fgAcc0" presStyleIdx="0" presStyleCnt="2">
        <dgm:presLayoutVars>
          <dgm:chPref val="3"/>
        </dgm:presLayoutVars>
      </dgm:prSet>
      <dgm:spPr/>
    </dgm:pt>
    <dgm:pt modelId="{902D5CBA-B998-CF48-866C-6315838A3B6C}" type="pres">
      <dgm:prSet presAssocID="{79E59641-1977-4D62-AFC5-8C8B97D8D365}" presName="hierChild2" presStyleCnt="0"/>
      <dgm:spPr/>
    </dgm:pt>
    <dgm:pt modelId="{D7D722C7-52C0-A84F-8DA9-DEFF63D133B1}" type="pres">
      <dgm:prSet presAssocID="{22F51AFD-8CAE-4140-8A03-C47C5E9DEF08}" presName="hierRoot1" presStyleCnt="0"/>
      <dgm:spPr/>
    </dgm:pt>
    <dgm:pt modelId="{FF305184-C27E-1C4C-90CA-B0B10DB4ED08}" type="pres">
      <dgm:prSet presAssocID="{22F51AFD-8CAE-4140-8A03-C47C5E9DEF08}" presName="composite" presStyleCnt="0"/>
      <dgm:spPr/>
    </dgm:pt>
    <dgm:pt modelId="{050B184E-E188-DB44-BAFE-4897D2170DF7}" type="pres">
      <dgm:prSet presAssocID="{22F51AFD-8CAE-4140-8A03-C47C5E9DEF08}" presName="background" presStyleLbl="node0" presStyleIdx="1" presStyleCnt="2"/>
      <dgm:spPr/>
    </dgm:pt>
    <dgm:pt modelId="{8B1A95C1-D8F5-8B4C-9FAF-A5D63F2A4227}" type="pres">
      <dgm:prSet presAssocID="{22F51AFD-8CAE-4140-8A03-C47C5E9DEF08}" presName="text" presStyleLbl="fgAcc0" presStyleIdx="1" presStyleCnt="2">
        <dgm:presLayoutVars>
          <dgm:chPref val="3"/>
        </dgm:presLayoutVars>
      </dgm:prSet>
      <dgm:spPr/>
    </dgm:pt>
    <dgm:pt modelId="{597A520C-75BC-B447-89FC-D2A91626F319}" type="pres">
      <dgm:prSet presAssocID="{22F51AFD-8CAE-4140-8A03-C47C5E9DEF08}" presName="hierChild2" presStyleCnt="0"/>
      <dgm:spPr/>
    </dgm:pt>
  </dgm:ptLst>
  <dgm:cxnLst>
    <dgm:cxn modelId="{E6B9DF17-89F3-4CDB-B4FB-D541AC15ED55}" srcId="{F84D7AE0-EB8C-4656-9CC1-18C0C030A289}" destId="{79E59641-1977-4D62-AFC5-8C8B97D8D365}" srcOrd="0" destOrd="0" parTransId="{79BDE73A-C351-46C1-8F16-3861F5F0E17D}" sibTransId="{341445AF-68F3-4413-BD22-F62492E3B75D}"/>
    <dgm:cxn modelId="{31D6807B-B29F-6A45-9461-6194E90C0515}" type="presOf" srcId="{22F51AFD-8CAE-4140-8A03-C47C5E9DEF08}" destId="{8B1A95C1-D8F5-8B4C-9FAF-A5D63F2A4227}" srcOrd="0" destOrd="0" presId="urn:microsoft.com/office/officeart/2005/8/layout/hierarchy1"/>
    <dgm:cxn modelId="{A9B25F99-6EFA-4E5C-A8B5-729D76B95FC9}" srcId="{F84D7AE0-EB8C-4656-9CC1-18C0C030A289}" destId="{22F51AFD-8CAE-4140-8A03-C47C5E9DEF08}" srcOrd="1" destOrd="0" parTransId="{2D95645F-0759-4851-821B-BF7ED22EE812}" sibTransId="{73832A90-7AF7-47DB-A214-3D9EE05866AD}"/>
    <dgm:cxn modelId="{92D9259E-AD23-594E-8A49-E52DDB10E46E}" type="presOf" srcId="{F84D7AE0-EB8C-4656-9CC1-18C0C030A289}" destId="{8FC00E30-41FA-104C-9BEC-A24D232C147A}" srcOrd="0" destOrd="0" presId="urn:microsoft.com/office/officeart/2005/8/layout/hierarchy1"/>
    <dgm:cxn modelId="{389202C6-E2F2-7147-88F1-61899DFEEB47}" type="presOf" srcId="{79E59641-1977-4D62-AFC5-8C8B97D8D365}" destId="{0C821D73-20FE-0A42-8C3C-E0103F747B9A}" srcOrd="0" destOrd="0" presId="urn:microsoft.com/office/officeart/2005/8/layout/hierarchy1"/>
    <dgm:cxn modelId="{BEDC7E9B-5F4C-8545-9BFC-E2D7FE2E0487}" type="presParOf" srcId="{8FC00E30-41FA-104C-9BEC-A24D232C147A}" destId="{B42F0C7C-BB06-0048-AEF1-FD28660DE5BF}" srcOrd="0" destOrd="0" presId="urn:microsoft.com/office/officeart/2005/8/layout/hierarchy1"/>
    <dgm:cxn modelId="{2F447EAA-94A9-DE40-A5E2-500A5D5B1D24}" type="presParOf" srcId="{B42F0C7C-BB06-0048-AEF1-FD28660DE5BF}" destId="{B307A51B-3460-D146-B574-D800017AA7F8}" srcOrd="0" destOrd="0" presId="urn:microsoft.com/office/officeart/2005/8/layout/hierarchy1"/>
    <dgm:cxn modelId="{2E8FA425-5310-4540-BEB2-97F65A25AAF2}" type="presParOf" srcId="{B307A51B-3460-D146-B574-D800017AA7F8}" destId="{8DF0FAEB-7AA5-694B-BD02-89988331B7CC}" srcOrd="0" destOrd="0" presId="urn:microsoft.com/office/officeart/2005/8/layout/hierarchy1"/>
    <dgm:cxn modelId="{0CDA086A-B3E6-024C-828F-38333813AB53}" type="presParOf" srcId="{B307A51B-3460-D146-B574-D800017AA7F8}" destId="{0C821D73-20FE-0A42-8C3C-E0103F747B9A}" srcOrd="1" destOrd="0" presId="urn:microsoft.com/office/officeart/2005/8/layout/hierarchy1"/>
    <dgm:cxn modelId="{34CD0488-51A2-864C-955A-113EF78E59BE}" type="presParOf" srcId="{B42F0C7C-BB06-0048-AEF1-FD28660DE5BF}" destId="{902D5CBA-B998-CF48-866C-6315838A3B6C}" srcOrd="1" destOrd="0" presId="urn:microsoft.com/office/officeart/2005/8/layout/hierarchy1"/>
    <dgm:cxn modelId="{08FA094F-B53D-1146-A6D6-92FB0032C57B}" type="presParOf" srcId="{8FC00E30-41FA-104C-9BEC-A24D232C147A}" destId="{D7D722C7-52C0-A84F-8DA9-DEFF63D133B1}" srcOrd="1" destOrd="0" presId="urn:microsoft.com/office/officeart/2005/8/layout/hierarchy1"/>
    <dgm:cxn modelId="{71083010-F2B3-E542-B506-DC9D05ABD526}" type="presParOf" srcId="{D7D722C7-52C0-A84F-8DA9-DEFF63D133B1}" destId="{FF305184-C27E-1C4C-90CA-B0B10DB4ED08}" srcOrd="0" destOrd="0" presId="urn:microsoft.com/office/officeart/2005/8/layout/hierarchy1"/>
    <dgm:cxn modelId="{93E4CEDE-5EAA-174A-9D40-2A84AB4E99DD}" type="presParOf" srcId="{FF305184-C27E-1C4C-90CA-B0B10DB4ED08}" destId="{050B184E-E188-DB44-BAFE-4897D2170DF7}" srcOrd="0" destOrd="0" presId="urn:microsoft.com/office/officeart/2005/8/layout/hierarchy1"/>
    <dgm:cxn modelId="{636780E7-2904-9D4A-A967-AF952749C0C3}" type="presParOf" srcId="{FF305184-C27E-1C4C-90CA-B0B10DB4ED08}" destId="{8B1A95C1-D8F5-8B4C-9FAF-A5D63F2A4227}" srcOrd="1" destOrd="0" presId="urn:microsoft.com/office/officeart/2005/8/layout/hierarchy1"/>
    <dgm:cxn modelId="{AF5D8EF5-68D2-F247-A5E6-7D874B02E441}" type="presParOf" srcId="{D7D722C7-52C0-A84F-8DA9-DEFF63D133B1}" destId="{597A520C-75BC-B447-89FC-D2A91626F31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5CA8E1-105C-45A5-B264-C70928D960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E01185-768C-4720-B251-C0387E5F8A04}">
      <dgm:prSet/>
      <dgm:spPr/>
      <dgm:t>
        <a:bodyPr/>
        <a:lstStyle/>
        <a:p>
          <a:pPr algn="ctr"/>
          <a:r>
            <a:rPr lang="en-AU" b="0" i="0" dirty="0">
              <a:solidFill>
                <a:schemeClr val="tx1"/>
              </a:solidFill>
            </a:rPr>
            <a:t>Marius' command during the Jugurthine War and his subsequent campaigns against Germanic tribes</a:t>
          </a:r>
          <a:endParaRPr lang="en-US" dirty="0">
            <a:solidFill>
              <a:schemeClr val="tx1"/>
            </a:solidFill>
          </a:endParaRPr>
        </a:p>
      </dgm:t>
    </dgm:pt>
    <dgm:pt modelId="{78A715A1-7D60-4DA0-8429-A484184B8105}" type="parTrans" cxnId="{5067D7B1-A047-4A1B-ACD4-064E8DB43AC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6AA42E7-5BD1-4FCC-A874-4FCD12F9BE24}" type="sibTrans" cxnId="{5067D7B1-A047-4A1B-ACD4-064E8DB43AC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4B5D771-2966-4662-8B74-394B719EF120}">
      <dgm:prSet/>
      <dgm:spPr/>
      <dgm:t>
        <a:bodyPr/>
        <a:lstStyle/>
        <a:p>
          <a:pPr algn="ctr"/>
          <a:r>
            <a:rPr lang="en-AU" b="0" i="0" dirty="0">
              <a:solidFill>
                <a:schemeClr val="tx1"/>
              </a:solidFill>
            </a:rPr>
            <a:t>These commands allowed Marius to take decisive action and achieve significant military victories.</a:t>
          </a:r>
          <a:endParaRPr lang="en-US" dirty="0">
            <a:solidFill>
              <a:schemeClr val="tx1"/>
            </a:solidFill>
          </a:endParaRPr>
        </a:p>
      </dgm:t>
    </dgm:pt>
    <dgm:pt modelId="{321DEF59-239E-4173-BC65-25F62F69D2DF}" type="parTrans" cxnId="{60C4B694-35FF-4655-BA67-FCD33BBC623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D4EA41C-BE16-4809-B3B5-36E759E03876}" type="sibTrans" cxnId="{60C4B694-35FF-4655-BA67-FCD33BBC623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CC814CA-E221-44C2-ACF9-92E1743DADA2}">
      <dgm:prSet/>
      <dgm:spPr/>
      <dgm:t>
        <a:bodyPr/>
        <a:lstStyle/>
        <a:p>
          <a:pPr algn="ctr"/>
          <a:r>
            <a:rPr lang="en-AU" b="0" i="0" dirty="0">
              <a:solidFill>
                <a:schemeClr val="tx1"/>
              </a:solidFill>
            </a:rPr>
            <a:t>Extraordinary commands were often motivated by political considerations, such as the need to address external threats or consolidate power.</a:t>
          </a:r>
          <a:endParaRPr lang="en-US" dirty="0">
            <a:solidFill>
              <a:schemeClr val="tx1"/>
            </a:solidFill>
          </a:endParaRPr>
        </a:p>
      </dgm:t>
    </dgm:pt>
    <dgm:pt modelId="{31DFB784-D39C-466F-BCAB-D44EF995FB28}" type="parTrans" cxnId="{825B3077-D491-4945-B65D-F247CD3ECC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0833D59-6BB0-44BB-8D8B-5F66FDAAD89E}" type="sibTrans" cxnId="{825B3077-D491-4945-B65D-F247CD3ECC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F57998-9B65-E240-AFFD-82261B5C8641}" type="pres">
      <dgm:prSet presAssocID="{CC5CA8E1-105C-45A5-B264-C70928D9601C}" presName="linear" presStyleCnt="0">
        <dgm:presLayoutVars>
          <dgm:animLvl val="lvl"/>
          <dgm:resizeHandles val="exact"/>
        </dgm:presLayoutVars>
      </dgm:prSet>
      <dgm:spPr/>
    </dgm:pt>
    <dgm:pt modelId="{21FA6B3D-1774-2648-BA6B-E8F03620BCD5}" type="pres">
      <dgm:prSet presAssocID="{F6E01185-768C-4720-B251-C0387E5F8A0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446808B-1190-6648-83D8-13850A3F904B}" type="pres">
      <dgm:prSet presAssocID="{46AA42E7-5BD1-4FCC-A874-4FCD12F9BE24}" presName="spacer" presStyleCnt="0"/>
      <dgm:spPr/>
    </dgm:pt>
    <dgm:pt modelId="{5A3D8F95-C104-5748-8602-9DC3BCFE5C72}" type="pres">
      <dgm:prSet presAssocID="{D4B5D771-2966-4662-8B74-394B719EF12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C163C52-8D75-AC46-A755-CDBCBF46DAAB}" type="pres">
      <dgm:prSet presAssocID="{FD4EA41C-BE16-4809-B3B5-36E759E03876}" presName="spacer" presStyleCnt="0"/>
      <dgm:spPr/>
    </dgm:pt>
    <dgm:pt modelId="{4E329C7A-676A-4E4A-B0D7-34E4DF7E46B4}" type="pres">
      <dgm:prSet presAssocID="{CCC814CA-E221-44C2-ACF9-92E1743DADA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F5B1341-96CC-BE4B-94AF-0D031846D5BA}" type="presOf" srcId="{CC5CA8E1-105C-45A5-B264-C70928D9601C}" destId="{56F57998-9B65-E240-AFFD-82261B5C8641}" srcOrd="0" destOrd="0" presId="urn:microsoft.com/office/officeart/2005/8/layout/vList2"/>
    <dgm:cxn modelId="{A3F8BD4F-D6F8-5747-953E-4B4F846EE228}" type="presOf" srcId="{CCC814CA-E221-44C2-ACF9-92E1743DADA2}" destId="{4E329C7A-676A-4E4A-B0D7-34E4DF7E46B4}" srcOrd="0" destOrd="0" presId="urn:microsoft.com/office/officeart/2005/8/layout/vList2"/>
    <dgm:cxn modelId="{6D92F752-2653-A34A-BECF-5C32AF3585A8}" type="presOf" srcId="{D4B5D771-2966-4662-8B74-394B719EF120}" destId="{5A3D8F95-C104-5748-8602-9DC3BCFE5C72}" srcOrd="0" destOrd="0" presId="urn:microsoft.com/office/officeart/2005/8/layout/vList2"/>
    <dgm:cxn modelId="{9CBC6661-24F8-F64A-9566-25E205DD9221}" type="presOf" srcId="{F6E01185-768C-4720-B251-C0387E5F8A04}" destId="{21FA6B3D-1774-2648-BA6B-E8F03620BCD5}" srcOrd="0" destOrd="0" presId="urn:microsoft.com/office/officeart/2005/8/layout/vList2"/>
    <dgm:cxn modelId="{825B3077-D491-4945-B65D-F247CD3ECC86}" srcId="{CC5CA8E1-105C-45A5-B264-C70928D9601C}" destId="{CCC814CA-E221-44C2-ACF9-92E1743DADA2}" srcOrd="2" destOrd="0" parTransId="{31DFB784-D39C-466F-BCAB-D44EF995FB28}" sibTransId="{60833D59-6BB0-44BB-8D8B-5F66FDAAD89E}"/>
    <dgm:cxn modelId="{60C4B694-35FF-4655-BA67-FCD33BBC6230}" srcId="{CC5CA8E1-105C-45A5-B264-C70928D9601C}" destId="{D4B5D771-2966-4662-8B74-394B719EF120}" srcOrd="1" destOrd="0" parTransId="{321DEF59-239E-4173-BC65-25F62F69D2DF}" sibTransId="{FD4EA41C-BE16-4809-B3B5-36E759E03876}"/>
    <dgm:cxn modelId="{5067D7B1-A047-4A1B-ACD4-064E8DB43AC7}" srcId="{CC5CA8E1-105C-45A5-B264-C70928D9601C}" destId="{F6E01185-768C-4720-B251-C0387E5F8A04}" srcOrd="0" destOrd="0" parTransId="{78A715A1-7D60-4DA0-8429-A484184B8105}" sibTransId="{46AA42E7-5BD1-4FCC-A874-4FCD12F9BE24}"/>
    <dgm:cxn modelId="{5E722455-8BAE-B343-8C30-AC82768B845A}" type="presParOf" srcId="{56F57998-9B65-E240-AFFD-82261B5C8641}" destId="{21FA6B3D-1774-2648-BA6B-E8F03620BCD5}" srcOrd="0" destOrd="0" presId="urn:microsoft.com/office/officeart/2005/8/layout/vList2"/>
    <dgm:cxn modelId="{B8FF0AF2-46AF-1845-9062-334900BC6B6D}" type="presParOf" srcId="{56F57998-9B65-E240-AFFD-82261B5C8641}" destId="{E446808B-1190-6648-83D8-13850A3F904B}" srcOrd="1" destOrd="0" presId="urn:microsoft.com/office/officeart/2005/8/layout/vList2"/>
    <dgm:cxn modelId="{31D05F1C-4A4F-5643-A9A5-ACA0BC4A6FAA}" type="presParOf" srcId="{56F57998-9B65-E240-AFFD-82261B5C8641}" destId="{5A3D8F95-C104-5748-8602-9DC3BCFE5C72}" srcOrd="2" destOrd="0" presId="urn:microsoft.com/office/officeart/2005/8/layout/vList2"/>
    <dgm:cxn modelId="{8C452F08-41FA-6C46-8769-B9FF7B933219}" type="presParOf" srcId="{56F57998-9B65-E240-AFFD-82261B5C8641}" destId="{2C163C52-8D75-AC46-A755-CDBCBF46DAAB}" srcOrd="3" destOrd="0" presId="urn:microsoft.com/office/officeart/2005/8/layout/vList2"/>
    <dgm:cxn modelId="{4B6A0B84-AEEF-E547-BDF5-D66799D9E234}" type="presParOf" srcId="{56F57998-9B65-E240-AFFD-82261B5C8641}" destId="{4E329C7A-676A-4E4A-B0D7-34E4DF7E46B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0FAEB-7AA5-694B-BD02-89988331B7CC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821D73-20FE-0A42-8C3C-E0103F747B9A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b="0" i="0" kern="1200" dirty="0"/>
            <a:t>Marius' </a:t>
          </a:r>
          <a:r>
            <a:rPr lang="en-AU" sz="2800" b="1" i="1" kern="1200" dirty="0"/>
            <a:t>political career</a:t>
          </a:r>
          <a:r>
            <a:rPr lang="en-AU" sz="2800" b="0" i="0" kern="1200" dirty="0"/>
            <a:t>, his relationship with tribunes, and the significance of extraordinary commands in Roman politics</a:t>
          </a:r>
          <a:endParaRPr lang="en-US" sz="2800" kern="1200" dirty="0"/>
        </a:p>
      </dsp:txBody>
      <dsp:txXfrm>
        <a:off x="560236" y="832323"/>
        <a:ext cx="4149382" cy="2576345"/>
      </dsp:txXfrm>
    </dsp:sp>
    <dsp:sp modelId="{050B184E-E188-DB44-BAFE-4897D2170DF7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A95C1-D8F5-8B4C-9FAF-A5D63F2A4227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b="0" i="0" kern="1200" dirty="0"/>
            <a:t>The importance of understanding these topics to grasp the complexities of Late Republican Rome – Marius’ </a:t>
          </a:r>
          <a:r>
            <a:rPr lang="en-AU" sz="2800" b="1" i="1" kern="1200" dirty="0"/>
            <a:t>Power and Authority</a:t>
          </a:r>
          <a:endParaRPr lang="en-US" sz="2800" b="1" i="1" kern="1200" dirty="0"/>
        </a:p>
      </dsp:txBody>
      <dsp:txXfrm>
        <a:off x="5827635" y="832323"/>
        <a:ext cx="4149382" cy="2576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A6B3D-1774-2648-BA6B-E8F03620BCD5}">
      <dsp:nvSpPr>
        <dsp:cNvPr id="0" name=""/>
        <dsp:cNvSpPr/>
      </dsp:nvSpPr>
      <dsp:spPr>
        <a:xfrm>
          <a:off x="0" y="447930"/>
          <a:ext cx="10058399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b="0" i="0" kern="1200" dirty="0">
              <a:solidFill>
                <a:schemeClr val="tx1"/>
              </a:solidFill>
            </a:rPr>
            <a:t>Marius' command during the Jugurthine War and his subsequent campaigns against Germanic tribes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48547" y="496477"/>
        <a:ext cx="9961305" cy="897406"/>
      </dsp:txXfrm>
    </dsp:sp>
    <dsp:sp modelId="{5A3D8F95-C104-5748-8602-9DC3BCFE5C72}">
      <dsp:nvSpPr>
        <dsp:cNvPr id="0" name=""/>
        <dsp:cNvSpPr/>
      </dsp:nvSpPr>
      <dsp:spPr>
        <a:xfrm>
          <a:off x="0" y="1514430"/>
          <a:ext cx="10058399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b="0" i="0" kern="1200" dirty="0">
              <a:solidFill>
                <a:schemeClr val="tx1"/>
              </a:solidFill>
            </a:rPr>
            <a:t>These commands allowed Marius to take decisive action and achieve significant military victories.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48547" y="1562977"/>
        <a:ext cx="9961305" cy="897406"/>
      </dsp:txXfrm>
    </dsp:sp>
    <dsp:sp modelId="{4E329C7A-676A-4E4A-B0D7-34E4DF7E46B4}">
      <dsp:nvSpPr>
        <dsp:cNvPr id="0" name=""/>
        <dsp:cNvSpPr/>
      </dsp:nvSpPr>
      <dsp:spPr>
        <a:xfrm>
          <a:off x="0" y="2580930"/>
          <a:ext cx="10058399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b="0" i="0" kern="1200" dirty="0">
              <a:solidFill>
                <a:schemeClr val="tx1"/>
              </a:solidFill>
            </a:rPr>
            <a:t>Extraordinary commands were often motivated by political considerations, such as the need to address external threats or consolidate power.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48547" y="2629477"/>
        <a:ext cx="9961305" cy="897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39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90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600" dirty="0"/>
              <a:t>Marius’ consulship and EOC</a:t>
            </a:r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9D1C364C-8702-4ED9-9D23-41CDB298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82397-4434-23FE-9A4C-A71869EC5254}"/>
              </a:ext>
            </a:extLst>
          </p:cNvPr>
          <p:cNvSpPr txBox="1"/>
          <p:nvPr/>
        </p:nvSpPr>
        <p:spPr>
          <a:xfrm>
            <a:off x="6729999" y="4398898"/>
            <a:ext cx="53407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accent5"/>
                </a:solidFill>
              </a:rPr>
              <a:t>GOAL/S:  </a:t>
            </a:r>
            <a:br>
              <a:rPr lang="en-US" sz="2800" dirty="0">
                <a:solidFill>
                  <a:schemeClr val="accent5"/>
                </a:solidFill>
              </a:rPr>
            </a:br>
            <a:r>
              <a:rPr lang="en-AU" sz="2800" b="0" i="1" dirty="0">
                <a:solidFill>
                  <a:schemeClr val="accent5"/>
                </a:solidFill>
                <a:effectLst/>
                <a:latin typeface="Söhne"/>
              </a:rPr>
              <a:t>Examine</a:t>
            </a:r>
            <a:r>
              <a:rPr lang="en-AU" sz="2800" b="0" i="0" dirty="0">
                <a:solidFill>
                  <a:schemeClr val="accent5"/>
                </a:solidFill>
                <a:effectLst/>
                <a:latin typeface="Söhne"/>
              </a:rPr>
              <a:t> Marius’ consulship and the extraordinary commands (EOC)</a:t>
            </a:r>
            <a:endParaRPr lang="en-US" sz="2800" i="1" u="sng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41627" y="6453741"/>
            <a:ext cx="4829101" cy="37311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Week 7, Lesson 3</a:t>
            </a:r>
          </a:p>
        </p:txBody>
      </p:sp>
      <p:pic>
        <p:nvPicPr>
          <p:cNvPr id="1026" name="Picture 2" descr="Gaius Marius - Wikidata">
            <a:extLst>
              <a:ext uri="{FF2B5EF4-FFF2-40B4-BE49-F238E27FC236}">
                <a16:creationId xmlns:a16="http://schemas.microsoft.com/office/drawing/2014/main" id="{2DFED12C-EE70-7D8A-55B2-891FB2FE3F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43"/>
          <a:stretch/>
        </p:blipFill>
        <p:spPr bwMode="auto">
          <a:xfrm>
            <a:off x="875211" y="309207"/>
            <a:ext cx="5733515" cy="574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196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49B4-E399-A97D-261B-2A9AF5DD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 of Tribunate and impacts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83E81-BD07-16CF-D852-65BC7C7D1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AU" b="1" i="0" u="sng" dirty="0">
                <a:solidFill>
                  <a:srgbClr val="0D0D0D"/>
                </a:solidFill>
                <a:effectLst/>
                <a:latin typeface="Söhne"/>
              </a:rPr>
              <a:t>Support for Extraordinary Commands: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D0D0D"/>
                </a:solidFill>
                <a:effectLst/>
                <a:latin typeface="Söhne"/>
              </a:rPr>
              <a:t>Tribunes could play a crucial role in supporting or opposing extraordinary commands through their veto power.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D0D0D"/>
                </a:solidFill>
                <a:effectLst/>
                <a:latin typeface="Söhne"/>
              </a:rPr>
              <a:t>The extent of tribunician support could determine the success or failure of these commands.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sng" dirty="0">
                <a:solidFill>
                  <a:srgbClr val="0D0D0D"/>
                </a:solidFill>
                <a:effectLst/>
                <a:latin typeface="Söhne"/>
              </a:rPr>
              <a:t>Importance to Roman Politics: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D0D0D"/>
                </a:solidFill>
                <a:effectLst/>
                <a:latin typeface="Söhne"/>
              </a:rPr>
              <a:t>Extraordinary commands had profound implications for Roman politics, shaping the balance of power between the Senate, the popular assemblies, and individual commanders.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sng" dirty="0">
                <a:solidFill>
                  <a:srgbClr val="0D0D0D"/>
                </a:solidFill>
                <a:effectLst/>
                <a:latin typeface="Söhne"/>
              </a:rPr>
              <a:t>Political and Foreign Policy Impact: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D0D0D"/>
                </a:solidFill>
                <a:effectLst/>
                <a:latin typeface="Söhne"/>
              </a:rPr>
              <a:t>Extraordinary commands had far-reaching consequences for Roman politics and foreign policy, often altering the course of history.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D0D0D"/>
                </a:solidFill>
                <a:effectLst/>
                <a:latin typeface="Söhne"/>
              </a:rPr>
              <a:t>They allowed commanders like Marius to exert significant influence and shape the destiny of the Roman Republic.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91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8D108-085C-D56F-5E7B-D59478B5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SUMMARY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31104-E701-1D14-4362-814927FBD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rgbClr val="FFFFFF"/>
                </a:solidFill>
                <a:latin typeface="+mj-lt"/>
              </a:rPr>
              <a:t>Fill in the A4 SUMMARY sheet about Gaius Marius using this week’s notes.</a:t>
            </a:r>
          </a:p>
        </p:txBody>
      </p:sp>
    </p:spTree>
    <p:extLst>
      <p:ext uri="{BB962C8B-B14F-4D97-AF65-F5344CB8AC3E}">
        <p14:creationId xmlns:p14="http://schemas.microsoft.com/office/powerpoint/2010/main" val="368581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711B-7C8E-519F-A7BE-4A7A853A4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Today’s Lesson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0A3313-09C5-43F2-EF74-C31EBF73C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9903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332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1994-E60F-38B2-5BAB-E9ED7225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Marius’ consulships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B35F7-E8FC-0D87-0A18-428D073B2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sz="3200" b="0" i="0" dirty="0">
                <a:solidFill>
                  <a:srgbClr val="0D0D0D"/>
                </a:solidFill>
                <a:effectLst/>
                <a:latin typeface="Söhne"/>
              </a:rPr>
              <a:t>Marius held the consulship a record-breaking </a:t>
            </a:r>
            <a:r>
              <a:rPr lang="en-AU" sz="3200" b="1" i="1" u="sng" dirty="0">
                <a:solidFill>
                  <a:schemeClr val="accent6"/>
                </a:solidFill>
                <a:effectLst/>
                <a:latin typeface="Söhne"/>
              </a:rPr>
              <a:t>seven times</a:t>
            </a:r>
            <a:r>
              <a:rPr lang="en-AU" sz="3200" b="0" i="0" dirty="0">
                <a:solidFill>
                  <a:srgbClr val="0D0D0D"/>
                </a:solidFill>
                <a:effectLst/>
                <a:latin typeface="Söhne"/>
              </a:rPr>
              <a:t>, a remarkable feat in Roman political history.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sz="3200" b="0" i="0" dirty="0">
                <a:solidFill>
                  <a:srgbClr val="0D0D0D"/>
                </a:solidFill>
                <a:effectLst/>
                <a:latin typeface="Söhne"/>
              </a:rPr>
              <a:t>Each consulship was marked by unique circumstances and challenges.</a:t>
            </a:r>
            <a:br>
              <a:rPr lang="en-AU" sz="32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AU" sz="32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sz="3200" u="sng" dirty="0">
                <a:solidFill>
                  <a:srgbClr val="0D0D0D"/>
                </a:solidFill>
                <a:latin typeface="Söhne"/>
              </a:rPr>
              <a:t>Reasons for consulships:</a:t>
            </a:r>
          </a:p>
          <a:p>
            <a:pPr marL="925830" lvl="2" indent="-285750">
              <a:buFont typeface="Arial" panose="020B0604020202020204" pitchFamily="34" charset="0"/>
              <a:buChar char="•"/>
            </a:pPr>
            <a:r>
              <a:rPr lang="en-AU" sz="2400" b="1" i="0" u="sng" dirty="0">
                <a:solidFill>
                  <a:srgbClr val="0D0D0D"/>
                </a:solidFill>
                <a:effectLst/>
                <a:latin typeface="Söhne"/>
              </a:rPr>
              <a:t>Political and social factors</a:t>
            </a:r>
            <a:r>
              <a:rPr lang="en-AU" sz="2400" b="0" i="0" dirty="0">
                <a:solidFill>
                  <a:srgbClr val="0D0D0D"/>
                </a:solidFill>
                <a:effectLst/>
                <a:latin typeface="Söhne"/>
              </a:rPr>
              <a:t>, including Marius' </a:t>
            </a:r>
            <a:r>
              <a:rPr lang="en-AU" sz="2400" b="1" i="1" dirty="0">
                <a:solidFill>
                  <a:schemeClr val="accent6"/>
                </a:solidFill>
                <a:effectLst/>
                <a:latin typeface="Söhne"/>
              </a:rPr>
              <a:t>military successes</a:t>
            </a:r>
            <a:r>
              <a:rPr lang="en-AU" sz="24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br>
              <a:rPr lang="en-AU" sz="24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AU" sz="2400" b="1" i="1" dirty="0">
                <a:solidFill>
                  <a:schemeClr val="accent6"/>
                </a:solidFill>
                <a:effectLst/>
                <a:latin typeface="Söhne"/>
              </a:rPr>
              <a:t>popular support</a:t>
            </a:r>
            <a:r>
              <a:rPr lang="en-AU" sz="2400" b="0" i="0" dirty="0">
                <a:solidFill>
                  <a:srgbClr val="0D0D0D"/>
                </a:solidFill>
                <a:effectLst/>
                <a:latin typeface="Söhne"/>
              </a:rPr>
              <a:t>, and </a:t>
            </a:r>
            <a:r>
              <a:rPr lang="en-AU" sz="2400" b="1" i="1" dirty="0">
                <a:solidFill>
                  <a:schemeClr val="accent6"/>
                </a:solidFill>
                <a:effectLst/>
                <a:latin typeface="Söhne"/>
              </a:rPr>
              <a:t>alliances</a:t>
            </a:r>
            <a:r>
              <a:rPr lang="en-AU" sz="2400" b="0" i="0" dirty="0">
                <a:solidFill>
                  <a:srgbClr val="0D0D0D"/>
                </a:solidFill>
                <a:effectLst/>
                <a:latin typeface="Söhne"/>
              </a:rPr>
              <a:t> within the Roman elite, contributed to his repeated election as consul.</a:t>
            </a:r>
          </a:p>
          <a:p>
            <a:pPr marL="925830" lvl="2" indent="-285750">
              <a:buFont typeface="Arial" panose="020B0604020202020204" pitchFamily="34" charset="0"/>
              <a:buChar char="•"/>
            </a:pPr>
            <a:r>
              <a:rPr lang="en-AU" sz="2400" b="0" i="0" dirty="0">
                <a:solidFill>
                  <a:srgbClr val="0D0D0D"/>
                </a:solidFill>
                <a:effectLst/>
                <a:latin typeface="Söhne"/>
              </a:rPr>
              <a:t>Marius' </a:t>
            </a:r>
            <a:r>
              <a:rPr lang="en-AU" sz="2400" b="1" i="0" u="sng" dirty="0">
                <a:solidFill>
                  <a:srgbClr val="0D0D0D"/>
                </a:solidFill>
                <a:effectLst/>
                <a:latin typeface="Söhne"/>
              </a:rPr>
              <a:t>military achievements</a:t>
            </a:r>
            <a:r>
              <a:rPr lang="en-AU" sz="2400" b="0" i="0" dirty="0">
                <a:solidFill>
                  <a:srgbClr val="0D0D0D"/>
                </a:solidFill>
                <a:effectLst/>
                <a:latin typeface="Söhne"/>
              </a:rPr>
              <a:t>, such as his </a:t>
            </a:r>
            <a:r>
              <a:rPr lang="en-AU" sz="2400" b="1" i="1" dirty="0">
                <a:solidFill>
                  <a:schemeClr val="accent6"/>
                </a:solidFill>
                <a:effectLst/>
                <a:latin typeface="Söhne"/>
              </a:rPr>
              <a:t>victories in the Jugurthine War </a:t>
            </a:r>
            <a:r>
              <a:rPr lang="en-AU" sz="2400" b="0" i="0" dirty="0">
                <a:solidFill>
                  <a:srgbClr val="0D0D0D"/>
                </a:solidFill>
                <a:effectLst/>
                <a:latin typeface="Söhne"/>
              </a:rPr>
              <a:t>and against </a:t>
            </a:r>
            <a:r>
              <a:rPr lang="en-AU" sz="2400" b="1" i="1" dirty="0">
                <a:solidFill>
                  <a:schemeClr val="accent6"/>
                </a:solidFill>
                <a:effectLst/>
                <a:latin typeface="Söhne"/>
              </a:rPr>
              <a:t>Germanic tribes</a:t>
            </a:r>
            <a:r>
              <a:rPr lang="en-AU" sz="2400" b="0" i="0" dirty="0">
                <a:solidFill>
                  <a:srgbClr val="0D0D0D"/>
                </a:solidFill>
                <a:effectLst/>
                <a:latin typeface="Söhne"/>
              </a:rPr>
              <a:t>, played a crucial role in </a:t>
            </a:r>
            <a:r>
              <a:rPr lang="en-AU" sz="2400" b="1" i="1" dirty="0">
                <a:solidFill>
                  <a:schemeClr val="accent6"/>
                </a:solidFill>
                <a:effectLst/>
                <a:latin typeface="Söhne"/>
              </a:rPr>
              <a:t>enhancing his political standing</a:t>
            </a:r>
            <a:r>
              <a:rPr lang="en-AU" sz="24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4724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98CE-03ED-7F83-2A2A-2E3070F68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Tribunes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21569-A9C2-00E9-C985-3097E4FCD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b="1" i="1" dirty="0">
                <a:solidFill>
                  <a:schemeClr val="accent6"/>
                </a:solidFill>
              </a:rPr>
              <a:t>tribunes</a:t>
            </a:r>
            <a:r>
              <a:rPr lang="en-US" b="1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5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63EA-68F5-5794-3F55-1C59211F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Tribunes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C48C6-A9A8-8A57-E007-AAEE98EE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943254"/>
            <a:ext cx="5698374" cy="3274907"/>
          </a:xfrm>
        </p:spPr>
        <p:txBody>
          <a:bodyPr>
            <a:normAutofit/>
          </a:bodyPr>
          <a:lstStyle/>
          <a:p>
            <a:pPr algn="ctr"/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DEFINITION: </a:t>
            </a:r>
          </a:p>
          <a:p>
            <a:pPr algn="ctr"/>
            <a:r>
              <a:rPr lang="en-AU" sz="2800" b="0" i="0" dirty="0">
                <a:solidFill>
                  <a:srgbClr val="0D0D0D"/>
                </a:solidFill>
                <a:effectLst/>
                <a:latin typeface="Söhne"/>
              </a:rPr>
              <a:t>elected officials representing the interests of the plebeian class and had the power to veto legislation.</a:t>
            </a:r>
            <a:endParaRPr lang="en-AU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D9776E-5171-0A50-50C2-1265D91E44C8}"/>
              </a:ext>
            </a:extLst>
          </p:cNvPr>
          <p:cNvCxnSpPr/>
          <p:nvPr/>
        </p:nvCxnSpPr>
        <p:spPr>
          <a:xfrm>
            <a:off x="6296891" y="1845734"/>
            <a:ext cx="0" cy="357832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FC9ECF-E926-C059-8A0A-2CFDCB80E996}"/>
              </a:ext>
            </a:extLst>
          </p:cNvPr>
          <p:cNvCxnSpPr>
            <a:cxnSpLocks/>
          </p:cNvCxnSpPr>
          <p:nvPr/>
        </p:nvCxnSpPr>
        <p:spPr>
          <a:xfrm flipH="1">
            <a:off x="914400" y="5424055"/>
            <a:ext cx="1072341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BEE533-EDF7-8268-580F-F73906707C04}"/>
              </a:ext>
            </a:extLst>
          </p:cNvPr>
          <p:cNvSpPr txBox="1">
            <a:spLocks/>
          </p:cNvSpPr>
          <p:nvPr/>
        </p:nvSpPr>
        <p:spPr>
          <a:xfrm>
            <a:off x="415636" y="5629949"/>
            <a:ext cx="11623953" cy="4812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i="1" dirty="0"/>
              <a:t>”THE VOICE OF THE PEOPLE”</a:t>
            </a:r>
          </a:p>
        </p:txBody>
      </p:sp>
      <p:pic>
        <p:nvPicPr>
          <p:cNvPr id="1026" name="Picture 2" descr="Tribunes in Ancient Rome: The Voice of the People - Brewminate: A Bold  Blend of News and Ideas">
            <a:extLst>
              <a:ext uri="{FF2B5EF4-FFF2-40B4-BE49-F238E27FC236}">
                <a16:creationId xmlns:a16="http://schemas.microsoft.com/office/drawing/2014/main" id="{13F20AFC-1F0C-3E1B-0F0C-C4517460B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772" y="1981002"/>
            <a:ext cx="4858775" cy="323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13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8ECE2-1145-E33E-A066-4030A19E8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Marius and the Tribunes</a:t>
            </a:r>
            <a:endParaRPr lang="en-US"/>
          </a:p>
        </p:txBody>
      </p:sp>
      <p:pic>
        <p:nvPicPr>
          <p:cNvPr id="7" name="Graphic 6" descr="Board Room">
            <a:extLst>
              <a:ext uri="{FF2B5EF4-FFF2-40B4-BE49-F238E27FC236}">
                <a16:creationId xmlns:a16="http://schemas.microsoft.com/office/drawing/2014/main" id="{CBD799A9-81FD-E6B7-6929-42A71FF65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6432" y="2104325"/>
            <a:ext cx="3094997" cy="30949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4A015-5ABC-0B88-5765-F3FFB2BAB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3" y="1845734"/>
            <a:ext cx="6515947" cy="4023360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3200" b="0" i="0" dirty="0">
                <a:effectLst/>
                <a:latin typeface="Söhne"/>
              </a:rPr>
              <a:t>Marius' relationship with tribunes was complex, marked by both </a:t>
            </a:r>
            <a:r>
              <a:rPr lang="en-AU" sz="3200" b="1" i="1" dirty="0">
                <a:solidFill>
                  <a:schemeClr val="accent6"/>
                </a:solidFill>
                <a:effectLst/>
                <a:latin typeface="Söhne"/>
              </a:rPr>
              <a:t>cooperation and conflict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3200" b="0" i="0" dirty="0">
                <a:effectLst/>
                <a:latin typeface="Söhne"/>
              </a:rPr>
              <a:t>Tribunes could </a:t>
            </a:r>
            <a:r>
              <a:rPr lang="en-AU" sz="3200" b="1" i="1" dirty="0">
                <a:solidFill>
                  <a:schemeClr val="accent6"/>
                </a:solidFill>
                <a:effectLst/>
                <a:latin typeface="Söhne"/>
              </a:rPr>
              <a:t>support or oppose Marius' policies and actions</a:t>
            </a:r>
            <a:r>
              <a:rPr lang="en-AU" sz="3200" b="0" i="0" dirty="0">
                <a:effectLst/>
                <a:latin typeface="Söhne"/>
              </a:rPr>
              <a:t>, influencing the course of Roman politics.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3200" dirty="0">
                <a:latin typeface="Söhne"/>
              </a:rPr>
              <a:t> </a:t>
            </a:r>
            <a:r>
              <a:rPr lang="en-AU" sz="3200" b="0" i="0" dirty="0">
                <a:effectLst/>
                <a:latin typeface="Söhne"/>
              </a:rPr>
              <a:t>could affect his ability to enact reforms and pursue his political agenda</a:t>
            </a:r>
          </a:p>
          <a:p>
            <a:endParaRPr lang="en-US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2483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98CE-03ED-7F83-2A2A-2E3070F68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Extraordinary Commands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21569-A9C2-00E9-C985-3097E4FCD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b="1" i="1" dirty="0">
                <a:solidFill>
                  <a:schemeClr val="accent6"/>
                </a:solidFill>
              </a:rPr>
              <a:t>EXTRAORDINARY COMMANDS</a:t>
            </a:r>
            <a:r>
              <a:rPr lang="en-US" b="1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20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63EA-68F5-5794-3F55-1C59211F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Extraordinary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C48C6-A9A8-8A57-E007-AAEE98EE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943254"/>
            <a:ext cx="5698374" cy="3274907"/>
          </a:xfrm>
        </p:spPr>
        <p:txBody>
          <a:bodyPr>
            <a:normAutofit/>
          </a:bodyPr>
          <a:lstStyle/>
          <a:p>
            <a:pPr algn="ctr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DEFINITION: </a:t>
            </a:r>
          </a:p>
          <a:p>
            <a:pPr algn="ctr"/>
            <a:r>
              <a:rPr lang="en-AU" sz="2800" b="0" i="0" dirty="0">
                <a:solidFill>
                  <a:srgbClr val="0D0D0D"/>
                </a:solidFill>
                <a:effectLst/>
                <a:latin typeface="Söhne"/>
              </a:rPr>
              <a:t>exceptional military appointments granted to generals in times of</a:t>
            </a:r>
            <a:br>
              <a:rPr lang="en-AU" sz="28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AU" sz="2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AU" sz="2800" b="1" i="1" dirty="0">
                <a:solidFill>
                  <a:schemeClr val="accent6"/>
                </a:solidFill>
                <a:effectLst/>
                <a:latin typeface="Söhne"/>
              </a:rPr>
              <a:t>crisis or urgency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D9776E-5171-0A50-50C2-1265D91E44C8}"/>
              </a:ext>
            </a:extLst>
          </p:cNvPr>
          <p:cNvCxnSpPr/>
          <p:nvPr/>
        </p:nvCxnSpPr>
        <p:spPr>
          <a:xfrm>
            <a:off x="6296891" y="1845734"/>
            <a:ext cx="0" cy="357832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FC9ECF-E926-C059-8A0A-2CFDCB80E996}"/>
              </a:ext>
            </a:extLst>
          </p:cNvPr>
          <p:cNvCxnSpPr>
            <a:cxnSpLocks/>
          </p:cNvCxnSpPr>
          <p:nvPr/>
        </p:nvCxnSpPr>
        <p:spPr>
          <a:xfrm flipH="1">
            <a:off x="914400" y="5424055"/>
            <a:ext cx="1072341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BEE533-EDF7-8268-580F-F73906707C04}"/>
              </a:ext>
            </a:extLst>
          </p:cNvPr>
          <p:cNvSpPr txBox="1">
            <a:spLocks/>
          </p:cNvSpPr>
          <p:nvPr/>
        </p:nvSpPr>
        <p:spPr>
          <a:xfrm>
            <a:off x="415636" y="5629949"/>
            <a:ext cx="11623953" cy="481290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400" b="0" i="0" dirty="0">
                <a:solidFill>
                  <a:srgbClr val="0D0D0D"/>
                </a:solidFill>
                <a:effectLst/>
                <a:latin typeface="Söhne"/>
              </a:rPr>
              <a:t>broad powers and authority to commanders, often </a:t>
            </a:r>
            <a:r>
              <a:rPr lang="en-AU" sz="2400" b="1" i="1" dirty="0">
                <a:solidFill>
                  <a:schemeClr val="accent6"/>
                </a:solidFill>
                <a:effectLst/>
                <a:latin typeface="Söhne"/>
              </a:rPr>
              <a:t>bypassing the traditional chain of command</a:t>
            </a:r>
            <a:endParaRPr lang="en-A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Who holds power in your NFP? Your answer might help explain how effective  and engaged your staff and volunteers are - Not-For-Profit People">
            <a:extLst>
              <a:ext uri="{FF2B5EF4-FFF2-40B4-BE49-F238E27FC236}">
                <a16:creationId xmlns:a16="http://schemas.microsoft.com/office/drawing/2014/main" id="{A78626B6-A3DD-0FF6-6DE4-097DF7219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050" y="2149148"/>
            <a:ext cx="4519834" cy="297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11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8733-0C05-E9CF-353A-B90EB84E7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Extraordinary Commands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9819AE-25F2-4902-5AE7-C8264CB45C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33785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55450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6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DA97FB"/>
      </a:accent1>
      <a:accent2>
        <a:srgbClr val="925FFD"/>
      </a:accent2>
      <a:accent3>
        <a:srgbClr val="521B92"/>
      </a:accent3>
      <a:accent4>
        <a:srgbClr val="E89CFF"/>
      </a:accent4>
      <a:accent5>
        <a:srgbClr val="A84BE1"/>
      </a:accent5>
      <a:accent6>
        <a:srgbClr val="8838E6"/>
      </a:accent6>
      <a:hlink>
        <a:srgbClr val="300A99"/>
      </a:hlink>
      <a:folHlink>
        <a:srgbClr val="6E5CA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{36CBF037-A368-844E-AAD3-A3BE395EBCEA}tf16401369</Template>
  <TotalTime>541</TotalTime>
  <Words>465</Words>
  <Application>Microsoft Macintosh PowerPoint</Application>
  <PresentationFormat>Widescreen</PresentationFormat>
  <Paragraphs>47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Retrospect</vt:lpstr>
      <vt:lpstr>Marius’ consulship and EOC</vt:lpstr>
      <vt:lpstr>Today’s Lesson</vt:lpstr>
      <vt:lpstr>Marius’ consulships</vt:lpstr>
      <vt:lpstr>The Tribunes</vt:lpstr>
      <vt:lpstr>Tribunes</vt:lpstr>
      <vt:lpstr>Marius and the Tribunes</vt:lpstr>
      <vt:lpstr>Extraordinary Commands</vt:lpstr>
      <vt:lpstr>Extraordinary Commands</vt:lpstr>
      <vt:lpstr>Extraordinary Commands</vt:lpstr>
      <vt:lpstr>Role of Tribunate and impacts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248</cp:revision>
  <dcterms:created xsi:type="dcterms:W3CDTF">2022-07-13T05:26:46Z</dcterms:created>
  <dcterms:modified xsi:type="dcterms:W3CDTF">2024-03-05T13:34:51Z</dcterms:modified>
</cp:coreProperties>
</file>