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D8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60"/>
    <p:restoredTop sz="91974"/>
  </p:normalViewPr>
  <p:slideViewPr>
    <p:cSldViewPr snapToGrid="0" snapToObjects="1">
      <p:cViewPr varScale="1">
        <p:scale>
          <a:sx n="98" d="100"/>
          <a:sy n="9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ADA8-1C22-1342-B0A2-1277E07A1132}" type="datetimeFigureOut">
              <a:rPr lang="en-US" smtClean="0"/>
              <a:t>3/5/24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E9CBE-103D-614D-933D-6F8E197DB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34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E9CBE-103D-614D-933D-6F8E197DB0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74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3/5/24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3/5/24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3/5/24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3/5/24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062692C-9F3F-6047-A805-C164951700F5}" type="datetimeFigureOut">
              <a:rPr lang="en-US" smtClean="0"/>
              <a:t>3/5/24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3/5/24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062692C-9F3F-6047-A805-C164951700F5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13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E75F8FC7-2268-462F-AFF6-A4A975C34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6600" dirty="0"/>
              <a:t>Marius’ impacts</a:t>
            </a:r>
          </a:p>
        </p:txBody>
      </p: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BEF45B32-FB97-49CC-B778-CA7CF87BE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9D1C364C-8702-4ED9-9D23-41CDB2982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7EE051E9-6C07-4FBB-B4F7-EDF8DDEAA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982397-4434-23FE-9A4C-A71869EC5254}"/>
              </a:ext>
            </a:extLst>
          </p:cNvPr>
          <p:cNvSpPr txBox="1"/>
          <p:nvPr/>
        </p:nvSpPr>
        <p:spPr>
          <a:xfrm>
            <a:off x="6729999" y="4398898"/>
            <a:ext cx="5340729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accent5"/>
                </a:solidFill>
              </a:rPr>
              <a:t>GOAL/S:  </a:t>
            </a:r>
            <a:br>
              <a:rPr lang="en-US" sz="2800" dirty="0">
                <a:solidFill>
                  <a:schemeClr val="accent5"/>
                </a:solidFill>
              </a:rPr>
            </a:br>
            <a:r>
              <a:rPr lang="en-AU" sz="2800" b="0" i="1" dirty="0">
                <a:solidFill>
                  <a:schemeClr val="accent5"/>
                </a:solidFill>
                <a:effectLst/>
                <a:latin typeface="Söhne"/>
              </a:rPr>
              <a:t>Evaluate</a:t>
            </a:r>
            <a:r>
              <a:rPr lang="en-AU" sz="2800" b="0" i="0" dirty="0">
                <a:solidFill>
                  <a:schemeClr val="accent5"/>
                </a:solidFill>
                <a:effectLst/>
                <a:latin typeface="Söhne"/>
              </a:rPr>
              <a:t> Marius’ impacts, power and authority</a:t>
            </a:r>
          </a:p>
          <a:p>
            <a:pPr>
              <a:spcAft>
                <a:spcPts val="600"/>
              </a:spcAft>
            </a:pPr>
            <a:r>
              <a:rPr lang="en-AU" sz="2800" i="1" dirty="0">
                <a:solidFill>
                  <a:schemeClr val="accent5"/>
                </a:solidFill>
                <a:latin typeface="Söhne"/>
              </a:rPr>
              <a:t>Analyse</a:t>
            </a:r>
            <a:r>
              <a:rPr lang="en-AU" sz="2800" dirty="0">
                <a:solidFill>
                  <a:schemeClr val="accent5"/>
                </a:solidFill>
                <a:latin typeface="Söhne"/>
              </a:rPr>
              <a:t> sources</a:t>
            </a:r>
            <a:endParaRPr lang="en-US" sz="2800" i="1" dirty="0">
              <a:solidFill>
                <a:schemeClr val="accent5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41627" y="6453741"/>
            <a:ext cx="4829101" cy="373118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Week 7, Lesson 4</a:t>
            </a:r>
          </a:p>
        </p:txBody>
      </p:sp>
      <p:pic>
        <p:nvPicPr>
          <p:cNvPr id="1026" name="Picture 2" descr="Gaius Marius - Wikidata">
            <a:extLst>
              <a:ext uri="{FF2B5EF4-FFF2-40B4-BE49-F238E27FC236}">
                <a16:creationId xmlns:a16="http://schemas.microsoft.com/office/drawing/2014/main" id="{2DFED12C-EE70-7D8A-55B2-891FB2FE3F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143"/>
          <a:stretch/>
        </p:blipFill>
        <p:spPr bwMode="auto">
          <a:xfrm>
            <a:off x="875211" y="309207"/>
            <a:ext cx="5733515" cy="574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196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6C628E3-3919-3A16-45EB-6308EF6608AA}"/>
              </a:ext>
            </a:extLst>
          </p:cNvPr>
          <p:cNvSpPr/>
          <p:nvPr/>
        </p:nvSpPr>
        <p:spPr>
          <a:xfrm>
            <a:off x="5408023" y="2455817"/>
            <a:ext cx="1632857" cy="1149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Impacts </a:t>
            </a:r>
          </a:p>
          <a:p>
            <a:pPr algn="ctr"/>
            <a:r>
              <a:rPr lang="en-US" dirty="0"/>
              <a:t>Power</a:t>
            </a:r>
          </a:p>
          <a:p>
            <a:pPr algn="ctr"/>
            <a:r>
              <a:rPr lang="en-US" dirty="0"/>
              <a:t>Authority</a:t>
            </a:r>
          </a:p>
        </p:txBody>
      </p:sp>
    </p:spTree>
    <p:extLst>
      <p:ext uri="{BB962C8B-B14F-4D97-AF65-F5344CB8AC3E}">
        <p14:creationId xmlns:p14="http://schemas.microsoft.com/office/powerpoint/2010/main" val="4224173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AA533-E59C-FF1D-2E3B-64A9C8537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TEACHER ONLY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A3569-C4D2-3B04-655D-ABEFB5D0F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AU" b="0" i="0" dirty="0">
                <a:solidFill>
                  <a:srgbClr val="0D0D0D"/>
                </a:solidFill>
                <a:effectLst/>
                <a:latin typeface="Söhne"/>
              </a:rPr>
              <a:t>Short-Term Impacts:</a:t>
            </a:r>
          </a:p>
          <a:p>
            <a:pPr algn="l">
              <a:buFont typeface="+mj-lt"/>
              <a:buAutoNum type="arabicPeriod"/>
            </a:pPr>
            <a:r>
              <a:rPr lang="en-AU" b="1" i="0" dirty="0">
                <a:solidFill>
                  <a:srgbClr val="0D0D0D"/>
                </a:solidFill>
                <a:effectLst/>
                <a:latin typeface="Söhne"/>
              </a:rPr>
              <a:t>Military Reforms:</a:t>
            </a:r>
            <a:endParaRPr lang="en-AU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AU" b="0" i="0" dirty="0">
                <a:solidFill>
                  <a:srgbClr val="0D0D0D"/>
                </a:solidFill>
                <a:effectLst/>
                <a:latin typeface="Söhne"/>
              </a:rPr>
              <a:t>Short-Term Change: Marius' reforms to the Roman army, including the recruitment of landless citizens and the creation of a professional army, resulted in immediate improvements in military effectiveness and cohesion.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AU" b="0" i="0" dirty="0">
                <a:solidFill>
                  <a:srgbClr val="0D0D0D"/>
                </a:solidFill>
                <a:effectLst/>
                <a:latin typeface="Söhne"/>
              </a:rPr>
              <a:t>Continuity: These reforms laid the foundation for the transformation of the Roman military into a professional force, which continued to shape Roman military strategy and tactics in the short term.</a:t>
            </a:r>
          </a:p>
          <a:p>
            <a:pPr algn="l">
              <a:buFont typeface="+mj-lt"/>
              <a:buAutoNum type="arabicPeriod"/>
            </a:pPr>
            <a:r>
              <a:rPr lang="en-AU" b="1" i="0" dirty="0">
                <a:solidFill>
                  <a:srgbClr val="0D0D0D"/>
                </a:solidFill>
                <a:effectLst/>
                <a:latin typeface="Söhne"/>
              </a:rPr>
              <a:t>Political Ascendancy:</a:t>
            </a:r>
            <a:endParaRPr lang="en-AU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AU" b="0" i="0" dirty="0">
                <a:solidFill>
                  <a:srgbClr val="0D0D0D"/>
                </a:solidFill>
                <a:effectLst/>
                <a:latin typeface="Söhne"/>
              </a:rPr>
              <a:t>Short-Term Change: Marius' multiple consulships and military successes elevated his political stature, consolidating power in his hands and challenging traditional power structures within the Roman Republic.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AU" b="0" i="0" dirty="0">
                <a:solidFill>
                  <a:srgbClr val="0D0D0D"/>
                </a:solidFill>
                <a:effectLst/>
                <a:latin typeface="Söhne"/>
              </a:rPr>
              <a:t>Continuity: Marius' rise to power highlighted the growing influence of individual commanders and military achievements in Roman politics, a trend that would continue to shape political dynamics in the late Republic.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032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AA533-E59C-FF1D-2E3B-64A9C8537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TEACHER ONLY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A3569-C4D2-3B04-655D-ABEFB5D0F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AU" b="0" i="0" dirty="0">
                <a:solidFill>
                  <a:srgbClr val="0D0D0D"/>
                </a:solidFill>
                <a:effectLst/>
                <a:latin typeface="Söhne"/>
              </a:rPr>
              <a:t>Long-Term Impacts:</a:t>
            </a:r>
          </a:p>
          <a:p>
            <a:pPr algn="l">
              <a:buFont typeface="+mj-lt"/>
              <a:buAutoNum type="arabicPeriod"/>
            </a:pPr>
            <a:r>
              <a:rPr lang="en-AU" b="1" i="0" dirty="0">
                <a:solidFill>
                  <a:srgbClr val="0D0D0D"/>
                </a:solidFill>
                <a:effectLst/>
                <a:latin typeface="Söhne"/>
              </a:rPr>
              <a:t>Military Legacy:</a:t>
            </a:r>
            <a:endParaRPr lang="en-AU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AU" b="0" i="0" dirty="0">
                <a:solidFill>
                  <a:srgbClr val="0D0D0D"/>
                </a:solidFill>
                <a:effectLst/>
                <a:latin typeface="Söhne"/>
              </a:rPr>
              <a:t>Long-Term Change: Marius' military reforms established a precedent for the professionalization of the Roman army, influencing military organization and doctrine for centuries to come.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AU" b="0" i="0" dirty="0">
                <a:solidFill>
                  <a:srgbClr val="0D0D0D"/>
                </a:solidFill>
                <a:effectLst/>
                <a:latin typeface="Söhne"/>
              </a:rPr>
              <a:t>Continuity: The legacy of Marius' military reforms endured beyond his lifetime, contributing to the longevity and expansion of the Roman Empire.</a:t>
            </a:r>
          </a:p>
          <a:p>
            <a:pPr algn="l">
              <a:buFont typeface="+mj-lt"/>
              <a:buAutoNum type="arabicPeriod"/>
            </a:pPr>
            <a:r>
              <a:rPr lang="en-AU" b="1" i="0" dirty="0">
                <a:solidFill>
                  <a:srgbClr val="0D0D0D"/>
                </a:solidFill>
                <a:effectLst/>
                <a:latin typeface="Söhne"/>
              </a:rPr>
              <a:t>Political Legacy:</a:t>
            </a:r>
            <a:endParaRPr lang="en-AU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AU" b="0" i="0" dirty="0">
                <a:solidFill>
                  <a:srgbClr val="0D0D0D"/>
                </a:solidFill>
                <a:effectLst/>
                <a:latin typeface="Söhne"/>
              </a:rPr>
              <a:t>Long-Term Change: Marius' political career set a precedent for ambitious military leaders to seek political power through military success, foreshadowing the rise of figures like Julius Caesar and Augustus.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AU" b="0" i="0" dirty="0">
                <a:solidFill>
                  <a:srgbClr val="0D0D0D"/>
                </a:solidFill>
                <a:effectLst/>
                <a:latin typeface="Söhne"/>
              </a:rPr>
              <a:t>Continuity: The consolidation of power in the hands of military leaders, as exemplified by Marius, contributed to the erosion of Republican institutions and the eventual transition to imperial rule.</a:t>
            </a:r>
          </a:p>
        </p:txBody>
      </p:sp>
    </p:spTree>
    <p:extLst>
      <p:ext uri="{BB962C8B-B14F-4D97-AF65-F5344CB8AC3E}">
        <p14:creationId xmlns:p14="http://schemas.microsoft.com/office/powerpoint/2010/main" val="629697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AA533-E59C-FF1D-2E3B-64A9C8537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TEACHER ONLY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A3569-C4D2-3B04-655D-ABEFB5D0F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AU" b="1" i="0" dirty="0">
                <a:solidFill>
                  <a:srgbClr val="0D0D0D"/>
                </a:solidFill>
                <a:effectLst/>
                <a:latin typeface="Söhne"/>
              </a:rPr>
              <a:t>Evaluation of Marius' Power and Authority:</a:t>
            </a:r>
          </a:p>
          <a:p>
            <a:pPr algn="l"/>
            <a:r>
              <a:rPr lang="en-AU" b="0" i="0" dirty="0">
                <a:solidFill>
                  <a:srgbClr val="0D0D0D"/>
                </a:solidFill>
                <a:effectLst/>
                <a:latin typeface="Söhne"/>
              </a:rPr>
              <a:t>Significance:</a:t>
            </a:r>
          </a:p>
          <a:p>
            <a:pPr algn="l">
              <a:buFont typeface="+mj-lt"/>
              <a:buAutoNum type="arabicPeriod"/>
            </a:pPr>
            <a:r>
              <a:rPr lang="en-AU" b="1" i="0" dirty="0">
                <a:solidFill>
                  <a:srgbClr val="0D0D0D"/>
                </a:solidFill>
                <a:effectLst/>
                <a:latin typeface="Söhne"/>
              </a:rPr>
              <a:t>Military Innovator:</a:t>
            </a:r>
            <a:endParaRPr lang="en-AU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AU" b="0" i="0" dirty="0">
                <a:solidFill>
                  <a:srgbClr val="0D0D0D"/>
                </a:solidFill>
                <a:effectLst/>
                <a:latin typeface="Söhne"/>
              </a:rPr>
              <a:t>Marius' reforms to the Roman army revolutionized military recruitment and organization, ensuring the continued effectiveness and expansion of the Roman military.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AU" b="0" i="0" dirty="0">
                <a:solidFill>
                  <a:srgbClr val="0D0D0D"/>
                </a:solidFill>
                <a:effectLst/>
                <a:latin typeface="Söhne"/>
              </a:rPr>
              <a:t>His innovative military tactics and strategies contributed to significant victories against external threats, enhancing Rome's security and territorial expansion.</a:t>
            </a:r>
          </a:p>
          <a:p>
            <a:pPr algn="l">
              <a:buFont typeface="+mj-lt"/>
              <a:buAutoNum type="arabicPeriod"/>
            </a:pPr>
            <a:r>
              <a:rPr lang="en-AU" b="1" i="0" dirty="0">
                <a:solidFill>
                  <a:srgbClr val="0D0D0D"/>
                </a:solidFill>
                <a:effectLst/>
                <a:latin typeface="Söhne"/>
              </a:rPr>
              <a:t>Political Trailblazer:</a:t>
            </a:r>
            <a:endParaRPr lang="en-AU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AU" b="0" i="0" dirty="0">
                <a:solidFill>
                  <a:srgbClr val="0D0D0D"/>
                </a:solidFill>
                <a:effectLst/>
                <a:latin typeface="Söhne"/>
              </a:rPr>
              <a:t>Marius' unprecedented seven consulships demonstrated his remarkable political acumen and ability to navigate the complexities of Roman politics.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AU" b="0" i="0" dirty="0">
                <a:solidFill>
                  <a:srgbClr val="0D0D0D"/>
                </a:solidFill>
                <a:effectLst/>
                <a:latin typeface="Söhne"/>
              </a:rPr>
              <a:t>His rise to power challenged traditional aristocratic dominance in Roman politics and paved the way for future military leaders to assert political authority.</a:t>
            </a:r>
          </a:p>
          <a:p>
            <a:pPr algn="l">
              <a:buFont typeface="+mj-lt"/>
              <a:buAutoNum type="arabicPeriod"/>
            </a:pPr>
            <a:r>
              <a:rPr lang="en-AU" b="1" i="0" dirty="0">
                <a:solidFill>
                  <a:srgbClr val="0D0D0D"/>
                </a:solidFill>
                <a:effectLst/>
                <a:latin typeface="Söhne"/>
              </a:rPr>
              <a:t>Transformational Figure:</a:t>
            </a:r>
            <a:endParaRPr lang="en-AU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AU" b="0" i="0" dirty="0">
                <a:solidFill>
                  <a:srgbClr val="0D0D0D"/>
                </a:solidFill>
                <a:effectLst/>
                <a:latin typeface="Söhne"/>
              </a:rPr>
              <a:t>Marius' tenure as consul and his military achievements marked a turning point in Roman history, ushering in a new era characterized by the increasing influence of individual commanders and the erosion of Republican institutions.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AU" b="0" i="0" dirty="0">
                <a:solidFill>
                  <a:srgbClr val="0D0D0D"/>
                </a:solidFill>
                <a:effectLst/>
                <a:latin typeface="Söhne"/>
              </a:rPr>
              <a:t>His legacy as a transformative figure in Roman military and political affairs endured long after his death, shaping the trajectory of Roman history for centuries to come.</a:t>
            </a:r>
          </a:p>
        </p:txBody>
      </p:sp>
    </p:spTree>
    <p:extLst>
      <p:ext uri="{BB962C8B-B14F-4D97-AF65-F5344CB8AC3E}">
        <p14:creationId xmlns:p14="http://schemas.microsoft.com/office/powerpoint/2010/main" val="4099719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0A09-3AD6-3D7F-D189-19C6A1BF7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ACTIVITY – Practice Source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27F45-0D95-76E9-119F-11752721E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967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6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DA97FB"/>
      </a:accent1>
      <a:accent2>
        <a:srgbClr val="925FFD"/>
      </a:accent2>
      <a:accent3>
        <a:srgbClr val="521B92"/>
      </a:accent3>
      <a:accent4>
        <a:srgbClr val="E89CFF"/>
      </a:accent4>
      <a:accent5>
        <a:srgbClr val="A84BE1"/>
      </a:accent5>
      <a:accent6>
        <a:srgbClr val="8838E6"/>
      </a:accent6>
      <a:hlink>
        <a:srgbClr val="300A99"/>
      </a:hlink>
      <a:folHlink>
        <a:srgbClr val="6E5CAD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{36CBF037-A368-844E-AAD3-A3BE395EBCEA}tf16401369</Template>
  <TotalTime>542</TotalTime>
  <Words>482</Words>
  <Application>Microsoft Macintosh PowerPoint</Application>
  <PresentationFormat>Widescreen</PresentationFormat>
  <Paragraphs>37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Söhne</vt:lpstr>
      <vt:lpstr>Retrospect</vt:lpstr>
      <vt:lpstr>Marius’ impacts</vt:lpstr>
      <vt:lpstr>PowerPoint Presentation</vt:lpstr>
      <vt:lpstr>TEACHER ONLY</vt:lpstr>
      <vt:lpstr>TEACHER ONLY</vt:lpstr>
      <vt:lpstr>TEACHER ONLY</vt:lpstr>
      <vt:lpstr>ACTIVITY – Practice Source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BARRIE Lauren [Ridge View Secondary College]</dc:creator>
  <cp:lastModifiedBy>BARRIE Lauren [Ridge View Secondary College]</cp:lastModifiedBy>
  <cp:revision>255</cp:revision>
  <dcterms:created xsi:type="dcterms:W3CDTF">2022-07-13T05:26:46Z</dcterms:created>
  <dcterms:modified xsi:type="dcterms:W3CDTF">2024-03-05T13:44:19Z</dcterms:modified>
</cp:coreProperties>
</file>