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71" r:id="rId3"/>
    <p:sldId id="281" r:id="rId4"/>
    <p:sldId id="282" r:id="rId5"/>
    <p:sldId id="286" r:id="rId6"/>
    <p:sldId id="283" r:id="rId7"/>
    <p:sldId id="285" r:id="rId8"/>
    <p:sldId id="284" r:id="rId9"/>
    <p:sldId id="288" r:id="rId10"/>
    <p:sldId id="289" r:id="rId11"/>
    <p:sldId id="2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76"/>
    <p:restoredTop sz="92112"/>
  </p:normalViewPr>
  <p:slideViewPr>
    <p:cSldViewPr snapToGrid="0" snapToObjects="1">
      <p:cViewPr varScale="1">
        <p:scale>
          <a:sx n="112" d="100"/>
          <a:sy n="112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05EB57-DA3A-488D-9F97-637B8E451F0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DAE8E01-039F-404E-8E3B-DB041EAF58C5}">
      <dgm:prSet/>
      <dgm:spPr/>
      <dgm:t>
        <a:bodyPr/>
        <a:lstStyle/>
        <a:p>
          <a:r>
            <a:rPr lang="en-US"/>
            <a:t>In your book, create a timeline of the key events in the life of Sulla</a:t>
          </a:r>
        </a:p>
      </dgm:t>
    </dgm:pt>
    <dgm:pt modelId="{A2A95398-D541-4D67-982A-D76A9373AE1A}" type="parTrans" cxnId="{B4AC8A7B-8804-4670-A5CA-D9590429FDED}">
      <dgm:prSet/>
      <dgm:spPr/>
      <dgm:t>
        <a:bodyPr/>
        <a:lstStyle/>
        <a:p>
          <a:endParaRPr lang="en-US"/>
        </a:p>
      </dgm:t>
    </dgm:pt>
    <dgm:pt modelId="{7EF1D038-5B6F-4A9B-9542-DA25B6827082}" type="sibTrans" cxnId="{B4AC8A7B-8804-4670-A5CA-D9590429FDED}">
      <dgm:prSet/>
      <dgm:spPr/>
      <dgm:t>
        <a:bodyPr/>
        <a:lstStyle/>
        <a:p>
          <a:endParaRPr lang="en-US"/>
        </a:p>
      </dgm:t>
    </dgm:pt>
    <dgm:pt modelId="{463AB687-44CF-443E-846A-B0856EEAB6B0}">
      <dgm:prSet/>
      <dgm:spPr/>
      <dgm:t>
        <a:bodyPr/>
        <a:lstStyle/>
        <a:p>
          <a:r>
            <a:rPr lang="en-US"/>
            <a:t>You can use this as a reference point (and add to it) throughout the next two weeks</a:t>
          </a:r>
        </a:p>
      </dgm:t>
    </dgm:pt>
    <dgm:pt modelId="{23D35E7D-1AC8-4CDC-8445-401215F74483}" type="parTrans" cxnId="{13BC533D-A263-4961-B767-F8F7878656F9}">
      <dgm:prSet/>
      <dgm:spPr/>
      <dgm:t>
        <a:bodyPr/>
        <a:lstStyle/>
        <a:p>
          <a:endParaRPr lang="en-US"/>
        </a:p>
      </dgm:t>
    </dgm:pt>
    <dgm:pt modelId="{78BA4D5A-BB8C-4AB9-B67B-523225DAB863}" type="sibTrans" cxnId="{13BC533D-A263-4961-B767-F8F7878656F9}">
      <dgm:prSet/>
      <dgm:spPr/>
      <dgm:t>
        <a:bodyPr/>
        <a:lstStyle/>
        <a:p>
          <a:endParaRPr lang="en-US"/>
        </a:p>
      </dgm:t>
    </dgm:pt>
    <dgm:pt modelId="{521ACDC3-C956-1544-ACB7-BF6910644BDD}" type="pres">
      <dgm:prSet presAssocID="{A305EB57-DA3A-488D-9F97-637B8E451F0A}" presName="linear" presStyleCnt="0">
        <dgm:presLayoutVars>
          <dgm:animLvl val="lvl"/>
          <dgm:resizeHandles val="exact"/>
        </dgm:presLayoutVars>
      </dgm:prSet>
      <dgm:spPr/>
    </dgm:pt>
    <dgm:pt modelId="{7BE81DE3-34A3-0F4B-A979-C0055AD61DC3}" type="pres">
      <dgm:prSet presAssocID="{8DAE8E01-039F-404E-8E3B-DB041EAF58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9C3D316-8598-124E-AF90-2FED64F373BF}" type="pres">
      <dgm:prSet presAssocID="{7EF1D038-5B6F-4A9B-9542-DA25B6827082}" presName="spacer" presStyleCnt="0"/>
      <dgm:spPr/>
    </dgm:pt>
    <dgm:pt modelId="{84F16909-3DA0-D249-9038-A394FC63C486}" type="pres">
      <dgm:prSet presAssocID="{463AB687-44CF-443E-846A-B0856EEAB6B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0F2F122-B928-BA40-95FA-D13D3515C7DE}" type="presOf" srcId="{8DAE8E01-039F-404E-8E3B-DB041EAF58C5}" destId="{7BE81DE3-34A3-0F4B-A979-C0055AD61DC3}" srcOrd="0" destOrd="0" presId="urn:microsoft.com/office/officeart/2005/8/layout/vList2"/>
    <dgm:cxn modelId="{13BC533D-A263-4961-B767-F8F7878656F9}" srcId="{A305EB57-DA3A-488D-9F97-637B8E451F0A}" destId="{463AB687-44CF-443E-846A-B0856EEAB6B0}" srcOrd="1" destOrd="0" parTransId="{23D35E7D-1AC8-4CDC-8445-401215F74483}" sibTransId="{78BA4D5A-BB8C-4AB9-B67B-523225DAB863}"/>
    <dgm:cxn modelId="{8379D84A-5CC6-CA44-BE9B-BBBF1816F57A}" type="presOf" srcId="{A305EB57-DA3A-488D-9F97-637B8E451F0A}" destId="{521ACDC3-C956-1544-ACB7-BF6910644BDD}" srcOrd="0" destOrd="0" presId="urn:microsoft.com/office/officeart/2005/8/layout/vList2"/>
    <dgm:cxn modelId="{B4AC8A7B-8804-4670-A5CA-D9590429FDED}" srcId="{A305EB57-DA3A-488D-9F97-637B8E451F0A}" destId="{8DAE8E01-039F-404E-8E3B-DB041EAF58C5}" srcOrd="0" destOrd="0" parTransId="{A2A95398-D541-4D67-982A-D76A9373AE1A}" sibTransId="{7EF1D038-5B6F-4A9B-9542-DA25B6827082}"/>
    <dgm:cxn modelId="{0E6099B8-1F26-0949-952F-6CBE481AC588}" type="presOf" srcId="{463AB687-44CF-443E-846A-B0856EEAB6B0}" destId="{84F16909-3DA0-D249-9038-A394FC63C486}" srcOrd="0" destOrd="0" presId="urn:microsoft.com/office/officeart/2005/8/layout/vList2"/>
    <dgm:cxn modelId="{2F62557D-A00D-4548-AF44-2B0E0E62B28F}" type="presParOf" srcId="{521ACDC3-C956-1544-ACB7-BF6910644BDD}" destId="{7BE81DE3-34A3-0F4B-A979-C0055AD61DC3}" srcOrd="0" destOrd="0" presId="urn:microsoft.com/office/officeart/2005/8/layout/vList2"/>
    <dgm:cxn modelId="{06CF7D0F-4B4A-9248-BF16-A134A47F4EA6}" type="presParOf" srcId="{521ACDC3-C956-1544-ACB7-BF6910644BDD}" destId="{B9C3D316-8598-124E-AF90-2FED64F373BF}" srcOrd="1" destOrd="0" presId="urn:microsoft.com/office/officeart/2005/8/layout/vList2"/>
    <dgm:cxn modelId="{15A1776A-6140-3444-BB38-B680C35CBC7D}" type="presParOf" srcId="{521ACDC3-C956-1544-ACB7-BF6910644BDD}" destId="{84F16909-3DA0-D249-9038-A394FC63C48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81DE3-34A3-0F4B-A979-C0055AD61DC3}">
      <dsp:nvSpPr>
        <dsp:cNvPr id="0" name=""/>
        <dsp:cNvSpPr/>
      </dsp:nvSpPr>
      <dsp:spPr>
        <a:xfrm>
          <a:off x="0" y="197999"/>
          <a:ext cx="10058399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In your book, create a timeline of the key events in the life of Sulla</a:t>
          </a:r>
        </a:p>
      </dsp:txBody>
      <dsp:txXfrm>
        <a:off x="85444" y="283443"/>
        <a:ext cx="9887511" cy="1579432"/>
      </dsp:txXfrm>
    </dsp:sp>
    <dsp:sp modelId="{84F16909-3DA0-D249-9038-A394FC63C486}">
      <dsp:nvSpPr>
        <dsp:cNvPr id="0" name=""/>
        <dsp:cNvSpPr/>
      </dsp:nvSpPr>
      <dsp:spPr>
        <a:xfrm>
          <a:off x="0" y="2075040"/>
          <a:ext cx="10058399" cy="175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You can use this as a reference point (and add to it) throughout the next two weeks</a:t>
          </a:r>
        </a:p>
      </dsp:txBody>
      <dsp:txXfrm>
        <a:off x="85444" y="2160484"/>
        <a:ext cx="9887511" cy="15794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QUAESTOR - (in ancient Rome) any of a number of officials who had charge of public revenue and expenditure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4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PR9JYYow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E75F8FC7-2268-462F-AFF6-A4A975C34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7400" dirty="0"/>
              <a:t>Introduction to Sulla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BEF45B32-FB97-49CC-B778-CA7CF87BE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D1C364C-8702-4ED9-9D23-41CDB2982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7EE051E9-6C07-4FBB-B4F7-EDF8DDEA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982397-4434-23FE-9A4C-A71869EC5254}"/>
              </a:ext>
            </a:extLst>
          </p:cNvPr>
          <p:cNvSpPr txBox="1"/>
          <p:nvPr/>
        </p:nvSpPr>
        <p:spPr>
          <a:xfrm>
            <a:off x="6729999" y="4398898"/>
            <a:ext cx="4366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GOAL/S:  </a:t>
            </a:r>
            <a:r>
              <a:rPr lang="en-US" sz="2800" i="1" dirty="0">
                <a:solidFill>
                  <a:schemeClr val="accent5">
                    <a:lumMod val="75000"/>
                  </a:schemeClr>
                </a:solidFill>
              </a:rPr>
              <a:t>Describe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 the </a:t>
            </a:r>
            <a:r>
              <a:rPr lang="en-US" sz="2800" b="1" u="sng" dirty="0">
                <a:solidFill>
                  <a:schemeClr val="accent5">
                    <a:lumMod val="75000"/>
                  </a:schemeClr>
                </a:solidFill>
              </a:rPr>
              <a:t>historical context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of Sulla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41627" y="6453741"/>
            <a:ext cx="4829101" cy="3731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Week 1, Lesson 1</a:t>
            </a:r>
          </a:p>
        </p:txBody>
      </p:sp>
      <p:pic>
        <p:nvPicPr>
          <p:cNvPr id="1026" name="Picture 2" descr="The Golden-Haired Dictator and the End of the Republic — Ramen Chemistry">
            <a:extLst>
              <a:ext uri="{FF2B5EF4-FFF2-40B4-BE49-F238E27FC236}">
                <a16:creationId xmlns:a16="http://schemas.microsoft.com/office/drawing/2014/main" id="{D026D3B5-A4BA-C5FD-0A92-CD28F8B5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8" y="257426"/>
            <a:ext cx="4537026" cy="581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196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C233A59-26BB-EA8F-D0D3-5AC112853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61954"/>
              </p:ext>
            </p:extLst>
          </p:nvPr>
        </p:nvGraphicFramePr>
        <p:xfrm>
          <a:off x="434340" y="251460"/>
          <a:ext cx="1136142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0710">
                  <a:extLst>
                    <a:ext uri="{9D8B030D-6E8A-4147-A177-3AD203B41FA5}">
                      <a16:colId xmlns:a16="http://schemas.microsoft.com/office/drawing/2014/main" val="4053870921"/>
                    </a:ext>
                  </a:extLst>
                </a:gridCol>
                <a:gridCol w="5680710">
                  <a:extLst>
                    <a:ext uri="{9D8B030D-6E8A-4147-A177-3AD203B41FA5}">
                      <a16:colId xmlns:a16="http://schemas.microsoft.com/office/drawing/2014/main" val="832912406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Marius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Sulla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4361007"/>
                  </a:ext>
                </a:extLst>
              </a:tr>
              <a:tr h="553212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05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56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80F0-ED38-2AF5-EE70-917699C9E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Extension: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6AC38-BAEE-475C-CCD4-3E6B60C24F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Life of Sulla: Rome’s first Dictator for Life</a:t>
            </a:r>
          </a:p>
          <a:p>
            <a:pPr marL="0" indent="0">
              <a:buNone/>
            </a:pPr>
            <a:r>
              <a:rPr lang="en-AU" dirty="0">
                <a:hlinkClick r:id="rId2"/>
              </a:rPr>
              <a:t>https://www.youtube.com/watch?v=DqPR9JYYowk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517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E09F-9F28-8162-A8E5-20F0D018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3 – Societies and Change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5AB4B30-C066-D5AC-617D-6167C24D3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937843"/>
              </p:ext>
            </p:extLst>
          </p:nvPr>
        </p:nvGraphicFramePr>
        <p:xfrm>
          <a:off x="470262" y="2102395"/>
          <a:ext cx="1136468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424">
                  <a:extLst>
                    <a:ext uri="{9D8B030D-6E8A-4147-A177-3AD203B41FA5}">
                      <a16:colId xmlns:a16="http://schemas.microsoft.com/office/drawing/2014/main" val="1778025588"/>
                    </a:ext>
                  </a:extLst>
                </a:gridCol>
                <a:gridCol w="5717035">
                  <a:extLst>
                    <a:ext uri="{9D8B030D-6E8A-4147-A177-3AD203B41FA5}">
                      <a16:colId xmlns:a16="http://schemas.microsoft.com/office/drawing/2014/main" val="3403941599"/>
                    </a:ext>
                  </a:extLst>
                </a:gridCol>
                <a:gridCol w="3788229">
                  <a:extLst>
                    <a:ext uri="{9D8B030D-6E8A-4147-A177-3AD203B41FA5}">
                      <a16:colId xmlns:a16="http://schemas.microsoft.com/office/drawing/2014/main" val="3990801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Term/Week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Topic/Content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Assessments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85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T1 - 1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Roman Society Overview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37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T1 - 2 - 3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Roman Soc/Pol/Eco/Religion/</a:t>
                      </a:r>
                      <a:r>
                        <a:rPr lang="en-US" sz="2000" strike="sngStrike" dirty="0" err="1">
                          <a:solidFill>
                            <a:schemeClr val="tx1"/>
                          </a:solidFill>
                        </a:rPr>
                        <a:t>Cul</a:t>
                      </a:r>
                      <a:endParaRPr lang="en-US" sz="200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strike="sngStrike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T1 – 4 - 6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Tiberius and Gaius Gracchus (133 – 121 BCE)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solidFill>
                            <a:schemeClr val="tx1"/>
                          </a:solidFill>
                        </a:rPr>
                        <a:t>Essay (Week 6 – 10%)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48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T1 – 7 - 9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trike="sngStrike" dirty="0">
                          <a:solidFill>
                            <a:schemeClr val="tx1"/>
                          </a:solidFill>
                        </a:rPr>
                        <a:t>Gaius Marius (133 – 87 BCE)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trike="sngStrike" dirty="0">
                          <a:solidFill>
                            <a:schemeClr val="tx1"/>
                          </a:solidFill>
                        </a:rPr>
                        <a:t>Source Analysis (Week 9 – 10%)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97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– 1 - 2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Sulla (90 – 78 BCE)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591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– 3 – 5 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EST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EST (Week 4 – 5 – 15%)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88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– 5 - 6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Pompey to 66 BCE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Historical Inquiry (Week 5 – 6 – 10%)</a:t>
                      </a: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537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T2 - 7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078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30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7F405-166D-397F-FA14-E4A562FF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9" y="307694"/>
            <a:ext cx="11641166" cy="55978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i="0" dirty="0">
                <a:solidFill>
                  <a:schemeClr val="accent6"/>
                </a:solidFill>
                <a:effectLst/>
              </a:rPr>
              <a:t>Lucius Cornelius Sulla, a prominent figure in the late Roman Republic, </a:t>
            </a:r>
            <a:br>
              <a:rPr lang="en-US" sz="2400" b="1" i="0" dirty="0">
                <a:solidFill>
                  <a:schemeClr val="accent6"/>
                </a:solidFill>
                <a:effectLst/>
              </a:rPr>
            </a:br>
            <a:r>
              <a:rPr lang="en-US" sz="2400" b="1" i="0" dirty="0">
                <a:solidFill>
                  <a:schemeClr val="accent6"/>
                </a:solidFill>
                <a:effectLst/>
              </a:rPr>
              <a:t>is best known for</a:t>
            </a:r>
            <a:r>
              <a:rPr lang="en-US" sz="2400" b="1" dirty="0">
                <a:solidFill>
                  <a:schemeClr val="accent6"/>
                </a:solidFill>
              </a:rPr>
              <a:t>:</a:t>
            </a:r>
            <a:br>
              <a:rPr lang="en-US" sz="2400" b="1" dirty="0">
                <a:solidFill>
                  <a:schemeClr val="accent6"/>
                </a:solidFill>
              </a:rPr>
            </a:b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200" b="1" dirty="0">
                <a:solidFill>
                  <a:srgbClr val="FFFFFF"/>
                </a:solidFill>
              </a:rPr>
              <a:t>- 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Leading the </a:t>
            </a:r>
            <a:r>
              <a:rPr lang="en-US" sz="2200" b="1" i="1" dirty="0">
                <a:solidFill>
                  <a:schemeClr val="accent6"/>
                </a:solidFill>
                <a:effectLst/>
              </a:rPr>
              <a:t>optimates faction against the </a:t>
            </a:r>
            <a:r>
              <a:rPr lang="en-US" sz="2200" b="1" i="1" dirty="0" err="1">
                <a:solidFill>
                  <a:schemeClr val="accent6"/>
                </a:solidFill>
                <a:effectLst/>
              </a:rPr>
              <a:t>populares</a:t>
            </a:r>
            <a:r>
              <a:rPr lang="en-US" sz="2200" b="1" i="1" dirty="0">
                <a:solidFill>
                  <a:schemeClr val="accent6"/>
                </a:solidFill>
                <a:effectLst/>
              </a:rPr>
              <a:t> faction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, particularly in conflicts with </a:t>
            </a:r>
            <a:r>
              <a:rPr lang="en-US" sz="2200" b="1" i="0" u="sng" dirty="0">
                <a:solidFill>
                  <a:srgbClr val="FFFFFF"/>
                </a:solidFill>
                <a:effectLst/>
              </a:rPr>
              <a:t>Gaius Marius.</a:t>
            </a:r>
            <a:br>
              <a:rPr lang="en-US" sz="2200" b="1" i="0" u="sng" dirty="0">
                <a:solidFill>
                  <a:srgbClr val="FFFFFF"/>
                </a:solidFill>
                <a:effectLst/>
              </a:rPr>
            </a:br>
            <a:br>
              <a:rPr lang="en-US" sz="2200" b="1" i="0" dirty="0">
                <a:solidFill>
                  <a:srgbClr val="FFFFFF"/>
                </a:solidFill>
                <a:effectLst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</a:rPr>
              <a:t>- Achieving </a:t>
            </a:r>
            <a:r>
              <a:rPr lang="en-US" sz="2200" b="1" i="1" dirty="0">
                <a:solidFill>
                  <a:schemeClr val="accent6"/>
                </a:solidFill>
                <a:effectLst/>
              </a:rPr>
              <a:t>military success 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in various campaigns, including the </a:t>
            </a:r>
            <a:r>
              <a:rPr lang="en-US" sz="2200" b="1" i="0" u="sng" dirty="0">
                <a:solidFill>
                  <a:srgbClr val="FFFFFF"/>
                </a:solidFill>
                <a:effectLst/>
              </a:rPr>
              <a:t>Social War 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and the </a:t>
            </a:r>
            <a:r>
              <a:rPr lang="en-US" sz="2200" b="1" i="0" u="sng" dirty="0">
                <a:solidFill>
                  <a:srgbClr val="FFFFFF"/>
                </a:solidFill>
                <a:effectLst/>
              </a:rPr>
              <a:t>First Mithridatic War.</a:t>
            </a:r>
            <a:br>
              <a:rPr lang="en-US" sz="2200" b="1" i="0" u="sng" dirty="0">
                <a:solidFill>
                  <a:srgbClr val="FFFFFF"/>
                </a:solidFill>
                <a:effectLst/>
              </a:rPr>
            </a:br>
            <a:br>
              <a:rPr lang="en-US" sz="2200" b="1" i="0" dirty="0">
                <a:solidFill>
                  <a:srgbClr val="FFFFFF"/>
                </a:solidFill>
                <a:effectLst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</a:rPr>
              <a:t>- Assuming </a:t>
            </a:r>
            <a:r>
              <a:rPr lang="en-US" sz="2200" b="1" i="1" dirty="0">
                <a:solidFill>
                  <a:schemeClr val="accent6"/>
                </a:solidFill>
                <a:effectLst/>
              </a:rPr>
              <a:t>dictatorial powers in 82 BCE 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to restore order, implementing significant reforms and conducting proscriptions.</a:t>
            </a:r>
            <a:br>
              <a:rPr lang="en-US" sz="2200" b="1" i="0" dirty="0">
                <a:solidFill>
                  <a:srgbClr val="FFFFFF"/>
                </a:solidFill>
                <a:effectLst/>
              </a:rPr>
            </a:br>
            <a:br>
              <a:rPr lang="en-US" sz="2200" b="1" i="0" dirty="0">
                <a:solidFill>
                  <a:srgbClr val="FFFFFF"/>
                </a:solidFill>
                <a:effectLst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</a:rPr>
              <a:t>- Implementing </a:t>
            </a:r>
            <a:r>
              <a:rPr lang="en-US" sz="2200" b="1" i="1" dirty="0">
                <a:solidFill>
                  <a:schemeClr val="accent6"/>
                </a:solidFill>
                <a:effectLst/>
              </a:rPr>
              <a:t>constitutional reforms 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aimed at </a:t>
            </a:r>
            <a:r>
              <a:rPr lang="en-US" sz="2200" b="1" i="0" u="sng" dirty="0">
                <a:solidFill>
                  <a:srgbClr val="FFFFFF"/>
                </a:solidFill>
                <a:effectLst/>
              </a:rPr>
              <a:t>strengthening the power of the Senate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 and </a:t>
            </a:r>
            <a:r>
              <a:rPr lang="en-US" sz="2200" b="1" i="0" u="sng" dirty="0">
                <a:solidFill>
                  <a:srgbClr val="FFFFFF"/>
                </a:solidFill>
                <a:effectLst/>
              </a:rPr>
              <a:t>reducing the influence of popular assemblies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.</a:t>
            </a:r>
            <a:br>
              <a:rPr lang="en-US" sz="2200" b="1" i="0" dirty="0">
                <a:solidFill>
                  <a:srgbClr val="FFFFFF"/>
                </a:solidFill>
                <a:effectLst/>
              </a:rPr>
            </a:br>
            <a:br>
              <a:rPr lang="en-US" sz="2200" b="1" i="0" dirty="0">
                <a:solidFill>
                  <a:srgbClr val="FFFFFF"/>
                </a:solidFill>
                <a:effectLst/>
              </a:rPr>
            </a:br>
            <a:r>
              <a:rPr lang="en-US" sz="2200" b="1" i="0" dirty="0">
                <a:solidFill>
                  <a:srgbClr val="FFFFFF"/>
                </a:solidFill>
                <a:effectLst/>
              </a:rPr>
              <a:t>- </a:t>
            </a:r>
            <a:r>
              <a:rPr lang="en-US" sz="2200" b="1" i="1" dirty="0">
                <a:solidFill>
                  <a:schemeClr val="accent6"/>
                </a:solidFill>
                <a:effectLst/>
              </a:rPr>
              <a:t>Retiring voluntarily from power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, setting a precedent for the relinquishment of </a:t>
            </a:r>
            <a:r>
              <a:rPr lang="en-US" sz="2200" b="1" i="0" u="sng" dirty="0">
                <a:solidFill>
                  <a:srgbClr val="FFFFFF"/>
                </a:solidFill>
                <a:effectLst/>
              </a:rPr>
              <a:t>dictatorial authority</a:t>
            </a:r>
            <a:r>
              <a:rPr lang="en-US" sz="2200" b="1" i="0" dirty="0">
                <a:solidFill>
                  <a:srgbClr val="FFFFFF"/>
                </a:solidFill>
                <a:effectLst/>
              </a:rPr>
              <a:t>.</a:t>
            </a:r>
            <a:br>
              <a:rPr lang="en-US" sz="2800" b="1" i="0" dirty="0">
                <a:solidFill>
                  <a:srgbClr val="FFFFFF"/>
                </a:solidFill>
                <a:effectLst/>
              </a:rPr>
            </a:br>
            <a:br>
              <a:rPr lang="en-US" sz="2800" b="1" i="0" dirty="0">
                <a:solidFill>
                  <a:srgbClr val="FFFFFF"/>
                </a:solidFill>
                <a:effectLst/>
              </a:rPr>
            </a:br>
            <a:r>
              <a:rPr lang="en-US" sz="2800" b="1" i="0" u="sng" dirty="0">
                <a:solidFill>
                  <a:srgbClr val="FFFFFF"/>
                </a:solidFill>
                <a:effectLst/>
              </a:rPr>
              <a:t>His actions and reforms had a lasting impact on Roman politics, setting the stage for the eventual transition from the Republic to the Empire.</a:t>
            </a:r>
            <a:endParaRPr lang="en-US" sz="2800" b="1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2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7806-1EDC-78DD-6B76-4B2874A35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Sulla – Early Life</a:t>
            </a:r>
          </a:p>
        </p:txBody>
      </p:sp>
      <p:pic>
        <p:nvPicPr>
          <p:cNvPr id="4" name="Picture 3" descr="The face of a building&#10;&#10;Description automatically generated">
            <a:extLst>
              <a:ext uri="{FF2B5EF4-FFF2-40B4-BE49-F238E27FC236}">
                <a16:creationId xmlns:a16="http://schemas.microsoft.com/office/drawing/2014/main" id="{534E9BC2-EB76-2131-F889-B2219EA446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" r="10546" b="5"/>
          <a:stretch/>
        </p:blipFill>
        <p:spPr>
          <a:xfrm>
            <a:off x="441566" y="2353471"/>
            <a:ext cx="3094997" cy="34710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8749-0452-0A6D-255B-4F4E9B21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021" y="1845734"/>
            <a:ext cx="8117305" cy="4486486"/>
          </a:xfrm>
        </p:spPr>
        <p:txBody>
          <a:bodyPr>
            <a:normAutofit lnSpcReduction="10000"/>
          </a:bodyPr>
          <a:lstStyle/>
          <a:p>
            <a:r>
              <a:rPr lang="en-AU" sz="2400" b="1" dirty="0">
                <a:effectLst/>
                <a:latin typeface="GrotesqueMTStd"/>
              </a:rPr>
              <a:t>Lucius Cornelius Sulla Felix </a:t>
            </a:r>
            <a:endParaRPr lang="en-AU" sz="2400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Born: c. 138 BCE </a:t>
            </a:r>
            <a:endParaRPr lang="en-AU" sz="2400" b="1" dirty="0">
              <a:effectLst/>
              <a:latin typeface="GrotesqueMTSt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Died: 78 BCE </a:t>
            </a:r>
            <a:endParaRPr lang="en-AU" sz="2400" b="1" dirty="0">
              <a:effectLst/>
              <a:latin typeface="GrotesqueMTSt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His father was Lucius Cornelius Sulla. </a:t>
            </a:r>
            <a:endParaRPr lang="en-AU" sz="2400" b="1" dirty="0">
              <a:effectLst/>
              <a:latin typeface="GrotesqueMTSt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He came from the Cornelius clan (an old, leading family, but relatively poor). </a:t>
            </a:r>
            <a:endParaRPr lang="en-AU" sz="2400" b="1" dirty="0">
              <a:effectLst/>
              <a:latin typeface="GrotesqueMTSt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He had a good education, and developed a lifelong love of Greek and Roman literature. </a:t>
            </a:r>
            <a:endParaRPr lang="en-AU" sz="2400" b="1" dirty="0">
              <a:effectLst/>
              <a:latin typeface="GrotesqueMTSt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He possessed a driving political ambition. </a:t>
            </a:r>
            <a:endParaRPr lang="en-AU" sz="2400" b="1" dirty="0">
              <a:effectLst/>
              <a:latin typeface="GrotesqueMTStd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dirty="0">
                <a:effectLst/>
                <a:latin typeface="GrotesqueMTStd"/>
              </a:rPr>
              <a:t>He was conservative at heart – an </a:t>
            </a:r>
            <a:r>
              <a:rPr lang="en-AU" sz="2400" b="0" i="1" dirty="0">
                <a:effectLst/>
                <a:latin typeface="GrotesqueMTStd"/>
              </a:rPr>
              <a:t>optimate</a:t>
            </a:r>
            <a:r>
              <a:rPr lang="en-AU" sz="2400" b="0" dirty="0">
                <a:effectLst/>
                <a:latin typeface="GrotesqueMTStd"/>
              </a:rPr>
              <a:t>. </a:t>
            </a:r>
            <a:endParaRPr lang="en-AU" sz="2400" b="1" dirty="0">
              <a:effectLst/>
              <a:latin typeface="GrotesqueMTStd"/>
            </a:endParaRPr>
          </a:p>
        </p:txBody>
      </p:sp>
    </p:spTree>
    <p:extLst>
      <p:ext uri="{BB962C8B-B14F-4D97-AF65-F5344CB8AC3E}">
        <p14:creationId xmlns:p14="http://schemas.microsoft.com/office/powerpoint/2010/main" val="362547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9273-85A9-F92C-819E-181B3A18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Sulla – Early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D06F9-6B7E-09AA-1ABA-EBF45C8EF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Born into a patrician family in Rome.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Despite its respectable name, his family was quite poor.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Sulla had always had an interest in a political life but had never had the means to pursue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His fortunes changed when both his stepmother and lover died when he was a young man. Both women left him considerable sums of money.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This allowed Sulla to invest in a political career.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107 BCE, he won election as a </a:t>
            </a:r>
            <a:r>
              <a:rPr lang="en-AU" b="1" i="1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quaestor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 for the first time.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In this capacity, he was picked to serve as one of Gaius Marius' lieutenants in </a:t>
            </a:r>
            <a:r>
              <a:rPr lang="en-AU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the war against Jugurtha in North Africa</a:t>
            </a:r>
            <a:r>
              <a:rPr lang="en-AU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49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CF31-A4BB-B924-7640-6061A7B0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-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725C1F-855A-A300-49E2-0CE4670A4D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31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D31CD5-98F9-4E70-01CC-E48D47868436}"/>
              </a:ext>
            </a:extLst>
          </p:cNvPr>
          <p:cNvCxnSpPr/>
          <p:nvPr/>
        </p:nvCxnSpPr>
        <p:spPr>
          <a:xfrm>
            <a:off x="434340" y="3006090"/>
            <a:ext cx="1124712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326A75-3325-1F64-D8A9-9A57C96BB6A3}"/>
              </a:ext>
            </a:extLst>
          </p:cNvPr>
          <p:cNvCxnSpPr>
            <a:cxnSpLocks/>
          </p:cNvCxnSpPr>
          <p:nvPr/>
        </p:nvCxnSpPr>
        <p:spPr>
          <a:xfrm>
            <a:off x="11681460" y="2804160"/>
            <a:ext cx="0" cy="4038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CAC5C2-D3AF-5072-AAE5-D27DFC4DA1FF}"/>
              </a:ext>
            </a:extLst>
          </p:cNvPr>
          <p:cNvCxnSpPr>
            <a:cxnSpLocks/>
          </p:cNvCxnSpPr>
          <p:nvPr/>
        </p:nvCxnSpPr>
        <p:spPr>
          <a:xfrm>
            <a:off x="434340" y="2773680"/>
            <a:ext cx="0" cy="4038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3EC829C9-A1AE-88B7-0438-0DC9CEAD8214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Sulla – Key Events</a:t>
            </a:r>
          </a:p>
        </p:txBody>
      </p:sp>
    </p:spTree>
    <p:extLst>
      <p:ext uri="{BB962C8B-B14F-4D97-AF65-F5344CB8AC3E}">
        <p14:creationId xmlns:p14="http://schemas.microsoft.com/office/powerpoint/2010/main" val="4258741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2B41-AA8A-5E16-71D8-6EAE668C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TEACHER 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CA39-753D-AE43-1200-240E9436E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845734"/>
            <a:ext cx="11212830" cy="433789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138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Lucius Cornelius Sulla is born in Rome, Italy.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107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serves under Gaius Marius in the Jugurthine War against King Jugurtha of Numidia.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104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serves as quaestor in the Roman province of Asia.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91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serves as legate under Marius in the Social War.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88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marches on Rome with his legions, starting the First Mithridatic War. He declares himself dictator, initiating the </a:t>
            </a:r>
            <a:r>
              <a:rPr lang="en-AU" b="0" i="0" dirty="0" err="1">
                <a:solidFill>
                  <a:srgbClr val="0D0D0D"/>
                </a:solidFill>
                <a:effectLst/>
                <a:latin typeface="Söhne"/>
              </a:rPr>
              <a:t>Sullan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 reforms.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87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decisively defeats Gaius Marius in the Battle of </a:t>
            </a:r>
            <a:r>
              <a:rPr lang="en-AU" b="0" i="0" dirty="0" err="1">
                <a:solidFill>
                  <a:srgbClr val="0D0D0D"/>
                </a:solidFill>
                <a:effectLst/>
                <a:latin typeface="Söhne"/>
              </a:rPr>
              <a:t>Sacriportus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86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secures victory against Marius' supporters at the Battle of Chaeronea.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83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emerges victorious in the Second Mithridatic War, culminating in the Battle of Orchomenus.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82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returns to Rome and proscribes many of his enemies, beginning the </a:t>
            </a:r>
            <a:r>
              <a:rPr lang="en-AU" b="0" i="0" dirty="0" err="1">
                <a:solidFill>
                  <a:srgbClr val="0D0D0D"/>
                </a:solidFill>
                <a:effectLst/>
                <a:latin typeface="Söhne"/>
              </a:rPr>
              <a:t>Sullan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 dictatorship.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81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resigns as dictator and is appointed consul for the second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dirty="0">
                <a:solidFill>
                  <a:srgbClr val="0D0D0D"/>
                </a:solidFill>
                <a:effectLst/>
                <a:latin typeface="Söhne"/>
              </a:rPr>
              <a:t>79 BC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: Sulla retires from public life and dies peacefully in his villa near </a:t>
            </a:r>
            <a:r>
              <a:rPr lang="en-AU" b="0" i="0" dirty="0" err="1">
                <a:solidFill>
                  <a:srgbClr val="0D0D0D"/>
                </a:solidFill>
                <a:effectLst/>
                <a:latin typeface="Söhne"/>
              </a:rPr>
              <a:t>Puteoli</a:t>
            </a:r>
            <a:r>
              <a:rPr lang="en-AU" b="0" i="0" dirty="0">
                <a:solidFill>
                  <a:srgbClr val="0D0D0D"/>
                </a:solidFill>
                <a:effectLst/>
                <a:latin typeface="Söhne"/>
              </a:rPr>
              <a:t> (modern Pozzuoli), Italy.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58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2A72-CD39-C986-95A6-71322251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– Marius Vs. Sulla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6466-FF6E-0C00-F695-D25468FA2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AU" b="1" i="0" dirty="0">
                <a:solidFill>
                  <a:schemeClr val="accent6"/>
                </a:solidFill>
                <a:effectLst/>
                <a:latin typeface="Söhne"/>
              </a:rPr>
              <a:t>The relationship between Marius and Sulla was initially one of</a:t>
            </a:r>
            <a:br>
              <a:rPr lang="en-AU" b="1" i="0" dirty="0">
                <a:solidFill>
                  <a:schemeClr val="accent6"/>
                </a:solidFill>
                <a:effectLst/>
                <a:latin typeface="Söhne"/>
              </a:rPr>
            </a:br>
            <a:r>
              <a:rPr lang="en-AU" b="1" i="1" u="sng" dirty="0">
                <a:solidFill>
                  <a:schemeClr val="accent6"/>
                </a:solidFill>
                <a:effectLst/>
                <a:latin typeface="Söhne"/>
              </a:rPr>
              <a:t>military cooperation </a:t>
            </a:r>
            <a:r>
              <a:rPr lang="en-AU" b="1" i="0" dirty="0">
                <a:solidFill>
                  <a:schemeClr val="accent6"/>
                </a:solidFill>
                <a:effectLst/>
                <a:latin typeface="Söhne"/>
              </a:rPr>
              <a:t>followed by </a:t>
            </a:r>
            <a:r>
              <a:rPr lang="en-AU" b="1" i="1" u="sng" dirty="0">
                <a:solidFill>
                  <a:schemeClr val="accent6"/>
                </a:solidFill>
                <a:effectLst/>
                <a:latin typeface="Söhne"/>
              </a:rPr>
              <a:t>bitter rivalry</a:t>
            </a:r>
            <a:r>
              <a:rPr lang="en-AU" b="1" i="0" dirty="0">
                <a:solidFill>
                  <a:schemeClr val="accent6"/>
                </a:solidFill>
                <a:effectLst/>
                <a:latin typeface="Söhne"/>
              </a:rPr>
              <a:t>, </a:t>
            </a:r>
            <a:br>
              <a:rPr lang="en-AU" b="1" i="0" dirty="0">
                <a:solidFill>
                  <a:schemeClr val="accent6"/>
                </a:solidFill>
                <a:effectLst/>
                <a:latin typeface="Söhne"/>
              </a:rPr>
            </a:br>
            <a:r>
              <a:rPr lang="en-AU" b="1" i="0" dirty="0">
                <a:solidFill>
                  <a:schemeClr val="accent6"/>
                </a:solidFill>
                <a:effectLst/>
                <a:latin typeface="Söhne"/>
              </a:rPr>
              <a:t>marked by political manoeuvring and eventually erupting into </a:t>
            </a:r>
            <a:br>
              <a:rPr lang="en-AU" b="1" i="0" dirty="0">
                <a:solidFill>
                  <a:schemeClr val="accent6"/>
                </a:solidFill>
                <a:effectLst/>
                <a:latin typeface="Söhne"/>
              </a:rPr>
            </a:br>
            <a:r>
              <a:rPr lang="en-AU" b="1" i="1" u="sng" dirty="0">
                <a:solidFill>
                  <a:schemeClr val="accent6"/>
                </a:solidFill>
                <a:effectLst/>
                <a:latin typeface="Söhne"/>
              </a:rPr>
              <a:t>open conflict </a:t>
            </a:r>
            <a:r>
              <a:rPr lang="en-AU" b="1" i="0" dirty="0">
                <a:solidFill>
                  <a:schemeClr val="accent6"/>
                </a:solidFill>
                <a:effectLst/>
                <a:latin typeface="Söhne"/>
              </a:rPr>
              <a:t>for control of Rome.</a:t>
            </a:r>
          </a:p>
          <a:p>
            <a:pPr algn="ctr"/>
            <a:endParaRPr lang="en-AU" dirty="0">
              <a:solidFill>
                <a:srgbClr val="0D0D0D"/>
              </a:solidFill>
              <a:latin typeface="Söhne"/>
            </a:endParaRPr>
          </a:p>
          <a:p>
            <a:r>
              <a:rPr lang="en-AU" b="1" u="sng" dirty="0">
                <a:solidFill>
                  <a:srgbClr val="0D0D0D"/>
                </a:solidFill>
                <a:latin typeface="Söhne"/>
              </a:rPr>
              <a:t>INSTRUCTIONS: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D0D0D"/>
                </a:solidFill>
                <a:latin typeface="Söhne"/>
              </a:rPr>
              <a:t> Create a TABLE in your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D0D0D"/>
                </a:solidFill>
                <a:latin typeface="Söhne"/>
              </a:rPr>
              <a:t> As a class, we will use information to create an initial comparison between these two leaders which will set the stage for what's to 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D0D0D"/>
                </a:solidFill>
                <a:latin typeface="Söhne"/>
              </a:rPr>
              <a:t> Use a full page, and the information sheet provided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53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6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DA97FB"/>
      </a:accent1>
      <a:accent2>
        <a:srgbClr val="925FFD"/>
      </a:accent2>
      <a:accent3>
        <a:srgbClr val="521B92"/>
      </a:accent3>
      <a:accent4>
        <a:srgbClr val="E89CFF"/>
      </a:accent4>
      <a:accent5>
        <a:srgbClr val="A84BE1"/>
      </a:accent5>
      <a:accent6>
        <a:srgbClr val="8838E6"/>
      </a:accent6>
      <a:hlink>
        <a:srgbClr val="300A99"/>
      </a:hlink>
      <a:folHlink>
        <a:srgbClr val="6E5CAD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{36CBF037-A368-844E-AAD3-A3BE395EBCEA}tf16401369</Template>
  <TotalTime>372</TotalTime>
  <Words>858</Words>
  <Application>Microsoft Macintosh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Courier New</vt:lpstr>
      <vt:lpstr>GrotesqueMTStd</vt:lpstr>
      <vt:lpstr>Lato</vt:lpstr>
      <vt:lpstr>Söhne</vt:lpstr>
      <vt:lpstr>Retrospect</vt:lpstr>
      <vt:lpstr>Introduction to Sulla</vt:lpstr>
      <vt:lpstr>Unit 3 – Societies and Change</vt:lpstr>
      <vt:lpstr>Lucius Cornelius Sulla, a prominent figure in the late Roman Republic,  is best known for:  - Leading the optimates faction against the populares faction, particularly in conflicts with Gaius Marius.  - Achieving military success in various campaigns, including the Social War and the First Mithridatic War.  - Assuming dictatorial powers in 82 BCE to restore order, implementing significant reforms and conducting proscriptions.  - Implementing constitutional reforms aimed at strengthening the power of the Senate and reducing the influence of popular assemblies.  - Retiring voluntarily from power, setting a precedent for the relinquishment of dictatorial authority.  His actions and reforms had a lasting impact on Roman politics, setting the stage for the eventual transition from the Republic to the Empire.</vt:lpstr>
      <vt:lpstr>Sulla – Early Life</vt:lpstr>
      <vt:lpstr>Sulla – Early Life</vt:lpstr>
      <vt:lpstr>ACTIVITY - Timeline</vt:lpstr>
      <vt:lpstr>PowerPoint Presentation</vt:lpstr>
      <vt:lpstr>TEACHER ONLY</vt:lpstr>
      <vt:lpstr>ACTIVITY – Marius Vs. Sulla</vt:lpstr>
      <vt:lpstr>PowerPoint Presentation</vt:lpstr>
      <vt:lpstr>Extension: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138</cp:revision>
  <dcterms:created xsi:type="dcterms:W3CDTF">2022-07-13T05:26:46Z</dcterms:created>
  <dcterms:modified xsi:type="dcterms:W3CDTF">2024-03-30T05:06:03Z</dcterms:modified>
</cp:coreProperties>
</file>