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4" r:id="rId9"/>
    <p:sldId id="266" r:id="rId10"/>
    <p:sldId id="265"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C6E"/>
    <a:srgbClr val="FFE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92084"/>
  </p:normalViewPr>
  <p:slideViewPr>
    <p:cSldViewPr snapToGrid="0" snapToObjects="1">
      <p:cViewPr varScale="1">
        <p:scale>
          <a:sx n="98" d="100"/>
          <a:sy n="9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Aegean_Sea" TargetMode="External"/><Relationship Id="rId3" Type="http://schemas.openxmlformats.org/officeDocument/2006/relationships/hyperlink" Target="https://en.wikipedia.org/wiki/Anatolia" TargetMode="External"/><Relationship Id="rId7" Type="http://schemas.openxmlformats.org/officeDocument/2006/relationships/hyperlink" Target="https://en.wikipedia.org/wiki/Mediterranean_Se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Turkey" TargetMode="External"/><Relationship Id="rId5" Type="http://schemas.openxmlformats.org/officeDocument/2006/relationships/hyperlink" Target="https://en.wikipedia.org/wiki/Peninsula" TargetMode="External"/><Relationship Id="rId10" Type="http://schemas.openxmlformats.org/officeDocument/2006/relationships/hyperlink" Target="https://en.wikipedia.org/wiki/Black_Sea" TargetMode="External"/><Relationship Id="rId4" Type="http://schemas.openxmlformats.org/officeDocument/2006/relationships/hyperlink" Target="https://en.wikipedia.org/wiki/Asia_Minor" TargetMode="External"/><Relationship Id="rId9" Type="http://schemas.openxmlformats.org/officeDocument/2006/relationships/hyperlink" Target="https://en.wikipedia.org/wiki/Turkish_Strait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365757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sng" dirty="0">
                <a:solidFill>
                  <a:srgbClr val="3366CC"/>
                </a:solidFill>
                <a:effectLst/>
                <a:latin typeface="Arial" panose="020B0604020202020204" pitchFamily="34" charset="0"/>
                <a:hlinkClick r:id="rId3"/>
              </a:rPr>
              <a:t>Anatolia</a:t>
            </a:r>
            <a:r>
              <a:rPr lang="en-AU" b="0" i="0" dirty="0">
                <a:solidFill>
                  <a:srgbClr val="202122"/>
                </a:solidFill>
                <a:effectLst/>
                <a:latin typeface="Arial" panose="020B0604020202020204" pitchFamily="34" charset="0"/>
              </a:rPr>
              <a:t> or </a:t>
            </a:r>
            <a:r>
              <a:rPr lang="en-AU" b="0" i="0" u="none" strike="noStrike" dirty="0">
                <a:solidFill>
                  <a:srgbClr val="3366CC"/>
                </a:solidFill>
                <a:effectLst/>
                <a:latin typeface="Arial" panose="020B0604020202020204" pitchFamily="34" charset="0"/>
                <a:hlinkClick r:id="rId4" tooltip="Asia Minor"/>
              </a:rPr>
              <a:t>Asia Minor</a:t>
            </a:r>
            <a:r>
              <a:rPr lang="en-AU" b="0" i="0" dirty="0">
                <a:solidFill>
                  <a:srgbClr val="202122"/>
                </a:solidFill>
                <a:effectLst/>
                <a:latin typeface="Arial" panose="020B0604020202020204" pitchFamily="34" charset="0"/>
              </a:rPr>
              <a:t> in the Greco-Roman period: The classical regions, including Pontus, and their main settlements.</a:t>
            </a:r>
          </a:p>
          <a:p>
            <a:r>
              <a:rPr lang="en-AU" b="0" i="0" dirty="0">
                <a:solidFill>
                  <a:srgbClr val="202122"/>
                </a:solidFill>
                <a:effectLst/>
                <a:latin typeface="Arial" panose="020B0604020202020204" pitchFamily="34" charset="0"/>
              </a:rPr>
              <a:t>s a large </a:t>
            </a:r>
            <a:r>
              <a:rPr lang="en-AU" b="0" i="0" u="none" strike="noStrike" dirty="0">
                <a:solidFill>
                  <a:srgbClr val="3366CC"/>
                </a:solidFill>
                <a:effectLst/>
                <a:latin typeface="Arial" panose="020B0604020202020204" pitchFamily="34" charset="0"/>
                <a:hlinkClick r:id="rId5" tooltip="Peninsula"/>
              </a:rPr>
              <a:t>peninsula</a:t>
            </a:r>
            <a:r>
              <a:rPr lang="en-AU" b="0" i="0" dirty="0">
                <a:solidFill>
                  <a:srgbClr val="202122"/>
                </a:solidFill>
                <a:effectLst/>
                <a:latin typeface="Arial" panose="020B0604020202020204" pitchFamily="34" charset="0"/>
              </a:rPr>
              <a:t> or a region in </a:t>
            </a:r>
            <a:r>
              <a:rPr lang="en-AU" b="0" i="0" u="none" strike="noStrike" dirty="0">
                <a:solidFill>
                  <a:srgbClr val="3366CC"/>
                </a:solidFill>
                <a:effectLst/>
                <a:latin typeface="Arial" panose="020B0604020202020204" pitchFamily="34" charset="0"/>
                <a:hlinkClick r:id="rId6" tooltip="Turkey"/>
              </a:rPr>
              <a:t>Turkey</a:t>
            </a:r>
            <a:r>
              <a:rPr lang="en-AU" b="0" i="0" dirty="0">
                <a:solidFill>
                  <a:srgbClr val="202122"/>
                </a:solidFill>
                <a:effectLst/>
                <a:latin typeface="Arial" panose="020B0604020202020204" pitchFamily="34" charset="0"/>
              </a:rPr>
              <a:t>, constituting most of its contemporary territory. Geographically, the Anatolian region is bounded by the </a:t>
            </a:r>
            <a:r>
              <a:rPr lang="en-AU" b="0" i="0" u="none" strike="noStrike" dirty="0">
                <a:solidFill>
                  <a:srgbClr val="3366CC"/>
                </a:solidFill>
                <a:effectLst/>
                <a:latin typeface="Arial" panose="020B0604020202020204" pitchFamily="34" charset="0"/>
                <a:hlinkClick r:id="rId7" tooltip="Mediterranean Sea"/>
              </a:rPr>
              <a:t>Mediterranean Sea</a:t>
            </a:r>
            <a:r>
              <a:rPr lang="en-AU" b="0" i="0" dirty="0">
                <a:solidFill>
                  <a:srgbClr val="202122"/>
                </a:solidFill>
                <a:effectLst/>
                <a:latin typeface="Arial" panose="020B0604020202020204" pitchFamily="34" charset="0"/>
              </a:rPr>
              <a:t> to the south, the </a:t>
            </a:r>
            <a:r>
              <a:rPr lang="en-AU" b="0" i="0" u="none" strike="noStrike" dirty="0">
                <a:solidFill>
                  <a:srgbClr val="3366CC"/>
                </a:solidFill>
                <a:effectLst/>
                <a:latin typeface="Arial" panose="020B0604020202020204" pitchFamily="34" charset="0"/>
                <a:hlinkClick r:id="rId8" tooltip="Aegean Sea"/>
              </a:rPr>
              <a:t>Aegean Sea</a:t>
            </a:r>
            <a:r>
              <a:rPr lang="en-AU" b="0" i="0" dirty="0">
                <a:solidFill>
                  <a:srgbClr val="202122"/>
                </a:solidFill>
                <a:effectLst/>
                <a:latin typeface="Arial" panose="020B0604020202020204" pitchFamily="34" charset="0"/>
              </a:rPr>
              <a:t> to the west, the </a:t>
            </a:r>
            <a:r>
              <a:rPr lang="en-AU" b="0" i="0" u="none" strike="noStrike" dirty="0">
                <a:solidFill>
                  <a:srgbClr val="3366CC"/>
                </a:solidFill>
                <a:effectLst/>
                <a:latin typeface="Arial" panose="020B0604020202020204" pitchFamily="34" charset="0"/>
                <a:hlinkClick r:id="rId9" tooltip="Turkish Straits"/>
              </a:rPr>
              <a:t>Turkish Straits</a:t>
            </a:r>
            <a:r>
              <a:rPr lang="en-AU" b="0" i="0" dirty="0">
                <a:solidFill>
                  <a:srgbClr val="202122"/>
                </a:solidFill>
                <a:effectLst/>
                <a:latin typeface="Arial" panose="020B0604020202020204" pitchFamily="34" charset="0"/>
              </a:rPr>
              <a:t> to the north-west, and the </a:t>
            </a:r>
            <a:r>
              <a:rPr lang="en-AU" b="0" i="0" u="none" strike="noStrike" dirty="0">
                <a:solidFill>
                  <a:srgbClr val="3366CC"/>
                </a:solidFill>
                <a:effectLst/>
                <a:latin typeface="Arial" panose="020B0604020202020204" pitchFamily="34" charset="0"/>
                <a:hlinkClick r:id="rId10" tooltip="Black Sea"/>
              </a:rPr>
              <a:t>Black Sea</a:t>
            </a:r>
            <a:r>
              <a:rPr lang="en-AU" b="0" i="0" dirty="0">
                <a:solidFill>
                  <a:srgbClr val="202122"/>
                </a:solidFill>
                <a:effectLst/>
                <a:latin typeface="Arial" panose="020B0604020202020204" pitchFamily="34" charset="0"/>
              </a:rPr>
              <a:t> to the north. </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2</a:t>
            </a:fld>
            <a:endParaRPr lang="en-US"/>
          </a:p>
        </p:txBody>
      </p:sp>
    </p:spTree>
    <p:extLst>
      <p:ext uri="{BB962C8B-B14F-4D97-AF65-F5344CB8AC3E}">
        <p14:creationId xmlns:p14="http://schemas.microsoft.com/office/powerpoint/2010/main" val="320194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243390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Rise of Pontus</a:t>
            </a:r>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348777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4/18/24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4/18/24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4/18/24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4/18/24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4/18/24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4/18/24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4/18/24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zVfTDi7AuF4&amp;ab_channel=Jabzy" TargetMode="External"/><Relationship Id="rId2" Type="http://schemas.openxmlformats.org/officeDocument/2006/relationships/hyperlink" Target="https://www.youtube.com/watch?v=Tz3X_u5Mzi0&amp;ab_channel=Invict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Pontus </a:t>
            </a:r>
            <a:r>
              <a:rPr lang="en-US" sz="7400"/>
              <a:t>and Mithridates</a:t>
            </a:r>
            <a:endParaRPr lang="en-US" sz="7400" dirty="0"/>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235578" cy="1815882"/>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Describe</a:t>
            </a:r>
            <a:r>
              <a:rPr lang="en-US" sz="2800" dirty="0">
                <a:solidFill>
                  <a:schemeClr val="accent5">
                    <a:lumMod val="75000"/>
                  </a:schemeClr>
                </a:solidFill>
              </a:rPr>
              <a:t> </a:t>
            </a:r>
            <a:r>
              <a:rPr lang="en-US" sz="2800" b="1" u="sng" dirty="0">
                <a:solidFill>
                  <a:schemeClr val="accent5">
                    <a:lumMod val="75000"/>
                  </a:schemeClr>
                </a:solidFill>
              </a:rPr>
              <a:t>the rise of Pontus’ Kingdom</a:t>
            </a:r>
            <a:r>
              <a:rPr lang="en-US" sz="2800" dirty="0">
                <a:solidFill>
                  <a:schemeClr val="accent5">
                    <a:lumMod val="75000"/>
                  </a:schemeClr>
                </a:solidFill>
              </a:rPr>
              <a:t> under Mithridates VI and it’s threat to Rome</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 Lesson 2</a:t>
            </a:r>
          </a:p>
        </p:txBody>
      </p:sp>
      <p:pic>
        <p:nvPicPr>
          <p:cNvPr id="4" name="Picture 2" descr="The Golden-Haired Dictator and the End of the Republic — Ramen Chemistry">
            <a:extLst>
              <a:ext uri="{FF2B5EF4-FFF2-40B4-BE49-F238E27FC236}">
                <a16:creationId xmlns:a16="http://schemas.microsoft.com/office/drawing/2014/main" id="{4C5E3B00-98C9-05F8-CB73-00AC6A75C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199" y="257426"/>
            <a:ext cx="4537026" cy="581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0AB1-9981-B9DE-BF83-92CDEB679E9D}"/>
              </a:ext>
            </a:extLst>
          </p:cNvPr>
          <p:cNvSpPr>
            <a:spLocks noGrp="1"/>
          </p:cNvSpPr>
          <p:nvPr>
            <p:ph type="title"/>
          </p:nvPr>
        </p:nvSpPr>
        <p:spPr/>
        <p:txBody>
          <a:bodyPr/>
          <a:lstStyle/>
          <a:p>
            <a:pPr algn="ctr"/>
            <a:r>
              <a:rPr lang="en-US" dirty="0"/>
              <a:t>ACTIVITY – The First March on Rome</a:t>
            </a:r>
          </a:p>
        </p:txBody>
      </p:sp>
      <p:sp>
        <p:nvSpPr>
          <p:cNvPr id="3" name="Content Placeholder 2">
            <a:extLst>
              <a:ext uri="{FF2B5EF4-FFF2-40B4-BE49-F238E27FC236}">
                <a16:creationId xmlns:a16="http://schemas.microsoft.com/office/drawing/2014/main" id="{A8B8424A-DD45-464F-1C71-4FE9F7F90393}"/>
              </a:ext>
            </a:extLst>
          </p:cNvPr>
          <p:cNvSpPr>
            <a:spLocks noGrp="1"/>
          </p:cNvSpPr>
          <p:nvPr>
            <p:ph idx="1"/>
          </p:nvPr>
        </p:nvSpPr>
        <p:spPr>
          <a:xfrm>
            <a:off x="537210" y="1845734"/>
            <a:ext cx="11258550" cy="4509346"/>
          </a:xfrm>
        </p:spPr>
        <p:txBody>
          <a:bodyPr>
            <a:normAutofit/>
          </a:bodyPr>
          <a:lstStyle/>
          <a:p>
            <a:pPr algn="ctr"/>
            <a:r>
              <a:rPr lang="en-US" dirty="0">
                <a:latin typeface="Calibri" panose="020F0502020204030204" pitchFamily="34" charset="0"/>
                <a:cs typeface="Calibri" panose="020F0502020204030204" pitchFamily="34" charset="0"/>
              </a:rPr>
              <a:t>We are briefly going to learn about Sulla’s First ‘March On Rome’.</a:t>
            </a:r>
          </a:p>
          <a:p>
            <a:pPr marL="0" indent="0" algn="ctr">
              <a:buNone/>
            </a:pPr>
            <a:r>
              <a:rPr lang="en-AU" b="1" i="1" dirty="0">
                <a:solidFill>
                  <a:schemeClr val="accent6"/>
                </a:solidFill>
                <a:latin typeface="Calibri" panose="020F0502020204030204" pitchFamily="34" charset="0"/>
                <a:cs typeface="Calibri" panose="020F0502020204030204" pitchFamily="34" charset="0"/>
              </a:rPr>
              <a:t>“M</a:t>
            </a:r>
            <a:r>
              <a:rPr lang="en-AU" b="1" i="1" dirty="0">
                <a:solidFill>
                  <a:schemeClr val="accent6"/>
                </a:solidFill>
                <a:effectLst/>
                <a:latin typeface="Calibri" panose="020F0502020204030204" pitchFamily="34" charset="0"/>
                <a:cs typeface="Calibri" panose="020F0502020204030204" pitchFamily="34" charset="0"/>
              </a:rPr>
              <a:t>arching on" a location can signify the movement of troops or armed forces towards a city, region, or strategic position to engage in battle, seize control, or effect political change.</a:t>
            </a:r>
          </a:p>
          <a:p>
            <a:pPr marL="0" indent="0" algn="ctr">
              <a:buNone/>
            </a:pPr>
            <a:endParaRPr lang="en-AU" b="1" i="1" dirty="0">
              <a:solidFill>
                <a:schemeClr val="accent6"/>
              </a:solidFill>
              <a:latin typeface="Calibri" panose="020F0502020204030204" pitchFamily="34" charset="0"/>
              <a:cs typeface="Calibri" panose="020F0502020204030204" pitchFamily="34" charset="0"/>
            </a:endParaRPr>
          </a:p>
          <a:p>
            <a:pPr marL="0" indent="0" algn="ctr">
              <a:buNone/>
            </a:pPr>
            <a:r>
              <a:rPr lang="en-US" b="1" dirty="0">
                <a:latin typeface="Calibri" panose="020F0502020204030204" pitchFamily="34" charset="0"/>
                <a:cs typeface="Calibri" panose="020F0502020204030204" pitchFamily="34" charset="0"/>
              </a:rPr>
              <a:t>Each of you will be provided with a Comic Strip.</a:t>
            </a:r>
          </a:p>
          <a:p>
            <a:pPr marL="0" indent="0" algn="ctr">
              <a:buNone/>
            </a:pPr>
            <a:r>
              <a:rPr lang="en-US" b="1" dirty="0">
                <a:latin typeface="Calibri" panose="020F0502020204030204" pitchFamily="34" charset="0"/>
                <a:cs typeface="Calibri" panose="020F0502020204030204" pitchFamily="34" charset="0"/>
              </a:rPr>
              <a:t>Under each box, is a description of an event/people/ideas that provide historical context to </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Sulla’s </a:t>
            </a:r>
            <a:r>
              <a:rPr lang="en-US" b="1" u="sng" dirty="0">
                <a:latin typeface="Calibri" panose="020F0502020204030204" pitchFamily="34" charset="0"/>
                <a:cs typeface="Calibri" panose="020F0502020204030204" pitchFamily="34" charset="0"/>
              </a:rPr>
              <a:t>First</a:t>
            </a:r>
            <a:r>
              <a:rPr lang="en-US" b="1" dirty="0">
                <a:latin typeface="Calibri" panose="020F0502020204030204" pitchFamily="34" charset="0"/>
                <a:cs typeface="Calibri" panose="020F0502020204030204" pitchFamily="34" charset="0"/>
              </a:rPr>
              <a:t> March on Rome.</a:t>
            </a:r>
            <a:br>
              <a:rPr lang="en-US"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cs typeface="Calibri" panose="020F0502020204030204" pitchFamily="34" charset="0"/>
              </a:rPr>
              <a:t>Read through each box. Draw an image to represent each event. </a:t>
            </a:r>
            <a:br>
              <a:rPr lang="en-US" dirty="0">
                <a:latin typeface="Calibri" panose="020F0502020204030204" pitchFamily="34" charset="0"/>
                <a:cs typeface="Calibri" panose="020F0502020204030204" pitchFamily="34" charset="0"/>
              </a:rPr>
            </a:br>
            <a:r>
              <a:rPr lang="en-US" b="1" i="1" dirty="0">
                <a:solidFill>
                  <a:schemeClr val="accent6"/>
                </a:solidFill>
                <a:latin typeface="Calibri" panose="020F0502020204030204" pitchFamily="34" charset="0"/>
                <a:cs typeface="Calibri" panose="020F0502020204030204" pitchFamily="34" charset="0"/>
              </a:rPr>
              <a:t>MAKE SURE YOU CAN TELL THE STORY!</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When complete, cut and paste into your book – colour in if you have free time.</a:t>
            </a:r>
          </a:p>
          <a:p>
            <a:pPr marL="0" indent="0" algn="ctr">
              <a:buNone/>
            </a:pPr>
            <a:endParaRPr lang="en-US" b="1" i="1" dirty="0">
              <a:solidFill>
                <a:schemeClr val="accent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340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7E282-6A34-7A78-610A-1F336B6E6B75}"/>
              </a:ext>
            </a:extLst>
          </p:cNvPr>
          <p:cNvSpPr>
            <a:spLocks noGrp="1"/>
          </p:cNvSpPr>
          <p:nvPr>
            <p:ph type="title"/>
          </p:nvPr>
        </p:nvSpPr>
        <p:spPr>
          <a:xfrm>
            <a:off x="4860597" y="128016"/>
            <a:ext cx="7170982" cy="6561542"/>
          </a:xfrm>
        </p:spPr>
        <p:txBody>
          <a:bodyPr vert="horz" lIns="91440" tIns="45720" rIns="91440" bIns="45720" rtlCol="0" anchor="ctr">
            <a:normAutofit fontScale="90000"/>
          </a:bodyPr>
          <a:lstStyle/>
          <a:p>
            <a:pPr algn="ctr"/>
            <a:r>
              <a:rPr lang="en-US" sz="3200" dirty="0">
                <a:solidFill>
                  <a:schemeClr val="tx2"/>
                </a:solidFill>
                <a:effectLst/>
              </a:rPr>
              <a:t>This was a significant development in the use of the word </a:t>
            </a:r>
            <a:r>
              <a:rPr lang="en-US" sz="3200" i="1" dirty="0" err="1">
                <a:solidFill>
                  <a:schemeClr val="tx2"/>
                </a:solidFill>
                <a:effectLst/>
              </a:rPr>
              <a:t>hostes</a:t>
            </a:r>
            <a:r>
              <a:rPr lang="en-US" sz="3200" dirty="0">
                <a:solidFill>
                  <a:schemeClr val="tx2"/>
                </a:solidFill>
                <a:effectLst/>
              </a:rPr>
              <a:t> in Roman history. Up to that point, it had only been used to describe Roman's military enemies: usually foreigners.</a:t>
            </a:r>
            <a:br>
              <a:rPr lang="en-US" sz="3200" dirty="0">
                <a:solidFill>
                  <a:schemeClr val="tx2"/>
                </a:solidFill>
                <a:effectLst/>
              </a:rPr>
            </a:br>
            <a:r>
              <a:rPr lang="en-US" sz="3200" dirty="0">
                <a:solidFill>
                  <a:schemeClr val="tx2"/>
                </a:solidFill>
                <a:effectLst/>
              </a:rPr>
              <a:t> </a:t>
            </a:r>
            <a:br>
              <a:rPr lang="en-US" sz="3200" dirty="0">
                <a:solidFill>
                  <a:schemeClr val="tx2"/>
                </a:solidFill>
                <a:effectLst/>
              </a:rPr>
            </a:br>
            <a:r>
              <a:rPr lang="en-US" sz="3200" dirty="0">
                <a:solidFill>
                  <a:schemeClr val="tx2"/>
                </a:solidFill>
                <a:effectLst/>
              </a:rPr>
              <a:t>By using this word to describe fellow Romans, Sulla introduced the idea that war could be waged upon them in the same way as their traditional enemies on the battlefield.</a:t>
            </a:r>
            <a:br>
              <a:rPr lang="en-US" sz="3200" dirty="0">
                <a:solidFill>
                  <a:schemeClr val="tx2"/>
                </a:solidFill>
                <a:effectLst/>
              </a:rPr>
            </a:br>
            <a:r>
              <a:rPr lang="en-US" sz="3200" dirty="0">
                <a:solidFill>
                  <a:schemeClr val="tx2"/>
                </a:solidFill>
                <a:effectLst/>
              </a:rPr>
              <a:t> </a:t>
            </a:r>
            <a:br>
              <a:rPr lang="en-US" sz="3200" dirty="0">
                <a:solidFill>
                  <a:schemeClr val="tx2"/>
                </a:solidFill>
                <a:effectLst/>
              </a:rPr>
            </a:br>
            <a:r>
              <a:rPr lang="en-US" sz="3200" dirty="0">
                <a:solidFill>
                  <a:schemeClr val="tx2"/>
                </a:solidFill>
                <a:effectLst/>
              </a:rPr>
              <a:t>Once Sulla was confident that Rome was safe from Marius, he finally departed from Italy in 87 BCE with his army for Asia Minor and for the war against Mithridates</a:t>
            </a:r>
            <a:endParaRPr lang="en-US" sz="3200" dirty="0">
              <a:solidFill>
                <a:schemeClr val="tx2"/>
              </a:solidFill>
            </a:endParaRPr>
          </a:p>
        </p:txBody>
      </p:sp>
      <p:sp>
        <p:nvSpPr>
          <p:cNvPr id="15"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8367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1C2-8738-CCF9-6EAE-7F6E5FAA1107}"/>
              </a:ext>
            </a:extLst>
          </p:cNvPr>
          <p:cNvSpPr>
            <a:spLocks noGrp="1"/>
          </p:cNvSpPr>
          <p:nvPr>
            <p:ph type="ctrTitle"/>
          </p:nvPr>
        </p:nvSpPr>
        <p:spPr/>
        <p:txBody>
          <a:bodyPr/>
          <a:lstStyle/>
          <a:p>
            <a:r>
              <a:rPr lang="en-US" dirty="0"/>
              <a:t>EXTRA TIME</a:t>
            </a:r>
          </a:p>
        </p:txBody>
      </p:sp>
      <p:sp>
        <p:nvSpPr>
          <p:cNvPr id="3" name="Subtitle 2">
            <a:extLst>
              <a:ext uri="{FF2B5EF4-FFF2-40B4-BE49-F238E27FC236}">
                <a16:creationId xmlns:a16="http://schemas.microsoft.com/office/drawing/2014/main" id="{4C9F8D9E-74ED-1174-83F0-33B9DEE1F31E}"/>
              </a:ext>
            </a:extLst>
          </p:cNvPr>
          <p:cNvSpPr>
            <a:spLocks noGrp="1"/>
          </p:cNvSpPr>
          <p:nvPr>
            <p:ph type="subTitle" idx="1"/>
          </p:nvPr>
        </p:nvSpPr>
        <p:spPr/>
        <p:txBody>
          <a:bodyPr>
            <a:normAutofit fontScale="85000" lnSpcReduction="10000"/>
          </a:bodyPr>
          <a:lstStyle/>
          <a:p>
            <a:r>
              <a:rPr lang="en-US" dirty="0">
                <a:hlinkClick r:id="rId2"/>
              </a:rPr>
              <a:t>https://www.youtube.com/watch?v=Tz3X_u5Mzi0&amp;ab_channel=Invicta</a:t>
            </a:r>
            <a:endParaRPr lang="en-US" dirty="0"/>
          </a:p>
          <a:p>
            <a:r>
              <a:rPr lang="en-US" dirty="0">
                <a:hlinkClick r:id="rId3"/>
              </a:rPr>
              <a:t>https://www.youtube.com/watch?v=zVfTDi7AuF4&amp;ab_channel=Jabzy</a:t>
            </a:r>
            <a:r>
              <a:rPr lang="en-US" dirty="0"/>
              <a:t> </a:t>
            </a:r>
          </a:p>
        </p:txBody>
      </p:sp>
    </p:spTree>
    <p:extLst>
      <p:ext uri="{BB962C8B-B14F-4D97-AF65-F5344CB8AC3E}">
        <p14:creationId xmlns:p14="http://schemas.microsoft.com/office/powerpoint/2010/main" val="369236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9A68-3D5A-477B-8823-085E3FA703B7}"/>
              </a:ext>
            </a:extLst>
          </p:cNvPr>
          <p:cNvSpPr>
            <a:spLocks noGrp="1"/>
          </p:cNvSpPr>
          <p:nvPr>
            <p:ph type="title"/>
          </p:nvPr>
        </p:nvSpPr>
        <p:spPr/>
        <p:txBody>
          <a:bodyPr/>
          <a:lstStyle/>
          <a:p>
            <a:pPr algn="ctr"/>
            <a:r>
              <a:rPr lang="en-US" b="1" i="1" dirty="0"/>
              <a:t>Where</a:t>
            </a:r>
            <a:r>
              <a:rPr lang="en-US" dirty="0"/>
              <a:t> is ‘Pontus’?</a:t>
            </a:r>
          </a:p>
        </p:txBody>
      </p:sp>
      <p:sp>
        <p:nvSpPr>
          <p:cNvPr id="3" name="Content Placeholder 2">
            <a:extLst>
              <a:ext uri="{FF2B5EF4-FFF2-40B4-BE49-F238E27FC236}">
                <a16:creationId xmlns:a16="http://schemas.microsoft.com/office/drawing/2014/main" id="{346176DE-708A-8970-BCB7-3BD37D14F7B3}"/>
              </a:ext>
            </a:extLst>
          </p:cNvPr>
          <p:cNvSpPr>
            <a:spLocks noGrp="1"/>
          </p:cNvSpPr>
          <p:nvPr>
            <p:ph idx="1"/>
          </p:nvPr>
        </p:nvSpPr>
        <p:spPr/>
        <p:txBody>
          <a:bodyPr>
            <a:normAutofit/>
          </a:bodyPr>
          <a:lstStyle/>
          <a:p>
            <a:pPr algn="ctr"/>
            <a:r>
              <a:rPr lang="en-AU" sz="3200" b="0" i="0" dirty="0">
                <a:solidFill>
                  <a:srgbClr val="474747"/>
                </a:solidFill>
                <a:effectLst/>
                <a:latin typeface="Calibri" panose="020F0502020204030204" pitchFamily="34" charset="0"/>
                <a:cs typeface="Calibri" panose="020F0502020204030204" pitchFamily="34" charset="0"/>
              </a:rPr>
              <a:t>Pontus was a Hellenistic kingdom centred in the historical region of Pontus in </a:t>
            </a:r>
            <a:r>
              <a:rPr lang="en-AU" sz="3200" b="1" i="1" dirty="0">
                <a:solidFill>
                  <a:schemeClr val="accent6"/>
                </a:solidFill>
                <a:effectLst/>
                <a:latin typeface="Calibri" panose="020F0502020204030204" pitchFamily="34" charset="0"/>
                <a:cs typeface="Calibri" panose="020F0502020204030204" pitchFamily="34" charset="0"/>
              </a:rPr>
              <a:t>modern-day Turkey</a:t>
            </a:r>
            <a:r>
              <a:rPr lang="en-AU" sz="3200" b="0" i="0" dirty="0">
                <a:solidFill>
                  <a:srgbClr val="474747"/>
                </a:solidFill>
                <a:effectLst/>
                <a:latin typeface="Calibri" panose="020F0502020204030204" pitchFamily="34" charset="0"/>
                <a:cs typeface="Calibri" panose="020F0502020204030204" pitchFamily="34" charset="0"/>
              </a:rPr>
              <a:t>, and ruled by the </a:t>
            </a:r>
            <a:r>
              <a:rPr lang="en-AU" sz="3200" b="1" i="1" dirty="0">
                <a:solidFill>
                  <a:schemeClr val="accent6"/>
                </a:solidFill>
                <a:effectLst/>
                <a:latin typeface="Calibri" panose="020F0502020204030204" pitchFamily="34" charset="0"/>
                <a:cs typeface="Calibri" panose="020F0502020204030204" pitchFamily="34" charset="0"/>
              </a:rPr>
              <a:t>Mithridatic dynasty of Persian origin</a:t>
            </a:r>
            <a:r>
              <a:rPr lang="en-AU" sz="3200" b="0" i="0" dirty="0">
                <a:solidFill>
                  <a:srgbClr val="474747"/>
                </a:solidFill>
                <a:effectLst/>
                <a:latin typeface="Calibri" panose="020F0502020204030204" pitchFamily="34" charset="0"/>
                <a:cs typeface="Calibri" panose="020F0502020204030204" pitchFamily="34" charset="0"/>
              </a:rPr>
              <a:t>, which possibly may have been directly related to Darius the Great of the Achaemenid dynasty.</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01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ndefined">
            <a:extLst>
              <a:ext uri="{FF2B5EF4-FFF2-40B4-BE49-F238E27FC236}">
                <a16:creationId xmlns:a16="http://schemas.microsoft.com/office/drawing/2014/main" id="{4B582FF4-9D29-FEBD-5ABF-8B7F07F21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888" y="271147"/>
            <a:ext cx="9669462" cy="631570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A075B84-590E-FD66-3D7C-FCCF9032D334}"/>
              </a:ext>
            </a:extLst>
          </p:cNvPr>
          <p:cNvCxnSpPr/>
          <p:nvPr/>
        </p:nvCxnSpPr>
        <p:spPr>
          <a:xfrm flipH="1">
            <a:off x="7989570" y="548640"/>
            <a:ext cx="3486150" cy="101727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10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ontus: An Overview">
            <a:extLst>
              <a:ext uri="{FF2B5EF4-FFF2-40B4-BE49-F238E27FC236}">
                <a16:creationId xmlns:a16="http://schemas.microsoft.com/office/drawing/2014/main" id="{F4C36BA8-23A5-3FF9-32A0-17E8D2109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11" y="478742"/>
            <a:ext cx="11605059" cy="609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43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9A68-3D5A-477B-8823-085E3FA703B7}"/>
              </a:ext>
            </a:extLst>
          </p:cNvPr>
          <p:cNvSpPr>
            <a:spLocks noGrp="1"/>
          </p:cNvSpPr>
          <p:nvPr>
            <p:ph type="title"/>
          </p:nvPr>
        </p:nvSpPr>
        <p:spPr/>
        <p:txBody>
          <a:bodyPr/>
          <a:lstStyle/>
          <a:p>
            <a:pPr algn="ctr"/>
            <a:r>
              <a:rPr lang="en-US" b="1" i="1" dirty="0"/>
              <a:t>Who</a:t>
            </a:r>
            <a:r>
              <a:rPr lang="en-US" dirty="0"/>
              <a:t> is ‘Mithridates’?</a:t>
            </a:r>
          </a:p>
        </p:txBody>
      </p:sp>
      <p:sp>
        <p:nvSpPr>
          <p:cNvPr id="3" name="Content Placeholder 2">
            <a:extLst>
              <a:ext uri="{FF2B5EF4-FFF2-40B4-BE49-F238E27FC236}">
                <a16:creationId xmlns:a16="http://schemas.microsoft.com/office/drawing/2014/main" id="{346176DE-708A-8970-BCB7-3BD37D14F7B3}"/>
              </a:ext>
            </a:extLst>
          </p:cNvPr>
          <p:cNvSpPr>
            <a:spLocks noGrp="1"/>
          </p:cNvSpPr>
          <p:nvPr>
            <p:ph idx="1"/>
          </p:nvPr>
        </p:nvSpPr>
        <p:spPr>
          <a:xfrm>
            <a:off x="480060" y="1845734"/>
            <a:ext cx="11430000" cy="4023360"/>
          </a:xfrm>
        </p:spPr>
        <p:txBody>
          <a:bodyPr>
            <a:normAutofit fontScale="77500" lnSpcReduction="20000"/>
          </a:bodyPr>
          <a:lstStyle/>
          <a:p>
            <a:pPr>
              <a:buFont typeface="Arial" panose="020B0604020202020204" pitchFamily="34" charset="0"/>
              <a:buChar char="•"/>
            </a:pPr>
            <a:r>
              <a:rPr lang="en-AU" sz="2800" i="0" dirty="0">
                <a:solidFill>
                  <a:schemeClr val="tx1"/>
                </a:solidFill>
                <a:effectLst/>
                <a:latin typeface="Calibri" panose="020F0502020204030204" pitchFamily="34" charset="0"/>
                <a:cs typeface="Calibri" panose="020F0502020204030204" pitchFamily="34" charset="0"/>
              </a:rPr>
              <a:t> Mithridates or </a:t>
            </a:r>
            <a:r>
              <a:rPr lang="en-AU" sz="2800" i="0" dirty="0" err="1">
                <a:solidFill>
                  <a:schemeClr val="tx1"/>
                </a:solidFill>
                <a:effectLst/>
                <a:latin typeface="Calibri" panose="020F0502020204030204" pitchFamily="34" charset="0"/>
                <a:cs typeface="Calibri" panose="020F0502020204030204" pitchFamily="34" charset="0"/>
              </a:rPr>
              <a:t>Mithradates</a:t>
            </a:r>
            <a:r>
              <a:rPr lang="en-AU" sz="2800" i="0" dirty="0">
                <a:solidFill>
                  <a:schemeClr val="tx1"/>
                </a:solidFill>
                <a:effectLst/>
                <a:latin typeface="Calibri" panose="020F0502020204030204" pitchFamily="34" charset="0"/>
                <a:cs typeface="Calibri" panose="020F0502020204030204" pitchFamily="34" charset="0"/>
              </a:rPr>
              <a:t> VI (6) </a:t>
            </a:r>
            <a:r>
              <a:rPr lang="en-AU" sz="2800" i="0" dirty="0" err="1">
                <a:solidFill>
                  <a:schemeClr val="tx1"/>
                </a:solidFill>
                <a:effectLst/>
                <a:latin typeface="Calibri" panose="020F0502020204030204" pitchFamily="34" charset="0"/>
                <a:cs typeface="Calibri" panose="020F0502020204030204" pitchFamily="34" charset="0"/>
              </a:rPr>
              <a:t>Eupator</a:t>
            </a:r>
            <a:r>
              <a:rPr lang="en-AU" sz="2800" i="0" dirty="0">
                <a:solidFill>
                  <a:schemeClr val="tx1"/>
                </a:solidFill>
                <a:effectLst/>
                <a:latin typeface="Calibri" panose="020F0502020204030204" pitchFamily="34" charset="0"/>
                <a:cs typeface="Calibri" panose="020F0502020204030204" pitchFamily="34" charset="0"/>
              </a:rPr>
              <a:t> </a:t>
            </a:r>
          </a:p>
          <a:p>
            <a:pPr>
              <a:buFont typeface="Arial" panose="020B0604020202020204" pitchFamily="34" charset="0"/>
              <a:buChar char="•"/>
            </a:pPr>
            <a:r>
              <a:rPr lang="el-GR" sz="2800" i="0" dirty="0">
                <a:solidFill>
                  <a:schemeClr val="tx1"/>
                </a:solidFill>
                <a:effectLst/>
                <a:latin typeface="Calibri" panose="020F0502020204030204" pitchFamily="34" charset="0"/>
                <a:cs typeface="Calibri" panose="020F0502020204030204" pitchFamily="34" charset="0"/>
              </a:rPr>
              <a:t>135</a:t>
            </a:r>
            <a:r>
              <a:rPr lang="en-AU" sz="2800" i="0" dirty="0">
                <a:solidFill>
                  <a:schemeClr val="tx1"/>
                </a:solidFill>
                <a:effectLst/>
                <a:latin typeface="Calibri" panose="020F0502020204030204" pitchFamily="34" charset="0"/>
                <a:cs typeface="Calibri" panose="020F0502020204030204" pitchFamily="34" charset="0"/>
              </a:rPr>
              <a:t> </a:t>
            </a:r>
            <a:r>
              <a:rPr lang="el-GR" sz="2800" i="0" dirty="0">
                <a:solidFill>
                  <a:schemeClr val="tx1"/>
                </a:solidFill>
                <a:effectLst/>
                <a:latin typeface="Calibri" panose="020F0502020204030204" pitchFamily="34" charset="0"/>
                <a:cs typeface="Calibri" panose="020F0502020204030204" pitchFamily="34" charset="0"/>
              </a:rPr>
              <a:t>–</a:t>
            </a:r>
            <a:r>
              <a:rPr lang="en-AU" sz="2800" i="0" dirty="0">
                <a:solidFill>
                  <a:schemeClr val="tx1"/>
                </a:solidFill>
                <a:effectLst/>
                <a:latin typeface="Calibri" panose="020F0502020204030204" pitchFamily="34" charset="0"/>
                <a:cs typeface="Calibri" panose="020F0502020204030204" pitchFamily="34" charset="0"/>
              </a:rPr>
              <a:t> </a:t>
            </a:r>
            <a:r>
              <a:rPr lang="el-GR" sz="2800" i="0" dirty="0">
                <a:solidFill>
                  <a:schemeClr val="tx1"/>
                </a:solidFill>
                <a:effectLst/>
                <a:latin typeface="Calibri" panose="020F0502020204030204" pitchFamily="34" charset="0"/>
                <a:cs typeface="Calibri" panose="020F0502020204030204" pitchFamily="34" charset="0"/>
              </a:rPr>
              <a:t>63 </a:t>
            </a:r>
            <a:r>
              <a:rPr lang="en-AU" sz="2800" i="0" dirty="0">
                <a:solidFill>
                  <a:schemeClr val="tx1"/>
                </a:solidFill>
                <a:effectLst/>
                <a:latin typeface="Calibri" panose="020F0502020204030204" pitchFamily="34" charset="0"/>
                <a:cs typeface="Calibri" panose="020F0502020204030204" pitchFamily="34" charset="0"/>
              </a:rPr>
              <a:t>BCE </a:t>
            </a:r>
          </a:p>
          <a:p>
            <a:pPr>
              <a:buFont typeface="Arial" panose="020B0604020202020204" pitchFamily="34" charset="0"/>
              <a:buChar char="•"/>
            </a:pPr>
            <a:r>
              <a:rPr lang="en-AU" sz="2800" dirty="0">
                <a:solidFill>
                  <a:schemeClr val="tx1"/>
                </a:solidFill>
                <a:latin typeface="Calibri" panose="020F0502020204030204" pitchFamily="34" charset="0"/>
                <a:cs typeface="Calibri" panose="020F0502020204030204" pitchFamily="34" charset="0"/>
              </a:rPr>
              <a:t> T</a:t>
            </a:r>
            <a:r>
              <a:rPr lang="en-AU" sz="2800" i="0" dirty="0">
                <a:solidFill>
                  <a:schemeClr val="tx1"/>
                </a:solidFill>
                <a:effectLst/>
                <a:latin typeface="Calibri" panose="020F0502020204030204" pitchFamily="34" charset="0"/>
                <a:cs typeface="Calibri" panose="020F0502020204030204" pitchFamily="34" charset="0"/>
              </a:rPr>
              <a:t>he ruler of the Kingdom of Pontus in n. Anatolia (120 to 63 BCE)</a:t>
            </a:r>
          </a:p>
          <a:p>
            <a:pPr>
              <a:buFont typeface="Arial" panose="020B0604020202020204" pitchFamily="34" charset="0"/>
              <a:buChar char="•"/>
            </a:pPr>
            <a:r>
              <a:rPr lang="en-AU" sz="2800" dirty="0">
                <a:solidFill>
                  <a:schemeClr val="tx1"/>
                </a:solidFill>
                <a:latin typeface="Calibri" panose="020F0502020204030204" pitchFamily="34" charset="0"/>
                <a:cs typeface="Calibri" panose="020F0502020204030204" pitchFamily="34" charset="0"/>
              </a:rPr>
              <a:t> O</a:t>
            </a:r>
            <a:r>
              <a:rPr lang="en-AU" sz="2800" i="0" dirty="0">
                <a:solidFill>
                  <a:schemeClr val="tx1"/>
                </a:solidFill>
                <a:effectLst/>
                <a:latin typeface="Calibri" panose="020F0502020204030204" pitchFamily="34" charset="0"/>
                <a:cs typeface="Calibri" panose="020F0502020204030204" pitchFamily="34" charset="0"/>
              </a:rPr>
              <a:t>ne of the Roman Republic’s most formidable and determined opponents</a:t>
            </a:r>
          </a:p>
          <a:p>
            <a:pPr>
              <a:buFont typeface="Arial" panose="020B0604020202020204" pitchFamily="34" charset="0"/>
              <a:buChar char="•"/>
            </a:pPr>
            <a:r>
              <a:rPr lang="en-AU" sz="2800" dirty="0">
                <a:solidFill>
                  <a:schemeClr val="tx1"/>
                </a:solidFill>
                <a:latin typeface="Calibri" panose="020F0502020204030204" pitchFamily="34" charset="0"/>
                <a:cs typeface="Calibri" panose="020F0502020204030204" pitchFamily="34" charset="0"/>
              </a:rPr>
              <a:t> E</a:t>
            </a:r>
            <a:r>
              <a:rPr lang="en-AU" sz="2800" i="0" dirty="0">
                <a:solidFill>
                  <a:schemeClr val="tx1"/>
                </a:solidFill>
                <a:effectLst/>
                <a:latin typeface="Calibri" panose="020F0502020204030204" pitchFamily="34" charset="0"/>
                <a:cs typeface="Calibri" panose="020F0502020204030204" pitchFamily="34" charset="0"/>
              </a:rPr>
              <a:t>ffective, ambitious and ruthless ruler </a:t>
            </a:r>
          </a:p>
          <a:p>
            <a:pPr>
              <a:buFont typeface="Arial" panose="020B0604020202020204" pitchFamily="34" charset="0"/>
              <a:buChar char="•"/>
            </a:pPr>
            <a:r>
              <a:rPr lang="en-AU" sz="2800" dirty="0">
                <a:solidFill>
                  <a:schemeClr val="tx1"/>
                </a:solidFill>
                <a:latin typeface="Calibri" panose="020F0502020204030204" pitchFamily="34" charset="0"/>
                <a:cs typeface="Calibri" panose="020F0502020204030204" pitchFamily="34" charset="0"/>
              </a:rPr>
              <a:t> S</a:t>
            </a:r>
            <a:r>
              <a:rPr lang="en-AU" sz="2800" i="0" dirty="0">
                <a:solidFill>
                  <a:schemeClr val="tx1"/>
                </a:solidFill>
                <a:effectLst/>
                <a:latin typeface="Calibri" panose="020F0502020204030204" pitchFamily="34" charset="0"/>
                <a:cs typeface="Calibri" panose="020F0502020204030204" pitchFamily="34" charset="0"/>
              </a:rPr>
              <a:t>ought to dominate Asia Minor and Black Sea region</a:t>
            </a:r>
          </a:p>
          <a:p>
            <a:pPr>
              <a:buFont typeface="Arial" panose="020B0604020202020204" pitchFamily="34" charset="0"/>
              <a:buChar char="•"/>
            </a:pPr>
            <a:r>
              <a:rPr lang="en-AU" sz="2800" dirty="0">
                <a:solidFill>
                  <a:schemeClr val="tx1"/>
                </a:solidFill>
                <a:latin typeface="Calibri" panose="020F0502020204030204" pitchFamily="34" charset="0"/>
                <a:cs typeface="Calibri" panose="020F0502020204030204" pitchFamily="34" charset="0"/>
              </a:rPr>
              <a:t> W</a:t>
            </a:r>
            <a:r>
              <a:rPr lang="en-AU" sz="2800" i="0" dirty="0">
                <a:solidFill>
                  <a:schemeClr val="tx1"/>
                </a:solidFill>
                <a:effectLst/>
                <a:latin typeface="Calibri" panose="020F0502020204030204" pitchFamily="34" charset="0"/>
                <a:cs typeface="Calibri" panose="020F0502020204030204" pitchFamily="34" charset="0"/>
              </a:rPr>
              <a:t>aged several hard-fought but ultimately unsuccessful wars to break Roman dominion over Asia and the Hellenic World </a:t>
            </a:r>
          </a:p>
          <a:p>
            <a:pPr>
              <a:buFont typeface="Arial" panose="020B0604020202020204" pitchFamily="34" charset="0"/>
              <a:buChar char="•"/>
            </a:pPr>
            <a:r>
              <a:rPr lang="en-AU" sz="2800" i="0" dirty="0">
                <a:solidFill>
                  <a:schemeClr val="tx1"/>
                </a:solidFill>
                <a:effectLst/>
                <a:latin typeface="Calibri" panose="020F0502020204030204" pitchFamily="34" charset="0"/>
                <a:cs typeface="Calibri" panose="020F0502020204030204" pitchFamily="34" charset="0"/>
              </a:rPr>
              <a:t> He has been called the greatest ruler of the Kingdom of Pontus</a:t>
            </a:r>
          </a:p>
          <a:p>
            <a:pPr>
              <a:buFont typeface="Arial" panose="020B0604020202020204" pitchFamily="34" charset="0"/>
              <a:buChar char="•"/>
            </a:pPr>
            <a:r>
              <a:rPr lang="en-AU" sz="2800" i="0" dirty="0">
                <a:solidFill>
                  <a:schemeClr val="tx1"/>
                </a:solidFill>
                <a:effectLst/>
                <a:latin typeface="Calibri" panose="020F0502020204030204" pitchFamily="34" charset="0"/>
                <a:cs typeface="Calibri" panose="020F0502020204030204" pitchFamily="34" charset="0"/>
              </a:rPr>
              <a:t> After his death, he became known as Mithridates the Great.</a:t>
            </a:r>
            <a:endParaRPr lang="en-US" sz="3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819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6A13FA-5AB1-8E4F-CAF5-EF91D00FEE2C}"/>
              </a:ext>
            </a:extLst>
          </p:cNvPr>
          <p:cNvSpPr>
            <a:spLocks noGrp="1"/>
          </p:cNvSpPr>
          <p:nvPr>
            <p:ph type="title"/>
          </p:nvPr>
        </p:nvSpPr>
        <p:spPr>
          <a:xfrm>
            <a:off x="-80542" y="3678217"/>
            <a:ext cx="3015483" cy="1654626"/>
          </a:xfrm>
        </p:spPr>
        <p:txBody>
          <a:bodyPr anchor="ctr">
            <a:normAutofit/>
          </a:bodyPr>
          <a:lstStyle/>
          <a:p>
            <a:pPr algn="r"/>
            <a:r>
              <a:rPr lang="en-US" sz="3600" b="1" dirty="0">
                <a:solidFill>
                  <a:schemeClr val="accent6"/>
                </a:solidFill>
              </a:rPr>
              <a:t>FUN FACT!</a:t>
            </a:r>
          </a:p>
        </p:txBody>
      </p:sp>
      <p:sp>
        <p:nvSpPr>
          <p:cNvPr id="5133" name="Rectangle 5132">
            <a:extLst>
              <a:ext uri="{FF2B5EF4-FFF2-40B4-BE49-F238E27FC236}">
                <a16:creationId xmlns:a16="http://schemas.microsoft.com/office/drawing/2014/main" id="{50E2AEF9-3220-4407-B76B-1B6E3952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0142"/>
            <a:ext cx="3860771" cy="2932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ithradates VI Eupator | Biography, Reign, &amp; Facts | Britannica">
            <a:extLst>
              <a:ext uri="{FF2B5EF4-FFF2-40B4-BE49-F238E27FC236}">
                <a16:creationId xmlns:a16="http://schemas.microsoft.com/office/drawing/2014/main" id="{F0795605-BBDA-F563-B524-123BD9836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79" r="-1" b="19224"/>
          <a:stretch/>
        </p:blipFill>
        <p:spPr bwMode="auto">
          <a:xfrm>
            <a:off x="8" y="824735"/>
            <a:ext cx="3664827" cy="2604266"/>
          </a:xfrm>
          <a:prstGeom prst="rect">
            <a:avLst/>
          </a:prstGeom>
          <a:noFill/>
          <a:extLst>
            <a:ext uri="{909E8E84-426E-40DD-AFC4-6F175D3DCCD1}">
              <a14:hiddenFill xmlns:a14="http://schemas.microsoft.com/office/drawing/2010/main">
                <a:solidFill>
                  <a:srgbClr val="FFFFFF"/>
                </a:solidFill>
              </a14:hiddenFill>
            </a:ext>
          </a:extLst>
        </p:spPr>
      </p:pic>
      <p:sp>
        <p:nvSpPr>
          <p:cNvPr id="5135" name="Rectangle 5134">
            <a:extLst>
              <a:ext uri="{FF2B5EF4-FFF2-40B4-BE49-F238E27FC236}">
                <a16:creationId xmlns:a16="http://schemas.microsoft.com/office/drawing/2014/main" id="{2CAFBD32-D3B9-4AA1-8A52-E7788A955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2885" y="0"/>
            <a:ext cx="4332545" cy="3131604"/>
          </a:xfrm>
          <a:prstGeom prst="rect">
            <a:avLst/>
          </a:prstGeom>
          <a:solidFill>
            <a:srgbClr val="51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6" name="Picture 6" descr="BBC - History - Ancient History in depth: Rome's Greatest Enemies Gallery">
            <a:extLst>
              <a:ext uri="{FF2B5EF4-FFF2-40B4-BE49-F238E27FC236}">
                <a16:creationId xmlns:a16="http://schemas.microsoft.com/office/drawing/2014/main" id="{B49D32C8-801E-B810-EA07-9E6B9185BB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383" r="-3" b="8807"/>
          <a:stretch/>
        </p:blipFill>
        <p:spPr bwMode="auto">
          <a:xfrm>
            <a:off x="4354278" y="10"/>
            <a:ext cx="3966436" cy="29527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528E13-7203-1E78-4BA2-C98DBACA9A47}"/>
              </a:ext>
            </a:extLst>
          </p:cNvPr>
          <p:cNvSpPr>
            <a:spLocks noGrp="1"/>
          </p:cNvSpPr>
          <p:nvPr>
            <p:ph idx="1"/>
          </p:nvPr>
        </p:nvSpPr>
        <p:spPr>
          <a:xfrm>
            <a:off x="3015483" y="3678217"/>
            <a:ext cx="5747516" cy="2583712"/>
          </a:xfrm>
        </p:spPr>
        <p:txBody>
          <a:bodyPr anchor="ctr">
            <a:normAutofit lnSpcReduction="10000"/>
          </a:bodyPr>
          <a:lstStyle/>
          <a:p>
            <a:r>
              <a:rPr lang="en-AU" sz="3200" i="0" dirty="0">
                <a:solidFill>
                  <a:schemeClr val="tx1"/>
                </a:solidFill>
                <a:effectLst/>
                <a:latin typeface="Calibri" panose="020F0502020204030204" pitchFamily="34" charset="0"/>
                <a:cs typeface="Calibri" panose="020F0502020204030204" pitchFamily="34" charset="0"/>
              </a:rPr>
              <a:t>Mithridates </a:t>
            </a:r>
            <a:r>
              <a:rPr lang="en-AU" sz="3200" i="0" u="none" strike="noStrike" dirty="0">
                <a:solidFill>
                  <a:schemeClr val="tx1"/>
                </a:solidFill>
                <a:effectLst/>
                <a:latin typeface="Calibri" panose="020F0502020204030204" pitchFamily="34" charset="0"/>
                <a:cs typeface="Calibri" panose="020F0502020204030204" pitchFamily="34" charset="0"/>
              </a:rPr>
              <a:t>cultivated an immunity to poisons</a:t>
            </a:r>
            <a:r>
              <a:rPr lang="en-AU" sz="3200" i="0" dirty="0">
                <a:solidFill>
                  <a:schemeClr val="tx1"/>
                </a:solidFill>
                <a:effectLst/>
                <a:latin typeface="Calibri" panose="020F0502020204030204" pitchFamily="34" charset="0"/>
                <a:cs typeface="Calibri" panose="020F0502020204030204" pitchFamily="34" charset="0"/>
              </a:rPr>
              <a:t> by regularly ingesting sub-lethal doses; </a:t>
            </a:r>
            <a:br>
              <a:rPr lang="en-AU" sz="3200" i="0" dirty="0">
                <a:solidFill>
                  <a:schemeClr val="tx1"/>
                </a:solidFill>
                <a:effectLst/>
                <a:latin typeface="Calibri" panose="020F0502020204030204" pitchFamily="34" charset="0"/>
                <a:cs typeface="Calibri" panose="020F0502020204030204" pitchFamily="34" charset="0"/>
              </a:rPr>
            </a:br>
            <a:r>
              <a:rPr lang="en-AU" sz="3200" i="0" dirty="0">
                <a:solidFill>
                  <a:schemeClr val="tx1"/>
                </a:solidFill>
                <a:effectLst/>
                <a:latin typeface="Calibri" panose="020F0502020204030204" pitchFamily="34" charset="0"/>
                <a:cs typeface="Calibri" panose="020F0502020204030204" pitchFamily="34" charset="0"/>
              </a:rPr>
              <a:t>this practice, now called </a:t>
            </a:r>
            <a:r>
              <a:rPr lang="en-AU" sz="3200" b="1" i="1" u="none" strike="noStrike" dirty="0">
                <a:solidFill>
                  <a:schemeClr val="tx1"/>
                </a:solidFill>
                <a:effectLst/>
                <a:latin typeface="Calibri" panose="020F0502020204030204" pitchFamily="34" charset="0"/>
                <a:cs typeface="Calibri" panose="020F0502020204030204" pitchFamily="34" charset="0"/>
              </a:rPr>
              <a:t>mithridatism</a:t>
            </a:r>
            <a:r>
              <a:rPr lang="en-AU" sz="3200" i="0" dirty="0">
                <a:solidFill>
                  <a:schemeClr val="tx1"/>
                </a:solidFill>
                <a:effectLst/>
                <a:latin typeface="Calibri" panose="020F0502020204030204" pitchFamily="34" charset="0"/>
                <a:cs typeface="Calibri" panose="020F0502020204030204" pitchFamily="34" charset="0"/>
              </a:rPr>
              <a:t>, is named after him.</a:t>
            </a:r>
            <a:endParaRPr lang="en-US" sz="3200" dirty="0">
              <a:solidFill>
                <a:schemeClr val="tx1"/>
              </a:solidFill>
            </a:endParaRPr>
          </a:p>
        </p:txBody>
      </p:sp>
      <p:sp>
        <p:nvSpPr>
          <p:cNvPr id="5137" name="Rectangle 5136">
            <a:extLst>
              <a:ext uri="{FF2B5EF4-FFF2-40B4-BE49-F238E27FC236}">
                <a16:creationId xmlns:a16="http://schemas.microsoft.com/office/drawing/2014/main" id="{7B1FFF1B-D8E7-43C1-963D-013BA4049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660142"/>
            <a:ext cx="3429000" cy="50548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Mithridates VI Eupator - Simple English Wikipedia, the free encyclopedia">
            <a:extLst>
              <a:ext uri="{FF2B5EF4-FFF2-40B4-BE49-F238E27FC236}">
                <a16:creationId xmlns:a16="http://schemas.microsoft.com/office/drawing/2014/main" id="{F0C4F74F-4A57-609A-E094-0D90F84BAE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46" r="4482" b="-4"/>
          <a:stretch/>
        </p:blipFill>
        <p:spPr bwMode="auto">
          <a:xfrm>
            <a:off x="8942136" y="824734"/>
            <a:ext cx="3249864" cy="4726979"/>
          </a:xfrm>
          <a:prstGeom prst="rect">
            <a:avLst/>
          </a:prstGeom>
          <a:noFill/>
          <a:extLst>
            <a:ext uri="{909E8E84-426E-40DD-AFC4-6F175D3DCCD1}">
              <a14:hiddenFill xmlns:a14="http://schemas.microsoft.com/office/drawing/2010/main">
                <a:solidFill>
                  <a:srgbClr val="FFFFFF"/>
                </a:solidFill>
              </a14:hiddenFill>
            </a:ext>
          </a:extLst>
        </p:spPr>
      </p:pic>
      <p:sp>
        <p:nvSpPr>
          <p:cNvPr id="5139" name="Rectangle 5138">
            <a:extLst>
              <a:ext uri="{FF2B5EF4-FFF2-40B4-BE49-F238E27FC236}">
                <a16:creationId xmlns:a16="http://schemas.microsoft.com/office/drawing/2014/main" id="{08577E17-0447-4B01-A59A-8125D8719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66D4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41" name="Rectangle 5140">
            <a:extLst>
              <a:ext uri="{FF2B5EF4-FFF2-40B4-BE49-F238E27FC236}">
                <a16:creationId xmlns:a16="http://schemas.microsoft.com/office/drawing/2014/main" id="{48C82076-4E53-4B78-A17E-F0A3BC957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51403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2611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1E17155-E03B-D2D0-D2E8-A1EA20DF2239}"/>
              </a:ext>
            </a:extLst>
          </p:cNvPr>
          <p:cNvSpPr>
            <a:spLocks noGrp="1"/>
          </p:cNvSpPr>
          <p:nvPr>
            <p:ph type="title"/>
          </p:nvPr>
        </p:nvSpPr>
        <p:spPr>
          <a:xfrm>
            <a:off x="226678" y="457200"/>
            <a:ext cx="11738610" cy="4331080"/>
          </a:xfrm>
        </p:spPr>
        <p:txBody>
          <a:bodyPr vert="horz" lIns="91440" tIns="45720" rIns="91440" bIns="45720" rtlCol="0" anchor="b">
            <a:noAutofit/>
          </a:bodyPr>
          <a:lstStyle/>
          <a:p>
            <a:pPr algn="ctr"/>
            <a:r>
              <a:rPr lang="en-US" sz="2400" b="1" i="0" dirty="0">
                <a:solidFill>
                  <a:srgbClr val="FFFFFF"/>
                </a:solidFill>
                <a:effectLst/>
              </a:rPr>
              <a:t>While the Roman republic had been preoccupied with its wars in Africa, northern Italy and the Social War, the kingdom of Pontus had been expanding out its own empire in Asia Minor. </a:t>
            </a:r>
            <a:br>
              <a:rPr lang="en-US" sz="2400" b="1" i="0" dirty="0">
                <a:solidFill>
                  <a:srgbClr val="FFFFFF"/>
                </a:solidFill>
                <a:effectLst/>
              </a:rPr>
            </a:br>
            <a:r>
              <a:rPr lang="en-US" sz="2400" b="1" i="0" dirty="0">
                <a:solidFill>
                  <a:srgbClr val="FFFFFF"/>
                </a:solidFill>
                <a:effectLst/>
              </a:rPr>
              <a:t> </a:t>
            </a:r>
            <a:br>
              <a:rPr lang="en-US" sz="2400" b="1" i="0" dirty="0">
                <a:solidFill>
                  <a:srgbClr val="FFFFFF"/>
                </a:solidFill>
                <a:effectLst/>
              </a:rPr>
            </a:br>
            <a:r>
              <a:rPr lang="en-US" sz="2400" b="1" i="0" dirty="0">
                <a:solidFill>
                  <a:srgbClr val="FFFFFF"/>
                </a:solidFill>
                <a:effectLst/>
              </a:rPr>
              <a:t>Its young king, Mithridates VI, had ambitions of </a:t>
            </a:r>
            <a:r>
              <a:rPr lang="en-US" sz="2400" b="1" i="0" u="sng" dirty="0">
                <a:solidFill>
                  <a:srgbClr val="FFFFFF"/>
                </a:solidFill>
                <a:effectLst/>
              </a:rPr>
              <a:t>forging a kingdom </a:t>
            </a:r>
            <a:r>
              <a:rPr lang="en-US" sz="2400" b="1" i="0" dirty="0">
                <a:solidFill>
                  <a:srgbClr val="FFFFFF"/>
                </a:solidFill>
                <a:effectLst/>
              </a:rPr>
              <a:t>that would incorporate the best </a:t>
            </a:r>
            <a:r>
              <a:rPr lang="en-US" sz="2400" b="1" i="0" u="sng" dirty="0">
                <a:solidFill>
                  <a:srgbClr val="FFFFFF"/>
                </a:solidFill>
                <a:effectLst/>
              </a:rPr>
              <a:t>elements of the old Greek and Persian empires</a:t>
            </a:r>
            <a:r>
              <a:rPr lang="en-US" sz="2400" b="1" i="0" dirty="0">
                <a:solidFill>
                  <a:srgbClr val="FFFFFF"/>
                </a:solidFill>
                <a:effectLst/>
              </a:rPr>
              <a:t>.</a:t>
            </a:r>
            <a:br>
              <a:rPr lang="en-US" sz="2400" b="1" i="0" dirty="0">
                <a:solidFill>
                  <a:srgbClr val="FFFFFF"/>
                </a:solidFill>
                <a:effectLst/>
              </a:rPr>
            </a:br>
            <a:r>
              <a:rPr lang="en-US" sz="2400" b="1" i="0" dirty="0">
                <a:solidFill>
                  <a:srgbClr val="FFFFFF"/>
                </a:solidFill>
                <a:effectLst/>
              </a:rPr>
              <a:t> </a:t>
            </a:r>
            <a:br>
              <a:rPr lang="en-US" sz="2400" b="1" i="0" dirty="0">
                <a:solidFill>
                  <a:srgbClr val="FFFFFF"/>
                </a:solidFill>
                <a:effectLst/>
              </a:rPr>
            </a:br>
            <a:r>
              <a:rPr lang="en-US" sz="2400" b="1" i="0" dirty="0">
                <a:solidFill>
                  <a:srgbClr val="FFFFFF"/>
                </a:solidFill>
                <a:effectLst/>
              </a:rPr>
              <a:t>Mithridates won a </a:t>
            </a:r>
            <a:r>
              <a:rPr lang="en-US" sz="2400" b="1" i="0" u="sng" dirty="0">
                <a:solidFill>
                  <a:srgbClr val="FFFFFF"/>
                </a:solidFill>
                <a:effectLst/>
              </a:rPr>
              <a:t>series of surprise victories against Roman forces in Asia Minor</a:t>
            </a:r>
            <a:r>
              <a:rPr lang="en-US" sz="2400" b="1" i="0" dirty="0">
                <a:solidFill>
                  <a:srgbClr val="FFFFFF"/>
                </a:solidFill>
                <a:effectLst/>
              </a:rPr>
              <a:t>. </a:t>
            </a:r>
            <a:br>
              <a:rPr lang="en-US" sz="2400" b="1" i="0" dirty="0">
                <a:solidFill>
                  <a:srgbClr val="FFFFFF"/>
                </a:solidFill>
                <a:effectLst/>
              </a:rPr>
            </a:br>
            <a:r>
              <a:rPr lang="en-US" sz="2400" b="1" i="0" dirty="0">
                <a:solidFill>
                  <a:srgbClr val="FFFFFF"/>
                </a:solidFill>
                <a:effectLst/>
              </a:rPr>
              <a:t>He had even managed to seize parts of mainland Greece. </a:t>
            </a:r>
            <a:br>
              <a:rPr lang="en-US" sz="2400" b="1" i="0" dirty="0">
                <a:solidFill>
                  <a:srgbClr val="FFFFFF"/>
                </a:solidFill>
                <a:effectLst/>
              </a:rPr>
            </a:br>
            <a:r>
              <a:rPr lang="en-US" sz="2400" b="1" i="0" dirty="0">
                <a:solidFill>
                  <a:srgbClr val="FFFFFF"/>
                </a:solidFill>
                <a:effectLst/>
              </a:rPr>
              <a:t> </a:t>
            </a:r>
            <a:br>
              <a:rPr lang="en-US" sz="2400" b="1" i="0" dirty="0">
                <a:solidFill>
                  <a:srgbClr val="FFFFFF"/>
                </a:solidFill>
                <a:effectLst/>
              </a:rPr>
            </a:br>
            <a:r>
              <a:rPr lang="en-US" sz="2400" b="1" i="0" dirty="0">
                <a:solidFill>
                  <a:srgbClr val="FFFFFF"/>
                </a:solidFill>
                <a:effectLst/>
              </a:rPr>
              <a:t>When Rome had recovered from the brutal Social War, </a:t>
            </a:r>
            <a:br>
              <a:rPr lang="en-US" sz="2400" b="1" i="0" dirty="0">
                <a:solidFill>
                  <a:srgbClr val="FFFFFF"/>
                </a:solidFill>
                <a:effectLst/>
              </a:rPr>
            </a:br>
            <a:r>
              <a:rPr lang="en-US" sz="2400" b="1" i="0" u="sng" dirty="0">
                <a:solidFill>
                  <a:srgbClr val="FFFFFF"/>
                </a:solidFill>
                <a:effectLst/>
              </a:rPr>
              <a:t>the Senate finally </a:t>
            </a:r>
            <a:r>
              <a:rPr lang="en-US" sz="2400" b="1" i="0" u="sng" dirty="0" err="1">
                <a:solidFill>
                  <a:srgbClr val="FFFFFF"/>
                </a:solidFill>
                <a:effectLst/>
              </a:rPr>
              <a:t>realised</a:t>
            </a:r>
            <a:r>
              <a:rPr lang="en-US" sz="2400" b="1" i="0" u="sng" dirty="0">
                <a:solidFill>
                  <a:srgbClr val="FFFFFF"/>
                </a:solidFill>
                <a:effectLst/>
              </a:rPr>
              <a:t> that Mithridates VI was a significant threat</a:t>
            </a:r>
            <a:r>
              <a:rPr lang="en-US" sz="2400" b="1" i="0" dirty="0">
                <a:solidFill>
                  <a:srgbClr val="FFFFFF"/>
                </a:solidFill>
                <a:effectLst/>
              </a:rPr>
              <a:t>. </a:t>
            </a:r>
            <a:br>
              <a:rPr lang="en-US" sz="2400" b="1" i="0" dirty="0">
                <a:solidFill>
                  <a:srgbClr val="FFFFFF"/>
                </a:solidFill>
                <a:effectLst/>
              </a:rPr>
            </a:br>
            <a:r>
              <a:rPr lang="en-US" sz="2400" b="1" i="0" dirty="0">
                <a:solidFill>
                  <a:srgbClr val="FFFFFF"/>
                </a:solidFill>
                <a:effectLst/>
              </a:rPr>
              <a:t> </a:t>
            </a:r>
            <a:br>
              <a:rPr lang="en-US" sz="2400" b="1" i="0" dirty="0">
                <a:solidFill>
                  <a:srgbClr val="FFFFFF"/>
                </a:solidFill>
                <a:effectLst/>
              </a:rPr>
            </a:br>
            <a:r>
              <a:rPr lang="en-US" sz="2400" b="1" i="0" dirty="0">
                <a:solidFill>
                  <a:srgbClr val="FFFFFF"/>
                </a:solidFill>
                <a:effectLst/>
              </a:rPr>
              <a:t>It was decided that he needed to be dealt with immediately.</a:t>
            </a:r>
            <a:br>
              <a:rPr lang="en-US" sz="2400" b="1" i="0" dirty="0">
                <a:solidFill>
                  <a:srgbClr val="FFFFFF"/>
                </a:solidFill>
                <a:effectLst/>
              </a:rPr>
            </a:br>
            <a:endParaRPr lang="en-US" sz="2400" b="1" dirty="0">
              <a:solidFill>
                <a:srgbClr val="FFFFFF"/>
              </a:solidFill>
            </a:endParaRPr>
          </a:p>
        </p:txBody>
      </p:sp>
    </p:spTree>
    <p:extLst>
      <p:ext uri="{BB962C8B-B14F-4D97-AF65-F5344CB8AC3E}">
        <p14:creationId xmlns:p14="http://schemas.microsoft.com/office/powerpoint/2010/main" val="333518055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9267-E5DC-E24F-14C9-3F24BC6F45B4}"/>
              </a:ext>
            </a:extLst>
          </p:cNvPr>
          <p:cNvSpPr>
            <a:spLocks noGrp="1"/>
          </p:cNvSpPr>
          <p:nvPr>
            <p:ph type="ctrTitle"/>
          </p:nvPr>
        </p:nvSpPr>
        <p:spPr/>
        <p:txBody>
          <a:bodyPr>
            <a:normAutofit/>
          </a:bodyPr>
          <a:lstStyle/>
          <a:p>
            <a:r>
              <a:rPr lang="en-US" sz="6600" dirty="0"/>
              <a:t>Sulla’s First March on Rome</a:t>
            </a:r>
          </a:p>
        </p:txBody>
      </p:sp>
      <p:sp>
        <p:nvSpPr>
          <p:cNvPr id="3" name="Subtitle 2">
            <a:extLst>
              <a:ext uri="{FF2B5EF4-FFF2-40B4-BE49-F238E27FC236}">
                <a16:creationId xmlns:a16="http://schemas.microsoft.com/office/drawing/2014/main" id="{812223AA-E845-3A3F-7400-0826A141CEB1}"/>
              </a:ext>
            </a:extLst>
          </p:cNvPr>
          <p:cNvSpPr>
            <a:spLocks noGrp="1"/>
          </p:cNvSpPr>
          <p:nvPr>
            <p:ph type="subTitle" idx="1"/>
          </p:nvPr>
        </p:nvSpPr>
        <p:spPr/>
        <p:txBody>
          <a:bodyPr/>
          <a:lstStyle/>
          <a:p>
            <a:r>
              <a:rPr lang="en-US" b="1" i="1" dirty="0">
                <a:solidFill>
                  <a:schemeClr val="accent6"/>
                </a:solidFill>
              </a:rPr>
              <a:t>KEY EVENT</a:t>
            </a:r>
          </a:p>
        </p:txBody>
      </p:sp>
    </p:spTree>
    <p:extLst>
      <p:ext uri="{BB962C8B-B14F-4D97-AF65-F5344CB8AC3E}">
        <p14:creationId xmlns:p14="http://schemas.microsoft.com/office/powerpoint/2010/main" val="284616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F34BB2A4-0C21-55DD-BE2D-183278A799FB}"/>
              </a:ext>
            </a:extLst>
          </p:cNvPr>
          <p:cNvSpPr>
            <a:spLocks noGrp="1"/>
          </p:cNvSpPr>
          <p:nvPr>
            <p:ph type="subTitle" idx="1"/>
          </p:nvPr>
        </p:nvSpPr>
        <p:spPr>
          <a:xfrm>
            <a:off x="1100051" y="5225240"/>
            <a:ext cx="10058400" cy="1143000"/>
          </a:xfrm>
        </p:spPr>
        <p:txBody>
          <a:bodyPr>
            <a:normAutofit/>
          </a:bodyPr>
          <a:lstStyle/>
          <a:p>
            <a:pPr algn="r"/>
            <a:r>
              <a:rPr lang="en-US" dirty="0">
                <a:solidFill>
                  <a:srgbClr val="FFFFFF"/>
                </a:solidFill>
              </a:rPr>
              <a:t>Why is this a significant event?</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B110B8-AAD1-5F43-193C-E8D80D90C34C}"/>
              </a:ext>
            </a:extLst>
          </p:cNvPr>
          <p:cNvSpPr>
            <a:spLocks noGrp="1"/>
          </p:cNvSpPr>
          <p:nvPr>
            <p:ph type="ctrTitle"/>
          </p:nvPr>
        </p:nvSpPr>
        <p:spPr>
          <a:xfrm>
            <a:off x="365760" y="758952"/>
            <a:ext cx="11430000" cy="3892168"/>
          </a:xfrm>
        </p:spPr>
        <p:txBody>
          <a:bodyPr>
            <a:noAutofit/>
          </a:bodyPr>
          <a:lstStyle/>
          <a:p>
            <a:r>
              <a:rPr lang="en-AU" sz="3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This was a monumental moment in the history of ancient Rome, as it was the first time that a Roman general had </a:t>
            </a:r>
            <a:r>
              <a:rPr lang="en-AU" sz="3600"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led a Roman army against their capital city.</a:t>
            </a:r>
            <a:r>
              <a:rPr lang="en-AU" sz="3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AU" sz="3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AU" sz="3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AU" sz="3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Sulla's first march on Rome was also a significant event because it </a:t>
            </a:r>
            <a:r>
              <a:rPr lang="en-AU" sz="3600"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broke the tradition </a:t>
            </a:r>
            <a:r>
              <a:rPr lang="en-AU" sz="36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of not bringing an army into the city, setting a dangerous precedent for future Roman generals.</a:t>
            </a:r>
            <a:br>
              <a:rPr lang="en-AU" sz="3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AU" sz="3600" u="sng" dirty="0">
                <a:solidFill>
                  <a:schemeClr val="tx1"/>
                </a:solidFill>
                <a:effectLst/>
                <a:latin typeface="Calibri" panose="020F0502020204030204" pitchFamily="34" charset="0"/>
                <a:cs typeface="Calibri" panose="020F0502020204030204" pitchFamily="34" charset="0"/>
              </a:rPr>
              <a:t> </a:t>
            </a:r>
            <a:endParaRPr lang="en-US" sz="3600" u="sng"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99251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1723</TotalTime>
  <Words>794</Words>
  <Application>Microsoft Macintosh PowerPoint</Application>
  <PresentationFormat>Widescreen</PresentationFormat>
  <Paragraphs>41</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Pontus and Mithridates</vt:lpstr>
      <vt:lpstr>Where is ‘Pontus’?</vt:lpstr>
      <vt:lpstr>PowerPoint Presentation</vt:lpstr>
      <vt:lpstr>PowerPoint Presentation</vt:lpstr>
      <vt:lpstr>Who is ‘Mithridates’?</vt:lpstr>
      <vt:lpstr>FUN FACT!</vt:lpstr>
      <vt:lpstr>While the Roman republic had been preoccupied with its wars in Africa, northern Italy and the Social War, the kingdom of Pontus had been expanding out its own empire in Asia Minor.    Its young king, Mithridates VI, had ambitions of forging a kingdom that would incorporate the best elements of the old Greek and Persian empires.   Mithridates won a series of surprise victories against Roman forces in Asia Minor.  He had even managed to seize parts of mainland Greece.    When Rome had recovered from the brutal Social War,  the Senate finally realised that Mithridates VI was a significant threat.    It was decided that he needed to be dealt with immediately. </vt:lpstr>
      <vt:lpstr>Sulla’s First March on Rome</vt:lpstr>
      <vt:lpstr>This was a monumental moment in the history of ancient Rome, as it was the first time that a Roman general had led a Roman army against their capital city.   Sulla's first march on Rome was also a significant event because it broke the tradition of not bringing an army into the city, setting a dangerous precedent for future Roman generals.  </vt:lpstr>
      <vt:lpstr>ACTIVITY – The First March on Rome</vt:lpstr>
      <vt:lpstr>This was a significant development in the use of the word hostes in Roman history. Up to that point, it had only been used to describe Roman's military enemies: usually foreigners.   By using this word to describe fellow Romans, Sulla introduced the idea that war could be waged upon them in the same way as their traditional enemies on the battlefield.   Once Sulla was confident that Rome was safe from Marius, he finally departed from Italy in 87 BCE with his army for Asia Minor and for the war against Mithridates</vt:lpstr>
      <vt:lpstr>EXTRA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192</cp:revision>
  <dcterms:created xsi:type="dcterms:W3CDTF">2022-07-13T05:26:46Z</dcterms:created>
  <dcterms:modified xsi:type="dcterms:W3CDTF">2024-04-18T03:41:42Z</dcterms:modified>
</cp:coreProperties>
</file>