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56" r:id="rId2"/>
    <p:sldId id="308" r:id="rId3"/>
    <p:sldId id="309" r:id="rId4"/>
    <p:sldId id="310" r:id="rId5"/>
    <p:sldId id="312" r:id="rId6"/>
    <p:sldId id="311" r:id="rId7"/>
    <p:sldId id="317" r:id="rId8"/>
    <p:sldId id="315" r:id="rId9"/>
    <p:sldId id="314" r:id="rId10"/>
    <p:sldId id="316" r:id="rId11"/>
    <p:sldId id="318" r:id="rId12"/>
    <p:sldId id="319" r:id="rId13"/>
    <p:sldId id="320"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7FC"/>
    <a:srgbClr val="CF6BC4"/>
    <a:srgbClr val="B92FAB"/>
    <a:srgbClr val="FF4C6E"/>
    <a:srgbClr val="FFE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112"/>
  </p:normalViewPr>
  <p:slideViewPr>
    <p:cSldViewPr snapToGrid="0" snapToObjects="1">
      <p:cViewPr varScale="1">
        <p:scale>
          <a:sx n="80" d="100"/>
          <a:sy n="80" d="100"/>
        </p:scale>
        <p:origin x="224"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58917-CBD9-4A7F-A827-224704755B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293230-344E-4AB1-A986-5DF8985970A2}">
      <dgm:prSet/>
      <dgm:spPr/>
      <dgm:t>
        <a:bodyPr/>
        <a:lstStyle/>
        <a:p>
          <a:pPr>
            <a:lnSpc>
              <a:spcPct val="100000"/>
            </a:lnSpc>
          </a:pPr>
          <a:r>
            <a:rPr lang="en-US"/>
            <a:t>Complete the worksheet</a:t>
          </a:r>
        </a:p>
      </dgm:t>
    </dgm:pt>
    <dgm:pt modelId="{E241A8EA-77AA-4341-BB47-44095F1C5A2C}" type="parTrans" cxnId="{5DAE791A-D616-4540-B35E-DB7A9688F4D9}">
      <dgm:prSet/>
      <dgm:spPr/>
      <dgm:t>
        <a:bodyPr/>
        <a:lstStyle/>
        <a:p>
          <a:endParaRPr lang="en-US"/>
        </a:p>
      </dgm:t>
    </dgm:pt>
    <dgm:pt modelId="{7AA36157-F66F-42F9-BE3E-EE8E67C630BA}" type="sibTrans" cxnId="{5DAE791A-D616-4540-B35E-DB7A9688F4D9}">
      <dgm:prSet/>
      <dgm:spPr/>
      <dgm:t>
        <a:bodyPr/>
        <a:lstStyle/>
        <a:p>
          <a:endParaRPr lang="en-US"/>
        </a:p>
      </dgm:t>
    </dgm:pt>
    <dgm:pt modelId="{AE608963-D012-452D-8947-036C2F75EB60}">
      <dgm:prSet/>
      <dgm:spPr/>
      <dgm:t>
        <a:bodyPr/>
        <a:lstStyle/>
        <a:p>
          <a:pPr>
            <a:lnSpc>
              <a:spcPct val="100000"/>
            </a:lnSpc>
          </a:pPr>
          <a:r>
            <a:rPr lang="en-US"/>
            <a:t>Read together as a class</a:t>
          </a:r>
        </a:p>
      </dgm:t>
    </dgm:pt>
    <dgm:pt modelId="{B9F14FA0-7DE1-4416-ABA2-24D3256D04C7}" type="parTrans" cxnId="{3D085F99-F5D9-4A81-A04B-A3AC82845BBA}">
      <dgm:prSet/>
      <dgm:spPr/>
      <dgm:t>
        <a:bodyPr/>
        <a:lstStyle/>
        <a:p>
          <a:endParaRPr lang="en-US"/>
        </a:p>
      </dgm:t>
    </dgm:pt>
    <dgm:pt modelId="{65C3499C-650D-486A-A497-7FF5A100A6E3}" type="sibTrans" cxnId="{3D085F99-F5D9-4A81-A04B-A3AC82845BBA}">
      <dgm:prSet/>
      <dgm:spPr/>
      <dgm:t>
        <a:bodyPr/>
        <a:lstStyle/>
        <a:p>
          <a:endParaRPr lang="en-US"/>
        </a:p>
      </dgm:t>
    </dgm:pt>
    <dgm:pt modelId="{43991C13-2962-405C-BCDD-731332291034}">
      <dgm:prSet/>
      <dgm:spPr/>
      <dgm:t>
        <a:bodyPr/>
        <a:lstStyle/>
        <a:p>
          <a:pPr>
            <a:lnSpc>
              <a:spcPct val="100000"/>
            </a:lnSpc>
          </a:pPr>
          <a:r>
            <a:rPr lang="en-US"/>
            <a:t>Respond to the questions provided</a:t>
          </a:r>
        </a:p>
      </dgm:t>
    </dgm:pt>
    <dgm:pt modelId="{DA4B1CAD-6C35-45E1-BCBE-DEFCCB427AE6}" type="parTrans" cxnId="{0BC69FCE-36E9-45E4-A252-369287C35BE3}">
      <dgm:prSet/>
      <dgm:spPr/>
      <dgm:t>
        <a:bodyPr/>
        <a:lstStyle/>
        <a:p>
          <a:endParaRPr lang="en-US"/>
        </a:p>
      </dgm:t>
    </dgm:pt>
    <dgm:pt modelId="{20E86DC5-F6B8-41C7-92CB-61F37D49B69F}" type="sibTrans" cxnId="{0BC69FCE-36E9-45E4-A252-369287C35BE3}">
      <dgm:prSet/>
      <dgm:spPr/>
      <dgm:t>
        <a:bodyPr/>
        <a:lstStyle/>
        <a:p>
          <a:endParaRPr lang="en-US"/>
        </a:p>
      </dgm:t>
    </dgm:pt>
    <dgm:pt modelId="{2088EB52-BC80-45E9-9AA8-CF6ED3091849}" type="pres">
      <dgm:prSet presAssocID="{53C58917-CBD9-4A7F-A827-224704755B8E}" presName="root" presStyleCnt="0">
        <dgm:presLayoutVars>
          <dgm:dir/>
          <dgm:resizeHandles val="exact"/>
        </dgm:presLayoutVars>
      </dgm:prSet>
      <dgm:spPr/>
    </dgm:pt>
    <dgm:pt modelId="{7D398F72-F9F8-4DD9-8732-669B55319F3A}" type="pres">
      <dgm:prSet presAssocID="{C9293230-344E-4AB1-A986-5DF8985970A2}" presName="compNode" presStyleCnt="0"/>
      <dgm:spPr/>
    </dgm:pt>
    <dgm:pt modelId="{296E4A7E-7946-4CC6-A99C-96449F3131B1}" type="pres">
      <dgm:prSet presAssocID="{C9293230-344E-4AB1-A986-5DF8985970A2}" presName="bgRect" presStyleLbl="bgShp" presStyleIdx="0" presStyleCnt="3"/>
      <dgm:spPr/>
    </dgm:pt>
    <dgm:pt modelId="{25B1D464-F6E6-4F14-9EC2-1B711BA7BE53}" type="pres">
      <dgm:prSet presAssocID="{C9293230-344E-4AB1-A986-5DF8985970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C6052508-E39F-4349-880B-68B70099664D}" type="pres">
      <dgm:prSet presAssocID="{C9293230-344E-4AB1-A986-5DF8985970A2}" presName="spaceRect" presStyleCnt="0"/>
      <dgm:spPr/>
    </dgm:pt>
    <dgm:pt modelId="{8E2D37DF-3D9B-4E72-BC34-E2DA97657AE1}" type="pres">
      <dgm:prSet presAssocID="{C9293230-344E-4AB1-A986-5DF8985970A2}" presName="parTx" presStyleLbl="revTx" presStyleIdx="0" presStyleCnt="3">
        <dgm:presLayoutVars>
          <dgm:chMax val="0"/>
          <dgm:chPref val="0"/>
        </dgm:presLayoutVars>
      </dgm:prSet>
      <dgm:spPr/>
    </dgm:pt>
    <dgm:pt modelId="{D48DBBC0-0BCF-4C8C-9CBA-6E7B9554E1BF}" type="pres">
      <dgm:prSet presAssocID="{7AA36157-F66F-42F9-BE3E-EE8E67C630BA}" presName="sibTrans" presStyleCnt="0"/>
      <dgm:spPr/>
    </dgm:pt>
    <dgm:pt modelId="{F087C28D-F4A7-48DB-950A-7843B6B00411}" type="pres">
      <dgm:prSet presAssocID="{AE608963-D012-452D-8947-036C2F75EB60}" presName="compNode" presStyleCnt="0"/>
      <dgm:spPr/>
    </dgm:pt>
    <dgm:pt modelId="{0E2A4031-D051-4F06-A4E6-8316DEDC4945}" type="pres">
      <dgm:prSet presAssocID="{AE608963-D012-452D-8947-036C2F75EB60}" presName="bgRect" presStyleLbl="bgShp" presStyleIdx="1" presStyleCnt="3"/>
      <dgm:spPr/>
    </dgm:pt>
    <dgm:pt modelId="{C424992D-BF95-4805-BA0C-931631540F3A}" type="pres">
      <dgm:prSet presAssocID="{AE608963-D012-452D-8947-036C2F75EB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EC445893-B005-464B-A019-0503F35FC429}" type="pres">
      <dgm:prSet presAssocID="{AE608963-D012-452D-8947-036C2F75EB60}" presName="spaceRect" presStyleCnt="0"/>
      <dgm:spPr/>
    </dgm:pt>
    <dgm:pt modelId="{D59873E5-8138-4BB8-A622-8348AA8AF5C1}" type="pres">
      <dgm:prSet presAssocID="{AE608963-D012-452D-8947-036C2F75EB60}" presName="parTx" presStyleLbl="revTx" presStyleIdx="1" presStyleCnt="3">
        <dgm:presLayoutVars>
          <dgm:chMax val="0"/>
          <dgm:chPref val="0"/>
        </dgm:presLayoutVars>
      </dgm:prSet>
      <dgm:spPr/>
    </dgm:pt>
    <dgm:pt modelId="{8A4EB7DE-A2BE-4C55-AA14-C8F7F3C8819D}" type="pres">
      <dgm:prSet presAssocID="{65C3499C-650D-486A-A497-7FF5A100A6E3}" presName="sibTrans" presStyleCnt="0"/>
      <dgm:spPr/>
    </dgm:pt>
    <dgm:pt modelId="{37C672CD-84F2-4511-A4F2-C04139B9092B}" type="pres">
      <dgm:prSet presAssocID="{43991C13-2962-405C-BCDD-731332291034}" presName="compNode" presStyleCnt="0"/>
      <dgm:spPr/>
    </dgm:pt>
    <dgm:pt modelId="{8B582358-FF36-40C1-AAB7-6BB572B9F9A1}" type="pres">
      <dgm:prSet presAssocID="{43991C13-2962-405C-BCDD-731332291034}" presName="bgRect" presStyleLbl="bgShp" presStyleIdx="2" presStyleCnt="3"/>
      <dgm:spPr/>
    </dgm:pt>
    <dgm:pt modelId="{AF675DCC-C4F3-485D-BF14-E11E959FD1EF}" type="pres">
      <dgm:prSet presAssocID="{43991C13-2962-405C-BCDD-7313322910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p"/>
        </a:ext>
      </dgm:extLst>
    </dgm:pt>
    <dgm:pt modelId="{2AD19319-DFF0-4A91-BC0E-844AA56CF2D0}" type="pres">
      <dgm:prSet presAssocID="{43991C13-2962-405C-BCDD-731332291034}" presName="spaceRect" presStyleCnt="0"/>
      <dgm:spPr/>
    </dgm:pt>
    <dgm:pt modelId="{DF832DF5-F646-4EC2-A963-D450D678CC0D}" type="pres">
      <dgm:prSet presAssocID="{43991C13-2962-405C-BCDD-731332291034}" presName="parTx" presStyleLbl="revTx" presStyleIdx="2" presStyleCnt="3">
        <dgm:presLayoutVars>
          <dgm:chMax val="0"/>
          <dgm:chPref val="0"/>
        </dgm:presLayoutVars>
      </dgm:prSet>
      <dgm:spPr/>
    </dgm:pt>
  </dgm:ptLst>
  <dgm:cxnLst>
    <dgm:cxn modelId="{AEF86706-77FE-49D2-B189-9E0A8DDDA479}" type="presOf" srcId="{43991C13-2962-405C-BCDD-731332291034}" destId="{DF832DF5-F646-4EC2-A963-D450D678CC0D}" srcOrd="0" destOrd="0" presId="urn:microsoft.com/office/officeart/2018/2/layout/IconVerticalSolidList"/>
    <dgm:cxn modelId="{5DAE791A-D616-4540-B35E-DB7A9688F4D9}" srcId="{53C58917-CBD9-4A7F-A827-224704755B8E}" destId="{C9293230-344E-4AB1-A986-5DF8985970A2}" srcOrd="0" destOrd="0" parTransId="{E241A8EA-77AA-4341-BB47-44095F1C5A2C}" sibTransId="{7AA36157-F66F-42F9-BE3E-EE8E67C630BA}"/>
    <dgm:cxn modelId="{A7CC3D2B-F90B-47A4-8A9E-8E80A5CE3A97}" type="presOf" srcId="{53C58917-CBD9-4A7F-A827-224704755B8E}" destId="{2088EB52-BC80-45E9-9AA8-CF6ED3091849}" srcOrd="0" destOrd="0" presId="urn:microsoft.com/office/officeart/2018/2/layout/IconVerticalSolidList"/>
    <dgm:cxn modelId="{9117D02E-34FB-47E7-8B14-930D7EEE2C52}" type="presOf" srcId="{C9293230-344E-4AB1-A986-5DF8985970A2}" destId="{8E2D37DF-3D9B-4E72-BC34-E2DA97657AE1}" srcOrd="0" destOrd="0" presId="urn:microsoft.com/office/officeart/2018/2/layout/IconVerticalSolidList"/>
    <dgm:cxn modelId="{3D085F99-F5D9-4A81-A04B-A3AC82845BBA}" srcId="{53C58917-CBD9-4A7F-A827-224704755B8E}" destId="{AE608963-D012-452D-8947-036C2F75EB60}" srcOrd="1" destOrd="0" parTransId="{B9F14FA0-7DE1-4416-ABA2-24D3256D04C7}" sibTransId="{65C3499C-650D-486A-A497-7FF5A100A6E3}"/>
    <dgm:cxn modelId="{0BC69FCE-36E9-45E4-A252-369287C35BE3}" srcId="{53C58917-CBD9-4A7F-A827-224704755B8E}" destId="{43991C13-2962-405C-BCDD-731332291034}" srcOrd="2" destOrd="0" parTransId="{DA4B1CAD-6C35-45E1-BCBE-DEFCCB427AE6}" sibTransId="{20E86DC5-F6B8-41C7-92CB-61F37D49B69F}"/>
    <dgm:cxn modelId="{9DA713FE-3EBC-4063-A6F5-37E68E2500C3}" type="presOf" srcId="{AE608963-D012-452D-8947-036C2F75EB60}" destId="{D59873E5-8138-4BB8-A622-8348AA8AF5C1}" srcOrd="0" destOrd="0" presId="urn:microsoft.com/office/officeart/2018/2/layout/IconVerticalSolidList"/>
    <dgm:cxn modelId="{E3BE6D2A-79A0-428B-A460-3BBB55F448BD}" type="presParOf" srcId="{2088EB52-BC80-45E9-9AA8-CF6ED3091849}" destId="{7D398F72-F9F8-4DD9-8732-669B55319F3A}" srcOrd="0" destOrd="0" presId="urn:microsoft.com/office/officeart/2018/2/layout/IconVerticalSolidList"/>
    <dgm:cxn modelId="{6C551609-3FBD-4D59-B22F-ED7D317D4060}" type="presParOf" srcId="{7D398F72-F9F8-4DD9-8732-669B55319F3A}" destId="{296E4A7E-7946-4CC6-A99C-96449F3131B1}" srcOrd="0" destOrd="0" presId="urn:microsoft.com/office/officeart/2018/2/layout/IconVerticalSolidList"/>
    <dgm:cxn modelId="{548F859D-9CD5-45D3-8CFF-0D373F723764}" type="presParOf" srcId="{7D398F72-F9F8-4DD9-8732-669B55319F3A}" destId="{25B1D464-F6E6-4F14-9EC2-1B711BA7BE53}" srcOrd="1" destOrd="0" presId="urn:microsoft.com/office/officeart/2018/2/layout/IconVerticalSolidList"/>
    <dgm:cxn modelId="{C47ACD9D-613D-4E5D-A3CD-9B4B7795BC2C}" type="presParOf" srcId="{7D398F72-F9F8-4DD9-8732-669B55319F3A}" destId="{C6052508-E39F-4349-880B-68B70099664D}" srcOrd="2" destOrd="0" presId="urn:microsoft.com/office/officeart/2018/2/layout/IconVerticalSolidList"/>
    <dgm:cxn modelId="{38F6FCFD-7A55-438E-9D45-517E247771A4}" type="presParOf" srcId="{7D398F72-F9F8-4DD9-8732-669B55319F3A}" destId="{8E2D37DF-3D9B-4E72-BC34-E2DA97657AE1}" srcOrd="3" destOrd="0" presId="urn:microsoft.com/office/officeart/2018/2/layout/IconVerticalSolidList"/>
    <dgm:cxn modelId="{BCB9814E-1169-45BE-AA8A-E8355A8E2D22}" type="presParOf" srcId="{2088EB52-BC80-45E9-9AA8-CF6ED3091849}" destId="{D48DBBC0-0BCF-4C8C-9CBA-6E7B9554E1BF}" srcOrd="1" destOrd="0" presId="urn:microsoft.com/office/officeart/2018/2/layout/IconVerticalSolidList"/>
    <dgm:cxn modelId="{CA4B8409-BF66-41DD-B910-150D3297E44D}" type="presParOf" srcId="{2088EB52-BC80-45E9-9AA8-CF6ED3091849}" destId="{F087C28D-F4A7-48DB-950A-7843B6B00411}" srcOrd="2" destOrd="0" presId="urn:microsoft.com/office/officeart/2018/2/layout/IconVerticalSolidList"/>
    <dgm:cxn modelId="{7F70013D-A64C-4324-A234-C4B4FFEF8DFD}" type="presParOf" srcId="{F087C28D-F4A7-48DB-950A-7843B6B00411}" destId="{0E2A4031-D051-4F06-A4E6-8316DEDC4945}" srcOrd="0" destOrd="0" presId="urn:microsoft.com/office/officeart/2018/2/layout/IconVerticalSolidList"/>
    <dgm:cxn modelId="{393CE4C5-0546-4F75-81E4-7555763CD769}" type="presParOf" srcId="{F087C28D-F4A7-48DB-950A-7843B6B00411}" destId="{C424992D-BF95-4805-BA0C-931631540F3A}" srcOrd="1" destOrd="0" presId="urn:microsoft.com/office/officeart/2018/2/layout/IconVerticalSolidList"/>
    <dgm:cxn modelId="{9829DFFB-0EE3-4DC9-AF64-653084F20C8F}" type="presParOf" srcId="{F087C28D-F4A7-48DB-950A-7843B6B00411}" destId="{EC445893-B005-464B-A019-0503F35FC429}" srcOrd="2" destOrd="0" presId="urn:microsoft.com/office/officeart/2018/2/layout/IconVerticalSolidList"/>
    <dgm:cxn modelId="{C65DE12E-BBC0-4210-8F5F-E7837331363E}" type="presParOf" srcId="{F087C28D-F4A7-48DB-950A-7843B6B00411}" destId="{D59873E5-8138-4BB8-A622-8348AA8AF5C1}" srcOrd="3" destOrd="0" presId="urn:microsoft.com/office/officeart/2018/2/layout/IconVerticalSolidList"/>
    <dgm:cxn modelId="{C9E50C1A-1D1A-45CC-9BFC-83B95F17E81A}" type="presParOf" srcId="{2088EB52-BC80-45E9-9AA8-CF6ED3091849}" destId="{8A4EB7DE-A2BE-4C55-AA14-C8F7F3C8819D}" srcOrd="3" destOrd="0" presId="urn:microsoft.com/office/officeart/2018/2/layout/IconVerticalSolidList"/>
    <dgm:cxn modelId="{DA72C7AD-DA1C-4589-83CE-4B114C136467}" type="presParOf" srcId="{2088EB52-BC80-45E9-9AA8-CF6ED3091849}" destId="{37C672CD-84F2-4511-A4F2-C04139B9092B}" srcOrd="4" destOrd="0" presId="urn:microsoft.com/office/officeart/2018/2/layout/IconVerticalSolidList"/>
    <dgm:cxn modelId="{BDC65E16-110D-40CF-BA7F-0B4C7DD38592}" type="presParOf" srcId="{37C672CD-84F2-4511-A4F2-C04139B9092B}" destId="{8B582358-FF36-40C1-AAB7-6BB572B9F9A1}" srcOrd="0" destOrd="0" presId="urn:microsoft.com/office/officeart/2018/2/layout/IconVerticalSolidList"/>
    <dgm:cxn modelId="{7F33FF12-C04B-4D1D-8AE4-2A005308A0A5}" type="presParOf" srcId="{37C672CD-84F2-4511-A4F2-C04139B9092B}" destId="{AF675DCC-C4F3-485D-BF14-E11E959FD1EF}" srcOrd="1" destOrd="0" presId="urn:microsoft.com/office/officeart/2018/2/layout/IconVerticalSolidList"/>
    <dgm:cxn modelId="{A603E845-7CE4-4D97-90CF-AF6EA93BB45F}" type="presParOf" srcId="{37C672CD-84F2-4511-A4F2-C04139B9092B}" destId="{2AD19319-DFF0-4A91-BC0E-844AA56CF2D0}" srcOrd="2" destOrd="0" presId="urn:microsoft.com/office/officeart/2018/2/layout/IconVerticalSolidList"/>
    <dgm:cxn modelId="{4BD9B1A9-B9C2-48F5-A0E9-A613A445B183}" type="presParOf" srcId="{37C672CD-84F2-4511-A4F2-C04139B9092B}" destId="{DF832DF5-F646-4EC2-A963-D450D678CC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E4A7E-7946-4CC6-A99C-96449F3131B1}">
      <dsp:nvSpPr>
        <dsp:cNvPr id="0" name=""/>
        <dsp:cNvSpPr/>
      </dsp:nvSpPr>
      <dsp:spPr>
        <a:xfrm>
          <a:off x="0" y="491"/>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1D464-F6E6-4F14-9EC2-1B711BA7BE53}">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D37DF-3D9B-4E72-BC34-E2DA97657AE1}">
      <dsp:nvSpPr>
        <dsp:cNvPr id="0" name=""/>
        <dsp:cNvSpPr/>
      </dsp:nvSpPr>
      <dsp:spPr>
        <a:xfrm>
          <a:off x="1327384" y="491"/>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US" sz="2500" kern="1200"/>
            <a:t>Complete the worksheet</a:t>
          </a:r>
        </a:p>
      </dsp:txBody>
      <dsp:txXfrm>
        <a:off x="1327384" y="491"/>
        <a:ext cx="8731015" cy="1149250"/>
      </dsp:txXfrm>
    </dsp:sp>
    <dsp:sp modelId="{0E2A4031-D051-4F06-A4E6-8316DEDC4945}">
      <dsp:nvSpPr>
        <dsp:cNvPr id="0" name=""/>
        <dsp:cNvSpPr/>
      </dsp:nvSpPr>
      <dsp:spPr>
        <a:xfrm>
          <a:off x="0" y="1437054"/>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4992D-BF95-4805-BA0C-931631540F3A}">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873E5-8138-4BB8-A622-8348AA8AF5C1}">
      <dsp:nvSpPr>
        <dsp:cNvPr id="0" name=""/>
        <dsp:cNvSpPr/>
      </dsp:nvSpPr>
      <dsp:spPr>
        <a:xfrm>
          <a:off x="1327384" y="1437054"/>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US" sz="2500" kern="1200"/>
            <a:t>Read together as a class</a:t>
          </a:r>
        </a:p>
      </dsp:txBody>
      <dsp:txXfrm>
        <a:off x="1327384" y="1437054"/>
        <a:ext cx="8731015" cy="1149250"/>
      </dsp:txXfrm>
    </dsp:sp>
    <dsp:sp modelId="{8B582358-FF36-40C1-AAB7-6BB572B9F9A1}">
      <dsp:nvSpPr>
        <dsp:cNvPr id="0" name=""/>
        <dsp:cNvSpPr/>
      </dsp:nvSpPr>
      <dsp:spPr>
        <a:xfrm>
          <a:off x="0" y="2873618"/>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75DCC-C4F3-485D-BF14-E11E959FD1EF}">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32DF5-F646-4EC2-A963-D450D678CC0D}">
      <dsp:nvSpPr>
        <dsp:cNvPr id="0" name=""/>
        <dsp:cNvSpPr/>
      </dsp:nvSpPr>
      <dsp:spPr>
        <a:xfrm>
          <a:off x="1327384" y="2873618"/>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US" sz="2500" kern="1200"/>
            <a:t>Respond to the questions provided</a:t>
          </a:r>
        </a:p>
      </dsp:txBody>
      <dsp:txXfrm>
        <a:off x="1327384" y="2873618"/>
        <a:ext cx="8731015" cy="114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to ‘annex’?</a:t>
            </a:r>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268252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4/17/24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4/17/24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4/17/24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4/17/24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4/17/24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4/17/24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4/17/24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4/17/24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zVfTDi7AuF4&amp;ab_channel=Jabz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First Mithridatic War</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Describe</a:t>
            </a:r>
            <a:r>
              <a:rPr lang="en-US" sz="2800" dirty="0">
                <a:solidFill>
                  <a:schemeClr val="accent5">
                    <a:lumMod val="75000"/>
                  </a:schemeClr>
                </a:solidFill>
              </a:rPr>
              <a:t> </a:t>
            </a:r>
            <a:r>
              <a:rPr lang="en-US" sz="2800" b="1" u="sng" dirty="0">
                <a:solidFill>
                  <a:schemeClr val="accent5">
                    <a:lumMod val="75000"/>
                  </a:schemeClr>
                </a:solidFill>
              </a:rPr>
              <a:t>the causes, HC, and effects</a:t>
            </a:r>
            <a:r>
              <a:rPr lang="en-US" sz="2800" dirty="0">
                <a:solidFill>
                  <a:schemeClr val="accent5">
                    <a:lumMod val="75000"/>
                  </a:schemeClr>
                </a:solidFill>
              </a:rPr>
              <a:t> of the First Mithridatic War</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2, Lesson 2</a:t>
            </a:r>
          </a:p>
        </p:txBody>
      </p:sp>
      <p:pic>
        <p:nvPicPr>
          <p:cNvPr id="2" name="Picture 2" descr="A map of different colors&#10;&#10;Description automatically generated">
            <a:extLst>
              <a:ext uri="{FF2B5EF4-FFF2-40B4-BE49-F238E27FC236}">
                <a16:creationId xmlns:a16="http://schemas.microsoft.com/office/drawing/2014/main" id="{13024B58-3B7A-C703-F5EC-7394B560A7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47" r="3" b="2247"/>
          <a:stretch/>
        </p:blipFill>
        <p:spPr bwMode="auto">
          <a:xfrm>
            <a:off x="453696" y="1127897"/>
            <a:ext cx="5983796" cy="460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0B26-E631-5F47-B8F7-3894A3540EDE}"/>
              </a:ext>
            </a:extLst>
          </p:cNvPr>
          <p:cNvSpPr>
            <a:spLocks noGrp="1"/>
          </p:cNvSpPr>
          <p:nvPr>
            <p:ph type="title"/>
          </p:nvPr>
        </p:nvSpPr>
        <p:spPr/>
        <p:txBody>
          <a:bodyPr/>
          <a:lstStyle/>
          <a:p>
            <a:r>
              <a:rPr lang="en-US" dirty="0"/>
              <a:t>People – TEACHER ONLY</a:t>
            </a:r>
          </a:p>
        </p:txBody>
      </p:sp>
      <p:sp>
        <p:nvSpPr>
          <p:cNvPr id="3" name="Content Placeholder 2">
            <a:extLst>
              <a:ext uri="{FF2B5EF4-FFF2-40B4-BE49-F238E27FC236}">
                <a16:creationId xmlns:a16="http://schemas.microsoft.com/office/drawing/2014/main" id="{93946786-D765-F1F6-4B9A-640C8AA26E9A}"/>
              </a:ext>
            </a:extLst>
          </p:cNvPr>
          <p:cNvSpPr>
            <a:spLocks noGrp="1"/>
          </p:cNvSpPr>
          <p:nvPr>
            <p:ph idx="1"/>
          </p:nvPr>
        </p:nvSpPr>
        <p:spPr/>
        <p:txBody>
          <a:bodyPr>
            <a:normAutofit fontScale="70000" lnSpcReduction="20000"/>
          </a:bodyPr>
          <a:lstStyle/>
          <a:p>
            <a:pPr algn="l">
              <a:buFont typeface="+mj-lt"/>
              <a:buAutoNum type="arabicPeriod"/>
            </a:pPr>
            <a:r>
              <a:rPr lang="en-AU" b="1" i="0" dirty="0">
                <a:solidFill>
                  <a:srgbClr val="0D0D0D"/>
                </a:solidFill>
                <a:effectLst/>
                <a:highlight>
                  <a:srgbClr val="FFFFFF"/>
                </a:highlight>
                <a:latin typeface="Söhne"/>
              </a:rPr>
              <a:t>Mithridates VI of Pontus</a:t>
            </a:r>
            <a:r>
              <a:rPr lang="en-AU" b="0" i="0" dirty="0">
                <a:solidFill>
                  <a:srgbClr val="0D0D0D"/>
                </a:solidFill>
                <a:effectLst/>
                <a:highlight>
                  <a:srgbClr val="FFFFFF"/>
                </a:highlight>
                <a:latin typeface="Söhne"/>
              </a:rPr>
              <a:t>: Mithridates VI, also known as Mithridates the Great, was the king of Pontus during this period. He was the central figure leading the resistance against Roman expansion in the eastern Mediterranean. Mithridates was a skilled military commander and a shrewd politician who sought to challenge Roman hegemony in the region.</a:t>
            </a:r>
          </a:p>
          <a:p>
            <a:pPr algn="l">
              <a:buFont typeface="+mj-lt"/>
              <a:buAutoNum type="arabicPeriod"/>
            </a:pPr>
            <a:r>
              <a:rPr lang="en-AU" b="1" i="0" dirty="0">
                <a:solidFill>
                  <a:srgbClr val="0D0D0D"/>
                </a:solidFill>
                <a:effectLst/>
                <a:highlight>
                  <a:srgbClr val="FFFFFF"/>
                </a:highlight>
                <a:latin typeface="Söhne"/>
              </a:rPr>
              <a:t>Lucius Cornelius Sulla</a:t>
            </a:r>
            <a:r>
              <a:rPr lang="en-AU" b="0" i="0" dirty="0">
                <a:solidFill>
                  <a:srgbClr val="0D0D0D"/>
                </a:solidFill>
                <a:effectLst/>
                <a:highlight>
                  <a:srgbClr val="FFFFFF"/>
                </a:highlight>
                <a:latin typeface="Söhne"/>
              </a:rPr>
              <a:t>: Sulla was a prominent Roman general and politician who initially held command against Mithridates in Asia Minor. However, his command was controversially transferred to Gaius Marius by the tribunes, leading to political turmoil in Rome. Sulla's rivalry with Marius played a significant role in the events leading up to the war.</a:t>
            </a:r>
          </a:p>
          <a:p>
            <a:pPr algn="l">
              <a:buFont typeface="+mj-lt"/>
              <a:buAutoNum type="arabicPeriod"/>
            </a:pPr>
            <a:r>
              <a:rPr lang="en-AU" b="1" i="0" dirty="0">
                <a:solidFill>
                  <a:srgbClr val="0D0D0D"/>
                </a:solidFill>
                <a:effectLst/>
                <a:highlight>
                  <a:srgbClr val="FFFFFF"/>
                </a:highlight>
                <a:latin typeface="Söhne"/>
              </a:rPr>
              <a:t>Gaius Marius</a:t>
            </a:r>
            <a:r>
              <a:rPr lang="en-AU" b="0" i="0" dirty="0">
                <a:solidFill>
                  <a:srgbClr val="0D0D0D"/>
                </a:solidFill>
                <a:effectLst/>
                <a:highlight>
                  <a:srgbClr val="FFFFFF"/>
                </a:highlight>
                <a:latin typeface="Söhne"/>
              </a:rPr>
              <a:t>: Marius was another influential Roman general and politician who played a central role in the First Mithridatic War. He was a key figure in the transfer of Mithridatic command from Sulla to himself, which contributed to the escalation of tensions between Rome and Pontus.</a:t>
            </a:r>
          </a:p>
          <a:p>
            <a:pPr algn="l">
              <a:buFont typeface="+mj-lt"/>
              <a:buAutoNum type="arabicPeriod"/>
            </a:pPr>
            <a:r>
              <a:rPr lang="en-AU" b="1" i="0" dirty="0">
                <a:solidFill>
                  <a:srgbClr val="0D0D0D"/>
                </a:solidFill>
                <a:effectLst/>
                <a:highlight>
                  <a:srgbClr val="FFFFFF"/>
                </a:highlight>
                <a:latin typeface="Söhne"/>
              </a:rPr>
              <a:t>Roman Senate</a:t>
            </a:r>
            <a:r>
              <a:rPr lang="en-AU" b="0" i="0" dirty="0">
                <a:solidFill>
                  <a:srgbClr val="0D0D0D"/>
                </a:solidFill>
                <a:effectLst/>
                <a:highlight>
                  <a:srgbClr val="FFFFFF"/>
                </a:highlight>
                <a:latin typeface="Söhne"/>
              </a:rPr>
              <a:t>: The Roman Senate, as the governing body of the Republic, played a crucial role in making decisions regarding foreign policy and military matters. While the Senate initially supported Sulla's command against Mithridates, the transfer of command to Marius by the tribunes circumvented Senate authority and intensified the conflict.</a:t>
            </a:r>
          </a:p>
          <a:p>
            <a:pPr algn="l">
              <a:buFont typeface="+mj-lt"/>
              <a:buAutoNum type="arabicPeriod"/>
            </a:pPr>
            <a:r>
              <a:rPr lang="en-AU" b="1" i="0" dirty="0">
                <a:solidFill>
                  <a:srgbClr val="0D0D0D"/>
                </a:solidFill>
                <a:effectLst/>
                <a:highlight>
                  <a:srgbClr val="FFFFFF"/>
                </a:highlight>
                <a:latin typeface="Söhne"/>
              </a:rPr>
              <a:t>Tribunes of the Plebs</a:t>
            </a:r>
            <a:r>
              <a:rPr lang="en-AU" b="0" i="0" dirty="0">
                <a:solidFill>
                  <a:srgbClr val="0D0D0D"/>
                </a:solidFill>
                <a:effectLst/>
                <a:highlight>
                  <a:srgbClr val="FFFFFF"/>
                </a:highlight>
                <a:latin typeface="Söhne"/>
              </a:rPr>
              <a:t>: The tribunes of the plebs were elected officials tasked with representing the interests of the common people (plebeians) in Rome. In the lead-up to the war, certain tribunes supported Marius and facilitated the transfer of Mithridatic command to him, contributing to the political upheaval in Rome.</a:t>
            </a:r>
          </a:p>
          <a:p>
            <a:pPr algn="l">
              <a:buFont typeface="+mj-lt"/>
              <a:buAutoNum type="arabicPeriod"/>
            </a:pPr>
            <a:r>
              <a:rPr lang="en-AU" b="1" i="0" dirty="0">
                <a:solidFill>
                  <a:srgbClr val="0D0D0D"/>
                </a:solidFill>
                <a:effectLst/>
                <a:highlight>
                  <a:srgbClr val="FFFFFF"/>
                </a:highlight>
                <a:latin typeface="Söhne"/>
              </a:rPr>
              <a:t>Client Kings and Allies</a:t>
            </a:r>
            <a:r>
              <a:rPr lang="en-AU" b="0" i="0" dirty="0">
                <a:solidFill>
                  <a:srgbClr val="0D0D0D"/>
                </a:solidFill>
                <a:effectLst/>
                <a:highlight>
                  <a:srgbClr val="FFFFFF"/>
                </a:highlight>
                <a:latin typeface="Söhne"/>
              </a:rPr>
              <a:t>: Various client kings and local allies in Asia Minor and the eastern Mediterranean region were involved in the conflict, either supporting Rome or Pontus based on their own interests and alliances. These included rulers such as </a:t>
            </a:r>
            <a:r>
              <a:rPr lang="en-AU" b="0" i="0" dirty="0" err="1">
                <a:solidFill>
                  <a:srgbClr val="0D0D0D"/>
                </a:solidFill>
                <a:effectLst/>
                <a:highlight>
                  <a:srgbClr val="FFFFFF"/>
                </a:highlight>
                <a:latin typeface="Söhne"/>
              </a:rPr>
              <a:t>Nicomedes</a:t>
            </a:r>
            <a:r>
              <a:rPr lang="en-AU" b="0" i="0" dirty="0">
                <a:solidFill>
                  <a:srgbClr val="0D0D0D"/>
                </a:solidFill>
                <a:effectLst/>
                <a:highlight>
                  <a:srgbClr val="FFFFFF"/>
                </a:highlight>
                <a:latin typeface="Söhne"/>
              </a:rPr>
              <a:t> IV of Bithynia and Tigranes the Great of Armenia, whose actions influenced the course of the war.</a:t>
            </a:r>
          </a:p>
          <a:p>
            <a:endParaRPr lang="en-US" dirty="0"/>
          </a:p>
        </p:txBody>
      </p:sp>
    </p:spTree>
    <p:extLst>
      <p:ext uri="{BB962C8B-B14F-4D97-AF65-F5344CB8AC3E}">
        <p14:creationId xmlns:p14="http://schemas.microsoft.com/office/powerpoint/2010/main" val="277282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4ED1-CFC1-582B-E360-6FED5BC0088E}"/>
              </a:ext>
            </a:extLst>
          </p:cNvPr>
          <p:cNvSpPr>
            <a:spLocks noGrp="1"/>
          </p:cNvSpPr>
          <p:nvPr>
            <p:ph type="title"/>
          </p:nvPr>
        </p:nvSpPr>
        <p:spPr/>
        <p:txBody>
          <a:bodyPr/>
          <a:lstStyle/>
          <a:p>
            <a:r>
              <a:rPr lang="en-US" dirty="0"/>
              <a:t>Short Term Effects  - TEACHER ONLY</a:t>
            </a:r>
          </a:p>
        </p:txBody>
      </p:sp>
      <p:sp>
        <p:nvSpPr>
          <p:cNvPr id="3" name="Content Placeholder 2">
            <a:extLst>
              <a:ext uri="{FF2B5EF4-FFF2-40B4-BE49-F238E27FC236}">
                <a16:creationId xmlns:a16="http://schemas.microsoft.com/office/drawing/2014/main" id="{83603276-D2A2-4D3C-652A-F359B1706DE3}"/>
              </a:ext>
            </a:extLst>
          </p:cNvPr>
          <p:cNvSpPr>
            <a:spLocks noGrp="1"/>
          </p:cNvSpPr>
          <p:nvPr>
            <p:ph idx="1"/>
          </p:nvPr>
        </p:nvSpPr>
        <p:spPr/>
        <p:txBody>
          <a:bodyPr>
            <a:normAutofit lnSpcReduction="10000"/>
          </a:bodyPr>
          <a:lstStyle/>
          <a:p>
            <a:pPr algn="l"/>
            <a:r>
              <a:rPr lang="en-AU" b="0" i="0" dirty="0">
                <a:solidFill>
                  <a:srgbClr val="0D0D0D"/>
                </a:solidFill>
                <a:effectLst/>
                <a:highlight>
                  <a:srgbClr val="FFFFFF"/>
                </a:highlight>
                <a:latin typeface="Söhne"/>
              </a:rPr>
              <a:t>Short-Term Effects:</a:t>
            </a:r>
          </a:p>
          <a:p>
            <a:pPr algn="l">
              <a:buFont typeface="+mj-lt"/>
              <a:buAutoNum type="arabicPeriod"/>
            </a:pPr>
            <a:r>
              <a:rPr lang="en-AU" b="1" i="0" dirty="0">
                <a:solidFill>
                  <a:srgbClr val="0D0D0D"/>
                </a:solidFill>
                <a:effectLst/>
                <a:highlight>
                  <a:srgbClr val="FFFFFF"/>
                </a:highlight>
                <a:latin typeface="Söhne"/>
              </a:rPr>
              <a:t>Military Campaigns</a:t>
            </a:r>
            <a:r>
              <a:rPr lang="en-AU" b="0" i="0" dirty="0">
                <a:solidFill>
                  <a:srgbClr val="0D0D0D"/>
                </a:solidFill>
                <a:effectLst/>
                <a:highlight>
                  <a:srgbClr val="FFFFFF"/>
                </a:highlight>
                <a:latin typeface="Söhne"/>
              </a:rPr>
              <a:t>: The war involved a series of military campaigns and battles in Asia Minor and the eastern Mediterranean, resulting in significant loss of life and resources for both sides. It led to the deployment of Roman legions and naval forces to the region, causing disruptions to local populations and economies.</a:t>
            </a:r>
          </a:p>
          <a:p>
            <a:pPr algn="l">
              <a:buFont typeface="+mj-lt"/>
              <a:buAutoNum type="arabicPeriod"/>
            </a:pPr>
            <a:r>
              <a:rPr lang="en-AU" b="1" i="0" dirty="0">
                <a:solidFill>
                  <a:srgbClr val="0D0D0D"/>
                </a:solidFill>
                <a:effectLst/>
                <a:highlight>
                  <a:srgbClr val="FFFFFF"/>
                </a:highlight>
                <a:latin typeface="Söhne"/>
              </a:rPr>
              <a:t>Political Turmoil in Rome</a:t>
            </a:r>
            <a:r>
              <a:rPr lang="en-AU" b="0" i="0" dirty="0">
                <a:solidFill>
                  <a:srgbClr val="0D0D0D"/>
                </a:solidFill>
                <a:effectLst/>
                <a:highlight>
                  <a:srgbClr val="FFFFFF"/>
                </a:highlight>
                <a:latin typeface="Söhne"/>
              </a:rPr>
              <a:t>: The transfer of Mithridatic command from Lucius Cornelius Sulla to Gaius Marius by the tribunes exacerbated existing political tensions in Rome. This event contributed to the outbreak of civil strife known as the Social War (91–88 BCE) and later the Sulla-Marius conflict (88–87 BCE), which plunged Rome into political chaos and violence.</a:t>
            </a:r>
          </a:p>
          <a:p>
            <a:pPr algn="l">
              <a:buFont typeface="+mj-lt"/>
              <a:buAutoNum type="arabicPeriod"/>
            </a:pPr>
            <a:r>
              <a:rPr lang="en-AU" b="1" i="0" dirty="0">
                <a:solidFill>
                  <a:srgbClr val="0D0D0D"/>
                </a:solidFill>
                <a:effectLst/>
                <a:highlight>
                  <a:srgbClr val="FFFFFF"/>
                </a:highlight>
                <a:latin typeface="Söhne"/>
              </a:rPr>
              <a:t>Sulla's Rise to Power</a:t>
            </a:r>
            <a:r>
              <a:rPr lang="en-AU" b="0" i="0" dirty="0">
                <a:solidFill>
                  <a:srgbClr val="0D0D0D"/>
                </a:solidFill>
                <a:effectLst/>
                <a:highlight>
                  <a:srgbClr val="FFFFFF"/>
                </a:highlight>
                <a:latin typeface="Söhne"/>
              </a:rPr>
              <a:t>: The political instability in Rome created an opportunity for Sulla to assert his authority. Sulla, after being stripped of his command in the Mithridatic War, marched his army on Rome in 88 BCE, sparking a civil war against Marius and his supporters. Sulla emerged victorious and established himself as a dominant figure in Roman politics.</a:t>
            </a:r>
          </a:p>
          <a:p>
            <a:endParaRPr lang="en-US" dirty="0"/>
          </a:p>
        </p:txBody>
      </p:sp>
    </p:spTree>
    <p:extLst>
      <p:ext uri="{BB962C8B-B14F-4D97-AF65-F5344CB8AC3E}">
        <p14:creationId xmlns:p14="http://schemas.microsoft.com/office/powerpoint/2010/main" val="242069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1F54-681E-006E-F930-E0D904AEF826}"/>
              </a:ext>
            </a:extLst>
          </p:cNvPr>
          <p:cNvSpPr>
            <a:spLocks noGrp="1"/>
          </p:cNvSpPr>
          <p:nvPr>
            <p:ph type="title"/>
          </p:nvPr>
        </p:nvSpPr>
        <p:spPr/>
        <p:txBody>
          <a:bodyPr/>
          <a:lstStyle/>
          <a:p>
            <a:r>
              <a:rPr lang="en-US" dirty="0"/>
              <a:t>Long Term effects  - TEACHER ONLY</a:t>
            </a:r>
          </a:p>
        </p:txBody>
      </p:sp>
      <p:sp>
        <p:nvSpPr>
          <p:cNvPr id="3" name="Content Placeholder 2">
            <a:extLst>
              <a:ext uri="{FF2B5EF4-FFF2-40B4-BE49-F238E27FC236}">
                <a16:creationId xmlns:a16="http://schemas.microsoft.com/office/drawing/2014/main" id="{C9424504-4992-81F1-5DC6-FA2E9A854FEB}"/>
              </a:ext>
            </a:extLst>
          </p:cNvPr>
          <p:cNvSpPr>
            <a:spLocks noGrp="1"/>
          </p:cNvSpPr>
          <p:nvPr>
            <p:ph idx="1"/>
          </p:nvPr>
        </p:nvSpPr>
        <p:spPr/>
        <p:txBody>
          <a:bodyPr>
            <a:normAutofit fontScale="92500" lnSpcReduction="10000"/>
          </a:bodyPr>
          <a:lstStyle/>
          <a:p>
            <a:pPr algn="l"/>
            <a:r>
              <a:rPr lang="en-AU" b="0" i="0" dirty="0">
                <a:solidFill>
                  <a:srgbClr val="0D0D0D"/>
                </a:solidFill>
                <a:effectLst/>
                <a:highlight>
                  <a:srgbClr val="FFFFFF"/>
                </a:highlight>
                <a:latin typeface="Söhne"/>
              </a:rPr>
              <a:t>Long-Term Effects:</a:t>
            </a:r>
          </a:p>
          <a:p>
            <a:pPr algn="l">
              <a:buFont typeface="+mj-lt"/>
              <a:buAutoNum type="arabicPeriod"/>
            </a:pPr>
            <a:r>
              <a:rPr lang="en-AU" b="1" i="0" dirty="0">
                <a:solidFill>
                  <a:srgbClr val="0D0D0D"/>
                </a:solidFill>
                <a:effectLst/>
                <a:highlight>
                  <a:srgbClr val="FFFFFF"/>
                </a:highlight>
                <a:latin typeface="Söhne"/>
              </a:rPr>
              <a:t>Consolidation of Sulla's Dictatorship</a:t>
            </a:r>
            <a:r>
              <a:rPr lang="en-AU" b="0" i="0" dirty="0">
                <a:solidFill>
                  <a:srgbClr val="0D0D0D"/>
                </a:solidFill>
                <a:effectLst/>
                <a:highlight>
                  <a:srgbClr val="FFFFFF"/>
                </a:highlight>
                <a:latin typeface="Söhne"/>
              </a:rPr>
              <a:t>: Sulla's victory in the civil war allowed him to enact sweeping reforms and consolidate power. He established a dictatorship, initiating a period of authoritarian rule known as the </a:t>
            </a:r>
            <a:r>
              <a:rPr lang="en-AU" b="0" i="0" dirty="0" err="1">
                <a:solidFill>
                  <a:srgbClr val="0D0D0D"/>
                </a:solidFill>
                <a:effectLst/>
                <a:highlight>
                  <a:srgbClr val="FFFFFF"/>
                </a:highlight>
                <a:latin typeface="Söhne"/>
              </a:rPr>
              <a:t>Sullan</a:t>
            </a:r>
            <a:r>
              <a:rPr lang="en-AU" b="0" i="0" dirty="0">
                <a:solidFill>
                  <a:srgbClr val="0D0D0D"/>
                </a:solidFill>
                <a:effectLst/>
                <a:highlight>
                  <a:srgbClr val="FFFFFF"/>
                </a:highlight>
                <a:latin typeface="Söhne"/>
              </a:rPr>
              <a:t> regime. Sulla's constitutional reforms aimed to restore the authority of the Senate and limit the power of the popular assemblies, reshaping the Roman political system.</a:t>
            </a:r>
          </a:p>
          <a:p>
            <a:pPr algn="l">
              <a:buFont typeface="+mj-lt"/>
              <a:buAutoNum type="arabicPeriod"/>
            </a:pPr>
            <a:r>
              <a:rPr lang="en-AU" b="1" i="0" dirty="0">
                <a:solidFill>
                  <a:srgbClr val="0D0D0D"/>
                </a:solidFill>
                <a:effectLst/>
                <a:highlight>
                  <a:srgbClr val="FFFFFF"/>
                </a:highlight>
                <a:latin typeface="Söhne"/>
              </a:rPr>
              <a:t>Continued Roman Expansion</a:t>
            </a:r>
            <a:r>
              <a:rPr lang="en-AU" b="0" i="0" dirty="0">
                <a:solidFill>
                  <a:srgbClr val="0D0D0D"/>
                </a:solidFill>
                <a:effectLst/>
                <a:highlight>
                  <a:srgbClr val="FFFFFF"/>
                </a:highlight>
                <a:latin typeface="Söhne"/>
              </a:rPr>
              <a:t>: Despite the challenges posed by the Mithridatic Wars and internal conflicts, Rome continued its expansion in the Mediterranean. The defeat of Mithridates in the First Mithridatic War did not resolve the underlying geopolitical tensions in the region, leading to further conflicts and conquests in the following decades.</a:t>
            </a:r>
          </a:p>
          <a:p>
            <a:pPr algn="l">
              <a:buFont typeface="+mj-lt"/>
              <a:buAutoNum type="arabicPeriod"/>
            </a:pPr>
            <a:r>
              <a:rPr lang="en-AU" b="1" i="0" dirty="0">
                <a:solidFill>
                  <a:srgbClr val="0D0D0D"/>
                </a:solidFill>
                <a:effectLst/>
                <a:highlight>
                  <a:srgbClr val="FFFFFF"/>
                </a:highlight>
                <a:latin typeface="Söhne"/>
              </a:rPr>
              <a:t>Further Unrest in the Eastern Mediterranean</a:t>
            </a:r>
            <a:r>
              <a:rPr lang="en-AU" b="0" i="0" dirty="0">
                <a:solidFill>
                  <a:srgbClr val="0D0D0D"/>
                </a:solidFill>
                <a:effectLst/>
                <a:highlight>
                  <a:srgbClr val="FFFFFF"/>
                </a:highlight>
                <a:latin typeface="Söhne"/>
              </a:rPr>
              <a:t>: The First Mithridatic War laid the groundwork for subsequent conflicts between Rome and the kingdoms of the eastern Mediterranean, particularly Pontus and Armenia. The power vacuum created by </a:t>
            </a:r>
            <a:r>
              <a:rPr lang="en-AU" b="0" i="0" dirty="0" err="1">
                <a:solidFill>
                  <a:srgbClr val="0D0D0D"/>
                </a:solidFill>
                <a:effectLst/>
                <a:highlight>
                  <a:srgbClr val="FFFFFF"/>
                </a:highlight>
                <a:latin typeface="Söhne"/>
              </a:rPr>
              <a:t>Mithridates's</a:t>
            </a:r>
            <a:r>
              <a:rPr lang="en-AU" b="0" i="0" dirty="0">
                <a:solidFill>
                  <a:srgbClr val="0D0D0D"/>
                </a:solidFill>
                <a:effectLst/>
                <a:highlight>
                  <a:srgbClr val="FFFFFF"/>
                </a:highlight>
                <a:latin typeface="Söhne"/>
              </a:rPr>
              <a:t> defeat allowed other ambitious rulers, such as Tigranes the Great of Armenia, to assert themselves in the region, leading to further instability and conflict.</a:t>
            </a:r>
          </a:p>
          <a:p>
            <a:endParaRPr lang="en-US" dirty="0"/>
          </a:p>
        </p:txBody>
      </p:sp>
    </p:spTree>
    <p:extLst>
      <p:ext uri="{BB962C8B-B14F-4D97-AF65-F5344CB8AC3E}">
        <p14:creationId xmlns:p14="http://schemas.microsoft.com/office/powerpoint/2010/main" val="303980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8EAC8-7B6D-2DA7-4DE7-4C2958C009BB}"/>
              </a:ext>
            </a:extLst>
          </p:cNvPr>
          <p:cNvSpPr>
            <a:spLocks noGrp="1"/>
          </p:cNvSpPr>
          <p:nvPr>
            <p:ph type="title"/>
          </p:nvPr>
        </p:nvSpPr>
        <p:spPr>
          <a:xfrm>
            <a:off x="1097280" y="286603"/>
            <a:ext cx="10058400" cy="1450757"/>
          </a:xfrm>
        </p:spPr>
        <p:txBody>
          <a:bodyPr>
            <a:normAutofit/>
          </a:bodyPr>
          <a:lstStyle/>
          <a:p>
            <a:pPr algn="ctr"/>
            <a:r>
              <a:rPr lang="en-US" dirty="0"/>
              <a:t>KEY EVENTS</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E6E378-41C2-862B-64F5-BF448FDD28F5}"/>
              </a:ext>
            </a:extLst>
          </p:cNvPr>
          <p:cNvSpPr>
            <a:spLocks noGrp="1"/>
          </p:cNvSpPr>
          <p:nvPr>
            <p:ph idx="1"/>
          </p:nvPr>
        </p:nvSpPr>
        <p:spPr>
          <a:xfrm>
            <a:off x="1097279" y="1845734"/>
            <a:ext cx="6454987" cy="4023360"/>
          </a:xfrm>
        </p:spPr>
        <p:txBody>
          <a:bodyPr>
            <a:normAutofit/>
          </a:bodyPr>
          <a:lstStyle/>
          <a:p>
            <a:pPr algn="ctr"/>
            <a:r>
              <a:rPr lang="en-US" b="1" u="sng" dirty="0"/>
              <a:t>Based on the names of the following, what do you think they’re about?</a:t>
            </a:r>
            <a:br>
              <a:rPr lang="en-US" b="1" u="sng" dirty="0"/>
            </a:br>
            <a:endParaRPr lang="en-US" b="1" u="sng" dirty="0"/>
          </a:p>
          <a:p>
            <a:pPr algn="ctr">
              <a:buFont typeface="Arial" panose="020B0604020202020204" pitchFamily="34" charset="0"/>
              <a:buChar char="•"/>
            </a:pPr>
            <a:r>
              <a:rPr lang="en-AU" sz="2800" dirty="0">
                <a:highlight>
                  <a:srgbClr val="FFFFFF"/>
                </a:highlight>
                <a:latin typeface="Söhne"/>
              </a:rPr>
              <a:t>T</a:t>
            </a:r>
            <a:r>
              <a:rPr lang="en-AU" sz="2800" b="0" i="0" dirty="0">
                <a:effectLst/>
                <a:highlight>
                  <a:srgbClr val="FFFFFF"/>
                </a:highlight>
                <a:latin typeface="Söhne"/>
              </a:rPr>
              <a:t>he Treaty of </a:t>
            </a:r>
            <a:r>
              <a:rPr lang="en-AU" sz="2800" b="0" i="0" dirty="0" err="1">
                <a:effectLst/>
                <a:highlight>
                  <a:srgbClr val="FFFFFF"/>
                </a:highlight>
                <a:latin typeface="Söhne"/>
              </a:rPr>
              <a:t>Dardanos</a:t>
            </a:r>
            <a:r>
              <a:rPr lang="en-AU" sz="2800" b="0" i="0" dirty="0">
                <a:effectLst/>
                <a:highlight>
                  <a:srgbClr val="FFFFFF"/>
                </a:highlight>
                <a:latin typeface="Söhne"/>
              </a:rPr>
              <a:t> signed by Sulla and Mithridates </a:t>
            </a:r>
          </a:p>
          <a:p>
            <a:pPr algn="ctr">
              <a:buFont typeface="Arial" panose="020B0604020202020204" pitchFamily="34" charset="0"/>
              <a:buChar char="•"/>
            </a:pPr>
            <a:r>
              <a:rPr lang="en-AU" sz="2800" b="0" i="0" dirty="0">
                <a:effectLst/>
                <a:highlight>
                  <a:srgbClr val="FFFFFF"/>
                </a:highlight>
                <a:latin typeface="Söhne"/>
              </a:rPr>
              <a:t>The transfer of Mithridatic command to Marius by the tribunate</a:t>
            </a:r>
            <a:endParaRPr lang="en-US" sz="2800" dirty="0"/>
          </a:p>
        </p:txBody>
      </p:sp>
      <p:pic>
        <p:nvPicPr>
          <p:cNvPr id="7" name="Graphic 6" descr="Questions">
            <a:extLst>
              <a:ext uri="{FF2B5EF4-FFF2-40B4-BE49-F238E27FC236}">
                <a16:creationId xmlns:a16="http://schemas.microsoft.com/office/drawing/2014/main" id="{A9B5BB66-1D32-B45A-E45C-457E3913C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14" name="Rectangle 1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2548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278A-92E8-6F1B-B85B-5105309D17E4}"/>
              </a:ext>
            </a:extLst>
          </p:cNvPr>
          <p:cNvSpPr>
            <a:spLocks noGrp="1"/>
          </p:cNvSpPr>
          <p:nvPr>
            <p:ph type="title"/>
          </p:nvPr>
        </p:nvSpPr>
        <p:spPr/>
        <p:txBody>
          <a:bodyPr/>
          <a:lstStyle/>
          <a:p>
            <a:pPr algn="ctr"/>
            <a:r>
              <a:rPr lang="en-US" dirty="0"/>
              <a:t>ACTIVITY – Key Events</a:t>
            </a:r>
          </a:p>
        </p:txBody>
      </p:sp>
      <p:graphicFrame>
        <p:nvGraphicFramePr>
          <p:cNvPr id="7" name="Content Placeholder 2">
            <a:extLst>
              <a:ext uri="{FF2B5EF4-FFF2-40B4-BE49-F238E27FC236}">
                <a16:creationId xmlns:a16="http://schemas.microsoft.com/office/drawing/2014/main" id="{1A91EEBA-021C-E4DA-705F-9E90734C818D}"/>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96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6F79-B775-80D2-9E1A-4595C79AF547}"/>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970C49AC-E84E-CA1E-7F94-533784B23E44}"/>
              </a:ext>
            </a:extLst>
          </p:cNvPr>
          <p:cNvSpPr>
            <a:spLocks noGrp="1"/>
          </p:cNvSpPr>
          <p:nvPr>
            <p:ph type="subTitle" idx="1"/>
          </p:nvPr>
        </p:nvSpPr>
        <p:spPr/>
        <p:txBody>
          <a:bodyPr/>
          <a:lstStyle/>
          <a:p>
            <a:r>
              <a:rPr lang="en-US" dirty="0">
                <a:hlinkClick r:id="rId2"/>
              </a:rPr>
              <a:t>https://www.youtube.com/watch?v=zVfTDi7AuF4&amp;ab_channel=Jabzy</a:t>
            </a:r>
            <a:r>
              <a:rPr lang="en-US" dirty="0"/>
              <a:t> </a:t>
            </a:r>
          </a:p>
        </p:txBody>
      </p:sp>
    </p:spTree>
    <p:extLst>
      <p:ext uri="{BB962C8B-B14F-4D97-AF65-F5344CB8AC3E}">
        <p14:creationId xmlns:p14="http://schemas.microsoft.com/office/powerpoint/2010/main" val="105251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849BE-3391-6201-DBBF-8F6D92A2E849}"/>
              </a:ext>
            </a:extLst>
          </p:cNvPr>
          <p:cNvSpPr>
            <a:spLocks noGrp="1"/>
          </p:cNvSpPr>
          <p:nvPr>
            <p:ph type="title"/>
          </p:nvPr>
        </p:nvSpPr>
        <p:spPr>
          <a:xfrm>
            <a:off x="384203" y="326765"/>
            <a:ext cx="11423560" cy="4432179"/>
          </a:xfrm>
        </p:spPr>
        <p:txBody>
          <a:bodyPr vert="horz" lIns="91440" tIns="45720" rIns="91440" bIns="45720" rtlCol="0" anchor="b">
            <a:noAutofit/>
          </a:bodyPr>
          <a:lstStyle/>
          <a:p>
            <a:pPr algn="ctr"/>
            <a:r>
              <a:rPr lang="en-US" sz="2400" i="0" dirty="0">
                <a:solidFill>
                  <a:schemeClr val="tx1">
                    <a:lumMod val="85000"/>
                    <a:lumOff val="15000"/>
                  </a:schemeClr>
                </a:solidFill>
                <a:effectLst/>
                <a:highlight>
                  <a:srgbClr val="FFFFFF"/>
                </a:highlight>
              </a:rPr>
              <a:t>The Mithridatic Wars were three conflicts fought by </a:t>
            </a:r>
            <a:br>
              <a:rPr lang="en-US" sz="2400" i="0" dirty="0">
                <a:solidFill>
                  <a:schemeClr val="tx1">
                    <a:lumMod val="85000"/>
                    <a:lumOff val="15000"/>
                  </a:schemeClr>
                </a:solidFill>
                <a:effectLst/>
                <a:highlight>
                  <a:srgbClr val="FFFFFF"/>
                </a:highlight>
              </a:rPr>
            </a:br>
            <a:r>
              <a:rPr lang="en-US" sz="2400" b="1" i="1" u="sng" strike="noStrike" dirty="0">
                <a:solidFill>
                  <a:schemeClr val="accent6"/>
                </a:solidFill>
                <a:effectLst/>
                <a:highlight>
                  <a:srgbClr val="FFFFFF"/>
                </a:highlight>
              </a:rPr>
              <a:t>Rome</a:t>
            </a:r>
            <a:r>
              <a:rPr lang="en-US" sz="2400" b="1" i="1" u="sng" dirty="0">
                <a:solidFill>
                  <a:schemeClr val="accent6"/>
                </a:solidFill>
                <a:effectLst/>
                <a:highlight>
                  <a:srgbClr val="FFFFFF"/>
                </a:highlight>
              </a:rPr>
              <a:t> against the </a:t>
            </a:r>
            <a:r>
              <a:rPr lang="en-US" sz="2400" b="1" i="1" u="sng" strike="noStrike" dirty="0">
                <a:solidFill>
                  <a:schemeClr val="accent6"/>
                </a:solidFill>
                <a:effectLst/>
                <a:highlight>
                  <a:srgbClr val="FFFFFF"/>
                </a:highlight>
              </a:rPr>
              <a:t>Kingdom of Pontus</a:t>
            </a:r>
            <a:r>
              <a:rPr lang="en-US" sz="2400" b="1" i="1" u="sng" dirty="0">
                <a:solidFill>
                  <a:schemeClr val="accent6"/>
                </a:solidFill>
                <a:effectLst/>
                <a:highlight>
                  <a:srgbClr val="FFFFFF"/>
                </a:highlight>
              </a:rPr>
              <a:t> </a:t>
            </a:r>
            <a:r>
              <a:rPr lang="en-US" sz="2400" i="0" dirty="0">
                <a:solidFill>
                  <a:schemeClr val="tx1">
                    <a:lumMod val="85000"/>
                    <a:lumOff val="15000"/>
                  </a:schemeClr>
                </a:solidFill>
                <a:effectLst/>
                <a:highlight>
                  <a:srgbClr val="FFFFFF"/>
                </a:highlight>
              </a:rPr>
              <a:t>and its allies between </a:t>
            </a:r>
            <a:r>
              <a:rPr lang="en-US" sz="2400" b="1" i="1" u="sng" dirty="0">
                <a:solidFill>
                  <a:schemeClr val="accent6"/>
                </a:solidFill>
                <a:effectLst/>
                <a:highlight>
                  <a:srgbClr val="FFFFFF"/>
                </a:highlight>
              </a:rPr>
              <a:t>88 – 63 BCE. </a:t>
            </a:r>
            <a:br>
              <a:rPr lang="en-US" sz="2400" i="0" dirty="0">
                <a:solidFill>
                  <a:schemeClr val="tx1">
                    <a:lumMod val="85000"/>
                    <a:lumOff val="15000"/>
                  </a:schemeClr>
                </a:solidFill>
                <a:effectLst/>
                <a:highlight>
                  <a:srgbClr val="FFFFFF"/>
                </a:highlight>
              </a:rPr>
            </a:br>
            <a:br>
              <a:rPr lang="en-US" sz="2400" i="0" dirty="0">
                <a:solidFill>
                  <a:schemeClr val="tx1">
                    <a:lumMod val="85000"/>
                    <a:lumOff val="15000"/>
                  </a:schemeClr>
                </a:solidFill>
                <a:effectLst/>
                <a:highlight>
                  <a:srgbClr val="FFFFFF"/>
                </a:highlight>
              </a:rPr>
            </a:br>
            <a:r>
              <a:rPr lang="en-US" sz="2400" i="0" dirty="0">
                <a:solidFill>
                  <a:schemeClr val="tx1">
                    <a:lumMod val="85000"/>
                    <a:lumOff val="15000"/>
                  </a:schemeClr>
                </a:solidFill>
                <a:effectLst/>
                <a:highlight>
                  <a:srgbClr val="FFFFFF"/>
                </a:highlight>
              </a:rPr>
              <a:t>They are named after </a:t>
            </a:r>
            <a:r>
              <a:rPr lang="en-US" sz="2400" b="1" i="1" u="sng" strike="noStrike" dirty="0">
                <a:solidFill>
                  <a:schemeClr val="accent6"/>
                </a:solidFill>
                <a:effectLst/>
                <a:highlight>
                  <a:srgbClr val="FFFFFF"/>
                </a:highlight>
              </a:rPr>
              <a:t>Mithridates VI </a:t>
            </a:r>
            <a:r>
              <a:rPr lang="en-US" sz="2400" i="0" u="none" strike="noStrike" dirty="0">
                <a:solidFill>
                  <a:schemeClr val="tx1">
                    <a:lumMod val="85000"/>
                    <a:lumOff val="15000"/>
                  </a:schemeClr>
                </a:solidFill>
                <a:effectLst/>
                <a:highlight>
                  <a:srgbClr val="FFFFFF"/>
                </a:highlight>
              </a:rPr>
              <a:t>(4)</a:t>
            </a:r>
            <a:r>
              <a:rPr lang="en-US" sz="2400" i="0" dirty="0">
                <a:solidFill>
                  <a:schemeClr val="tx1">
                    <a:lumMod val="85000"/>
                    <a:lumOff val="15000"/>
                  </a:schemeClr>
                </a:solidFill>
                <a:effectLst/>
                <a:highlight>
                  <a:srgbClr val="FFFFFF"/>
                </a:highlight>
              </a:rPr>
              <a:t>, the </a:t>
            </a:r>
            <a:r>
              <a:rPr lang="en-US" sz="2400" i="0" u="none" strike="noStrike" dirty="0">
                <a:solidFill>
                  <a:schemeClr val="tx1">
                    <a:lumMod val="85000"/>
                    <a:lumOff val="15000"/>
                  </a:schemeClr>
                </a:solidFill>
                <a:effectLst/>
                <a:highlight>
                  <a:srgbClr val="FFFFFF"/>
                </a:highlight>
              </a:rPr>
              <a:t>King of Pontus</a:t>
            </a:r>
            <a:r>
              <a:rPr lang="en-US" sz="2400" i="0" dirty="0">
                <a:solidFill>
                  <a:schemeClr val="tx1">
                    <a:lumMod val="85000"/>
                    <a:lumOff val="15000"/>
                  </a:schemeClr>
                </a:solidFill>
                <a:effectLst/>
                <a:highlight>
                  <a:srgbClr val="FFFFFF"/>
                </a:highlight>
              </a:rPr>
              <a:t> during the wars who </a:t>
            </a:r>
            <a:r>
              <a:rPr lang="en-US" sz="2400" b="1" i="1" u="sng" dirty="0">
                <a:solidFill>
                  <a:schemeClr val="accent6"/>
                </a:solidFill>
                <a:effectLst/>
                <a:highlight>
                  <a:srgbClr val="FFFFFF"/>
                </a:highlight>
              </a:rPr>
              <a:t>initiated</a:t>
            </a:r>
            <a:r>
              <a:rPr lang="en-US" sz="2400" i="0" dirty="0">
                <a:solidFill>
                  <a:schemeClr val="tx1">
                    <a:lumMod val="85000"/>
                    <a:lumOff val="15000"/>
                  </a:schemeClr>
                </a:solidFill>
                <a:effectLst/>
                <a:highlight>
                  <a:srgbClr val="FFFFFF"/>
                </a:highlight>
              </a:rPr>
              <a:t> the hostilities after </a:t>
            </a:r>
            <a:r>
              <a:rPr lang="en-US" sz="2400" b="1" i="1" u="sng" dirty="0">
                <a:solidFill>
                  <a:schemeClr val="accent6"/>
                </a:solidFill>
                <a:effectLst/>
                <a:highlight>
                  <a:srgbClr val="FFFFFF"/>
                </a:highlight>
              </a:rPr>
              <a:t>annexing the Roman </a:t>
            </a:r>
            <a:r>
              <a:rPr lang="en-US" sz="2400" b="1" i="1" u="sng" strike="noStrike" dirty="0">
                <a:solidFill>
                  <a:schemeClr val="accent6"/>
                </a:solidFill>
                <a:effectLst/>
                <a:highlight>
                  <a:srgbClr val="FFFFFF"/>
                </a:highlight>
              </a:rPr>
              <a:t>province </a:t>
            </a:r>
            <a:r>
              <a:rPr lang="en-US" sz="2400" i="0" u="none" strike="noStrike" dirty="0">
                <a:solidFill>
                  <a:schemeClr val="tx1">
                    <a:lumMod val="85000"/>
                    <a:lumOff val="15000"/>
                  </a:schemeClr>
                </a:solidFill>
                <a:effectLst/>
                <a:highlight>
                  <a:srgbClr val="FFFFFF"/>
                </a:highlight>
              </a:rPr>
              <a:t>of Asia</a:t>
            </a:r>
            <a:r>
              <a:rPr lang="en-US" sz="2400" i="0" dirty="0">
                <a:solidFill>
                  <a:schemeClr val="tx1">
                    <a:lumMod val="85000"/>
                    <a:lumOff val="15000"/>
                  </a:schemeClr>
                </a:solidFill>
                <a:effectLst/>
                <a:highlight>
                  <a:srgbClr val="FFFFFF"/>
                </a:highlight>
              </a:rPr>
              <a:t> into its </a:t>
            </a:r>
            <a:r>
              <a:rPr lang="en-US" sz="2400" i="0" u="none" strike="noStrike" dirty="0">
                <a:solidFill>
                  <a:schemeClr val="tx1">
                    <a:lumMod val="85000"/>
                    <a:lumOff val="15000"/>
                  </a:schemeClr>
                </a:solidFill>
                <a:effectLst/>
                <a:highlight>
                  <a:srgbClr val="FFFFFF"/>
                </a:highlight>
              </a:rPr>
              <a:t>Pontic Empire</a:t>
            </a:r>
            <a:r>
              <a:rPr lang="en-US" sz="2400" i="0" dirty="0">
                <a:solidFill>
                  <a:schemeClr val="tx1">
                    <a:lumMod val="85000"/>
                    <a:lumOff val="15000"/>
                  </a:schemeClr>
                </a:solidFill>
                <a:effectLst/>
                <a:highlight>
                  <a:srgbClr val="FFFFFF"/>
                </a:highlight>
              </a:rPr>
              <a:t> (that came to include most of </a:t>
            </a:r>
            <a:r>
              <a:rPr lang="en-US" sz="2400" i="0" u="none" strike="noStrike" dirty="0">
                <a:solidFill>
                  <a:schemeClr val="tx1">
                    <a:lumMod val="85000"/>
                    <a:lumOff val="15000"/>
                  </a:schemeClr>
                </a:solidFill>
                <a:effectLst/>
                <a:highlight>
                  <a:srgbClr val="FFFFFF"/>
                </a:highlight>
              </a:rPr>
              <a:t>Asia Minor</a:t>
            </a:r>
            <a:r>
              <a:rPr lang="en-US" sz="2400" i="0" dirty="0">
                <a:solidFill>
                  <a:schemeClr val="tx1">
                    <a:lumMod val="85000"/>
                    <a:lumOff val="15000"/>
                  </a:schemeClr>
                </a:solidFill>
                <a:effectLst/>
                <a:highlight>
                  <a:srgbClr val="FFFFFF"/>
                </a:highlight>
              </a:rPr>
              <a:t>) and </a:t>
            </a:r>
            <a:r>
              <a:rPr lang="en-US" sz="2400" b="1" i="1" u="sng" strike="noStrike" dirty="0">
                <a:solidFill>
                  <a:schemeClr val="accent6"/>
                </a:solidFill>
                <a:effectLst/>
                <a:highlight>
                  <a:srgbClr val="FFFFFF"/>
                </a:highlight>
              </a:rPr>
              <a:t>committing massacres</a:t>
            </a:r>
            <a:r>
              <a:rPr lang="en-US" sz="2400" b="1" i="1" u="sng" dirty="0">
                <a:solidFill>
                  <a:schemeClr val="accent6"/>
                </a:solidFill>
                <a:effectLst/>
                <a:highlight>
                  <a:srgbClr val="FFFFFF"/>
                </a:highlight>
              </a:rPr>
              <a:t> </a:t>
            </a:r>
            <a:r>
              <a:rPr lang="en-US" sz="2400" i="0" dirty="0">
                <a:solidFill>
                  <a:schemeClr val="tx1">
                    <a:lumMod val="85000"/>
                    <a:lumOff val="15000"/>
                  </a:schemeClr>
                </a:solidFill>
                <a:effectLst/>
                <a:highlight>
                  <a:srgbClr val="FFFFFF"/>
                </a:highlight>
              </a:rPr>
              <a:t>against the Roman inhabitants there.</a:t>
            </a:r>
            <a:br>
              <a:rPr lang="en-US" sz="2400" i="0" dirty="0">
                <a:solidFill>
                  <a:schemeClr val="tx1">
                    <a:lumMod val="85000"/>
                    <a:lumOff val="15000"/>
                  </a:schemeClr>
                </a:solidFill>
                <a:effectLst/>
                <a:highlight>
                  <a:srgbClr val="FFFFFF"/>
                </a:highlight>
              </a:rPr>
            </a:br>
            <a:br>
              <a:rPr lang="en-US" sz="2400" i="0" dirty="0">
                <a:solidFill>
                  <a:schemeClr val="tx1">
                    <a:lumMod val="85000"/>
                    <a:lumOff val="15000"/>
                  </a:schemeClr>
                </a:solidFill>
                <a:effectLst/>
                <a:highlight>
                  <a:srgbClr val="FFFFFF"/>
                </a:highlight>
              </a:rPr>
            </a:br>
            <a:r>
              <a:rPr lang="en-US" sz="2400" i="0" dirty="0">
                <a:solidFill>
                  <a:schemeClr val="tx1">
                    <a:lumMod val="85000"/>
                    <a:lumOff val="15000"/>
                  </a:schemeClr>
                </a:solidFill>
                <a:effectLst/>
                <a:highlight>
                  <a:srgbClr val="FFFFFF"/>
                </a:highlight>
              </a:rPr>
              <a:t> Mithridates was able to </a:t>
            </a:r>
            <a:r>
              <a:rPr lang="en-US" sz="2400" b="1" i="1" u="sng" dirty="0" err="1">
                <a:solidFill>
                  <a:schemeClr val="accent6"/>
                </a:solidFill>
                <a:effectLst/>
                <a:highlight>
                  <a:srgbClr val="FFFFFF"/>
                </a:highlight>
              </a:rPr>
              <a:t>organise</a:t>
            </a:r>
            <a:r>
              <a:rPr lang="en-US" sz="2400" b="1" i="1" u="sng" dirty="0">
                <a:solidFill>
                  <a:schemeClr val="accent6"/>
                </a:solidFill>
                <a:effectLst/>
                <a:highlight>
                  <a:srgbClr val="FFFFFF"/>
                </a:highlight>
              </a:rPr>
              <a:t> revolts </a:t>
            </a:r>
            <a:r>
              <a:rPr lang="en-US" sz="2400" i="0" dirty="0">
                <a:solidFill>
                  <a:schemeClr val="tx1">
                    <a:lumMod val="85000"/>
                    <a:lumOff val="15000"/>
                  </a:schemeClr>
                </a:solidFill>
                <a:effectLst/>
                <a:highlight>
                  <a:srgbClr val="FFFFFF"/>
                </a:highlight>
              </a:rPr>
              <a:t>against advancing Roman troops and </a:t>
            </a:r>
            <a:r>
              <a:rPr lang="en-US" sz="2400" b="1" i="1" u="sng" dirty="0">
                <a:solidFill>
                  <a:schemeClr val="accent6"/>
                </a:solidFill>
                <a:effectLst/>
                <a:highlight>
                  <a:srgbClr val="FFFFFF"/>
                </a:highlight>
              </a:rPr>
              <a:t>play off the political factions</a:t>
            </a:r>
            <a:r>
              <a:rPr lang="en-US" sz="2400" i="0" dirty="0">
                <a:solidFill>
                  <a:schemeClr val="tx1">
                    <a:lumMod val="85000"/>
                    <a:lumOff val="15000"/>
                  </a:schemeClr>
                </a:solidFill>
                <a:effectLst/>
                <a:highlight>
                  <a:srgbClr val="FFFFFF"/>
                </a:highlight>
              </a:rPr>
              <a:t> of the </a:t>
            </a:r>
            <a:r>
              <a:rPr lang="en-US" sz="2400" i="0" u="none" strike="noStrike" dirty="0">
                <a:solidFill>
                  <a:schemeClr val="tx1">
                    <a:lumMod val="85000"/>
                    <a:lumOff val="15000"/>
                  </a:schemeClr>
                </a:solidFill>
                <a:effectLst/>
                <a:highlight>
                  <a:srgbClr val="FFFFFF"/>
                </a:highlight>
              </a:rPr>
              <a:t>optimates</a:t>
            </a:r>
            <a:r>
              <a:rPr lang="en-US" sz="2400" i="0" dirty="0">
                <a:solidFill>
                  <a:schemeClr val="tx1">
                    <a:lumMod val="85000"/>
                    <a:lumOff val="15000"/>
                  </a:schemeClr>
                </a:solidFill>
                <a:effectLst/>
                <a:highlight>
                  <a:srgbClr val="FFFFFF"/>
                </a:highlight>
              </a:rPr>
              <a:t> and </a:t>
            </a:r>
            <a:r>
              <a:rPr lang="en-US" sz="2400" i="0" u="none" strike="noStrike" dirty="0">
                <a:solidFill>
                  <a:schemeClr val="tx1">
                    <a:lumMod val="85000"/>
                    <a:lumOff val="15000"/>
                  </a:schemeClr>
                </a:solidFill>
                <a:effectLst/>
                <a:highlight>
                  <a:srgbClr val="FFFFFF"/>
                </a:highlight>
              </a:rPr>
              <a:t>populares</a:t>
            </a:r>
            <a:r>
              <a:rPr lang="en-US" sz="2400" i="0" dirty="0">
                <a:solidFill>
                  <a:schemeClr val="tx1">
                    <a:lumMod val="85000"/>
                    <a:lumOff val="15000"/>
                  </a:schemeClr>
                </a:solidFill>
                <a:effectLst/>
                <a:highlight>
                  <a:srgbClr val="FFFFFF"/>
                </a:highlight>
              </a:rPr>
              <a:t> against one another in the </a:t>
            </a:r>
            <a:r>
              <a:rPr lang="en-US" sz="2400" i="0" u="none" strike="noStrike" dirty="0">
                <a:solidFill>
                  <a:schemeClr val="tx1">
                    <a:lumMod val="85000"/>
                    <a:lumOff val="15000"/>
                  </a:schemeClr>
                </a:solidFill>
                <a:effectLst/>
                <a:highlight>
                  <a:srgbClr val="FFFFFF"/>
                </a:highlight>
              </a:rPr>
              <a:t>Roman civil wars</a:t>
            </a:r>
            <a:r>
              <a:rPr lang="en-US" sz="2400" i="0" dirty="0">
                <a:solidFill>
                  <a:schemeClr val="tx1">
                    <a:lumMod val="85000"/>
                    <a:lumOff val="15000"/>
                  </a:schemeClr>
                </a:solidFill>
                <a:effectLst/>
                <a:highlight>
                  <a:srgbClr val="FFFFFF"/>
                </a:highlight>
              </a:rPr>
              <a:t>. </a:t>
            </a:r>
            <a:br>
              <a:rPr lang="en-US" sz="2400" i="0" dirty="0">
                <a:solidFill>
                  <a:schemeClr val="tx1">
                    <a:lumMod val="85000"/>
                    <a:lumOff val="15000"/>
                  </a:schemeClr>
                </a:solidFill>
                <a:effectLst/>
                <a:highlight>
                  <a:srgbClr val="FFFFFF"/>
                </a:highlight>
              </a:rPr>
            </a:br>
            <a:br>
              <a:rPr lang="en-US" sz="2400" i="0" dirty="0">
                <a:solidFill>
                  <a:schemeClr val="tx1">
                    <a:lumMod val="85000"/>
                    <a:lumOff val="15000"/>
                  </a:schemeClr>
                </a:solidFill>
                <a:effectLst/>
                <a:highlight>
                  <a:srgbClr val="FFFFFF"/>
                </a:highlight>
              </a:rPr>
            </a:br>
            <a:r>
              <a:rPr lang="en-US" sz="2400" i="0" dirty="0">
                <a:solidFill>
                  <a:schemeClr val="tx1">
                    <a:lumMod val="85000"/>
                    <a:lumOff val="15000"/>
                  </a:schemeClr>
                </a:solidFill>
                <a:effectLst/>
                <a:highlight>
                  <a:srgbClr val="FFFFFF"/>
                </a:highlight>
              </a:rPr>
              <a:t>Nevertheless, the first war ended with a </a:t>
            </a:r>
            <a:r>
              <a:rPr lang="en-US" sz="2400" b="1" i="1" u="sng" dirty="0">
                <a:solidFill>
                  <a:schemeClr val="accent6"/>
                </a:solidFill>
                <a:effectLst/>
                <a:highlight>
                  <a:srgbClr val="FFFFFF"/>
                </a:highlight>
              </a:rPr>
              <a:t>Roman victory</a:t>
            </a:r>
            <a:r>
              <a:rPr lang="en-US" sz="2400" i="0" dirty="0">
                <a:solidFill>
                  <a:schemeClr val="tx1">
                    <a:lumMod val="85000"/>
                    <a:lumOff val="15000"/>
                  </a:schemeClr>
                </a:solidFill>
                <a:effectLst/>
                <a:highlight>
                  <a:srgbClr val="FFFFFF"/>
                </a:highlight>
              </a:rPr>
              <a:t>, confirmed by the </a:t>
            </a:r>
            <a:r>
              <a:rPr lang="en-US" sz="2400" b="1" i="1" u="sng" strike="noStrike" dirty="0">
                <a:solidFill>
                  <a:schemeClr val="accent6"/>
                </a:solidFill>
                <a:effectLst/>
                <a:highlight>
                  <a:srgbClr val="FFFFFF"/>
                </a:highlight>
              </a:rPr>
              <a:t>Treaty of Dardanos</a:t>
            </a:r>
            <a:r>
              <a:rPr lang="en-US" sz="2400" b="1" i="1" u="sng" dirty="0">
                <a:solidFill>
                  <a:schemeClr val="accent6"/>
                </a:solidFill>
                <a:effectLst/>
                <a:highlight>
                  <a:srgbClr val="FFFFFF"/>
                </a:highlight>
              </a:rPr>
              <a:t> </a:t>
            </a:r>
            <a:r>
              <a:rPr lang="en-US" sz="2400" i="0" dirty="0">
                <a:solidFill>
                  <a:schemeClr val="tx1">
                    <a:lumMod val="85000"/>
                    <a:lumOff val="15000"/>
                  </a:schemeClr>
                </a:solidFill>
                <a:effectLst/>
                <a:highlight>
                  <a:srgbClr val="FFFFFF"/>
                </a:highlight>
              </a:rPr>
              <a:t>signed by </a:t>
            </a:r>
            <a:r>
              <a:rPr lang="en-US" sz="2400" i="0" u="none" strike="noStrike" dirty="0">
                <a:solidFill>
                  <a:schemeClr val="tx1">
                    <a:lumMod val="85000"/>
                    <a:lumOff val="15000"/>
                  </a:schemeClr>
                </a:solidFill>
                <a:effectLst/>
                <a:highlight>
                  <a:srgbClr val="FFFFFF"/>
                </a:highlight>
              </a:rPr>
              <a:t>Sulla</a:t>
            </a:r>
            <a:r>
              <a:rPr lang="en-US" sz="2400" i="0" dirty="0">
                <a:solidFill>
                  <a:schemeClr val="tx1">
                    <a:lumMod val="85000"/>
                    <a:lumOff val="15000"/>
                  </a:schemeClr>
                </a:solidFill>
                <a:effectLst/>
                <a:highlight>
                  <a:srgbClr val="FFFFFF"/>
                </a:highlight>
              </a:rPr>
              <a:t> and Mithridates. Greece was restored to Roman rule and Pontus was expected to restore the </a:t>
            </a:r>
            <a:r>
              <a:rPr lang="en-US" sz="2400" i="1" u="none" strike="noStrike" dirty="0">
                <a:solidFill>
                  <a:schemeClr val="tx1">
                    <a:lumMod val="85000"/>
                    <a:lumOff val="15000"/>
                  </a:schemeClr>
                </a:solidFill>
                <a:effectLst/>
                <a:highlight>
                  <a:srgbClr val="FFFFFF"/>
                </a:highlight>
              </a:rPr>
              <a:t>status quo </a:t>
            </a:r>
            <a:r>
              <a:rPr lang="en-US" sz="2400" i="0" dirty="0">
                <a:solidFill>
                  <a:schemeClr val="tx1">
                    <a:lumMod val="85000"/>
                    <a:lumOff val="15000"/>
                  </a:schemeClr>
                </a:solidFill>
                <a:effectLst/>
                <a:highlight>
                  <a:srgbClr val="FFFFFF"/>
                </a:highlight>
              </a:rPr>
              <a:t>in Asia Minor.</a:t>
            </a:r>
            <a:endParaRPr lang="en-US" sz="24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0305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541E47-52BC-B0CF-1957-A56AA1368FD4}"/>
              </a:ext>
            </a:extLst>
          </p:cNvPr>
          <p:cNvPicPr>
            <a:picLocks noChangeAspect="1"/>
          </p:cNvPicPr>
          <p:nvPr/>
        </p:nvPicPr>
        <p:blipFill>
          <a:blip r:embed="rId2"/>
          <a:stretch>
            <a:fillRect/>
          </a:stretch>
        </p:blipFill>
        <p:spPr>
          <a:xfrm>
            <a:off x="1604492" y="123010"/>
            <a:ext cx="8492543" cy="6611979"/>
          </a:xfrm>
          <a:prstGeom prst="rect">
            <a:avLst/>
          </a:prstGeom>
        </p:spPr>
      </p:pic>
    </p:spTree>
    <p:extLst>
      <p:ext uri="{BB962C8B-B14F-4D97-AF65-F5344CB8AC3E}">
        <p14:creationId xmlns:p14="http://schemas.microsoft.com/office/powerpoint/2010/main" val="68799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Rectangle 1032">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35" name="Straight Connector 103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map of different colors&#10;&#10;Description automatically generated">
            <a:extLst>
              <a:ext uri="{FF2B5EF4-FFF2-40B4-BE49-F238E27FC236}">
                <a16:creationId xmlns:a16="http://schemas.microsoft.com/office/drawing/2014/main" id="{0C7DB541-F556-1870-1298-9A24642D3D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47" r="3" b="2247"/>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3FA602B-92D7-29B7-9D15-6CDA5235ECD2}"/>
              </a:ext>
            </a:extLst>
          </p:cNvPr>
          <p:cNvSpPr txBox="1"/>
          <p:nvPr/>
        </p:nvSpPr>
        <p:spPr>
          <a:xfrm>
            <a:off x="7859485" y="2198914"/>
            <a:ext cx="3690257" cy="3670180"/>
          </a:xfrm>
          <a:prstGeom prst="rect">
            <a:avLst/>
          </a:prstGeom>
        </p:spPr>
        <p:txBody>
          <a:bodyPr vert="horz" lIns="0" tIns="45720" rIns="0" bIns="45720" rtlCol="0">
            <a:normAutofit/>
          </a:bodyPr>
          <a:lstStyle/>
          <a:p>
            <a:pPr algn="ctr">
              <a:lnSpc>
                <a:spcPct val="90000"/>
              </a:lnSpc>
              <a:spcAft>
                <a:spcPts val="600"/>
              </a:spcAft>
              <a:buClr>
                <a:schemeClr val="accent1"/>
              </a:buClr>
              <a:buFont typeface="Calibri" panose="020F0502020204030204" pitchFamily="34" charset="0"/>
            </a:pPr>
            <a:r>
              <a:rPr lang="en-US" b="1" i="0" dirty="0">
                <a:solidFill>
                  <a:schemeClr val="tx1">
                    <a:lumMod val="75000"/>
                    <a:lumOff val="25000"/>
                  </a:schemeClr>
                </a:solidFill>
                <a:effectLst/>
                <a:highlight>
                  <a:srgbClr val="FFFFFF"/>
                </a:highlight>
              </a:rPr>
              <a:t>Map of the Pontic Kingdom</a:t>
            </a:r>
            <a:br>
              <a:rPr lang="en-US" b="1" i="0" dirty="0">
                <a:solidFill>
                  <a:schemeClr val="tx1">
                    <a:lumMod val="75000"/>
                    <a:lumOff val="25000"/>
                  </a:schemeClr>
                </a:solidFill>
                <a:effectLst/>
                <a:highlight>
                  <a:srgbClr val="FFFFFF"/>
                </a:highlight>
              </a:rPr>
            </a:br>
            <a:endParaRPr lang="en-US" b="1" i="0" dirty="0">
              <a:solidFill>
                <a:schemeClr val="tx1">
                  <a:lumMod val="75000"/>
                  <a:lumOff val="25000"/>
                </a:schemeClr>
              </a:solidFill>
              <a:effectLst/>
              <a:highlight>
                <a:srgbClr val="FFFFFF"/>
              </a:highlight>
            </a:endParaRPr>
          </a:p>
          <a:p>
            <a:pPr marL="285750" indent="-285750">
              <a:lnSpc>
                <a:spcPct val="90000"/>
              </a:lnSpc>
              <a:spcAft>
                <a:spcPts val="600"/>
              </a:spcAft>
              <a:buClr>
                <a:schemeClr val="accent1"/>
              </a:buClr>
              <a:buFont typeface="Arial" panose="020B0604020202020204" pitchFamily="34" charset="0"/>
              <a:buChar char="•"/>
            </a:pPr>
            <a:r>
              <a:rPr lang="en-US" b="1" i="0" dirty="0">
                <a:solidFill>
                  <a:schemeClr val="tx1">
                    <a:lumMod val="75000"/>
                    <a:lumOff val="25000"/>
                  </a:schemeClr>
                </a:solidFill>
                <a:effectLst/>
                <a:highlight>
                  <a:srgbClr val="FFFFFF"/>
                </a:highlight>
              </a:rPr>
              <a:t> </a:t>
            </a:r>
            <a:r>
              <a:rPr lang="en-US" b="1" i="0" dirty="0">
                <a:solidFill>
                  <a:srgbClr val="B92FAB"/>
                </a:solidFill>
                <a:effectLst/>
                <a:highlight>
                  <a:srgbClr val="FFFFFF"/>
                </a:highlight>
              </a:rPr>
              <a:t>before the reign of </a:t>
            </a:r>
            <a:r>
              <a:rPr lang="en-US" b="1" i="0" u="sng" dirty="0">
                <a:solidFill>
                  <a:srgbClr val="B92FAB"/>
                </a:solidFill>
                <a:effectLst/>
                <a:highlight>
                  <a:srgbClr val="FFFFFF"/>
                </a:highlight>
              </a:rPr>
              <a:t>Mithridates VI</a:t>
            </a:r>
            <a:r>
              <a:rPr lang="en-US" b="1" i="0" dirty="0">
                <a:solidFill>
                  <a:srgbClr val="B92FAB"/>
                </a:solidFill>
                <a:effectLst/>
                <a:highlight>
                  <a:srgbClr val="FFFFFF"/>
                </a:highlight>
              </a:rPr>
              <a:t> </a:t>
            </a:r>
            <a:br>
              <a:rPr lang="en-US" b="1" i="0" dirty="0">
                <a:solidFill>
                  <a:srgbClr val="B92FAB"/>
                </a:solidFill>
                <a:effectLst/>
                <a:highlight>
                  <a:srgbClr val="FFFFFF"/>
                </a:highlight>
              </a:rPr>
            </a:br>
            <a:r>
              <a:rPr lang="en-US" b="1" i="0" dirty="0">
                <a:solidFill>
                  <a:srgbClr val="B92FAB"/>
                </a:solidFill>
                <a:effectLst/>
                <a:highlight>
                  <a:srgbClr val="FFFFFF"/>
                </a:highlight>
              </a:rPr>
              <a:t>(darkest purple)</a:t>
            </a:r>
          </a:p>
          <a:p>
            <a:pPr marL="285750" indent="-285750">
              <a:lnSpc>
                <a:spcPct val="90000"/>
              </a:lnSpc>
              <a:spcAft>
                <a:spcPts val="600"/>
              </a:spcAft>
              <a:buClr>
                <a:schemeClr val="accent1"/>
              </a:buClr>
              <a:buFont typeface="Arial" panose="020B0604020202020204" pitchFamily="34" charset="0"/>
              <a:buChar char="•"/>
            </a:pPr>
            <a:endParaRPr lang="en-US" b="1" dirty="0">
              <a:solidFill>
                <a:schemeClr val="tx1">
                  <a:lumMod val="75000"/>
                  <a:lumOff val="25000"/>
                </a:schemeClr>
              </a:solidFill>
              <a:highlight>
                <a:srgbClr val="FFFFFF"/>
              </a:highlight>
            </a:endParaRPr>
          </a:p>
          <a:p>
            <a:pPr marL="285750" indent="-285750">
              <a:lnSpc>
                <a:spcPct val="90000"/>
              </a:lnSpc>
              <a:spcAft>
                <a:spcPts val="600"/>
              </a:spcAft>
              <a:buClr>
                <a:schemeClr val="accent1"/>
              </a:buClr>
              <a:buFont typeface="Arial" panose="020B0604020202020204" pitchFamily="34" charset="0"/>
              <a:buChar char="•"/>
            </a:pPr>
            <a:r>
              <a:rPr lang="en-US" b="1" i="0" dirty="0">
                <a:solidFill>
                  <a:srgbClr val="CF6BC4"/>
                </a:solidFill>
                <a:effectLst/>
                <a:highlight>
                  <a:srgbClr val="FFFFFF"/>
                </a:highlight>
              </a:rPr>
              <a:t>after his conquests (purple)</a:t>
            </a:r>
            <a:br>
              <a:rPr lang="en-US" b="1" i="0" dirty="0">
                <a:solidFill>
                  <a:schemeClr val="tx1">
                    <a:lumMod val="75000"/>
                    <a:lumOff val="25000"/>
                  </a:schemeClr>
                </a:solidFill>
                <a:effectLst/>
                <a:highlight>
                  <a:srgbClr val="FFFFFF"/>
                </a:highlight>
              </a:rPr>
            </a:br>
            <a:endParaRPr lang="en-US" b="1" i="0" dirty="0">
              <a:solidFill>
                <a:schemeClr val="tx1">
                  <a:lumMod val="75000"/>
                  <a:lumOff val="25000"/>
                </a:schemeClr>
              </a:solidFill>
              <a:effectLst/>
              <a:highlight>
                <a:srgbClr val="FFFFFF"/>
              </a:highlight>
            </a:endParaRPr>
          </a:p>
          <a:p>
            <a:pPr marL="285750" indent="-285750">
              <a:lnSpc>
                <a:spcPct val="90000"/>
              </a:lnSpc>
              <a:spcAft>
                <a:spcPts val="600"/>
              </a:spcAft>
              <a:buClr>
                <a:schemeClr val="accent1"/>
              </a:buClr>
              <a:buFont typeface="Arial" panose="020B0604020202020204" pitchFamily="34" charset="0"/>
              <a:buChar char="•"/>
            </a:pPr>
            <a:r>
              <a:rPr lang="en-US" b="1" i="0" dirty="0">
                <a:solidFill>
                  <a:srgbClr val="FA67FC"/>
                </a:solidFill>
                <a:effectLst/>
                <a:highlight>
                  <a:srgbClr val="FFFFFF"/>
                </a:highlight>
              </a:rPr>
              <a:t>his conquests in the first Mithridatic wars (pink)</a:t>
            </a:r>
            <a:endParaRPr lang="en-US" b="1" dirty="0">
              <a:solidFill>
                <a:srgbClr val="FA67FC"/>
              </a:solidFill>
            </a:endParaRPr>
          </a:p>
        </p:txBody>
      </p:sp>
      <p:sp>
        <p:nvSpPr>
          <p:cNvPr id="1041" name="Rectangle 1040">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3" name="Rectangle 104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8216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CBA4-E3A3-D721-009F-17C38083F0E4}"/>
              </a:ext>
            </a:extLst>
          </p:cNvPr>
          <p:cNvSpPr>
            <a:spLocks noGrp="1"/>
          </p:cNvSpPr>
          <p:nvPr>
            <p:ph type="ctrTitle"/>
          </p:nvPr>
        </p:nvSpPr>
        <p:spPr/>
        <p:txBody>
          <a:bodyPr/>
          <a:lstStyle/>
          <a:p>
            <a:r>
              <a:rPr lang="en-US" dirty="0"/>
              <a:t>Important note:</a:t>
            </a:r>
          </a:p>
        </p:txBody>
      </p:sp>
      <p:sp>
        <p:nvSpPr>
          <p:cNvPr id="3" name="Subtitle 2">
            <a:extLst>
              <a:ext uri="{FF2B5EF4-FFF2-40B4-BE49-F238E27FC236}">
                <a16:creationId xmlns:a16="http://schemas.microsoft.com/office/drawing/2014/main" id="{96347E28-9DC2-D9CA-1BE0-ED4628515087}"/>
              </a:ext>
            </a:extLst>
          </p:cNvPr>
          <p:cNvSpPr>
            <a:spLocks noGrp="1"/>
          </p:cNvSpPr>
          <p:nvPr>
            <p:ph type="subTitle" idx="1"/>
          </p:nvPr>
        </p:nvSpPr>
        <p:spPr>
          <a:xfrm>
            <a:off x="304800" y="4455620"/>
            <a:ext cx="11550316" cy="1643427"/>
          </a:xfrm>
        </p:spPr>
        <p:txBody>
          <a:bodyPr>
            <a:normAutofit fontScale="92500" lnSpcReduction="20000"/>
          </a:bodyPr>
          <a:lstStyle/>
          <a:p>
            <a:pPr algn="ctr"/>
            <a:r>
              <a:rPr lang="en-US" sz="3200" b="1" dirty="0"/>
              <a:t>Sulla played a significant role in the </a:t>
            </a:r>
            <a:br>
              <a:rPr lang="en-US" sz="3200" b="1" dirty="0"/>
            </a:br>
            <a:r>
              <a:rPr lang="en-US" sz="3200" b="1" u="sng" dirty="0"/>
              <a:t>first mithridatic war</a:t>
            </a:r>
            <a:r>
              <a:rPr lang="en-US" sz="3200" b="1" dirty="0"/>
              <a:t> (89 – 85BCE). </a:t>
            </a:r>
          </a:p>
          <a:p>
            <a:pPr algn="ctr"/>
            <a:r>
              <a:rPr lang="en-US" sz="3200" b="1" dirty="0"/>
              <a:t>However, he was </a:t>
            </a:r>
            <a:r>
              <a:rPr lang="en-US" sz="3200" b="1" i="1" u="sng" dirty="0"/>
              <a:t>not</a:t>
            </a:r>
            <a:r>
              <a:rPr lang="en-US" sz="3200" b="1" dirty="0"/>
              <a:t> directly involved in the subsequent mithridatic wars.</a:t>
            </a:r>
          </a:p>
        </p:txBody>
      </p:sp>
    </p:spTree>
    <p:extLst>
      <p:ext uri="{BB962C8B-B14F-4D97-AF65-F5344CB8AC3E}">
        <p14:creationId xmlns:p14="http://schemas.microsoft.com/office/powerpoint/2010/main" val="145820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7C60-3919-CB10-006A-C16A8B3162AE}"/>
              </a:ext>
            </a:extLst>
          </p:cNvPr>
          <p:cNvSpPr>
            <a:spLocks noGrp="1"/>
          </p:cNvSpPr>
          <p:nvPr>
            <p:ph type="title"/>
          </p:nvPr>
        </p:nvSpPr>
        <p:spPr/>
        <p:txBody>
          <a:bodyPr/>
          <a:lstStyle/>
          <a:p>
            <a:pPr algn="ctr"/>
            <a:r>
              <a:rPr lang="en-US" dirty="0"/>
              <a:t>Activity – The First Mithridatic War</a:t>
            </a:r>
          </a:p>
        </p:txBody>
      </p:sp>
      <p:sp>
        <p:nvSpPr>
          <p:cNvPr id="3" name="Content Placeholder 2">
            <a:extLst>
              <a:ext uri="{FF2B5EF4-FFF2-40B4-BE49-F238E27FC236}">
                <a16:creationId xmlns:a16="http://schemas.microsoft.com/office/drawing/2014/main" id="{945DFE20-3284-3563-068E-C8CFEC40FDCB}"/>
              </a:ext>
            </a:extLst>
          </p:cNvPr>
          <p:cNvSpPr>
            <a:spLocks noGrp="1"/>
          </p:cNvSpPr>
          <p:nvPr>
            <p:ph idx="1"/>
          </p:nvPr>
        </p:nvSpPr>
        <p:spPr/>
        <p:txBody>
          <a:bodyPr/>
          <a:lstStyle/>
          <a:p>
            <a:r>
              <a:rPr lang="en-US" dirty="0"/>
              <a:t>Using a piece of A3 Paper, create a STUDY SHEET about the First Mithridatic War</a:t>
            </a:r>
          </a:p>
          <a:p>
            <a:r>
              <a:rPr lang="en-US" dirty="0"/>
              <a:t>Include the following:</a:t>
            </a:r>
          </a:p>
          <a:p>
            <a:pPr>
              <a:buFont typeface="Arial" panose="020B0604020202020204" pitchFamily="34" charset="0"/>
              <a:buChar char="•"/>
            </a:pPr>
            <a:r>
              <a:rPr lang="en-US" dirty="0"/>
              <a:t> Causes (6)</a:t>
            </a:r>
          </a:p>
          <a:p>
            <a:pPr>
              <a:buFont typeface="Arial" panose="020B0604020202020204" pitchFamily="34" charset="0"/>
              <a:buChar char="•"/>
            </a:pPr>
            <a:r>
              <a:rPr lang="en-US" dirty="0"/>
              <a:t> People (6)</a:t>
            </a:r>
          </a:p>
          <a:p>
            <a:pPr>
              <a:buFont typeface="Arial" panose="020B0604020202020204" pitchFamily="34" charset="0"/>
              <a:buChar char="•"/>
            </a:pPr>
            <a:r>
              <a:rPr lang="en-US" dirty="0"/>
              <a:t> Short Term Effects (4)</a:t>
            </a:r>
          </a:p>
          <a:p>
            <a:pPr>
              <a:buFont typeface="Arial" panose="020B0604020202020204" pitchFamily="34" charset="0"/>
              <a:buChar char="•"/>
            </a:pPr>
            <a:r>
              <a:rPr lang="en-US" dirty="0"/>
              <a:t> Long Term Effects (4)</a:t>
            </a:r>
          </a:p>
        </p:txBody>
      </p:sp>
    </p:spTree>
    <p:extLst>
      <p:ext uri="{BB962C8B-B14F-4D97-AF65-F5344CB8AC3E}">
        <p14:creationId xmlns:p14="http://schemas.microsoft.com/office/powerpoint/2010/main" val="171372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895A6C0-035E-F518-45D6-3431AA3F9617}"/>
              </a:ext>
            </a:extLst>
          </p:cNvPr>
          <p:cNvSpPr/>
          <p:nvPr/>
        </p:nvSpPr>
        <p:spPr>
          <a:xfrm>
            <a:off x="4846320" y="2308860"/>
            <a:ext cx="2000250" cy="17487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The First Mithridatic War</a:t>
            </a:r>
          </a:p>
        </p:txBody>
      </p:sp>
    </p:spTree>
    <p:extLst>
      <p:ext uri="{BB962C8B-B14F-4D97-AF65-F5344CB8AC3E}">
        <p14:creationId xmlns:p14="http://schemas.microsoft.com/office/powerpoint/2010/main" val="199154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295B-1D4C-631B-BE6E-CF63A2A87B52}"/>
              </a:ext>
            </a:extLst>
          </p:cNvPr>
          <p:cNvSpPr>
            <a:spLocks noGrp="1"/>
          </p:cNvSpPr>
          <p:nvPr>
            <p:ph type="title"/>
          </p:nvPr>
        </p:nvSpPr>
        <p:spPr/>
        <p:txBody>
          <a:bodyPr/>
          <a:lstStyle/>
          <a:p>
            <a:r>
              <a:rPr lang="en-US" dirty="0"/>
              <a:t>Causes – TEACHER ONLY</a:t>
            </a:r>
          </a:p>
        </p:txBody>
      </p:sp>
      <p:sp>
        <p:nvSpPr>
          <p:cNvPr id="3" name="Content Placeholder 2">
            <a:extLst>
              <a:ext uri="{FF2B5EF4-FFF2-40B4-BE49-F238E27FC236}">
                <a16:creationId xmlns:a16="http://schemas.microsoft.com/office/drawing/2014/main" id="{288EF84C-463C-9765-8A96-007EA753494C}"/>
              </a:ext>
            </a:extLst>
          </p:cNvPr>
          <p:cNvSpPr>
            <a:spLocks noGrp="1"/>
          </p:cNvSpPr>
          <p:nvPr>
            <p:ph idx="1"/>
          </p:nvPr>
        </p:nvSpPr>
        <p:spPr/>
        <p:txBody>
          <a:bodyPr>
            <a:normAutofit fontScale="70000" lnSpcReduction="20000"/>
          </a:bodyPr>
          <a:lstStyle/>
          <a:p>
            <a:pPr algn="l">
              <a:buFont typeface="+mj-lt"/>
              <a:buAutoNum type="arabicPeriod"/>
            </a:pPr>
            <a:r>
              <a:rPr lang="en-AU" b="1" i="0" dirty="0">
                <a:solidFill>
                  <a:srgbClr val="0D0D0D"/>
                </a:solidFill>
                <a:effectLst/>
                <a:highlight>
                  <a:srgbClr val="FFFFFF"/>
                </a:highlight>
                <a:latin typeface="Söhne"/>
              </a:rPr>
              <a:t>Expansion of Roman Influence</a:t>
            </a:r>
            <a:r>
              <a:rPr lang="en-AU" b="0" i="0" dirty="0">
                <a:solidFill>
                  <a:srgbClr val="0D0D0D"/>
                </a:solidFill>
                <a:effectLst/>
                <a:highlight>
                  <a:srgbClr val="FFFFFF"/>
                </a:highlight>
                <a:latin typeface="Söhne"/>
              </a:rPr>
              <a:t>: The Roman Republic had been steadily expanding its influence in the Mediterranean region, including in the eastern territories previously controlled by Hellenistic kingdoms. This expansion brought Rome into contact with powerful states such as Pontus, ruled by King Mithridates VI.</a:t>
            </a:r>
          </a:p>
          <a:p>
            <a:pPr algn="l">
              <a:buFont typeface="+mj-lt"/>
              <a:buAutoNum type="arabicPeriod"/>
            </a:pPr>
            <a:r>
              <a:rPr lang="en-AU" b="1" i="0" dirty="0">
                <a:solidFill>
                  <a:srgbClr val="0D0D0D"/>
                </a:solidFill>
                <a:effectLst/>
                <a:highlight>
                  <a:srgbClr val="FFFFFF"/>
                </a:highlight>
                <a:latin typeface="Söhne"/>
              </a:rPr>
              <a:t>Rivalry between Rome and Pontus</a:t>
            </a:r>
            <a:r>
              <a:rPr lang="en-AU" b="0" i="0" dirty="0">
                <a:solidFill>
                  <a:srgbClr val="0D0D0D"/>
                </a:solidFill>
                <a:effectLst/>
                <a:highlight>
                  <a:srgbClr val="FFFFFF"/>
                </a:highlight>
                <a:latin typeface="Söhne"/>
              </a:rPr>
              <a:t>: There was a longstanding rivalry between Rome and Pontus over control of territories in Asia Minor (modern-day Turkey) and the Black Sea region. Both powers sought to extend their influence and control strategic trade routes in the area.</a:t>
            </a:r>
          </a:p>
          <a:p>
            <a:pPr algn="l">
              <a:buFont typeface="+mj-lt"/>
              <a:buAutoNum type="arabicPeriod"/>
            </a:pPr>
            <a:r>
              <a:rPr lang="en-AU" b="1" i="0" dirty="0">
                <a:solidFill>
                  <a:srgbClr val="0D0D0D"/>
                </a:solidFill>
                <a:effectLst/>
                <a:highlight>
                  <a:srgbClr val="FFFFFF"/>
                </a:highlight>
                <a:latin typeface="Söhne"/>
              </a:rPr>
              <a:t>Dynastic Ambitions of Mithridates VI</a:t>
            </a:r>
            <a:r>
              <a:rPr lang="en-AU" b="0" i="0" dirty="0">
                <a:solidFill>
                  <a:srgbClr val="0D0D0D"/>
                </a:solidFill>
                <a:effectLst/>
                <a:highlight>
                  <a:srgbClr val="FFFFFF"/>
                </a:highlight>
                <a:latin typeface="Söhne"/>
              </a:rPr>
              <a:t>: Mithridates VI, also known as Mithridates the Great, aimed to expand his kingdom and challenge Roman hegemony in the region. He saw himself as a legitimate successor to the Hellenistic rulers and sought to unite Greek and non-Greek peoples against Roman domination.</a:t>
            </a:r>
          </a:p>
          <a:p>
            <a:pPr algn="l">
              <a:buFont typeface="+mj-lt"/>
              <a:buAutoNum type="arabicPeriod"/>
            </a:pPr>
            <a:r>
              <a:rPr lang="en-AU" b="1" i="0" dirty="0">
                <a:solidFill>
                  <a:srgbClr val="0D0D0D"/>
                </a:solidFill>
                <a:effectLst/>
                <a:highlight>
                  <a:srgbClr val="FFFFFF"/>
                </a:highlight>
                <a:latin typeface="Söhne"/>
              </a:rPr>
              <a:t>Roman Interference in Asia Minor</a:t>
            </a:r>
            <a:r>
              <a:rPr lang="en-AU" b="0" i="0" dirty="0">
                <a:solidFill>
                  <a:srgbClr val="0D0D0D"/>
                </a:solidFill>
                <a:effectLst/>
                <a:highlight>
                  <a:srgbClr val="FFFFFF"/>
                </a:highlight>
                <a:latin typeface="Söhne"/>
              </a:rPr>
              <a:t>: Mithridates viewed Roman interference in the internal affairs of Asia Minor as a threat to his kingdom's sovereignty. This perception was </a:t>
            </a:r>
            <a:r>
              <a:rPr lang="en-AU" b="0" i="0" dirty="0" err="1">
                <a:solidFill>
                  <a:srgbClr val="0D0D0D"/>
                </a:solidFill>
                <a:effectLst/>
                <a:highlight>
                  <a:srgbClr val="FFFFFF"/>
                </a:highlight>
                <a:latin typeface="Söhne"/>
              </a:rPr>
              <a:t>fueled</a:t>
            </a:r>
            <a:r>
              <a:rPr lang="en-AU" b="0" i="0" dirty="0">
                <a:solidFill>
                  <a:srgbClr val="0D0D0D"/>
                </a:solidFill>
                <a:effectLst/>
                <a:highlight>
                  <a:srgbClr val="FFFFFF"/>
                </a:highlight>
                <a:latin typeface="Söhne"/>
              </a:rPr>
              <a:t> by Roman support for certain client kings in the region, which Mithridates saw as encroachment on his authority.</a:t>
            </a:r>
          </a:p>
          <a:p>
            <a:pPr algn="l">
              <a:buFont typeface="+mj-lt"/>
              <a:buAutoNum type="arabicPeriod"/>
            </a:pPr>
            <a:r>
              <a:rPr lang="en-AU" b="1" i="0" dirty="0">
                <a:solidFill>
                  <a:srgbClr val="0D0D0D"/>
                </a:solidFill>
                <a:effectLst/>
                <a:highlight>
                  <a:srgbClr val="FFFFFF"/>
                </a:highlight>
                <a:latin typeface="Söhne"/>
              </a:rPr>
              <a:t>Massacre of Roman Citizens</a:t>
            </a:r>
            <a:r>
              <a:rPr lang="en-AU" b="0" i="0" dirty="0">
                <a:solidFill>
                  <a:srgbClr val="0D0D0D"/>
                </a:solidFill>
                <a:effectLst/>
                <a:highlight>
                  <a:srgbClr val="FFFFFF"/>
                </a:highlight>
                <a:latin typeface="Söhne"/>
              </a:rPr>
              <a:t>: Tensions between Rome and Pontus escalated following the massacre of Roman citizens and allies in Asia Minor in 88 BCE. </a:t>
            </a:r>
            <a:r>
              <a:rPr lang="en-AU" b="0" i="0" dirty="0" err="1">
                <a:solidFill>
                  <a:srgbClr val="0D0D0D"/>
                </a:solidFill>
                <a:effectLst/>
                <a:highlight>
                  <a:srgbClr val="FFFFFF"/>
                </a:highlight>
                <a:latin typeface="Söhne"/>
              </a:rPr>
              <a:t>Mithridates's</a:t>
            </a:r>
            <a:r>
              <a:rPr lang="en-AU" b="0" i="0" dirty="0">
                <a:solidFill>
                  <a:srgbClr val="0D0D0D"/>
                </a:solidFill>
                <a:effectLst/>
                <a:highlight>
                  <a:srgbClr val="FFFFFF"/>
                </a:highlight>
                <a:latin typeface="Söhne"/>
              </a:rPr>
              <a:t> forces attacked Roman citizens in retaliation for Roman interference in the region, leading to outrage in Rome and a call for war.</a:t>
            </a:r>
          </a:p>
          <a:p>
            <a:pPr algn="l">
              <a:buFont typeface="+mj-lt"/>
              <a:buAutoNum type="arabicPeriod"/>
            </a:pPr>
            <a:r>
              <a:rPr lang="en-AU" b="1" i="0" dirty="0">
                <a:solidFill>
                  <a:srgbClr val="0D0D0D"/>
                </a:solidFill>
                <a:effectLst/>
                <a:highlight>
                  <a:srgbClr val="FFFFFF"/>
                </a:highlight>
                <a:latin typeface="Söhne"/>
              </a:rPr>
              <a:t>Political Instability in Rome</a:t>
            </a:r>
            <a:r>
              <a:rPr lang="en-AU" b="0" i="0" dirty="0">
                <a:solidFill>
                  <a:srgbClr val="0D0D0D"/>
                </a:solidFill>
                <a:effectLst/>
                <a:highlight>
                  <a:srgbClr val="FFFFFF"/>
                </a:highlight>
                <a:latin typeface="Söhne"/>
              </a:rPr>
              <a:t>: The political situation in Rome, characterized by power struggles between factions led by figures such as Gaius Marius and Lucius Cornelius Sulla, also contributed to the outbreak of the war. The transfer of Mithridatic command to Marius by the tribunate further exacerbated tensions and contributed to the conflict.</a:t>
            </a:r>
          </a:p>
          <a:p>
            <a:endParaRPr lang="en-US" dirty="0"/>
          </a:p>
        </p:txBody>
      </p:sp>
    </p:spTree>
    <p:extLst>
      <p:ext uri="{BB962C8B-B14F-4D97-AF65-F5344CB8AC3E}">
        <p14:creationId xmlns:p14="http://schemas.microsoft.com/office/powerpoint/2010/main" val="716489020"/>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1687</TotalTime>
  <Words>1433</Words>
  <Application>Microsoft Macintosh PowerPoint</Application>
  <PresentationFormat>Widescreen</PresentationFormat>
  <Paragraphs>56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Retrospect</vt:lpstr>
      <vt:lpstr>First Mithridatic War</vt:lpstr>
      <vt:lpstr>Watch the following:</vt:lpstr>
      <vt:lpstr>The Mithridatic Wars were three conflicts fought by  Rome against the Kingdom of Pontus and its allies between 88 – 63 BCE.   They are named after Mithridates VI (4), the King of Pontus during the wars who initiated the hostilities after annexing the Roman province of Asia into its Pontic Empire (that came to include most of Asia Minor) and committing massacres against the Roman inhabitants there.   Mithridates was able to organise revolts against advancing Roman troops and play off the political factions of the optimates and populares against one another in the Roman civil wars.   Nevertheless, the first war ended with a Roman victory, confirmed by the Treaty of Dardanos signed by Sulla and Mithridates. Greece was restored to Roman rule and Pontus was expected to restore the status quo in Asia Minor.</vt:lpstr>
      <vt:lpstr>PowerPoint Presentation</vt:lpstr>
      <vt:lpstr>PowerPoint Presentation</vt:lpstr>
      <vt:lpstr>Important note:</vt:lpstr>
      <vt:lpstr>Activity – The First Mithridatic War</vt:lpstr>
      <vt:lpstr>PowerPoint Presentation</vt:lpstr>
      <vt:lpstr>Causes – TEACHER ONLY</vt:lpstr>
      <vt:lpstr>People – TEACHER ONLY</vt:lpstr>
      <vt:lpstr>Short Term Effects  - TEACHER ONLY</vt:lpstr>
      <vt:lpstr>Long Term effects  - TEACHER ONLY</vt:lpstr>
      <vt:lpstr>KEY EVENTS</vt:lpstr>
      <vt:lpstr>ACTIVITY – Key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191</cp:revision>
  <dcterms:created xsi:type="dcterms:W3CDTF">2022-07-13T05:26:46Z</dcterms:created>
  <dcterms:modified xsi:type="dcterms:W3CDTF">2024-04-17T13:34:13Z</dcterms:modified>
</cp:coreProperties>
</file>