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9"/>
  </p:notesMasterIdLst>
  <p:sldIdLst>
    <p:sldId id="256" r:id="rId2"/>
    <p:sldId id="331" r:id="rId3"/>
    <p:sldId id="346" r:id="rId4"/>
    <p:sldId id="347" r:id="rId5"/>
    <p:sldId id="341" r:id="rId6"/>
    <p:sldId id="348" r:id="rId7"/>
    <p:sldId id="34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67FC"/>
    <a:srgbClr val="CF6BC4"/>
    <a:srgbClr val="B92FAB"/>
    <a:srgbClr val="FF4C6E"/>
    <a:srgbClr val="FFE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6"/>
    <p:restoredTop sz="92084"/>
  </p:normalViewPr>
  <p:slideViewPr>
    <p:cSldViewPr snapToGrid="0" snapToObjects="1">
      <p:cViewPr varScale="1">
        <p:scale>
          <a:sx n="98" d="100"/>
          <a:sy n="9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9F444-B125-4E10-AD4A-281FD99B11F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5CD8E39-37D6-441F-BC1E-1926FF3142E5}">
      <dgm:prSet/>
      <dgm:spPr/>
      <dgm:t>
        <a:bodyPr/>
        <a:lstStyle/>
        <a:p>
          <a:r>
            <a:rPr lang="en-US"/>
            <a:t>Complete the Source Analysis (10 minutes)</a:t>
          </a:r>
        </a:p>
      </dgm:t>
    </dgm:pt>
    <dgm:pt modelId="{794CCB0F-572C-4453-A43D-0DF82FFF239A}" type="parTrans" cxnId="{904B4A90-4E17-40DD-823A-E6AB57CE8C8A}">
      <dgm:prSet/>
      <dgm:spPr/>
      <dgm:t>
        <a:bodyPr/>
        <a:lstStyle/>
        <a:p>
          <a:endParaRPr lang="en-US"/>
        </a:p>
      </dgm:t>
    </dgm:pt>
    <dgm:pt modelId="{245B46E5-71A9-4266-88BD-D507C7F95A9D}" type="sibTrans" cxnId="{904B4A90-4E17-40DD-823A-E6AB57CE8C8A}">
      <dgm:prSet/>
      <dgm:spPr/>
      <dgm:t>
        <a:bodyPr/>
        <a:lstStyle/>
        <a:p>
          <a:endParaRPr lang="en-US"/>
        </a:p>
      </dgm:t>
    </dgm:pt>
    <dgm:pt modelId="{F2BC1B91-2B91-439B-B511-7DAA677B88B0}">
      <dgm:prSet/>
      <dgm:spPr/>
      <dgm:t>
        <a:bodyPr/>
        <a:lstStyle/>
        <a:p>
          <a:r>
            <a:rPr lang="en-US"/>
            <a:t>We will mark this together as a class</a:t>
          </a:r>
        </a:p>
      </dgm:t>
    </dgm:pt>
    <dgm:pt modelId="{CBE8B298-D241-4967-AABC-3C7915FC7A23}" type="parTrans" cxnId="{156FA8DE-ADD5-4E2B-97C5-CACCBBE5C6B0}">
      <dgm:prSet/>
      <dgm:spPr/>
      <dgm:t>
        <a:bodyPr/>
        <a:lstStyle/>
        <a:p>
          <a:endParaRPr lang="en-US"/>
        </a:p>
      </dgm:t>
    </dgm:pt>
    <dgm:pt modelId="{DDC22540-83D5-4782-A4B9-142EB83BF52B}" type="sibTrans" cxnId="{156FA8DE-ADD5-4E2B-97C5-CACCBBE5C6B0}">
      <dgm:prSet/>
      <dgm:spPr/>
      <dgm:t>
        <a:bodyPr/>
        <a:lstStyle/>
        <a:p>
          <a:endParaRPr lang="en-US"/>
        </a:p>
      </dgm:t>
    </dgm:pt>
    <dgm:pt modelId="{2928FFD5-BCDE-724B-AF8B-67CC54FD9CB8}" type="pres">
      <dgm:prSet presAssocID="{8EE9F444-B125-4E10-AD4A-281FD99B11FB}" presName="hierChild1" presStyleCnt="0">
        <dgm:presLayoutVars>
          <dgm:chPref val="1"/>
          <dgm:dir/>
          <dgm:animOne val="branch"/>
          <dgm:animLvl val="lvl"/>
          <dgm:resizeHandles/>
        </dgm:presLayoutVars>
      </dgm:prSet>
      <dgm:spPr/>
    </dgm:pt>
    <dgm:pt modelId="{8794FF9B-D5AA-4946-B76C-0F0A2BA07055}" type="pres">
      <dgm:prSet presAssocID="{D5CD8E39-37D6-441F-BC1E-1926FF3142E5}" presName="hierRoot1" presStyleCnt="0"/>
      <dgm:spPr/>
    </dgm:pt>
    <dgm:pt modelId="{66AA1C0C-1BB2-D14F-A497-F0603C0D0CB7}" type="pres">
      <dgm:prSet presAssocID="{D5CD8E39-37D6-441F-BC1E-1926FF3142E5}" presName="composite" presStyleCnt="0"/>
      <dgm:spPr/>
    </dgm:pt>
    <dgm:pt modelId="{216DADDD-AE67-BF45-8A25-7ABE4AB1AB5D}" type="pres">
      <dgm:prSet presAssocID="{D5CD8E39-37D6-441F-BC1E-1926FF3142E5}" presName="background" presStyleLbl="node0" presStyleIdx="0" presStyleCnt="2"/>
      <dgm:spPr/>
    </dgm:pt>
    <dgm:pt modelId="{0132A3A2-131D-674C-924B-F3FFB28F6D97}" type="pres">
      <dgm:prSet presAssocID="{D5CD8E39-37D6-441F-BC1E-1926FF3142E5}" presName="text" presStyleLbl="fgAcc0" presStyleIdx="0" presStyleCnt="2">
        <dgm:presLayoutVars>
          <dgm:chPref val="3"/>
        </dgm:presLayoutVars>
      </dgm:prSet>
      <dgm:spPr/>
    </dgm:pt>
    <dgm:pt modelId="{60843204-D43A-E149-B011-E63BB8702BD0}" type="pres">
      <dgm:prSet presAssocID="{D5CD8E39-37D6-441F-BC1E-1926FF3142E5}" presName="hierChild2" presStyleCnt="0"/>
      <dgm:spPr/>
    </dgm:pt>
    <dgm:pt modelId="{E9DE56A1-FB3B-3043-B665-0245CD41C8C2}" type="pres">
      <dgm:prSet presAssocID="{F2BC1B91-2B91-439B-B511-7DAA677B88B0}" presName="hierRoot1" presStyleCnt="0"/>
      <dgm:spPr/>
    </dgm:pt>
    <dgm:pt modelId="{E9F1EB26-F91E-4A47-B2B3-CB27211C7899}" type="pres">
      <dgm:prSet presAssocID="{F2BC1B91-2B91-439B-B511-7DAA677B88B0}" presName="composite" presStyleCnt="0"/>
      <dgm:spPr/>
    </dgm:pt>
    <dgm:pt modelId="{DE53CE9A-39E2-E443-AD0B-E07082CF2A84}" type="pres">
      <dgm:prSet presAssocID="{F2BC1B91-2B91-439B-B511-7DAA677B88B0}" presName="background" presStyleLbl="node0" presStyleIdx="1" presStyleCnt="2"/>
      <dgm:spPr/>
    </dgm:pt>
    <dgm:pt modelId="{7455DBB1-6A10-5044-8FC3-9C34EC34D028}" type="pres">
      <dgm:prSet presAssocID="{F2BC1B91-2B91-439B-B511-7DAA677B88B0}" presName="text" presStyleLbl="fgAcc0" presStyleIdx="1" presStyleCnt="2">
        <dgm:presLayoutVars>
          <dgm:chPref val="3"/>
        </dgm:presLayoutVars>
      </dgm:prSet>
      <dgm:spPr/>
    </dgm:pt>
    <dgm:pt modelId="{429D4D94-08B4-3848-84F9-6084A42AFC12}" type="pres">
      <dgm:prSet presAssocID="{F2BC1B91-2B91-439B-B511-7DAA677B88B0}" presName="hierChild2" presStyleCnt="0"/>
      <dgm:spPr/>
    </dgm:pt>
  </dgm:ptLst>
  <dgm:cxnLst>
    <dgm:cxn modelId="{95A02331-3764-2349-97AE-23F1F0299AE1}" type="presOf" srcId="{8EE9F444-B125-4E10-AD4A-281FD99B11FB}" destId="{2928FFD5-BCDE-724B-AF8B-67CC54FD9CB8}" srcOrd="0" destOrd="0" presId="urn:microsoft.com/office/officeart/2005/8/layout/hierarchy1"/>
    <dgm:cxn modelId="{F93CBA5B-2BA5-F941-946B-E830B4186157}" type="presOf" srcId="{D5CD8E39-37D6-441F-BC1E-1926FF3142E5}" destId="{0132A3A2-131D-674C-924B-F3FFB28F6D97}" srcOrd="0" destOrd="0" presId="urn:microsoft.com/office/officeart/2005/8/layout/hierarchy1"/>
    <dgm:cxn modelId="{78F6FC76-5ECE-CD49-8FA2-4303CC754F77}" type="presOf" srcId="{F2BC1B91-2B91-439B-B511-7DAA677B88B0}" destId="{7455DBB1-6A10-5044-8FC3-9C34EC34D028}" srcOrd="0" destOrd="0" presId="urn:microsoft.com/office/officeart/2005/8/layout/hierarchy1"/>
    <dgm:cxn modelId="{904B4A90-4E17-40DD-823A-E6AB57CE8C8A}" srcId="{8EE9F444-B125-4E10-AD4A-281FD99B11FB}" destId="{D5CD8E39-37D6-441F-BC1E-1926FF3142E5}" srcOrd="0" destOrd="0" parTransId="{794CCB0F-572C-4453-A43D-0DF82FFF239A}" sibTransId="{245B46E5-71A9-4266-88BD-D507C7F95A9D}"/>
    <dgm:cxn modelId="{156FA8DE-ADD5-4E2B-97C5-CACCBBE5C6B0}" srcId="{8EE9F444-B125-4E10-AD4A-281FD99B11FB}" destId="{F2BC1B91-2B91-439B-B511-7DAA677B88B0}" srcOrd="1" destOrd="0" parTransId="{CBE8B298-D241-4967-AABC-3C7915FC7A23}" sibTransId="{DDC22540-83D5-4782-A4B9-142EB83BF52B}"/>
    <dgm:cxn modelId="{BDD14F05-A9FF-684E-AC57-A330700618D3}" type="presParOf" srcId="{2928FFD5-BCDE-724B-AF8B-67CC54FD9CB8}" destId="{8794FF9B-D5AA-4946-B76C-0F0A2BA07055}" srcOrd="0" destOrd="0" presId="urn:microsoft.com/office/officeart/2005/8/layout/hierarchy1"/>
    <dgm:cxn modelId="{768AECE2-8613-3947-B928-25309FD66FFE}" type="presParOf" srcId="{8794FF9B-D5AA-4946-B76C-0F0A2BA07055}" destId="{66AA1C0C-1BB2-D14F-A497-F0603C0D0CB7}" srcOrd="0" destOrd="0" presId="urn:microsoft.com/office/officeart/2005/8/layout/hierarchy1"/>
    <dgm:cxn modelId="{3960E30C-5B8B-974F-A66F-41AA84D46E19}" type="presParOf" srcId="{66AA1C0C-1BB2-D14F-A497-F0603C0D0CB7}" destId="{216DADDD-AE67-BF45-8A25-7ABE4AB1AB5D}" srcOrd="0" destOrd="0" presId="urn:microsoft.com/office/officeart/2005/8/layout/hierarchy1"/>
    <dgm:cxn modelId="{45C33923-D904-F749-A61A-F9D98C2BEF66}" type="presParOf" srcId="{66AA1C0C-1BB2-D14F-A497-F0603C0D0CB7}" destId="{0132A3A2-131D-674C-924B-F3FFB28F6D97}" srcOrd="1" destOrd="0" presId="urn:microsoft.com/office/officeart/2005/8/layout/hierarchy1"/>
    <dgm:cxn modelId="{B2E206BF-0A4C-CE41-BDCF-19A01876F5D0}" type="presParOf" srcId="{8794FF9B-D5AA-4946-B76C-0F0A2BA07055}" destId="{60843204-D43A-E149-B011-E63BB8702BD0}" srcOrd="1" destOrd="0" presId="urn:microsoft.com/office/officeart/2005/8/layout/hierarchy1"/>
    <dgm:cxn modelId="{ED5CA8F4-2E05-C844-A805-AE871F167DA8}" type="presParOf" srcId="{2928FFD5-BCDE-724B-AF8B-67CC54FD9CB8}" destId="{E9DE56A1-FB3B-3043-B665-0245CD41C8C2}" srcOrd="1" destOrd="0" presId="urn:microsoft.com/office/officeart/2005/8/layout/hierarchy1"/>
    <dgm:cxn modelId="{6BDB1DDB-2B7D-7446-A485-36E0823C316C}" type="presParOf" srcId="{E9DE56A1-FB3B-3043-B665-0245CD41C8C2}" destId="{E9F1EB26-F91E-4A47-B2B3-CB27211C7899}" srcOrd="0" destOrd="0" presId="urn:microsoft.com/office/officeart/2005/8/layout/hierarchy1"/>
    <dgm:cxn modelId="{793A97EB-8F2C-B949-BEA5-3CE6261E149D}" type="presParOf" srcId="{E9F1EB26-F91E-4A47-B2B3-CB27211C7899}" destId="{DE53CE9A-39E2-E443-AD0B-E07082CF2A84}" srcOrd="0" destOrd="0" presId="urn:microsoft.com/office/officeart/2005/8/layout/hierarchy1"/>
    <dgm:cxn modelId="{AA5D336F-0621-F546-9F3D-74DFCBB29E62}" type="presParOf" srcId="{E9F1EB26-F91E-4A47-B2B3-CB27211C7899}" destId="{7455DBB1-6A10-5044-8FC3-9C34EC34D028}" srcOrd="1" destOrd="0" presId="urn:microsoft.com/office/officeart/2005/8/layout/hierarchy1"/>
    <dgm:cxn modelId="{10A9AA2D-DAA2-5541-9833-CEAC25637E8B}" type="presParOf" srcId="{E9DE56A1-FB3B-3043-B665-0245CD41C8C2}" destId="{429D4D94-08B4-3848-84F9-6084A42AFC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DADDD-AE67-BF45-8A25-7ABE4AB1AB5D}">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2A3A2-131D-674C-924B-F3FFB28F6D97}">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a:t>Complete the Source Analysis (10 minutes)</a:t>
          </a:r>
        </a:p>
      </dsp:txBody>
      <dsp:txXfrm>
        <a:off x="560236" y="832323"/>
        <a:ext cx="4149382" cy="2576345"/>
      </dsp:txXfrm>
    </dsp:sp>
    <dsp:sp modelId="{DE53CE9A-39E2-E443-AD0B-E07082CF2A84}">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55DBB1-6A10-5044-8FC3-9C34EC34D028}">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a:t>We will mark this together as a class</a:t>
          </a:r>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5/3/24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5/3/24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5/3/24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5/3/24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5/3/24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5/3/24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5/3/24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5/3/24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5/3/24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5/3/24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5/3/24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5/3/24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pPr algn="ctr"/>
            <a:r>
              <a:rPr lang="en-US" sz="7400" dirty="0"/>
              <a:t>REVISION 4</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523220"/>
          </a:xfrm>
          <a:prstGeom prst="rect">
            <a:avLst/>
          </a:prstGeom>
          <a:noFill/>
        </p:spPr>
        <p:txBody>
          <a:bodyPr wrap="square" rtlCol="0">
            <a:spAutoFit/>
          </a:bodyPr>
          <a:lstStyle/>
          <a:p>
            <a:pPr algn="ctr">
              <a:spcAft>
                <a:spcPts val="600"/>
              </a:spcAft>
            </a:pPr>
            <a:r>
              <a:rPr lang="en-US" sz="2800" dirty="0">
                <a:solidFill>
                  <a:schemeClr val="accent5">
                    <a:lumMod val="75000"/>
                  </a:schemeClr>
                </a:solidFill>
              </a:rPr>
              <a:t>EST PREPARATION</a:t>
            </a: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4, Lesson 4</a:t>
            </a:r>
          </a:p>
        </p:txBody>
      </p:sp>
      <p:pic>
        <p:nvPicPr>
          <p:cNvPr id="1026" name="Picture 2" descr="Sulla's civil war - Wikipedia">
            <a:extLst>
              <a:ext uri="{FF2B5EF4-FFF2-40B4-BE49-F238E27FC236}">
                <a16:creationId xmlns:a16="http://schemas.microsoft.com/office/drawing/2014/main" id="{AB6655A4-F3F2-383C-63B4-DCF6E4084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26" y="252695"/>
            <a:ext cx="3175000" cy="48387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Gaius Marius - Wikipedia">
            <a:extLst>
              <a:ext uri="{FF2B5EF4-FFF2-40B4-BE49-F238E27FC236}">
                <a16:creationId xmlns:a16="http://schemas.microsoft.com/office/drawing/2014/main" id="{1728A9E7-A56D-BD1C-8CEB-DFD42242C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14922" y="1185835"/>
            <a:ext cx="3175000" cy="490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30D0-5DCB-AAD3-C1A6-A76088CBF895}"/>
              </a:ext>
            </a:extLst>
          </p:cNvPr>
          <p:cNvSpPr>
            <a:spLocks noGrp="1"/>
          </p:cNvSpPr>
          <p:nvPr>
            <p:ph type="title"/>
          </p:nvPr>
        </p:nvSpPr>
        <p:spPr/>
        <p:txBody>
          <a:bodyPr/>
          <a:lstStyle/>
          <a:p>
            <a:pPr algn="ctr"/>
            <a:r>
              <a:rPr lang="en-US" dirty="0"/>
              <a:t>EST REVISION - Overview</a:t>
            </a:r>
          </a:p>
        </p:txBody>
      </p:sp>
      <p:graphicFrame>
        <p:nvGraphicFramePr>
          <p:cNvPr id="4" name="Table 3">
            <a:extLst>
              <a:ext uri="{FF2B5EF4-FFF2-40B4-BE49-F238E27FC236}">
                <a16:creationId xmlns:a16="http://schemas.microsoft.com/office/drawing/2014/main" id="{3CEACF26-CADF-516A-771A-67B343264C66}"/>
              </a:ext>
            </a:extLst>
          </p:cNvPr>
          <p:cNvGraphicFramePr>
            <a:graphicFrameLocks noGrp="1"/>
          </p:cNvGraphicFramePr>
          <p:nvPr>
            <p:extLst>
              <p:ext uri="{D42A27DB-BD31-4B8C-83A1-F6EECF244321}">
                <p14:modId xmlns:p14="http://schemas.microsoft.com/office/powerpoint/2010/main" val="4116884666"/>
              </p:ext>
            </p:extLst>
          </p:nvPr>
        </p:nvGraphicFramePr>
        <p:xfrm>
          <a:off x="352697" y="1920240"/>
          <a:ext cx="11482250" cy="4010295"/>
        </p:xfrm>
        <a:graphic>
          <a:graphicData uri="http://schemas.openxmlformats.org/drawingml/2006/table">
            <a:tbl>
              <a:tblPr firstRow="1" bandRow="1">
                <a:tableStyleId>{5C22544A-7EE6-4342-B048-85BDC9FD1C3A}</a:tableStyleId>
              </a:tblPr>
              <a:tblGrid>
                <a:gridCol w="2296450">
                  <a:extLst>
                    <a:ext uri="{9D8B030D-6E8A-4147-A177-3AD203B41FA5}">
                      <a16:colId xmlns:a16="http://schemas.microsoft.com/office/drawing/2014/main" val="457632367"/>
                    </a:ext>
                  </a:extLst>
                </a:gridCol>
                <a:gridCol w="2296450">
                  <a:extLst>
                    <a:ext uri="{9D8B030D-6E8A-4147-A177-3AD203B41FA5}">
                      <a16:colId xmlns:a16="http://schemas.microsoft.com/office/drawing/2014/main" val="759211055"/>
                    </a:ext>
                  </a:extLst>
                </a:gridCol>
                <a:gridCol w="2296450">
                  <a:extLst>
                    <a:ext uri="{9D8B030D-6E8A-4147-A177-3AD203B41FA5}">
                      <a16:colId xmlns:a16="http://schemas.microsoft.com/office/drawing/2014/main" val="3350986202"/>
                    </a:ext>
                  </a:extLst>
                </a:gridCol>
                <a:gridCol w="2296450">
                  <a:extLst>
                    <a:ext uri="{9D8B030D-6E8A-4147-A177-3AD203B41FA5}">
                      <a16:colId xmlns:a16="http://schemas.microsoft.com/office/drawing/2014/main" val="4099656733"/>
                    </a:ext>
                  </a:extLst>
                </a:gridCol>
                <a:gridCol w="2296450">
                  <a:extLst>
                    <a:ext uri="{9D8B030D-6E8A-4147-A177-3AD203B41FA5}">
                      <a16:colId xmlns:a16="http://schemas.microsoft.com/office/drawing/2014/main" val="2712416017"/>
                    </a:ext>
                  </a:extLst>
                </a:gridCol>
              </a:tblGrid>
              <a:tr h="802059">
                <a:tc>
                  <a:txBody>
                    <a:bodyPr/>
                    <a:lstStyle/>
                    <a:p>
                      <a:pPr algn="ctr"/>
                      <a:r>
                        <a:rPr lang="en-US" sz="2800" dirty="0"/>
                        <a:t>WEEK</a:t>
                      </a:r>
                    </a:p>
                  </a:txBody>
                  <a:tcPr/>
                </a:tc>
                <a:tc>
                  <a:txBody>
                    <a:bodyPr/>
                    <a:lstStyle/>
                    <a:p>
                      <a:pPr algn="ctr"/>
                      <a:r>
                        <a:rPr lang="en-US" sz="2800" dirty="0"/>
                        <a:t>Tuesday</a:t>
                      </a:r>
                    </a:p>
                  </a:txBody>
                  <a:tcPr/>
                </a:tc>
                <a:tc>
                  <a:txBody>
                    <a:bodyPr/>
                    <a:lstStyle/>
                    <a:p>
                      <a:pPr algn="ctr"/>
                      <a:r>
                        <a:rPr lang="en-US" sz="2800" dirty="0"/>
                        <a:t>Wednesday</a:t>
                      </a:r>
                    </a:p>
                  </a:txBody>
                  <a:tcPr/>
                </a:tc>
                <a:tc>
                  <a:txBody>
                    <a:bodyPr/>
                    <a:lstStyle/>
                    <a:p>
                      <a:pPr algn="ctr"/>
                      <a:r>
                        <a:rPr lang="en-US" sz="2800" dirty="0"/>
                        <a:t>Thursday</a:t>
                      </a:r>
                    </a:p>
                  </a:txBody>
                  <a:tcPr/>
                </a:tc>
                <a:tc>
                  <a:txBody>
                    <a:bodyPr/>
                    <a:lstStyle/>
                    <a:p>
                      <a:pPr algn="ctr"/>
                      <a:r>
                        <a:rPr lang="en-US" sz="2800" dirty="0"/>
                        <a:t>Friday</a:t>
                      </a:r>
                    </a:p>
                  </a:txBody>
                  <a:tcPr/>
                </a:tc>
                <a:extLst>
                  <a:ext uri="{0D108BD9-81ED-4DB2-BD59-A6C34878D82A}">
                    <a16:rowId xmlns:a16="http://schemas.microsoft.com/office/drawing/2014/main" val="4239614388"/>
                  </a:ext>
                </a:extLst>
              </a:tr>
              <a:tr h="802059">
                <a:tc>
                  <a:txBody>
                    <a:bodyPr/>
                    <a:lstStyle/>
                    <a:p>
                      <a:pPr algn="ctr"/>
                      <a:r>
                        <a:rPr lang="en-US" sz="2800" dirty="0"/>
                        <a:t>3</a:t>
                      </a:r>
                    </a:p>
                  </a:txBody>
                  <a:tcPr/>
                </a:tc>
                <a:tc>
                  <a:txBody>
                    <a:bodyPr/>
                    <a:lstStyle/>
                    <a:p>
                      <a:pPr algn="ctr"/>
                      <a:r>
                        <a:rPr lang="en-US" sz="2800" dirty="0"/>
                        <a:t>X</a:t>
                      </a:r>
                    </a:p>
                  </a:txBody>
                  <a:tcPr/>
                </a:tc>
                <a:tc>
                  <a:txBody>
                    <a:bodyPr/>
                    <a:lstStyle/>
                    <a:p>
                      <a:pPr algn="ctr"/>
                      <a:r>
                        <a:rPr lang="en-US" sz="2800" dirty="0"/>
                        <a:t>X</a:t>
                      </a:r>
                    </a:p>
                  </a:txBody>
                  <a:tcPr/>
                </a:tc>
                <a:tc>
                  <a:txBody>
                    <a:bodyPr/>
                    <a:lstStyle/>
                    <a:p>
                      <a:pPr algn="ctr"/>
                      <a:r>
                        <a:rPr lang="en-US" sz="2800" dirty="0"/>
                        <a:t>X</a:t>
                      </a:r>
                    </a:p>
                  </a:txBody>
                  <a:tcPr/>
                </a:tc>
                <a:tc>
                  <a:txBody>
                    <a:bodyPr/>
                    <a:lstStyle/>
                    <a:p>
                      <a:pPr algn="ctr"/>
                      <a:r>
                        <a:rPr lang="en-US" sz="2800" strike="sngStrike" dirty="0"/>
                        <a:t>Revision 1</a:t>
                      </a:r>
                    </a:p>
                  </a:txBody>
                  <a:tcPr>
                    <a:solidFill>
                      <a:srgbClr val="92D050"/>
                    </a:solidFill>
                  </a:tcPr>
                </a:tc>
                <a:extLst>
                  <a:ext uri="{0D108BD9-81ED-4DB2-BD59-A6C34878D82A}">
                    <a16:rowId xmlns:a16="http://schemas.microsoft.com/office/drawing/2014/main" val="3244770971"/>
                  </a:ext>
                </a:extLst>
              </a:tr>
              <a:tr h="802059">
                <a:tc>
                  <a:txBody>
                    <a:bodyPr/>
                    <a:lstStyle/>
                    <a:p>
                      <a:pPr algn="ctr"/>
                      <a:r>
                        <a:rPr lang="en-US" sz="28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strike="sngStrike" dirty="0"/>
                        <a:t>Revision 2</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strike="sngStrike" dirty="0"/>
                        <a:t>Revision 3</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strike="sngStrike" dirty="0"/>
                        <a:t>Revision 4</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Revision 5</a:t>
                      </a:r>
                    </a:p>
                  </a:txBody>
                  <a:tcPr>
                    <a:solidFill>
                      <a:srgbClr val="92D050"/>
                    </a:solidFill>
                  </a:tcPr>
                </a:tc>
                <a:extLst>
                  <a:ext uri="{0D108BD9-81ED-4DB2-BD59-A6C34878D82A}">
                    <a16:rowId xmlns:a16="http://schemas.microsoft.com/office/drawing/2014/main" val="2465627908"/>
                  </a:ext>
                </a:extLst>
              </a:tr>
              <a:tr h="802059">
                <a:tc>
                  <a:txBody>
                    <a:bodyPr/>
                    <a:lstStyle/>
                    <a:p>
                      <a:pPr algn="ctr"/>
                      <a:r>
                        <a:rPr lang="en-US" sz="2800" dirty="0"/>
                        <a:t>5</a:t>
                      </a:r>
                    </a:p>
                  </a:txBody>
                  <a:tcPr/>
                </a:tc>
                <a:tc>
                  <a:txBody>
                    <a:bodyPr/>
                    <a:lstStyle/>
                    <a:p>
                      <a:pPr algn="ctr"/>
                      <a:r>
                        <a:rPr lang="en-US" sz="2800" dirty="0"/>
                        <a:t>EST</a:t>
                      </a:r>
                    </a:p>
                  </a:txBody>
                  <a:tcPr>
                    <a:solidFill>
                      <a:srgbClr val="FFFF00"/>
                    </a:solidFill>
                  </a:tcPr>
                </a:tc>
                <a:tc>
                  <a:txBody>
                    <a:bodyPr/>
                    <a:lstStyle/>
                    <a:p>
                      <a:pPr algn="ctr"/>
                      <a:r>
                        <a:rPr lang="en-US" sz="2800" dirty="0"/>
                        <a:t>Inquiry</a:t>
                      </a:r>
                    </a:p>
                  </a:txBody>
                  <a:tcPr>
                    <a:solidFill>
                      <a:srgbClr val="00B0F0"/>
                    </a:solidFill>
                  </a:tcPr>
                </a:tc>
                <a:tc>
                  <a:txBody>
                    <a:bodyPr/>
                    <a:lstStyle/>
                    <a:p>
                      <a:pPr algn="ctr"/>
                      <a:r>
                        <a:rPr lang="en-US" sz="2800" dirty="0"/>
                        <a:t>Inquiry</a:t>
                      </a:r>
                    </a:p>
                  </a:txBody>
                  <a:tcPr>
                    <a:solidFill>
                      <a:srgbClr val="00B0F0"/>
                    </a:solidFill>
                  </a:tcPr>
                </a:tc>
                <a:tc>
                  <a:txBody>
                    <a:bodyPr/>
                    <a:lstStyle/>
                    <a:p>
                      <a:pPr algn="ctr"/>
                      <a:r>
                        <a:rPr lang="en-US" sz="2800" dirty="0"/>
                        <a:t>Inquiry</a:t>
                      </a:r>
                    </a:p>
                  </a:txBody>
                  <a:tcPr>
                    <a:solidFill>
                      <a:srgbClr val="00B0F0"/>
                    </a:solidFill>
                  </a:tcPr>
                </a:tc>
                <a:extLst>
                  <a:ext uri="{0D108BD9-81ED-4DB2-BD59-A6C34878D82A}">
                    <a16:rowId xmlns:a16="http://schemas.microsoft.com/office/drawing/2014/main" val="1237234466"/>
                  </a:ext>
                </a:extLst>
              </a:tr>
              <a:tr h="802059">
                <a:tc>
                  <a:txBody>
                    <a:bodyPr/>
                    <a:lstStyle/>
                    <a:p>
                      <a:pPr algn="ctr"/>
                      <a:r>
                        <a:rPr lang="en-US" sz="2800" dirty="0"/>
                        <a:t>6</a:t>
                      </a:r>
                    </a:p>
                  </a:txBody>
                  <a:tcPr/>
                </a:tc>
                <a:tc>
                  <a:txBody>
                    <a:bodyPr/>
                    <a:lstStyle/>
                    <a:p>
                      <a:pPr algn="ctr"/>
                      <a:r>
                        <a:rPr lang="en-US" sz="2800" dirty="0"/>
                        <a:t>Inquiry</a:t>
                      </a:r>
                    </a:p>
                  </a:txBody>
                  <a:tcPr>
                    <a:solidFill>
                      <a:srgbClr val="00B0F0"/>
                    </a:solidFill>
                  </a:tcPr>
                </a:tc>
                <a:tc>
                  <a:txBody>
                    <a:bodyPr/>
                    <a:lstStyle/>
                    <a:p>
                      <a:pPr algn="ctr"/>
                      <a:r>
                        <a:rPr lang="en-US" sz="2800" dirty="0"/>
                        <a:t>Inquiry</a:t>
                      </a:r>
                    </a:p>
                  </a:txBody>
                  <a:tcPr>
                    <a:solidFill>
                      <a:srgbClr val="00B0F0"/>
                    </a:solidFill>
                  </a:tcPr>
                </a:tc>
                <a:tc>
                  <a:txBody>
                    <a:bodyPr/>
                    <a:lstStyle/>
                    <a:p>
                      <a:pPr algn="ctr"/>
                      <a:r>
                        <a:rPr lang="en-US" sz="2800" dirty="0"/>
                        <a:t>Inquiry</a:t>
                      </a:r>
                    </a:p>
                  </a:txBody>
                  <a:tcPr>
                    <a:solidFill>
                      <a:srgbClr val="00B0F0"/>
                    </a:solidFill>
                  </a:tcPr>
                </a:tc>
                <a:tc>
                  <a:txBody>
                    <a:bodyPr/>
                    <a:lstStyle/>
                    <a:p>
                      <a:pPr algn="ctr"/>
                      <a:r>
                        <a:rPr lang="en-US" sz="2800" dirty="0"/>
                        <a:t>Inquiry</a:t>
                      </a:r>
                    </a:p>
                  </a:txBody>
                  <a:tcPr>
                    <a:solidFill>
                      <a:srgbClr val="00B0F0"/>
                    </a:solidFill>
                  </a:tcPr>
                </a:tc>
                <a:extLst>
                  <a:ext uri="{0D108BD9-81ED-4DB2-BD59-A6C34878D82A}">
                    <a16:rowId xmlns:a16="http://schemas.microsoft.com/office/drawing/2014/main" val="4270424678"/>
                  </a:ext>
                </a:extLst>
              </a:tr>
            </a:tbl>
          </a:graphicData>
        </a:graphic>
      </p:graphicFrame>
    </p:spTree>
    <p:extLst>
      <p:ext uri="{BB962C8B-B14F-4D97-AF65-F5344CB8AC3E}">
        <p14:creationId xmlns:p14="http://schemas.microsoft.com/office/powerpoint/2010/main" val="36606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EDB0B-3A8E-6A67-6A32-5924E00B19A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Today’s Lesson</a:t>
            </a:r>
          </a:p>
        </p:txBody>
      </p:sp>
      <p:sp>
        <p:nvSpPr>
          <p:cNvPr id="3" name="Content Placeholder 2">
            <a:extLst>
              <a:ext uri="{FF2B5EF4-FFF2-40B4-BE49-F238E27FC236}">
                <a16:creationId xmlns:a16="http://schemas.microsoft.com/office/drawing/2014/main" id="{4C007356-F2EB-C09E-7039-0CEA55C54A57}"/>
              </a:ext>
            </a:extLst>
          </p:cNvPr>
          <p:cNvSpPr>
            <a:spLocks noGrp="1"/>
          </p:cNvSpPr>
          <p:nvPr>
            <p:ph idx="1"/>
          </p:nvPr>
        </p:nvSpPr>
        <p:spPr>
          <a:xfrm>
            <a:off x="5289753" y="4455621"/>
            <a:ext cx="6269347" cy="1238616"/>
          </a:xfrm>
        </p:spPr>
        <p:txBody>
          <a:bodyPr vert="horz" lIns="91440" tIns="45720" rIns="91440" bIns="45720" rtlCol="0">
            <a:normAutofit/>
          </a:bodyPr>
          <a:lstStyle/>
          <a:p>
            <a:pPr marL="0" indent="0">
              <a:buNone/>
            </a:pPr>
            <a:r>
              <a:rPr lang="en-US" sz="3600" cap="all" spc="200" dirty="0">
                <a:solidFill>
                  <a:schemeClr val="tx1">
                    <a:lumMod val="85000"/>
                    <a:lumOff val="15000"/>
                  </a:schemeClr>
                </a:solidFill>
                <a:latin typeface="+mj-lt"/>
              </a:rPr>
              <a:t>Question 5</a:t>
            </a:r>
          </a:p>
        </p:txBody>
      </p:sp>
      <p:pic>
        <p:nvPicPr>
          <p:cNvPr id="7" name="Graphic 6" descr="Tick">
            <a:extLst>
              <a:ext uri="{FF2B5EF4-FFF2-40B4-BE49-F238E27FC236}">
                <a16:creationId xmlns:a16="http://schemas.microsoft.com/office/drawing/2014/main" id="{4972BEE8-2B0F-D7E6-9928-B966EE5E54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8" name="Straight Connector 17">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8222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C7E3-CF11-5EFD-B7AA-1AC77B90A916}"/>
              </a:ext>
            </a:extLst>
          </p:cNvPr>
          <p:cNvSpPr>
            <a:spLocks noGrp="1"/>
          </p:cNvSpPr>
          <p:nvPr>
            <p:ph type="title"/>
          </p:nvPr>
        </p:nvSpPr>
        <p:spPr/>
        <p:txBody>
          <a:bodyPr/>
          <a:lstStyle/>
          <a:p>
            <a:pPr algn="ctr"/>
            <a:r>
              <a:rPr lang="en-US" dirty="0"/>
              <a:t>Question 5</a:t>
            </a:r>
          </a:p>
        </p:txBody>
      </p:sp>
      <p:pic>
        <p:nvPicPr>
          <p:cNvPr id="4" name="Content Placeholder 3">
            <a:extLst>
              <a:ext uri="{FF2B5EF4-FFF2-40B4-BE49-F238E27FC236}">
                <a16:creationId xmlns:a16="http://schemas.microsoft.com/office/drawing/2014/main" id="{584855EB-3675-C6DE-DCE5-8E8B4229EF99}"/>
              </a:ext>
            </a:extLst>
          </p:cNvPr>
          <p:cNvPicPr>
            <a:picLocks noGrp="1" noChangeAspect="1"/>
          </p:cNvPicPr>
          <p:nvPr>
            <p:ph idx="1"/>
          </p:nvPr>
        </p:nvPicPr>
        <p:blipFill>
          <a:blip r:embed="rId2"/>
          <a:stretch>
            <a:fillRect/>
          </a:stretch>
        </p:blipFill>
        <p:spPr>
          <a:xfrm>
            <a:off x="2532063" y="1958975"/>
            <a:ext cx="7188200" cy="3797300"/>
          </a:xfrm>
          <a:prstGeom prst="rect">
            <a:avLst/>
          </a:prstGeom>
        </p:spPr>
      </p:pic>
    </p:spTree>
    <p:extLst>
      <p:ext uri="{BB962C8B-B14F-4D97-AF65-F5344CB8AC3E}">
        <p14:creationId xmlns:p14="http://schemas.microsoft.com/office/powerpoint/2010/main" val="229960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1B71-0B9A-65B0-CA17-2A100D704B4D}"/>
              </a:ext>
            </a:extLst>
          </p:cNvPr>
          <p:cNvSpPr>
            <a:spLocks noGrp="1"/>
          </p:cNvSpPr>
          <p:nvPr>
            <p:ph type="title"/>
          </p:nvPr>
        </p:nvSpPr>
        <p:spPr/>
        <p:txBody>
          <a:bodyPr/>
          <a:lstStyle/>
          <a:p>
            <a:pPr algn="ctr"/>
            <a:r>
              <a:rPr lang="en-US" dirty="0"/>
              <a:t>Question 5 – How to answer</a:t>
            </a:r>
          </a:p>
        </p:txBody>
      </p:sp>
    </p:spTree>
    <p:extLst>
      <p:ext uri="{BB962C8B-B14F-4D97-AF65-F5344CB8AC3E}">
        <p14:creationId xmlns:p14="http://schemas.microsoft.com/office/powerpoint/2010/main" val="3650485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D40A-D5C8-68C8-CF17-1E9B8164032B}"/>
              </a:ext>
            </a:extLst>
          </p:cNvPr>
          <p:cNvSpPr>
            <a:spLocks noGrp="1"/>
          </p:cNvSpPr>
          <p:nvPr>
            <p:ph type="title"/>
          </p:nvPr>
        </p:nvSpPr>
        <p:spPr/>
        <p:txBody>
          <a:bodyPr/>
          <a:lstStyle/>
          <a:p>
            <a:r>
              <a:rPr lang="en-US" dirty="0"/>
              <a:t>Sample Answers</a:t>
            </a:r>
          </a:p>
        </p:txBody>
      </p:sp>
      <p:sp>
        <p:nvSpPr>
          <p:cNvPr id="3" name="Content Placeholder 2">
            <a:extLst>
              <a:ext uri="{FF2B5EF4-FFF2-40B4-BE49-F238E27FC236}">
                <a16:creationId xmlns:a16="http://schemas.microsoft.com/office/drawing/2014/main" id="{99FE877C-C7F0-C3AE-5088-FF5CD485B3BF}"/>
              </a:ext>
            </a:extLst>
          </p:cNvPr>
          <p:cNvSpPr>
            <a:spLocks noGrp="1"/>
          </p:cNvSpPr>
          <p:nvPr>
            <p:ph idx="1"/>
          </p:nvPr>
        </p:nvSpPr>
        <p:spPr>
          <a:xfrm>
            <a:off x="195943" y="1845733"/>
            <a:ext cx="11861074" cy="4359123"/>
          </a:xfrm>
        </p:spPr>
        <p:txBody>
          <a:bodyPr>
            <a:normAutofit fontScale="85000" lnSpcReduction="20000"/>
          </a:bodyPr>
          <a:lstStyle/>
          <a:p>
            <a:pPr>
              <a:buFont typeface="Arial" panose="020B0604020202020204" pitchFamily="34" charset="0"/>
              <a:buChar char="•"/>
            </a:pPr>
            <a:r>
              <a:rPr lang="en-AU" sz="1800" dirty="0">
                <a:effectLst/>
                <a:latin typeface="ArialMT"/>
              </a:rPr>
              <a:t>Changes to the role of the Tribune, seen where the tribunes become legislators (i.e. Tiberius and Gaius Gracchus), link with generals to pass </a:t>
            </a:r>
            <a:r>
              <a:rPr lang="en-AU" sz="1800" i="1" dirty="0">
                <a:effectLst/>
                <a:latin typeface="Arial" panose="020B0604020202020204" pitchFamily="34" charset="0"/>
              </a:rPr>
              <a:t>lex </a:t>
            </a:r>
            <a:r>
              <a:rPr lang="en-AU" sz="1800" i="1" dirty="0" err="1">
                <a:effectLst/>
                <a:latin typeface="Arial" panose="020B0604020202020204" pitchFamily="34" charset="0"/>
              </a:rPr>
              <a:t>agrarias</a:t>
            </a:r>
            <a:r>
              <a:rPr lang="en-AU" sz="1800" i="1" dirty="0">
                <a:effectLst/>
                <a:latin typeface="Arial" panose="020B0604020202020204" pitchFamily="34" charset="0"/>
              </a:rPr>
              <a:t> </a:t>
            </a:r>
            <a:r>
              <a:rPr lang="en-AU" sz="1800" dirty="0">
                <a:effectLst/>
                <a:latin typeface="ArialMT"/>
              </a:rPr>
              <a:t>for the generals’ veterans (i.e. </a:t>
            </a:r>
            <a:r>
              <a:rPr lang="en-AU" sz="1800" dirty="0" err="1">
                <a:effectLst/>
                <a:latin typeface="ArialMT"/>
              </a:rPr>
              <a:t>Saturninus</a:t>
            </a:r>
            <a:r>
              <a:rPr lang="en-AU" sz="1800" dirty="0">
                <a:effectLst/>
                <a:latin typeface="ArialMT"/>
              </a:rPr>
              <a:t> 102 BC) or pass extraordinary commands through the assemblies (i.e. </a:t>
            </a:r>
            <a:r>
              <a:rPr lang="en-AU" sz="1800" dirty="0" err="1">
                <a:effectLst/>
                <a:latin typeface="ArialMT"/>
              </a:rPr>
              <a:t>Gabinius</a:t>
            </a:r>
            <a:r>
              <a:rPr lang="en-AU" sz="1800" dirty="0">
                <a:effectLst/>
                <a:latin typeface="ArialMT"/>
              </a:rPr>
              <a:t> 67 BC) et al. </a:t>
            </a:r>
            <a:endParaRPr lang="en-AU" dirty="0">
              <a:effectLst/>
            </a:endParaRPr>
          </a:p>
          <a:p>
            <a:pPr>
              <a:buFont typeface="Arial" panose="020B0604020202020204" pitchFamily="34" charset="0"/>
              <a:buChar char="•"/>
            </a:pPr>
            <a:r>
              <a:rPr lang="en-AU" sz="1800" dirty="0">
                <a:effectLst/>
                <a:latin typeface="ArialMT"/>
              </a:rPr>
              <a:t>The further growing power of the Tribunes, who also began to involve themselves in such areas as foreign affairs, extraordinary commands, links with military commanders, citizenship etc. This significantly empowered their role and influence in Roman politics and helped to undermine the authority of the Senate. </a:t>
            </a:r>
            <a:endParaRPr lang="en-AU" dirty="0">
              <a:effectLst/>
            </a:endParaRPr>
          </a:p>
          <a:p>
            <a:pPr>
              <a:buFont typeface="Arial" panose="020B0604020202020204" pitchFamily="34" charset="0"/>
              <a:buChar char="•"/>
            </a:pPr>
            <a:r>
              <a:rPr lang="en-AU" sz="1800" dirty="0">
                <a:effectLst/>
                <a:latin typeface="ArialMT"/>
              </a:rPr>
              <a:t>Marius’ reforms to the Roman army made it better: stronger, fitter, faster and better equipped. His reforms paved the way for the extension and maintenance of the empire for the next centuries. </a:t>
            </a:r>
            <a:endParaRPr lang="en-AU" dirty="0">
              <a:effectLst/>
            </a:endParaRPr>
          </a:p>
          <a:p>
            <a:pPr>
              <a:buFont typeface="Arial" panose="020B0604020202020204" pitchFamily="34" charset="0"/>
              <a:buChar char="•"/>
            </a:pPr>
            <a:r>
              <a:rPr lang="en-AU" sz="1800" dirty="0">
                <a:effectLst/>
                <a:latin typeface="ArialMT"/>
              </a:rPr>
              <a:t>Marius’ new army had given its loyalty to Marius instead of the Senate (as hinted in Source 2). It facilitated the transition to a situation when commanders would use their armies as their own private forces. For example, Sulla’s march on Rome in 88 BC and Pompey’s threats to march his legions on Rome during the 70s BC. It also resulted in the series of Civil Wars that destroyed the Republic by 27 BC i.e. Sulla vs Marians 84–82 BC, etc. </a:t>
            </a:r>
            <a:endParaRPr lang="en-AU" dirty="0">
              <a:effectLst/>
            </a:endParaRPr>
          </a:p>
          <a:p>
            <a:pPr>
              <a:buFont typeface="Arial" panose="020B0604020202020204" pitchFamily="34" charset="0"/>
              <a:buChar char="•"/>
            </a:pPr>
            <a:r>
              <a:rPr lang="en-AU" sz="1800" dirty="0">
                <a:effectLst/>
                <a:latin typeface="ArialMT"/>
              </a:rPr>
              <a:t>Extraordinary commands changed from being unusual to regular. For example, in the years 104–100 BC, Marius was elected to an unprecedented succession of consulships every year to deal with the threat from the Celts/Germanic tribes who were threatening Italy from the north. This was important because extraordinary commands came to be seen as an essential part of political power and this power was dominated by men who had armies loyal to them. </a:t>
            </a:r>
            <a:endParaRPr lang="en-AU" dirty="0">
              <a:effectLst/>
            </a:endParaRPr>
          </a:p>
          <a:p>
            <a:pPr>
              <a:buFont typeface="Arial" panose="020B0604020202020204" pitchFamily="34" charset="0"/>
              <a:buChar char="•"/>
            </a:pPr>
            <a:r>
              <a:rPr lang="en-AU" sz="1800" dirty="0">
                <a:effectLst/>
                <a:latin typeface="ArialMT"/>
              </a:rPr>
              <a:t>Reasserting the authority of the Senate. Sulla’s attempt to put the people firmly under the control of the Senate was important because Sulla felt that political power should rest firmly in the hands of the Senate and consequently, he gave the State a single head, the Senate, removing those elements that had threatened its authority. </a:t>
            </a:r>
            <a:endParaRPr lang="en-AU" dirty="0">
              <a:effectLst/>
            </a:endParaRPr>
          </a:p>
          <a:p>
            <a:endParaRPr lang="en-US" dirty="0"/>
          </a:p>
        </p:txBody>
      </p:sp>
    </p:spTree>
    <p:extLst>
      <p:ext uri="{BB962C8B-B14F-4D97-AF65-F5344CB8AC3E}">
        <p14:creationId xmlns:p14="http://schemas.microsoft.com/office/powerpoint/2010/main" val="273226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76F4-85E3-1FBB-F66A-6CC5D2D61311}"/>
              </a:ext>
            </a:extLst>
          </p:cNvPr>
          <p:cNvSpPr>
            <a:spLocks noGrp="1"/>
          </p:cNvSpPr>
          <p:nvPr>
            <p:ph type="title"/>
          </p:nvPr>
        </p:nvSpPr>
        <p:spPr>
          <a:xfrm>
            <a:off x="1097280" y="286603"/>
            <a:ext cx="10058400" cy="1450757"/>
          </a:xfrm>
        </p:spPr>
        <p:txBody>
          <a:bodyPr>
            <a:normAutofit/>
          </a:bodyPr>
          <a:lstStyle/>
          <a:p>
            <a:pPr algn="ctr"/>
            <a:r>
              <a:rPr lang="en-US" dirty="0"/>
              <a:t>Practice Source Analysis</a:t>
            </a:r>
          </a:p>
        </p:txBody>
      </p:sp>
      <p:graphicFrame>
        <p:nvGraphicFramePr>
          <p:cNvPr id="5" name="Content Placeholder 2">
            <a:extLst>
              <a:ext uri="{FF2B5EF4-FFF2-40B4-BE49-F238E27FC236}">
                <a16:creationId xmlns:a16="http://schemas.microsoft.com/office/drawing/2014/main" id="{59BD6694-8849-36B5-A6B9-147266F655C0}"/>
              </a:ext>
            </a:extLst>
          </p:cNvPr>
          <p:cNvGraphicFramePr>
            <a:graphicFrameLocks noGrp="1"/>
          </p:cNvGraphicFramePr>
          <p:nvPr>
            <p:ph idx="1"/>
            <p:extLst>
              <p:ext uri="{D42A27DB-BD31-4B8C-83A1-F6EECF244321}">
                <p14:modId xmlns:p14="http://schemas.microsoft.com/office/powerpoint/2010/main" val="386305849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32275"/>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3404</TotalTime>
  <Words>461</Words>
  <Application>Microsoft Macintosh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ArialMT</vt:lpstr>
      <vt:lpstr>Calibri</vt:lpstr>
      <vt:lpstr>Calibri Light</vt:lpstr>
      <vt:lpstr>Retrospect</vt:lpstr>
      <vt:lpstr>REVISION 4</vt:lpstr>
      <vt:lpstr>EST REVISION - Overview</vt:lpstr>
      <vt:lpstr>Today’s Lesson</vt:lpstr>
      <vt:lpstr>Question 5</vt:lpstr>
      <vt:lpstr>Question 5 – How to answer</vt:lpstr>
      <vt:lpstr>Sample Answers</vt:lpstr>
      <vt:lpstr>Practice Source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260</cp:revision>
  <dcterms:created xsi:type="dcterms:W3CDTF">2022-07-13T05:26:46Z</dcterms:created>
  <dcterms:modified xsi:type="dcterms:W3CDTF">2024-05-03T06:32:36Z</dcterms:modified>
</cp:coreProperties>
</file>