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92"/>
  </p:notesMasterIdLst>
  <p:handoutMasterIdLst>
    <p:handoutMasterId r:id="rId93"/>
  </p:handoutMasterIdLst>
  <p:sldIdLst>
    <p:sldId id="256" r:id="rId2"/>
    <p:sldId id="278" r:id="rId3"/>
    <p:sldId id="404" r:id="rId4"/>
    <p:sldId id="285" r:id="rId5"/>
    <p:sldId id="284" r:id="rId6"/>
    <p:sldId id="283" r:id="rId7"/>
    <p:sldId id="336" r:id="rId8"/>
    <p:sldId id="282" r:id="rId9"/>
    <p:sldId id="281" r:id="rId10"/>
    <p:sldId id="347" r:id="rId11"/>
    <p:sldId id="408" r:id="rId12"/>
    <p:sldId id="341" r:id="rId13"/>
    <p:sldId id="346" r:id="rId14"/>
    <p:sldId id="410" r:id="rId15"/>
    <p:sldId id="409" r:id="rId16"/>
    <p:sldId id="411" r:id="rId17"/>
    <p:sldId id="413" r:id="rId18"/>
    <p:sldId id="412" r:id="rId19"/>
    <p:sldId id="307" r:id="rId20"/>
    <p:sldId id="270" r:id="rId21"/>
    <p:sldId id="280" r:id="rId22"/>
    <p:sldId id="340" r:id="rId23"/>
    <p:sldId id="289" r:id="rId24"/>
    <p:sldId id="287" r:id="rId25"/>
    <p:sldId id="268" r:id="rId26"/>
    <p:sldId id="355" r:id="rId27"/>
    <p:sldId id="356" r:id="rId28"/>
    <p:sldId id="324" r:id="rId29"/>
    <p:sldId id="325" r:id="rId30"/>
    <p:sldId id="323" r:id="rId31"/>
    <p:sldId id="288" r:id="rId32"/>
    <p:sldId id="294" r:id="rId33"/>
    <p:sldId id="292" r:id="rId34"/>
    <p:sldId id="293" r:id="rId35"/>
    <p:sldId id="279" r:id="rId36"/>
    <p:sldId id="286" r:id="rId37"/>
    <p:sldId id="296" r:id="rId38"/>
    <p:sldId id="360" r:id="rId39"/>
    <p:sldId id="306" r:id="rId40"/>
    <p:sldId id="313" r:id="rId41"/>
    <p:sldId id="364" r:id="rId42"/>
    <p:sldId id="269" r:id="rId43"/>
    <p:sldId id="315" r:id="rId44"/>
    <p:sldId id="310" r:id="rId45"/>
    <p:sldId id="316" r:id="rId46"/>
    <p:sldId id="311" r:id="rId47"/>
    <p:sldId id="367" r:id="rId48"/>
    <p:sldId id="309" r:id="rId49"/>
    <p:sldId id="314" r:id="rId50"/>
    <p:sldId id="369" r:id="rId51"/>
    <p:sldId id="259" r:id="rId52"/>
    <p:sldId id="267" r:id="rId53"/>
    <p:sldId id="318" r:id="rId54"/>
    <p:sldId id="321" r:id="rId55"/>
    <p:sldId id="372" r:id="rId56"/>
    <p:sldId id="317" r:id="rId57"/>
    <p:sldId id="297" r:id="rId58"/>
    <p:sldId id="320" r:id="rId59"/>
    <p:sldId id="354" r:id="rId60"/>
    <p:sldId id="266" r:id="rId61"/>
    <p:sldId id="272" r:id="rId62"/>
    <p:sldId id="263" r:id="rId63"/>
    <p:sldId id="261" r:id="rId64"/>
    <p:sldId id="262" r:id="rId65"/>
    <p:sldId id="376" r:id="rId66"/>
    <p:sldId id="362" r:id="rId67"/>
    <p:sldId id="264" r:id="rId68"/>
    <p:sldId id="265" r:id="rId69"/>
    <p:sldId id="327" r:id="rId70"/>
    <p:sldId id="382" r:id="rId71"/>
    <p:sldId id="322" r:id="rId72"/>
    <p:sldId id="303" r:id="rId73"/>
    <p:sldId id="418" r:id="rId74"/>
    <p:sldId id="277" r:id="rId75"/>
    <p:sldId id="388" r:id="rId76"/>
    <p:sldId id="419" r:id="rId77"/>
    <p:sldId id="395" r:id="rId78"/>
    <p:sldId id="396" r:id="rId79"/>
    <p:sldId id="421" r:id="rId80"/>
    <p:sldId id="420" r:id="rId81"/>
    <p:sldId id="397" r:id="rId82"/>
    <p:sldId id="422" r:id="rId83"/>
    <p:sldId id="386" r:id="rId84"/>
    <p:sldId id="379" r:id="rId85"/>
    <p:sldId id="390" r:id="rId86"/>
    <p:sldId id="423" r:id="rId87"/>
    <p:sldId id="424" r:id="rId88"/>
    <p:sldId id="391" r:id="rId89"/>
    <p:sldId id="403" r:id="rId90"/>
    <p:sldId id="401" r:id="rId91"/>
  </p:sldIdLst>
  <p:sldSz cx="9144000" cy="6858000" type="screen4x3"/>
  <p:notesSz cx="10234613" cy="70993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0" autoAdjust="0"/>
    <p:restoredTop sz="94660"/>
  </p:normalViewPr>
  <p:slideViewPr>
    <p:cSldViewPr>
      <p:cViewPr varScale="1">
        <p:scale>
          <a:sx n="122" d="100"/>
          <a:sy n="122" d="100"/>
        </p:scale>
        <p:origin x="14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4998" cy="354965"/>
          </a:xfrm>
          <a:prstGeom prst="rect">
            <a:avLst/>
          </a:prstGeom>
        </p:spPr>
        <p:txBody>
          <a:bodyPr vert="horz" lIns="99048" tIns="49524" rIns="99048" bIns="49524" rtlCol="0"/>
          <a:lstStyle>
            <a:lvl1pPr algn="l">
              <a:defRPr sz="1300"/>
            </a:lvl1pPr>
          </a:lstStyle>
          <a:p>
            <a:r>
              <a:rPr lang="en-AU" smtClean="0"/>
              <a:t>Electricity</a:t>
            </a:r>
            <a:endParaRPr lang="en-AU"/>
          </a:p>
        </p:txBody>
      </p:sp>
      <p:sp>
        <p:nvSpPr>
          <p:cNvPr id="3" name="Date Placeholder 2"/>
          <p:cNvSpPr>
            <a:spLocks noGrp="1"/>
          </p:cNvSpPr>
          <p:nvPr>
            <p:ph type="dt" sz="quarter" idx="1"/>
          </p:nvPr>
        </p:nvSpPr>
        <p:spPr>
          <a:xfrm>
            <a:off x="5797248" y="1"/>
            <a:ext cx="4434998" cy="354965"/>
          </a:xfrm>
          <a:prstGeom prst="rect">
            <a:avLst/>
          </a:prstGeom>
        </p:spPr>
        <p:txBody>
          <a:bodyPr vert="horz" lIns="99048" tIns="49524" rIns="99048" bIns="49524" rtlCol="0"/>
          <a:lstStyle>
            <a:lvl1pPr algn="r">
              <a:defRPr sz="1300"/>
            </a:lvl1pPr>
          </a:lstStyle>
          <a:p>
            <a:endParaRPr lang="en-AU"/>
          </a:p>
        </p:txBody>
      </p:sp>
      <p:sp>
        <p:nvSpPr>
          <p:cNvPr id="4" name="Footer Placeholder 3"/>
          <p:cNvSpPr>
            <a:spLocks noGrp="1"/>
          </p:cNvSpPr>
          <p:nvPr>
            <p:ph type="ftr" sz="quarter" idx="2"/>
          </p:nvPr>
        </p:nvSpPr>
        <p:spPr>
          <a:xfrm>
            <a:off x="2" y="6743104"/>
            <a:ext cx="4434998" cy="354965"/>
          </a:xfrm>
          <a:prstGeom prst="rect">
            <a:avLst/>
          </a:prstGeom>
        </p:spPr>
        <p:txBody>
          <a:bodyPr vert="horz" lIns="99048" tIns="49524" rIns="99048" bIns="49524" rtlCol="0" anchor="b"/>
          <a:lstStyle>
            <a:lvl1pPr algn="l">
              <a:defRPr sz="1300"/>
            </a:lvl1pPr>
          </a:lstStyle>
          <a:p>
            <a:endParaRPr lang="en-AU"/>
          </a:p>
        </p:txBody>
      </p:sp>
      <p:sp>
        <p:nvSpPr>
          <p:cNvPr id="5" name="Slide Number Placeholder 4"/>
          <p:cNvSpPr>
            <a:spLocks noGrp="1"/>
          </p:cNvSpPr>
          <p:nvPr>
            <p:ph type="sldNum" sz="quarter" idx="3"/>
          </p:nvPr>
        </p:nvSpPr>
        <p:spPr>
          <a:xfrm>
            <a:off x="5797248" y="6743104"/>
            <a:ext cx="4434998" cy="354965"/>
          </a:xfrm>
          <a:prstGeom prst="rect">
            <a:avLst/>
          </a:prstGeom>
        </p:spPr>
        <p:txBody>
          <a:bodyPr vert="horz" lIns="99048" tIns="49524" rIns="99048" bIns="49524" rtlCol="0" anchor="b"/>
          <a:lstStyle>
            <a:lvl1pPr algn="r">
              <a:defRPr sz="1300"/>
            </a:lvl1pPr>
          </a:lstStyle>
          <a:p>
            <a:fld id="{D04322D1-1B6F-4101-8781-FD019C94843F}" type="slidenum">
              <a:rPr lang="en-AU" smtClean="0"/>
              <a:pPr/>
              <a:t>‹#›</a:t>
            </a:fld>
            <a:endParaRPr lang="en-AU"/>
          </a:p>
        </p:txBody>
      </p:sp>
    </p:spTree>
    <p:extLst>
      <p:ext uri="{BB962C8B-B14F-4D97-AF65-F5344CB8AC3E}">
        <p14:creationId xmlns:p14="http://schemas.microsoft.com/office/powerpoint/2010/main" val="400859196"/>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5304" cy="355681"/>
          </a:xfrm>
          <a:prstGeom prst="rect">
            <a:avLst/>
          </a:prstGeom>
        </p:spPr>
        <p:txBody>
          <a:bodyPr vert="horz" lIns="91440" tIns="45720" rIns="91440" bIns="45720" rtlCol="0"/>
          <a:lstStyle>
            <a:lvl1pPr algn="l">
              <a:defRPr sz="1200"/>
            </a:lvl1pPr>
          </a:lstStyle>
          <a:p>
            <a:r>
              <a:rPr lang="en-AU" smtClean="0"/>
              <a:t>Electricity</a:t>
            </a:r>
            <a:endParaRPr lang="en-AU"/>
          </a:p>
        </p:txBody>
      </p:sp>
      <p:sp>
        <p:nvSpPr>
          <p:cNvPr id="3" name="Date Placeholder 2"/>
          <p:cNvSpPr>
            <a:spLocks noGrp="1"/>
          </p:cNvSpPr>
          <p:nvPr>
            <p:ph type="dt" idx="1"/>
          </p:nvPr>
        </p:nvSpPr>
        <p:spPr>
          <a:xfrm>
            <a:off x="5797022" y="0"/>
            <a:ext cx="4435304" cy="355681"/>
          </a:xfrm>
          <a:prstGeom prst="rect">
            <a:avLst/>
          </a:prstGeom>
        </p:spPr>
        <p:txBody>
          <a:bodyPr vert="horz" lIns="91440" tIns="45720" rIns="91440" bIns="45720" rtlCol="0"/>
          <a:lstStyle>
            <a:lvl1pPr algn="r">
              <a:defRPr sz="1200"/>
            </a:lvl1pPr>
          </a:lstStyle>
          <a:p>
            <a:endParaRPr lang="en-AU"/>
          </a:p>
        </p:txBody>
      </p:sp>
      <p:sp>
        <p:nvSpPr>
          <p:cNvPr id="4" name="Slide Image Placeholder 3"/>
          <p:cNvSpPr>
            <a:spLocks noGrp="1" noRot="1" noChangeAspect="1"/>
          </p:cNvSpPr>
          <p:nvPr>
            <p:ph type="sldImg" idx="2"/>
          </p:nvPr>
        </p:nvSpPr>
        <p:spPr>
          <a:xfrm>
            <a:off x="3519488" y="887413"/>
            <a:ext cx="3195637" cy="239553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1023005" y="3416958"/>
            <a:ext cx="8188606" cy="279479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1" y="6743619"/>
            <a:ext cx="4435304" cy="355681"/>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5797022" y="6743619"/>
            <a:ext cx="4435304" cy="355681"/>
          </a:xfrm>
          <a:prstGeom prst="rect">
            <a:avLst/>
          </a:prstGeom>
        </p:spPr>
        <p:txBody>
          <a:bodyPr vert="horz" lIns="91440" tIns="45720" rIns="91440" bIns="45720" rtlCol="0" anchor="b"/>
          <a:lstStyle>
            <a:lvl1pPr algn="r">
              <a:defRPr sz="1200"/>
            </a:lvl1pPr>
          </a:lstStyle>
          <a:p>
            <a:fld id="{3202D922-D8C9-49AC-B793-6E6A5B23DA5B}" type="slidenum">
              <a:rPr lang="en-AU" smtClean="0"/>
              <a:t>‹#›</a:t>
            </a:fld>
            <a:endParaRPr lang="en-AU"/>
          </a:p>
        </p:txBody>
      </p:sp>
    </p:spTree>
    <p:extLst>
      <p:ext uri="{BB962C8B-B14F-4D97-AF65-F5344CB8AC3E}">
        <p14:creationId xmlns:p14="http://schemas.microsoft.com/office/powerpoint/2010/main" val="399251403"/>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202D922-D8C9-49AC-B793-6E6A5B23DA5B}" type="slidenum">
              <a:rPr lang="en-AU" smtClean="0"/>
              <a:t>1</a:t>
            </a:fld>
            <a:endParaRPr lang="en-AU"/>
          </a:p>
        </p:txBody>
      </p:sp>
      <p:sp>
        <p:nvSpPr>
          <p:cNvPr id="5" name="Header Placeholder 4"/>
          <p:cNvSpPr>
            <a:spLocks noGrp="1"/>
          </p:cNvSpPr>
          <p:nvPr>
            <p:ph type="hdr" sz="quarter" idx="11"/>
          </p:nvPr>
        </p:nvSpPr>
        <p:spPr/>
        <p:txBody>
          <a:bodyPr/>
          <a:lstStyle/>
          <a:p>
            <a:r>
              <a:rPr lang="en-AU" smtClean="0"/>
              <a:t>Electricity</a:t>
            </a:r>
            <a:endParaRPr lang="en-AU"/>
          </a:p>
        </p:txBody>
      </p:sp>
      <p:sp>
        <p:nvSpPr>
          <p:cNvPr id="6" name="Date Placeholder 5"/>
          <p:cNvSpPr>
            <a:spLocks noGrp="1"/>
          </p:cNvSpPr>
          <p:nvPr>
            <p:ph type="dt" idx="12"/>
          </p:nvPr>
        </p:nvSpPr>
        <p:spPr/>
        <p:txBody>
          <a:bodyPr/>
          <a:lstStyle/>
          <a:p>
            <a:endParaRPr lang="en-AU"/>
          </a:p>
        </p:txBody>
      </p:sp>
    </p:spTree>
    <p:extLst>
      <p:ext uri="{BB962C8B-B14F-4D97-AF65-F5344CB8AC3E}">
        <p14:creationId xmlns:p14="http://schemas.microsoft.com/office/powerpoint/2010/main" val="2894472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ED5CC743-D98F-46DF-A377-088B30C96EE0}" type="datetimeFigureOut">
              <a:rPr lang="fr-FR"/>
              <a:pPr>
                <a:defRPr/>
              </a:pPr>
              <a:t>18/01/2015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08F0DE1E-43CF-4CDA-BA43-97214CF2EC0E}"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BE3D126-F47E-40BF-A3DF-63459CB31CAA}" type="datetimeFigureOut">
              <a:rPr lang="fr-FR"/>
              <a:pPr>
                <a:defRPr/>
              </a:pPr>
              <a:t>18/01/2015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23FDB245-AE8A-40F8-B581-F2B1EAA9DF77}"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679EE042-73E4-4956-9AFB-AC9DE3310D5B}" type="datetimeFigureOut">
              <a:rPr lang="fr-FR"/>
              <a:pPr>
                <a:defRPr/>
              </a:pPr>
              <a:t>18/01/2015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A3BEEC2-01FC-4527-8A4B-40E483B81396}"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65A90C7-2D91-4F52-845B-A33AB760E3D8}" type="datetimeFigureOut">
              <a:rPr lang="fr-FR"/>
              <a:pPr>
                <a:defRPr/>
              </a:pPr>
              <a:t>18/01/2015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5A7BF60F-EDDD-43A9-9E77-4E67E39D3D69}"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560C35FA-C2FB-41FC-BFFA-46A7F4AD1E66}" type="datetimeFigureOut">
              <a:rPr lang="fr-FR"/>
              <a:pPr>
                <a:defRPr/>
              </a:pPr>
              <a:t>18/01/2015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1C7C24A8-7E56-4C0C-B762-BEDC5C6DED57}"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09288BB4-3D28-4C0C-825E-8D7F73B5854F}" type="datetimeFigureOut">
              <a:rPr lang="fr-FR"/>
              <a:pPr>
                <a:defRPr/>
              </a:pPr>
              <a:t>18/01/2015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CAA16012-24E5-4FF3-B317-4991B99BF1EE}"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699D193E-16A6-44A5-8333-06DDCACD77E1}" type="datetimeFigureOut">
              <a:rPr lang="fr-FR"/>
              <a:pPr>
                <a:defRPr/>
              </a:pPr>
              <a:t>18/01/2015</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81D3792B-49ED-4AED-B13C-01784BAC9067}"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C737D05A-E408-43FE-B6D0-E052E5E295F1}" type="datetimeFigureOut">
              <a:rPr lang="fr-FR"/>
              <a:pPr>
                <a:defRPr/>
              </a:pPr>
              <a:t>18/01/2015</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9F1E6D63-606F-425F-A8D2-E83FD8DB0F2A}"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ADC1C6F9-945C-4641-8691-359C938D4041}" type="datetimeFigureOut">
              <a:rPr lang="fr-FR"/>
              <a:pPr>
                <a:defRPr/>
              </a:pPr>
              <a:t>18/01/2015</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C2048C65-27C0-463D-9471-2F335B66FD1C}"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E7095EB0-4336-4932-BCBE-57110724F8A6}" type="datetimeFigureOut">
              <a:rPr lang="fr-FR"/>
              <a:pPr>
                <a:defRPr/>
              </a:pPr>
              <a:t>18/01/2015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A1EC7102-67C7-4B3F-8B2E-D4BCEAB501E0}"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5388692F-183C-4055-B791-11AA1A526881}" type="datetimeFigureOut">
              <a:rPr lang="fr-FR"/>
              <a:pPr>
                <a:defRPr/>
              </a:pPr>
              <a:t>18/01/2015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DABD86E6-6582-4295-8E36-27948BCDF96E}"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DD747085-6B90-46B7-BB19-030557143D79}" type="datetimeFigureOut">
              <a:rPr lang="fr-FR"/>
              <a:pPr>
                <a:defRPr/>
              </a:pPr>
              <a:t>18/01/2015</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661533F9-6EC5-4AEA-8184-188AB08B8073}"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7.png"/><Relationship Id="rId4" Type="http://schemas.openxmlformats.org/officeDocument/2006/relationships/image" Target="../media/image16.gif"/></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1.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30.gif"/><Relationship Id="rId4" Type="http://schemas.openxmlformats.org/officeDocument/2006/relationships/hyperlink" Target="https://dlnmh9ip6v2uc.cloudfront.net/assets/1/5/1/f/5/517afd67ce395f2f49000003.gi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33.gif"/><Relationship Id="rId4" Type="http://schemas.openxmlformats.org/officeDocument/2006/relationships/image" Target="../media/image32.gif"/></Relationships>
</file>

<file path=ppt/slides/_rels/slide28.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33.gif"/><Relationship Id="rId4" Type="http://schemas.openxmlformats.org/officeDocument/2006/relationships/image" Target="../media/image32.gif"/></Relationships>
</file>

<file path=ppt/slides/_rels/slide2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4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59.jpeg"/><Relationship Id="rId4" Type="http://schemas.openxmlformats.org/officeDocument/2006/relationships/image" Target="../media/image58.gif"/></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61.jpeg"/></Relationships>
</file>

<file path=ppt/slides/_rels/slide77.xml.rels><?xml version="1.0" encoding="UTF-8" standalone="yes"?>
<Relationships xmlns="http://schemas.openxmlformats.org/package/2006/relationships"><Relationship Id="rId3" Type="http://schemas.openxmlformats.org/officeDocument/2006/relationships/image" Target="../media/image62.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3.gi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4.gif"/></Relationships>
</file>

<file path=ppt/slides/_rels/slide79.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7.gif"/><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86.xml.rels><?xml version="1.0" encoding="UTF-8" standalone="yes"?>
<Relationships xmlns="http://schemas.openxmlformats.org/package/2006/relationships"><Relationship Id="rId3" Type="http://schemas.openxmlformats.org/officeDocument/2006/relationships/image" Target="../media/image71.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2.gi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3.jpeg"/></Relationships>
</file>

<file path=ppt/slides/_rels/slide88.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75.jpeg"/></Relationships>
</file>

<file path=ppt/slides/_rels/slide89.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428992" y="2571744"/>
            <a:ext cx="5457825" cy="1127125"/>
          </a:xfrm>
        </p:spPr>
        <p:txBody>
          <a:bodyPr/>
          <a:lstStyle/>
          <a:p>
            <a:pPr algn="l"/>
            <a:r>
              <a:rPr lang="en-AU" sz="6000" dirty="0" smtClean="0">
                <a:solidFill>
                  <a:schemeClr val="bg1"/>
                </a:solidFill>
              </a:rPr>
              <a:t>Electrical Charge </a:t>
            </a:r>
          </a:p>
        </p:txBody>
      </p:sp>
      <p:sp>
        <p:nvSpPr>
          <p:cNvPr id="2051" name="Sous-titre 2"/>
          <p:cNvSpPr>
            <a:spLocks noGrp="1"/>
          </p:cNvSpPr>
          <p:nvPr>
            <p:ph type="subTitle" idx="1"/>
          </p:nvPr>
        </p:nvSpPr>
        <p:spPr>
          <a:xfrm>
            <a:off x="3491880" y="3501008"/>
            <a:ext cx="4494212" cy="685800"/>
          </a:xfrm>
        </p:spPr>
        <p:txBody>
          <a:bodyPr/>
          <a:lstStyle/>
          <a:p>
            <a:pPr algn="l"/>
            <a:r>
              <a:rPr lang="en-AU" sz="2400" dirty="0" smtClean="0">
                <a:solidFill>
                  <a:schemeClr val="bg1"/>
                </a:solidFill>
              </a:rPr>
              <a:t>Chapter 5.1 page 140-146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smtClean="0">
                <a:solidFill>
                  <a:schemeClr val="bg1"/>
                </a:solidFill>
              </a:rPr>
              <a:t>Valence &amp; Conduction Bands</a:t>
            </a:r>
          </a:p>
        </p:txBody>
      </p:sp>
      <p:sp>
        <p:nvSpPr>
          <p:cNvPr id="5123" name="Espace réservé du contenu 2"/>
          <p:cNvSpPr>
            <a:spLocks noGrp="1"/>
          </p:cNvSpPr>
          <p:nvPr>
            <p:ph idx="1"/>
          </p:nvPr>
        </p:nvSpPr>
        <p:spPr>
          <a:xfrm>
            <a:off x="457200" y="1196752"/>
            <a:ext cx="8229600" cy="5472607"/>
          </a:xfrm>
          <a:solidFill>
            <a:schemeClr val="accent1">
              <a:alpha val="50000"/>
            </a:schemeClr>
          </a:solidFill>
        </p:spPr>
        <p:txBody>
          <a:bodyPr/>
          <a:lstStyle/>
          <a:p>
            <a:pPr marL="0" indent="0">
              <a:buNone/>
            </a:pPr>
            <a:r>
              <a:rPr lang="en-AU" sz="2800" dirty="0" smtClean="0">
                <a:solidFill>
                  <a:schemeClr val="bg1"/>
                </a:solidFill>
              </a:rPr>
              <a:t>A single atom will have energy levels. Electrons fill the first energy level (E</a:t>
            </a:r>
            <a:r>
              <a:rPr lang="en-AU" sz="2800" baseline="-25000" dirty="0" smtClean="0">
                <a:solidFill>
                  <a:schemeClr val="bg1"/>
                </a:solidFill>
              </a:rPr>
              <a:t>1</a:t>
            </a:r>
            <a:r>
              <a:rPr lang="en-AU" sz="2800" dirty="0" smtClean="0">
                <a:solidFill>
                  <a:schemeClr val="bg1"/>
                </a:solidFill>
              </a:rPr>
              <a:t>), then </a:t>
            </a:r>
            <a:r>
              <a:rPr lang="en-AU" sz="2800" dirty="0">
                <a:solidFill>
                  <a:schemeClr val="bg1"/>
                </a:solidFill>
              </a:rPr>
              <a:t>the second (</a:t>
            </a:r>
            <a:r>
              <a:rPr lang="en-AU" sz="2800" dirty="0" smtClean="0">
                <a:solidFill>
                  <a:schemeClr val="bg1"/>
                </a:solidFill>
              </a:rPr>
              <a:t>E</a:t>
            </a:r>
            <a:r>
              <a:rPr lang="en-AU" sz="2800" baseline="-25000" dirty="0" smtClean="0">
                <a:solidFill>
                  <a:schemeClr val="bg1"/>
                </a:solidFill>
              </a:rPr>
              <a:t>2</a:t>
            </a:r>
            <a:r>
              <a:rPr lang="en-AU" sz="2800" dirty="0" smtClean="0">
                <a:solidFill>
                  <a:schemeClr val="bg1"/>
                </a:solidFill>
              </a:rPr>
              <a:t>), </a:t>
            </a:r>
            <a:r>
              <a:rPr lang="en-AU" sz="2800" dirty="0" err="1" smtClean="0">
                <a:solidFill>
                  <a:schemeClr val="bg1"/>
                </a:solidFill>
              </a:rPr>
              <a:t>etc</a:t>
            </a:r>
            <a:r>
              <a:rPr lang="en-AU" sz="2800" dirty="0" smtClean="0">
                <a:solidFill>
                  <a:schemeClr val="bg1"/>
                </a:solidFill>
              </a:rPr>
              <a:t>, until no more electrons are available/needed.  Those electrons at ground state have more potential energy and less kinetic energy than those electrons at higher energy levels, due to their lower orbital path. </a:t>
            </a:r>
            <a:endParaRPr lang="en-AU" sz="2800" dirty="0">
              <a:solidFill>
                <a:schemeClr val="bg1"/>
              </a:solidFill>
            </a:endParaRPr>
          </a:p>
        </p:txBody>
      </p:sp>
      <p:sp>
        <p:nvSpPr>
          <p:cNvPr id="40" name="Rectangle 39"/>
          <p:cNvSpPr/>
          <p:nvPr/>
        </p:nvSpPr>
        <p:spPr>
          <a:xfrm>
            <a:off x="6179611" y="334068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b="1" dirty="0"/>
          </a:p>
        </p:txBody>
      </p:sp>
      <p:pic>
        <p:nvPicPr>
          <p:cNvPr id="1026" name="Picture 2" descr="http://www2.astro.psu.edu/%7Emce/A010/lectures/figures/fig_atomic_energy_level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910" y="3789187"/>
            <a:ext cx="2970681" cy="2910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dev.physicslab.org/img/5ba6a5cb-e02d-430d-8707-57cc1005578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696" y="3789040"/>
            <a:ext cx="3779712" cy="2909234"/>
          </a:xfrm>
          <a:prstGeom prst="rect">
            <a:avLst/>
          </a:prstGeom>
          <a:solidFill>
            <a:schemeClr val="bg1"/>
          </a:solidFill>
        </p:spPr>
      </p:pic>
    </p:spTree>
    <p:extLst>
      <p:ext uri="{BB962C8B-B14F-4D97-AF65-F5344CB8AC3E}">
        <p14:creationId xmlns:p14="http://schemas.microsoft.com/office/powerpoint/2010/main" val="1260972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a:solidFill>
                  <a:schemeClr val="bg1"/>
                </a:solidFill>
              </a:rPr>
              <a:t>Valence &amp; Conduction Bands</a:t>
            </a:r>
            <a:endParaRPr lang="en-AU" dirty="0" smtClean="0">
              <a:solidFill>
                <a:schemeClr val="bg1"/>
              </a:solidFill>
            </a:endParaRPr>
          </a:p>
        </p:txBody>
      </p:sp>
      <p:sp>
        <p:nvSpPr>
          <p:cNvPr id="5123" name="Espace réservé du contenu 2"/>
          <p:cNvSpPr>
            <a:spLocks noGrp="1"/>
          </p:cNvSpPr>
          <p:nvPr>
            <p:ph idx="1"/>
          </p:nvPr>
        </p:nvSpPr>
        <p:spPr>
          <a:xfrm>
            <a:off x="457200" y="1196752"/>
            <a:ext cx="8229600" cy="5472607"/>
          </a:xfrm>
          <a:solidFill>
            <a:schemeClr val="accent1">
              <a:alpha val="50000"/>
            </a:schemeClr>
          </a:solidFill>
        </p:spPr>
        <p:txBody>
          <a:bodyPr/>
          <a:lstStyle/>
          <a:p>
            <a:r>
              <a:rPr lang="en-AU" sz="2800" dirty="0" smtClean="0">
                <a:solidFill>
                  <a:schemeClr val="bg1"/>
                </a:solidFill>
              </a:rPr>
              <a:t>Quantum </a:t>
            </a:r>
            <a:r>
              <a:rPr lang="en-AU" sz="2800" dirty="0">
                <a:solidFill>
                  <a:schemeClr val="bg1"/>
                </a:solidFill>
              </a:rPr>
              <a:t>hypothesis – electrons only exist in definite and discrete orbits of a particular energy (known as </a:t>
            </a:r>
            <a:r>
              <a:rPr lang="en-AU" sz="2800" dirty="0" smtClean="0">
                <a:solidFill>
                  <a:schemeClr val="bg1"/>
                </a:solidFill>
              </a:rPr>
              <a:t>energy levels). </a:t>
            </a:r>
            <a:r>
              <a:rPr lang="en-AU" sz="2800" dirty="0">
                <a:solidFill>
                  <a:schemeClr val="bg1"/>
                </a:solidFill>
              </a:rPr>
              <a:t>However, an electron can move temporarily to a higher orbit if given enough </a:t>
            </a:r>
            <a:r>
              <a:rPr lang="en-AU" sz="2800" dirty="0" smtClean="0">
                <a:solidFill>
                  <a:schemeClr val="bg1"/>
                </a:solidFill>
              </a:rPr>
              <a:t>energy.</a:t>
            </a:r>
          </a:p>
          <a:p>
            <a:r>
              <a:rPr lang="en-AU" sz="2800" dirty="0" smtClean="0">
                <a:solidFill>
                  <a:schemeClr val="bg1"/>
                </a:solidFill>
              </a:rPr>
              <a:t>Hydrogen atom, </a:t>
            </a:r>
            <a:r>
              <a:rPr lang="en-AU" sz="2800" dirty="0">
                <a:solidFill>
                  <a:schemeClr val="bg1"/>
                </a:solidFill>
              </a:rPr>
              <a:t>for </a:t>
            </a:r>
            <a:r>
              <a:rPr lang="en-AU" sz="2800" dirty="0" smtClean="0">
                <a:solidFill>
                  <a:schemeClr val="bg1"/>
                </a:solidFill>
              </a:rPr>
              <a:t>example.</a:t>
            </a:r>
            <a:endParaRPr lang="en-AU" sz="2800" dirty="0">
              <a:solidFill>
                <a:schemeClr val="bg1"/>
              </a:solidFill>
            </a:endParaRPr>
          </a:p>
          <a:p>
            <a:endParaRPr lang="en-AU" sz="2800" dirty="0">
              <a:solidFill>
                <a:schemeClr val="bg1"/>
              </a:solidFill>
            </a:endParaRPr>
          </a:p>
        </p:txBody>
      </p:sp>
      <p:sp>
        <p:nvSpPr>
          <p:cNvPr id="40" name="Rectangle 39"/>
          <p:cNvSpPr/>
          <p:nvPr/>
        </p:nvSpPr>
        <p:spPr>
          <a:xfrm>
            <a:off x="6179611" y="334068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4368735"/>
            <a:ext cx="2418413" cy="2418413"/>
          </a:xfrm>
          <a:prstGeom prst="rect">
            <a:avLst/>
          </a:prstGeom>
        </p:spPr>
      </p:pic>
      <p:sp>
        <p:nvSpPr>
          <p:cNvPr id="3" name="Right Arrow 2"/>
          <p:cNvSpPr/>
          <p:nvPr/>
        </p:nvSpPr>
        <p:spPr>
          <a:xfrm>
            <a:off x="2521378" y="5101094"/>
            <a:ext cx="2016224" cy="720080"/>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Energy In</a:t>
            </a:r>
            <a:endParaRPr lang="en-AU" sz="2800" dirty="0"/>
          </a:p>
        </p:txBody>
      </p:sp>
      <p:sp>
        <p:nvSpPr>
          <p:cNvPr id="9" name="Right Arrow 8"/>
          <p:cNvSpPr/>
          <p:nvPr/>
        </p:nvSpPr>
        <p:spPr>
          <a:xfrm rot="20412559">
            <a:off x="6074521" y="4673346"/>
            <a:ext cx="2016224" cy="720080"/>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Energy Out</a:t>
            </a:r>
            <a:endParaRPr lang="en-AU" sz="2800" dirty="0"/>
          </a:p>
        </p:txBody>
      </p:sp>
      <p:sp>
        <p:nvSpPr>
          <p:cNvPr id="4" name="Oval 3"/>
          <p:cNvSpPr/>
          <p:nvPr/>
        </p:nvSpPr>
        <p:spPr>
          <a:xfrm>
            <a:off x="4932040" y="5445224"/>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a:t>
            </a:r>
            <a:endParaRPr lang="en-AU" dirty="0"/>
          </a:p>
        </p:txBody>
      </p:sp>
    </p:spTree>
    <p:extLst>
      <p:ext uri="{BB962C8B-B14F-4D97-AF65-F5344CB8AC3E}">
        <p14:creationId xmlns:p14="http://schemas.microsoft.com/office/powerpoint/2010/main" val="141900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grpId="0" nodeType="withEffect">
                                  <p:stCondLst>
                                    <p:cond delay="0"/>
                                  </p:stCondLst>
                                  <p:endCondLst>
                                    <p:cond evt="onNext" delay="0">
                                      <p:tgtEl>
                                        <p:sldTgt/>
                                      </p:tgtEl>
                                    </p:cond>
                                  </p:endCondLst>
                                  <p:childTnLst>
                                    <p:animMotion origin="layout" path="M -0.19688 3.7037E-6 L 2.5E-6 3.7037E-6 " pathEditMode="relative" rAng="0" ptsTypes="AA">
                                      <p:cBhvr>
                                        <p:cTn id="6" dur="5000" fill="hold"/>
                                        <p:tgtEl>
                                          <p:spTgt spid="3"/>
                                        </p:tgtEl>
                                        <p:attrNameLst>
                                          <p:attrName>ppt_x</p:attrName>
                                          <p:attrName>ppt_y</p:attrName>
                                        </p:attrNameLst>
                                      </p:cBhvr>
                                      <p:rCtr x="9844" y="0"/>
                                    </p:animMotion>
                                  </p:childTnLst>
                                </p:cTn>
                              </p:par>
                              <p:par>
                                <p:cTn id="7" presetID="42" presetClass="path" presetSubtype="0" repeatCount="indefinite" grpId="0" nodeType="withEffect">
                                  <p:stCondLst>
                                    <p:cond delay="2500"/>
                                  </p:stCondLst>
                                  <p:endCondLst>
                                    <p:cond evt="onNext" delay="0">
                                      <p:tgtEl>
                                        <p:sldTgt/>
                                      </p:tgtEl>
                                    </p:cond>
                                  </p:endCondLst>
                                  <p:childTnLst>
                                    <p:animMotion origin="layout" path="M -0.05399 0.03032 L 0.05625 -0.02616 " pathEditMode="relative" rAng="0" ptsTypes="AA">
                                      <p:cBhvr>
                                        <p:cTn id="8" dur="5000" fill="hold"/>
                                        <p:tgtEl>
                                          <p:spTgt spid="9"/>
                                        </p:tgtEl>
                                        <p:attrNameLst>
                                          <p:attrName>ppt_x</p:attrName>
                                          <p:attrName>ppt_y</p:attrName>
                                        </p:attrNameLst>
                                      </p:cBhvr>
                                      <p:rCtr x="5503" y="-28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Energy Levels</a:t>
            </a:r>
          </a:p>
        </p:txBody>
      </p:sp>
      <p:sp>
        <p:nvSpPr>
          <p:cNvPr id="5123" name="Espace réservé du contenu 2"/>
          <p:cNvSpPr>
            <a:spLocks noGrp="1"/>
          </p:cNvSpPr>
          <p:nvPr>
            <p:ph idx="1"/>
          </p:nvPr>
        </p:nvSpPr>
        <p:spPr>
          <a:xfrm>
            <a:off x="457200" y="1357298"/>
            <a:ext cx="8229600" cy="5312061"/>
          </a:xfrm>
          <a:solidFill>
            <a:schemeClr val="accent1">
              <a:alpha val="50000"/>
            </a:schemeClr>
          </a:solidFill>
        </p:spPr>
        <p:txBody>
          <a:bodyPr/>
          <a:lstStyle/>
          <a:p>
            <a:r>
              <a:rPr lang="en-AU" sz="2800" dirty="0">
                <a:solidFill>
                  <a:schemeClr val="bg1"/>
                </a:solidFill>
              </a:rPr>
              <a:t>Energy is absorbed when an electron moves to a higher energy level from a lower energy level.</a:t>
            </a:r>
            <a:endParaRPr lang="en-AU" sz="2000" dirty="0">
              <a:solidFill>
                <a:schemeClr val="bg1"/>
              </a:solidFill>
            </a:endParaRPr>
          </a:p>
          <a:p>
            <a:r>
              <a:rPr lang="en-AU" sz="2800" dirty="0">
                <a:solidFill>
                  <a:schemeClr val="bg1"/>
                </a:solidFill>
              </a:rPr>
              <a:t>Energy is emitted when an electron returns to a lower (more stable) energy level from a higher energy level.</a:t>
            </a:r>
          </a:p>
        </p:txBody>
      </p:sp>
      <p:sp>
        <p:nvSpPr>
          <p:cNvPr id="40" name="Rectangle 39"/>
          <p:cNvSpPr/>
          <p:nvPr/>
        </p:nvSpPr>
        <p:spPr>
          <a:xfrm>
            <a:off x="6179611" y="334068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b="1" dirty="0"/>
          </a:p>
        </p:txBody>
      </p:sp>
      <p:pic>
        <p:nvPicPr>
          <p:cNvPr id="31" name="Picture 2" descr="http://chemwiki.ucdavis.edu/@api/deki/files/7455/=absorptionemission.jpg"/>
          <p:cNvPicPr>
            <a:picLocks noChangeAspect="1" noChangeArrowheads="1"/>
          </p:cNvPicPr>
          <p:nvPr/>
        </p:nvPicPr>
        <p:blipFill>
          <a:blip r:embed="rId3"/>
          <a:srcRect/>
          <a:stretch>
            <a:fillRect/>
          </a:stretch>
        </p:blipFill>
        <p:spPr bwMode="auto">
          <a:xfrm>
            <a:off x="1643042" y="3658837"/>
            <a:ext cx="5857916" cy="2928934"/>
          </a:xfrm>
          <a:prstGeom prst="rect">
            <a:avLst/>
          </a:prstGeom>
          <a:noFill/>
        </p:spPr>
      </p:pic>
    </p:spTree>
    <p:extLst>
      <p:ext uri="{BB962C8B-B14F-4D97-AF65-F5344CB8AC3E}">
        <p14:creationId xmlns:p14="http://schemas.microsoft.com/office/powerpoint/2010/main" val="1649466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Energy Levels</a:t>
            </a:r>
          </a:p>
        </p:txBody>
      </p:sp>
      <p:sp>
        <p:nvSpPr>
          <p:cNvPr id="5123" name="Espace réservé du contenu 2"/>
          <p:cNvSpPr>
            <a:spLocks noGrp="1"/>
          </p:cNvSpPr>
          <p:nvPr>
            <p:ph idx="1"/>
          </p:nvPr>
        </p:nvSpPr>
        <p:spPr>
          <a:xfrm>
            <a:off x="457200" y="1357298"/>
            <a:ext cx="8229600" cy="5312061"/>
          </a:xfrm>
          <a:solidFill>
            <a:schemeClr val="accent1">
              <a:alpha val="50000"/>
            </a:schemeClr>
          </a:solidFill>
        </p:spPr>
        <p:txBody>
          <a:bodyPr/>
          <a:lstStyle/>
          <a:p>
            <a:r>
              <a:rPr lang="en-AU" sz="2800" dirty="0">
                <a:solidFill>
                  <a:schemeClr val="bg1"/>
                </a:solidFill>
              </a:rPr>
              <a:t>Electromagnetic radiation is </a:t>
            </a:r>
            <a:r>
              <a:rPr lang="en-AU" sz="2800" dirty="0" smtClean="0">
                <a:solidFill>
                  <a:schemeClr val="bg1"/>
                </a:solidFill>
              </a:rPr>
              <a:t>either absorbed or emitted </a:t>
            </a:r>
            <a:r>
              <a:rPr lang="en-AU" sz="2800" dirty="0">
                <a:solidFill>
                  <a:schemeClr val="bg1"/>
                </a:solidFill>
              </a:rPr>
              <a:t>by an excited atom when an </a:t>
            </a:r>
            <a:r>
              <a:rPr lang="en-AU" sz="2800" dirty="0" smtClean="0">
                <a:solidFill>
                  <a:schemeClr val="bg1"/>
                </a:solidFill>
              </a:rPr>
              <a:t>electron move to or </a:t>
            </a:r>
            <a:r>
              <a:rPr lang="en-AU" sz="2800" dirty="0">
                <a:solidFill>
                  <a:schemeClr val="bg1"/>
                </a:solidFill>
              </a:rPr>
              <a:t>falls from a higher energy </a:t>
            </a:r>
            <a:r>
              <a:rPr lang="en-AU" sz="2800" dirty="0" smtClean="0">
                <a:solidFill>
                  <a:schemeClr val="bg1"/>
                </a:solidFill>
              </a:rPr>
              <a:t>level.</a:t>
            </a:r>
            <a:endParaRPr lang="en-AU" sz="2800" dirty="0">
              <a:solidFill>
                <a:schemeClr val="bg1"/>
              </a:solidFill>
            </a:endParaRPr>
          </a:p>
          <a:p>
            <a:r>
              <a:rPr lang="en-AU" sz="2800" dirty="0">
                <a:solidFill>
                  <a:schemeClr val="bg1"/>
                </a:solidFill>
              </a:rPr>
              <a:t>The photons energy will be exactly equal to the energy difference between the electrons initial and final levels. </a:t>
            </a:r>
          </a:p>
        </p:txBody>
      </p:sp>
      <p:sp>
        <p:nvSpPr>
          <p:cNvPr id="40" name="Rectangle 39"/>
          <p:cNvSpPr/>
          <p:nvPr/>
        </p:nvSpPr>
        <p:spPr>
          <a:xfrm>
            <a:off x="6179611" y="334068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b="1" dirty="0"/>
          </a:p>
        </p:txBody>
      </p:sp>
      <p:pic>
        <p:nvPicPr>
          <p:cNvPr id="2050" name="Picture 2" descr="http://mollykatherinecoffey.weebly.com/uploads/2/2/9/3/22939384/3620115_ori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630883"/>
            <a:ext cx="5038725" cy="3038476"/>
          </a:xfrm>
          <a:prstGeom prst="rect">
            <a:avLst/>
          </a:prstGeom>
          <a:solidFill>
            <a:schemeClr val="bg1"/>
          </a:solidFill>
        </p:spPr>
      </p:pic>
    </p:spTree>
    <p:extLst>
      <p:ext uri="{BB962C8B-B14F-4D97-AF65-F5344CB8AC3E}">
        <p14:creationId xmlns:p14="http://schemas.microsoft.com/office/powerpoint/2010/main" val="3820639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Line Emission Spectra</a:t>
            </a:r>
            <a:endParaRPr lang="en-AU" dirty="0" smtClean="0">
              <a:solidFill>
                <a:schemeClr val="bg1"/>
              </a:solidFill>
            </a:endParaRPr>
          </a:p>
        </p:txBody>
      </p:sp>
      <p:sp>
        <p:nvSpPr>
          <p:cNvPr id="5123" name="Espace réservé du contenu 2"/>
          <p:cNvSpPr>
            <a:spLocks noGrp="1"/>
          </p:cNvSpPr>
          <p:nvPr>
            <p:ph idx="1"/>
          </p:nvPr>
        </p:nvSpPr>
        <p:spPr>
          <a:xfrm>
            <a:off x="457200" y="1357298"/>
            <a:ext cx="8229600" cy="5312061"/>
          </a:xfrm>
          <a:solidFill>
            <a:schemeClr val="accent1">
              <a:alpha val="50000"/>
            </a:schemeClr>
          </a:solidFill>
        </p:spPr>
        <p:txBody>
          <a:bodyPr/>
          <a:lstStyle/>
          <a:p>
            <a:r>
              <a:rPr lang="en-AU" sz="2400" dirty="0" smtClean="0">
                <a:solidFill>
                  <a:schemeClr val="bg1"/>
                </a:solidFill>
              </a:rPr>
              <a:t>The energy levels are unique to each atom, and the emission energy can be recorded when released from the atom.</a:t>
            </a:r>
          </a:p>
          <a:p>
            <a:r>
              <a:rPr lang="en-AU" sz="2400" dirty="0" smtClean="0">
                <a:solidFill>
                  <a:schemeClr val="bg1"/>
                </a:solidFill>
              </a:rPr>
              <a:t>This is an example of a line emission diagram of hydrogen.</a:t>
            </a:r>
          </a:p>
          <a:p>
            <a:endParaRPr lang="en-AU" sz="2400" dirty="0" smtClean="0">
              <a:solidFill>
                <a:schemeClr val="bg1"/>
              </a:solidFill>
            </a:endParaRPr>
          </a:p>
          <a:p>
            <a:endParaRPr lang="en-AU" sz="2400" dirty="0">
              <a:solidFill>
                <a:schemeClr val="bg1"/>
              </a:solidFill>
            </a:endParaRPr>
          </a:p>
        </p:txBody>
      </p:sp>
      <p:sp>
        <p:nvSpPr>
          <p:cNvPr id="40" name="Rectangle 39"/>
          <p:cNvSpPr/>
          <p:nvPr/>
        </p:nvSpPr>
        <p:spPr>
          <a:xfrm>
            <a:off x="6179611" y="334068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b="1" dirty="0"/>
          </a:p>
        </p:txBody>
      </p:sp>
      <p:pic>
        <p:nvPicPr>
          <p:cNvPr id="4098" name="Picture 2" descr="http://www.bbc.co.uk/staticarchive/ca0783fa3c6f731d852480948288b33c059ea68c.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710435"/>
            <a:ext cx="5541402" cy="311577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montessorimuddle.org/wp-content/uploads/2012/02/Emission_spectrum_H_annotat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235" y="3508862"/>
            <a:ext cx="4987829" cy="3304514"/>
          </a:xfrm>
          <a:prstGeom prst="rect">
            <a:avLst/>
          </a:prstGeom>
          <a:solidFill>
            <a:schemeClr val="bg1"/>
          </a:solidFill>
        </p:spPr>
      </p:pic>
      <p:graphicFrame>
        <p:nvGraphicFramePr>
          <p:cNvPr id="2" name="Object 1"/>
          <p:cNvGraphicFramePr>
            <a:graphicFrameLocks noChangeAspect="1"/>
          </p:cNvGraphicFramePr>
          <p:nvPr>
            <p:extLst>
              <p:ext uri="{D42A27DB-BD31-4B8C-83A1-F6EECF244321}">
                <p14:modId xmlns:p14="http://schemas.microsoft.com/office/powerpoint/2010/main" val="1337562727"/>
              </p:ext>
            </p:extLst>
          </p:nvPr>
        </p:nvGraphicFramePr>
        <p:xfrm>
          <a:off x="827584" y="2648694"/>
          <a:ext cx="3960440" cy="636290"/>
        </p:xfrm>
        <a:graphic>
          <a:graphicData uri="http://schemas.openxmlformats.org/presentationml/2006/ole">
            <mc:AlternateContent xmlns:mc="http://schemas.openxmlformats.org/markup-compatibility/2006">
              <mc:Choice xmlns:v="urn:schemas-microsoft-com:vml" Requires="v">
                <p:oleObj spid="_x0000_s5143" name="Image" r:id="rId6" imgW="9815760" imgH="4622040" progId="Photoshop.Image.13">
                  <p:embed/>
                </p:oleObj>
              </mc:Choice>
              <mc:Fallback>
                <p:oleObj name="Image" r:id="rId6" imgW="9815760" imgH="4622040" progId="Photoshop.Image.13">
                  <p:embed/>
                  <p:pic>
                    <p:nvPicPr>
                      <p:cNvPr id="0" name=""/>
                      <p:cNvPicPr/>
                      <p:nvPr/>
                    </p:nvPicPr>
                    <p:blipFill>
                      <a:blip r:embed="rId7"/>
                      <a:stretch>
                        <a:fillRect/>
                      </a:stretch>
                    </p:blipFill>
                    <p:spPr>
                      <a:xfrm>
                        <a:off x="827584" y="2648694"/>
                        <a:ext cx="3960440" cy="636290"/>
                      </a:xfrm>
                      <a:prstGeom prst="rect">
                        <a:avLst/>
                      </a:prstGeom>
                    </p:spPr>
                  </p:pic>
                </p:oleObj>
              </mc:Fallback>
            </mc:AlternateContent>
          </a:graphicData>
        </a:graphic>
      </p:graphicFrame>
    </p:spTree>
    <p:extLst>
      <p:ext uri="{BB962C8B-B14F-4D97-AF65-F5344CB8AC3E}">
        <p14:creationId xmlns:p14="http://schemas.microsoft.com/office/powerpoint/2010/main" val="60546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Band Emission Spectra</a:t>
            </a:r>
          </a:p>
        </p:txBody>
      </p:sp>
      <p:sp>
        <p:nvSpPr>
          <p:cNvPr id="5123" name="Espace réservé du contenu 2"/>
          <p:cNvSpPr>
            <a:spLocks noGrp="1"/>
          </p:cNvSpPr>
          <p:nvPr>
            <p:ph idx="1"/>
          </p:nvPr>
        </p:nvSpPr>
        <p:spPr>
          <a:xfrm>
            <a:off x="457200" y="1357298"/>
            <a:ext cx="8229600" cy="5312061"/>
          </a:xfrm>
          <a:solidFill>
            <a:schemeClr val="accent1">
              <a:alpha val="50000"/>
            </a:schemeClr>
          </a:solidFill>
        </p:spPr>
        <p:txBody>
          <a:bodyPr/>
          <a:lstStyle/>
          <a:p>
            <a:r>
              <a:rPr lang="en-AU" sz="2400" dirty="0" smtClean="0">
                <a:solidFill>
                  <a:schemeClr val="bg1"/>
                </a:solidFill>
              </a:rPr>
              <a:t>This is useful for determining the make-up of a compound. This is known as band emission.   </a:t>
            </a:r>
            <a:endParaRPr lang="en-AU" sz="2400" dirty="0">
              <a:solidFill>
                <a:schemeClr val="bg1"/>
              </a:solidFill>
            </a:endParaRPr>
          </a:p>
        </p:txBody>
      </p:sp>
      <p:sp>
        <p:nvSpPr>
          <p:cNvPr id="40" name="Rectangle 39"/>
          <p:cNvSpPr/>
          <p:nvPr/>
        </p:nvSpPr>
        <p:spPr>
          <a:xfrm>
            <a:off x="6179611" y="334068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90582"/>
            <a:ext cx="9144000" cy="4618089"/>
          </a:xfrm>
          <a:prstGeom prst="rect">
            <a:avLst/>
          </a:prstGeom>
        </p:spPr>
      </p:pic>
    </p:spTree>
    <p:extLst>
      <p:ext uri="{BB962C8B-B14F-4D97-AF65-F5344CB8AC3E}">
        <p14:creationId xmlns:p14="http://schemas.microsoft.com/office/powerpoint/2010/main" val="2465403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smtClean="0">
                <a:solidFill>
                  <a:schemeClr val="bg1"/>
                </a:solidFill>
              </a:rPr>
              <a:t>Conduction and Valence Bands</a:t>
            </a:r>
          </a:p>
        </p:txBody>
      </p:sp>
      <p:sp>
        <p:nvSpPr>
          <p:cNvPr id="4099" name="Espace réservé du contenu 2"/>
          <p:cNvSpPr>
            <a:spLocks noGrp="1"/>
          </p:cNvSpPr>
          <p:nvPr>
            <p:ph idx="1"/>
          </p:nvPr>
        </p:nvSpPr>
        <p:spPr>
          <a:xfrm>
            <a:off x="178563" y="1340768"/>
            <a:ext cx="8786874" cy="5443717"/>
          </a:xfrm>
          <a:solidFill>
            <a:schemeClr val="bg1"/>
          </a:solidFill>
        </p:spPr>
        <p:txBody>
          <a:bodyPr/>
          <a:lstStyle/>
          <a:p>
            <a:r>
              <a:rPr lang="en-AU" sz="2400" dirty="0" smtClean="0"/>
              <a:t>This is in conjunction with ionic, covalent and metallic bonds between atoms.</a:t>
            </a:r>
          </a:p>
          <a:p>
            <a:pPr>
              <a:buFont typeface="Arial" panose="020B0604020202020204" pitchFamily="34" charset="0"/>
              <a:buChar char="•"/>
            </a:pPr>
            <a:r>
              <a:rPr lang="en-AU" sz="2400" dirty="0"/>
              <a:t>The valence electrons are bound to individual atoms, as opposed to conduction electrons (found in conductors and semiconductors), which can move freely within the atomic lattice of the material. </a:t>
            </a:r>
            <a:endParaRPr lang="en-AU" sz="2400" dirty="0" smtClean="0"/>
          </a:p>
          <a:p>
            <a:pPr>
              <a:buFont typeface="Arial" panose="020B0604020202020204" pitchFamily="34" charset="0"/>
              <a:buChar char="•"/>
            </a:pPr>
            <a:r>
              <a:rPr lang="en-AU" sz="2400" dirty="0" smtClean="0"/>
              <a:t>The </a:t>
            </a:r>
            <a:r>
              <a:rPr lang="en-AU" sz="2400" dirty="0"/>
              <a:t>valence band is located below </a:t>
            </a:r>
            <a:endParaRPr lang="en-AU" sz="2400" dirty="0" smtClean="0"/>
          </a:p>
          <a:p>
            <a:pPr marL="0" indent="0">
              <a:spcBef>
                <a:spcPts val="0"/>
              </a:spcBef>
              <a:buNone/>
              <a:tabLst>
                <a:tab pos="360363" algn="l"/>
              </a:tabLst>
            </a:pPr>
            <a:r>
              <a:rPr lang="en-AU" sz="2400" dirty="0" smtClean="0"/>
              <a:t>	the </a:t>
            </a:r>
            <a:r>
              <a:rPr lang="en-AU" sz="2400" dirty="0"/>
              <a:t>conduction </a:t>
            </a:r>
            <a:r>
              <a:rPr lang="en-AU" sz="2400" dirty="0" smtClean="0"/>
              <a:t>band. In insulators </a:t>
            </a:r>
          </a:p>
          <a:p>
            <a:pPr marL="0" indent="0">
              <a:spcBef>
                <a:spcPts val="0"/>
              </a:spcBef>
              <a:buNone/>
              <a:tabLst>
                <a:tab pos="360363" algn="l"/>
              </a:tabLst>
            </a:pPr>
            <a:r>
              <a:rPr lang="en-AU" sz="2400" dirty="0" smtClean="0"/>
              <a:t>	and semiconductors there is a band </a:t>
            </a:r>
          </a:p>
          <a:p>
            <a:pPr marL="0" indent="0">
              <a:spcBef>
                <a:spcPts val="0"/>
              </a:spcBef>
              <a:buNone/>
              <a:tabLst>
                <a:tab pos="360363" algn="l"/>
              </a:tabLst>
            </a:pPr>
            <a:r>
              <a:rPr lang="en-AU" sz="2400" dirty="0" smtClean="0"/>
              <a:t>	gap</a:t>
            </a:r>
            <a:r>
              <a:rPr lang="en-AU" sz="2400" dirty="0"/>
              <a:t>. In metals, the conduction band </a:t>
            </a:r>
            <a:endParaRPr lang="en-AU" sz="2400" dirty="0" smtClean="0"/>
          </a:p>
          <a:p>
            <a:pPr marL="0" indent="0">
              <a:spcBef>
                <a:spcPts val="0"/>
              </a:spcBef>
              <a:buNone/>
              <a:tabLst>
                <a:tab pos="360363" algn="l"/>
              </a:tabLst>
            </a:pPr>
            <a:r>
              <a:rPr lang="en-AU" sz="2400" dirty="0" smtClean="0"/>
              <a:t>	has </a:t>
            </a:r>
            <a:r>
              <a:rPr lang="en-AU" sz="2400" dirty="0"/>
              <a:t>no energy gap separating it </a:t>
            </a:r>
            <a:endParaRPr lang="en-AU" sz="2400" dirty="0" smtClean="0"/>
          </a:p>
          <a:p>
            <a:pPr marL="0" indent="0">
              <a:spcBef>
                <a:spcPts val="0"/>
              </a:spcBef>
              <a:buNone/>
              <a:tabLst>
                <a:tab pos="360363" algn="l"/>
              </a:tabLst>
            </a:pPr>
            <a:r>
              <a:rPr lang="en-AU" sz="2400" dirty="0" smtClean="0"/>
              <a:t>	from </a:t>
            </a:r>
            <a:r>
              <a:rPr lang="en-AU" sz="2400" dirty="0"/>
              <a:t>the valence </a:t>
            </a:r>
            <a:r>
              <a:rPr lang="en-AU" sz="2400" dirty="0" smtClean="0"/>
              <a:t>band.</a:t>
            </a:r>
            <a:endParaRPr lang="en-AU" sz="2400" dirty="0"/>
          </a:p>
        </p:txBody>
      </p:sp>
      <p:pic>
        <p:nvPicPr>
          <p:cNvPr id="6146" name="Picture 2" descr="http://chemwiki.ucdavis.edu/@api/deki/files/8951/chemwiki_picure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429000"/>
            <a:ext cx="4067944" cy="319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451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smtClean="0">
                <a:solidFill>
                  <a:schemeClr val="bg1"/>
                </a:solidFill>
              </a:rPr>
              <a:t>Conduction and Valence Bands</a:t>
            </a:r>
          </a:p>
        </p:txBody>
      </p:sp>
      <p:sp>
        <p:nvSpPr>
          <p:cNvPr id="4099" name="Espace réservé du contenu 2"/>
          <p:cNvSpPr>
            <a:spLocks noGrp="1"/>
          </p:cNvSpPr>
          <p:nvPr>
            <p:ph idx="1"/>
          </p:nvPr>
        </p:nvSpPr>
        <p:spPr>
          <a:xfrm>
            <a:off x="178563" y="1340768"/>
            <a:ext cx="8786874" cy="5443717"/>
          </a:xfrm>
          <a:solidFill>
            <a:schemeClr val="bg1"/>
          </a:solidFill>
        </p:spPr>
        <p:txBody>
          <a:bodyPr/>
          <a:lstStyle/>
          <a:p>
            <a:r>
              <a:rPr lang="en-AU" sz="2400" dirty="0"/>
              <a:t>The </a:t>
            </a:r>
            <a:r>
              <a:rPr lang="en-AU" sz="2400" b="1" dirty="0"/>
              <a:t>conduction band</a:t>
            </a:r>
            <a:r>
              <a:rPr lang="en-AU" sz="2400" dirty="0"/>
              <a:t> quantifies the range of energy required to free an electron from its bond to an atom. Once freed from this bond, the electron becomes a 'delocalized electron', moving freely within the atomic lattice of the material to which the atom belongs. </a:t>
            </a:r>
            <a:endParaRPr lang="en-AU" sz="2400" dirty="0" smtClean="0"/>
          </a:p>
          <a:p>
            <a:pPr>
              <a:tabLst>
                <a:tab pos="1703388" algn="l"/>
              </a:tabLst>
            </a:pPr>
            <a:r>
              <a:rPr lang="en-AU" sz="2400" dirty="0" smtClean="0"/>
              <a:t>In </a:t>
            </a:r>
            <a:r>
              <a:rPr lang="en-AU" sz="2400" dirty="0"/>
              <a:t>insulators, the conduction band is much higher in energy </a:t>
            </a:r>
            <a:r>
              <a:rPr lang="en-AU" sz="2400" dirty="0" smtClean="0"/>
              <a:t>than</a:t>
            </a:r>
          </a:p>
          <a:p>
            <a:pPr marL="0" indent="0">
              <a:spcBef>
                <a:spcPts val="0"/>
              </a:spcBef>
              <a:buNone/>
              <a:tabLst>
                <a:tab pos="1703388" algn="l"/>
              </a:tabLst>
            </a:pPr>
            <a:r>
              <a:rPr lang="en-AU" sz="2400" dirty="0"/>
              <a:t>	</a:t>
            </a:r>
            <a:r>
              <a:rPr lang="en-AU" sz="2400" dirty="0" smtClean="0"/>
              <a:t>the </a:t>
            </a:r>
            <a:r>
              <a:rPr lang="en-AU" sz="2400" dirty="0"/>
              <a:t>valence band and it takes large energies </a:t>
            </a:r>
            <a:r>
              <a:rPr lang="en-AU" sz="2400" dirty="0" smtClean="0"/>
              <a:t>to </a:t>
            </a:r>
          </a:p>
          <a:p>
            <a:pPr marL="0" indent="0">
              <a:spcBef>
                <a:spcPts val="0"/>
              </a:spcBef>
              <a:buNone/>
              <a:tabLst>
                <a:tab pos="1703388" algn="l"/>
              </a:tabLst>
            </a:pPr>
            <a:r>
              <a:rPr lang="en-AU" sz="2400" dirty="0"/>
              <a:t>	</a:t>
            </a:r>
            <a:r>
              <a:rPr lang="en-AU" sz="2400" dirty="0" smtClean="0"/>
              <a:t>delocalize </a:t>
            </a:r>
            <a:r>
              <a:rPr lang="en-AU" sz="2400" dirty="0"/>
              <a:t>their valence </a:t>
            </a:r>
            <a:r>
              <a:rPr lang="en-AU" sz="2400" dirty="0" smtClean="0"/>
              <a:t>electrons. This usually results </a:t>
            </a:r>
          </a:p>
          <a:p>
            <a:pPr marL="0" indent="0">
              <a:spcBef>
                <a:spcPts val="0"/>
              </a:spcBef>
              <a:buNone/>
              <a:tabLst>
                <a:tab pos="1703388" algn="l"/>
              </a:tabLst>
            </a:pPr>
            <a:r>
              <a:rPr lang="en-AU" sz="2400" dirty="0"/>
              <a:t>	</a:t>
            </a:r>
            <a:r>
              <a:rPr lang="en-AU" sz="2400" dirty="0" smtClean="0"/>
              <a:t>in the melting and chemical alteration of the original </a:t>
            </a:r>
          </a:p>
          <a:p>
            <a:pPr marL="0" indent="0">
              <a:spcBef>
                <a:spcPts val="0"/>
              </a:spcBef>
              <a:buNone/>
              <a:tabLst>
                <a:tab pos="1703388" algn="l"/>
              </a:tabLst>
            </a:pPr>
            <a:r>
              <a:rPr lang="en-AU" sz="2400" dirty="0"/>
              <a:t>	</a:t>
            </a:r>
            <a:r>
              <a:rPr lang="en-AU" sz="2400" dirty="0" smtClean="0"/>
              <a:t>compound. </a:t>
            </a:r>
            <a:r>
              <a:rPr lang="en-AU" sz="2400" dirty="0"/>
              <a:t>Insulating materials have wide band gaps</a:t>
            </a:r>
            <a:r>
              <a:rPr lang="en-AU" sz="2400" dirty="0" smtClean="0"/>
              <a:t>.</a:t>
            </a:r>
            <a:endParaRPr lang="en-AU" sz="2400" dirty="0"/>
          </a:p>
        </p:txBody>
      </p:sp>
      <p:graphicFrame>
        <p:nvGraphicFramePr>
          <p:cNvPr id="2" name="Object 1"/>
          <p:cNvGraphicFramePr>
            <a:graphicFrameLocks noChangeAspect="1"/>
          </p:cNvGraphicFramePr>
          <p:nvPr>
            <p:extLst>
              <p:ext uri="{D42A27DB-BD31-4B8C-83A1-F6EECF244321}">
                <p14:modId xmlns:p14="http://schemas.microsoft.com/office/powerpoint/2010/main" val="2942284379"/>
              </p:ext>
            </p:extLst>
          </p:nvPr>
        </p:nvGraphicFramePr>
        <p:xfrm>
          <a:off x="24801" y="3717032"/>
          <a:ext cx="1802233" cy="2793461"/>
        </p:xfrm>
        <a:graphic>
          <a:graphicData uri="http://schemas.openxmlformats.org/presentationml/2006/ole">
            <mc:AlternateContent xmlns:mc="http://schemas.openxmlformats.org/markup-compatibility/2006">
              <mc:Choice xmlns:v="urn:schemas-microsoft-com:vml" Requires="v">
                <p:oleObj spid="_x0000_s7185" name="Image" r:id="rId4" imgW="2031480" imgH="3148920" progId="Photoshop.Image.13">
                  <p:embed/>
                </p:oleObj>
              </mc:Choice>
              <mc:Fallback>
                <p:oleObj name="Image" r:id="rId4" imgW="2031480" imgH="3148920" progId="Photoshop.Image.13">
                  <p:embed/>
                  <p:pic>
                    <p:nvPicPr>
                      <p:cNvPr id="0" name=""/>
                      <p:cNvPicPr/>
                      <p:nvPr/>
                    </p:nvPicPr>
                    <p:blipFill>
                      <a:blip r:embed="rId5"/>
                      <a:stretch>
                        <a:fillRect/>
                      </a:stretch>
                    </p:blipFill>
                    <p:spPr>
                      <a:xfrm>
                        <a:off x="24801" y="3717032"/>
                        <a:ext cx="1802233" cy="2793461"/>
                      </a:xfrm>
                      <a:prstGeom prst="rect">
                        <a:avLst/>
                      </a:prstGeom>
                    </p:spPr>
                  </p:pic>
                </p:oleObj>
              </mc:Fallback>
            </mc:AlternateContent>
          </a:graphicData>
        </a:graphic>
      </p:graphicFrame>
    </p:spTree>
    <p:extLst>
      <p:ext uri="{BB962C8B-B14F-4D97-AF65-F5344CB8AC3E}">
        <p14:creationId xmlns:p14="http://schemas.microsoft.com/office/powerpoint/2010/main" val="2622235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smtClean="0">
                <a:solidFill>
                  <a:schemeClr val="bg1"/>
                </a:solidFill>
              </a:rPr>
              <a:t>Conduction and Valence Bands</a:t>
            </a:r>
          </a:p>
        </p:txBody>
      </p:sp>
      <p:sp>
        <p:nvSpPr>
          <p:cNvPr id="4099" name="Espace réservé du contenu 2"/>
          <p:cNvSpPr>
            <a:spLocks noGrp="1"/>
          </p:cNvSpPr>
          <p:nvPr>
            <p:ph idx="1"/>
          </p:nvPr>
        </p:nvSpPr>
        <p:spPr>
          <a:xfrm>
            <a:off x="178563" y="1340768"/>
            <a:ext cx="8786874" cy="5443717"/>
          </a:xfrm>
          <a:solidFill>
            <a:schemeClr val="bg1"/>
          </a:solidFill>
        </p:spPr>
        <p:txBody>
          <a:bodyPr/>
          <a:lstStyle/>
          <a:p>
            <a:r>
              <a:rPr lang="en-AU" sz="2400" dirty="0" smtClean="0"/>
              <a:t>In </a:t>
            </a:r>
            <a:r>
              <a:rPr lang="en-AU" sz="2400" dirty="0"/>
              <a:t>semiconductors, the band gap is small. This explains why it </a:t>
            </a:r>
            <a:r>
              <a:rPr lang="en-AU" sz="2400" dirty="0" smtClean="0"/>
              <a:t>takes </a:t>
            </a:r>
          </a:p>
          <a:p>
            <a:pPr marL="0" indent="0">
              <a:spcBef>
                <a:spcPts val="0"/>
              </a:spcBef>
              <a:buNone/>
              <a:tabLst>
                <a:tab pos="1973263" algn="l"/>
              </a:tabLst>
            </a:pPr>
            <a:r>
              <a:rPr lang="en-AU" sz="2400" dirty="0"/>
              <a:t>	</a:t>
            </a:r>
            <a:r>
              <a:rPr lang="en-AU" sz="2400" dirty="0" smtClean="0"/>
              <a:t>a </a:t>
            </a:r>
            <a:r>
              <a:rPr lang="en-AU" sz="2400" dirty="0"/>
              <a:t>little energy (in the form of heat or light) to make </a:t>
            </a:r>
            <a:endParaRPr lang="en-AU" sz="2400" dirty="0" smtClean="0"/>
          </a:p>
          <a:p>
            <a:pPr marL="0" indent="0">
              <a:spcBef>
                <a:spcPts val="0"/>
              </a:spcBef>
              <a:buNone/>
              <a:tabLst>
                <a:tab pos="1973263" algn="l"/>
              </a:tabLst>
            </a:pPr>
            <a:r>
              <a:rPr lang="en-AU" sz="2400" dirty="0"/>
              <a:t>	</a:t>
            </a:r>
            <a:r>
              <a:rPr lang="en-AU" sz="2400" dirty="0" smtClean="0"/>
              <a:t>semiconductors</a:t>
            </a:r>
            <a:r>
              <a:rPr lang="en-AU" sz="2400" dirty="0"/>
              <a:t>' electrons </a:t>
            </a:r>
            <a:r>
              <a:rPr lang="en-AU" sz="2400" dirty="0" smtClean="0"/>
              <a:t>delocalise </a:t>
            </a:r>
            <a:r>
              <a:rPr lang="en-AU" sz="2400" dirty="0"/>
              <a:t>and conduct </a:t>
            </a:r>
            <a:endParaRPr lang="en-AU" sz="2400" dirty="0" smtClean="0"/>
          </a:p>
          <a:p>
            <a:pPr marL="0" indent="0">
              <a:spcBef>
                <a:spcPts val="0"/>
              </a:spcBef>
              <a:buNone/>
              <a:tabLst>
                <a:tab pos="1973263" algn="l"/>
              </a:tabLst>
            </a:pPr>
            <a:r>
              <a:rPr lang="en-AU" sz="2400" dirty="0"/>
              <a:t>	</a:t>
            </a:r>
            <a:r>
              <a:rPr lang="en-AU" sz="2400" dirty="0" smtClean="0"/>
              <a:t>electricity</a:t>
            </a:r>
            <a:r>
              <a:rPr lang="en-AU" sz="2400" dirty="0"/>
              <a:t>, hence the name, semiconductor</a:t>
            </a:r>
            <a:r>
              <a:rPr lang="en-AU" sz="2400" dirty="0" smtClean="0"/>
              <a:t>.</a:t>
            </a:r>
          </a:p>
          <a:p>
            <a:pPr marL="0" indent="0">
              <a:spcBef>
                <a:spcPts val="0"/>
              </a:spcBef>
              <a:buNone/>
              <a:tabLst>
                <a:tab pos="1973263" algn="l"/>
              </a:tabLst>
            </a:pPr>
            <a:endParaRPr lang="en-AU" sz="2400" dirty="0" smtClean="0"/>
          </a:p>
          <a:p>
            <a:pPr marL="0" indent="0">
              <a:spcBef>
                <a:spcPts val="0"/>
              </a:spcBef>
              <a:buNone/>
              <a:tabLst>
                <a:tab pos="1973263" algn="l"/>
              </a:tabLst>
            </a:pPr>
            <a:endParaRPr lang="en-AU" sz="2400" dirty="0"/>
          </a:p>
          <a:p>
            <a:pPr marL="0" indent="0">
              <a:spcBef>
                <a:spcPts val="0"/>
              </a:spcBef>
              <a:buNone/>
              <a:tabLst>
                <a:tab pos="1973263" algn="l"/>
              </a:tabLst>
            </a:pPr>
            <a:endParaRPr lang="en-AU" sz="2400" dirty="0"/>
          </a:p>
          <a:p>
            <a:pPr>
              <a:tabLst>
                <a:tab pos="1973263" algn="l"/>
              </a:tabLst>
            </a:pPr>
            <a:r>
              <a:rPr lang="en-AU" sz="2400" dirty="0"/>
              <a:t>In metals, the </a:t>
            </a:r>
            <a:r>
              <a:rPr lang="en-AU" sz="2400" dirty="0" smtClean="0"/>
              <a:t>electrons </a:t>
            </a:r>
            <a:r>
              <a:rPr lang="en-AU" sz="2400" dirty="0"/>
              <a:t>within the conduction band are mobile </a:t>
            </a:r>
            <a:endParaRPr lang="en-AU" sz="2400" dirty="0" smtClean="0"/>
          </a:p>
          <a:p>
            <a:pPr marL="0" indent="0">
              <a:spcBef>
                <a:spcPts val="0"/>
              </a:spcBef>
              <a:buNone/>
              <a:tabLst>
                <a:tab pos="1973263" algn="l"/>
              </a:tabLst>
            </a:pPr>
            <a:r>
              <a:rPr lang="en-AU" sz="2400" dirty="0"/>
              <a:t>	</a:t>
            </a:r>
            <a:r>
              <a:rPr lang="en-AU" sz="2400" dirty="0" smtClean="0"/>
              <a:t>charge </a:t>
            </a:r>
            <a:r>
              <a:rPr lang="en-AU" sz="2400" dirty="0"/>
              <a:t>carriers in solids, responsible for conduction </a:t>
            </a:r>
            <a:endParaRPr lang="en-AU" sz="2400" dirty="0" smtClean="0"/>
          </a:p>
          <a:p>
            <a:pPr marL="0" indent="0">
              <a:spcBef>
                <a:spcPts val="0"/>
              </a:spcBef>
              <a:buNone/>
              <a:tabLst>
                <a:tab pos="1973263" algn="l"/>
              </a:tabLst>
            </a:pPr>
            <a:r>
              <a:rPr lang="en-AU" sz="2400" dirty="0"/>
              <a:t>	</a:t>
            </a:r>
            <a:r>
              <a:rPr lang="en-AU" sz="2400" dirty="0" smtClean="0"/>
              <a:t>of </a:t>
            </a:r>
            <a:r>
              <a:rPr lang="en-AU" sz="2400" dirty="0"/>
              <a:t>electric currents in metals and other good </a:t>
            </a:r>
            <a:endParaRPr lang="en-AU" sz="2400" dirty="0" smtClean="0"/>
          </a:p>
          <a:p>
            <a:pPr marL="0" indent="0">
              <a:spcBef>
                <a:spcPts val="0"/>
              </a:spcBef>
              <a:buNone/>
              <a:tabLst>
                <a:tab pos="1973263" algn="l"/>
              </a:tabLst>
            </a:pPr>
            <a:r>
              <a:rPr lang="en-AU" sz="2400" dirty="0"/>
              <a:t>	</a:t>
            </a:r>
            <a:r>
              <a:rPr lang="en-AU" sz="2400" dirty="0" smtClean="0"/>
              <a:t>electrical </a:t>
            </a:r>
            <a:r>
              <a:rPr lang="en-AU" sz="2400" dirty="0"/>
              <a:t>conductors.</a:t>
            </a:r>
          </a:p>
        </p:txBody>
      </p:sp>
      <p:graphicFrame>
        <p:nvGraphicFramePr>
          <p:cNvPr id="2" name="Object 1"/>
          <p:cNvGraphicFramePr>
            <a:graphicFrameLocks noChangeAspect="1"/>
          </p:cNvGraphicFramePr>
          <p:nvPr>
            <p:extLst>
              <p:ext uri="{D42A27DB-BD31-4B8C-83A1-F6EECF244321}">
                <p14:modId xmlns:p14="http://schemas.microsoft.com/office/powerpoint/2010/main" val="1920939358"/>
              </p:ext>
            </p:extLst>
          </p:nvPr>
        </p:nvGraphicFramePr>
        <p:xfrm>
          <a:off x="457200" y="4429704"/>
          <a:ext cx="1431203" cy="2345326"/>
        </p:xfrm>
        <a:graphic>
          <a:graphicData uri="http://schemas.openxmlformats.org/presentationml/2006/ole">
            <mc:AlternateContent xmlns:mc="http://schemas.openxmlformats.org/markup-compatibility/2006">
              <mc:Choice xmlns:v="urn:schemas-microsoft-com:vml" Requires="v">
                <p:oleObj spid="_x0000_s8228" name="Image" r:id="rId4" imgW="1968120" imgH="3225240" progId="Photoshop.Image.13">
                  <p:embed/>
                </p:oleObj>
              </mc:Choice>
              <mc:Fallback>
                <p:oleObj name="Image" r:id="rId4" imgW="1968120" imgH="3225240" progId="Photoshop.Image.13">
                  <p:embed/>
                  <p:pic>
                    <p:nvPicPr>
                      <p:cNvPr id="0" name=""/>
                      <p:cNvPicPr/>
                      <p:nvPr/>
                    </p:nvPicPr>
                    <p:blipFill>
                      <a:blip r:embed="rId5"/>
                      <a:stretch>
                        <a:fillRect/>
                      </a:stretch>
                    </p:blipFill>
                    <p:spPr>
                      <a:xfrm>
                        <a:off x="457200" y="4429704"/>
                        <a:ext cx="1431203" cy="2345326"/>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778991383"/>
              </p:ext>
            </p:extLst>
          </p:nvPr>
        </p:nvGraphicFramePr>
        <p:xfrm>
          <a:off x="539553" y="1690576"/>
          <a:ext cx="1407696" cy="2208324"/>
        </p:xfrm>
        <a:graphic>
          <a:graphicData uri="http://schemas.openxmlformats.org/presentationml/2006/ole">
            <mc:AlternateContent xmlns:mc="http://schemas.openxmlformats.org/markup-compatibility/2006">
              <mc:Choice xmlns:v="urn:schemas-microsoft-com:vml" Requires="v">
                <p:oleObj spid="_x0000_s8229" name="Image" r:id="rId6" imgW="2031480" imgH="3187080" progId="Photoshop.Image.13">
                  <p:embed/>
                </p:oleObj>
              </mc:Choice>
              <mc:Fallback>
                <p:oleObj name="Image" r:id="rId6" imgW="2031480" imgH="3187080" progId="Photoshop.Image.13">
                  <p:embed/>
                  <p:pic>
                    <p:nvPicPr>
                      <p:cNvPr id="0" name=""/>
                      <p:cNvPicPr/>
                      <p:nvPr/>
                    </p:nvPicPr>
                    <p:blipFill>
                      <a:blip r:embed="rId7"/>
                      <a:stretch>
                        <a:fillRect/>
                      </a:stretch>
                    </p:blipFill>
                    <p:spPr>
                      <a:xfrm>
                        <a:off x="539553" y="1690576"/>
                        <a:ext cx="1407696" cy="2208324"/>
                      </a:xfrm>
                      <a:prstGeom prst="rect">
                        <a:avLst/>
                      </a:prstGeom>
                    </p:spPr>
                  </p:pic>
                </p:oleObj>
              </mc:Fallback>
            </mc:AlternateContent>
          </a:graphicData>
        </a:graphic>
      </p:graphicFrame>
    </p:spTree>
    <p:extLst>
      <p:ext uri="{BB962C8B-B14F-4D97-AF65-F5344CB8AC3E}">
        <p14:creationId xmlns:p14="http://schemas.microsoft.com/office/powerpoint/2010/main" val="1909558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457200" y="-27384"/>
            <a:ext cx="8229600" cy="1143000"/>
          </a:xfrm>
        </p:spPr>
        <p:txBody>
          <a:bodyPr/>
          <a:lstStyle/>
          <a:p>
            <a:r>
              <a:rPr lang="en-AU" dirty="0" smtClean="0">
                <a:solidFill>
                  <a:schemeClr val="bg1"/>
                </a:solidFill>
              </a:rPr>
              <a:t>Resistance and Insulators</a:t>
            </a:r>
          </a:p>
        </p:txBody>
      </p:sp>
      <p:sp>
        <p:nvSpPr>
          <p:cNvPr id="5123" name="Espace réservé du contenu 2"/>
          <p:cNvSpPr>
            <a:spLocks noGrp="1"/>
          </p:cNvSpPr>
          <p:nvPr>
            <p:ph idx="1"/>
          </p:nvPr>
        </p:nvSpPr>
        <p:spPr>
          <a:xfrm>
            <a:off x="251520" y="908720"/>
            <a:ext cx="8712968" cy="5616624"/>
          </a:xfrm>
          <a:solidFill>
            <a:schemeClr val="accent1">
              <a:alpha val="50000"/>
            </a:schemeClr>
          </a:solidFill>
        </p:spPr>
        <p:txBody>
          <a:bodyPr/>
          <a:lstStyle/>
          <a:p>
            <a:pPr>
              <a:buNone/>
            </a:pPr>
            <a:r>
              <a:rPr lang="en-AU" sz="2400" dirty="0" smtClean="0">
                <a:solidFill>
                  <a:schemeClr val="bg1"/>
                </a:solidFill>
              </a:rPr>
              <a:t>The availability and the number of “free electrons” within a material greatly affects the ease with which a current will flow.</a:t>
            </a:r>
          </a:p>
          <a:p>
            <a:pPr>
              <a:buNone/>
            </a:pPr>
            <a:r>
              <a:rPr lang="en-AU" sz="2400" dirty="0" smtClean="0">
                <a:solidFill>
                  <a:schemeClr val="bg1"/>
                </a:solidFill>
              </a:rPr>
              <a:t>Super Conductors – some metals and ceramics have zero resistance when they are cooled to temperatures close to absolute zero. </a:t>
            </a:r>
            <a:r>
              <a:rPr lang="en-AU" sz="2400" dirty="0">
                <a:solidFill>
                  <a:schemeClr val="bg1"/>
                </a:solidFill>
              </a:rPr>
              <a:t>Mercury and </a:t>
            </a:r>
            <a:r>
              <a:rPr lang="en-AU" sz="2400" dirty="0" smtClean="0">
                <a:solidFill>
                  <a:schemeClr val="bg1"/>
                </a:solidFill>
              </a:rPr>
              <a:t>Lead </a:t>
            </a:r>
            <a:r>
              <a:rPr lang="en-AU" sz="2400" dirty="0">
                <a:solidFill>
                  <a:schemeClr val="bg1"/>
                </a:solidFill>
              </a:rPr>
              <a:t>become superconducting at temperatures of 4.2 K and 7.2 K respectively</a:t>
            </a:r>
            <a:r>
              <a:rPr lang="en-AU" sz="2400" dirty="0" smtClean="0">
                <a:solidFill>
                  <a:schemeClr val="bg1"/>
                </a:solidFill>
              </a:rPr>
              <a:t>.</a:t>
            </a:r>
          </a:p>
          <a:p>
            <a:pPr>
              <a:buNone/>
            </a:pPr>
            <a:r>
              <a:rPr lang="en-AU" sz="2400" dirty="0" smtClean="0">
                <a:solidFill>
                  <a:schemeClr val="bg1"/>
                </a:solidFill>
              </a:rPr>
              <a:t>Good Conductors – low resistance wires, suitable for electric circuits.</a:t>
            </a:r>
          </a:p>
          <a:p>
            <a:pPr>
              <a:buNone/>
            </a:pPr>
            <a:r>
              <a:rPr lang="en-AU" sz="2400" dirty="0" smtClean="0">
                <a:solidFill>
                  <a:schemeClr val="bg1"/>
                </a:solidFill>
              </a:rPr>
              <a:t>Poor Conductors – relatively high resistance, used for fuse wires and heat filaments.</a:t>
            </a:r>
          </a:p>
          <a:p>
            <a:pPr>
              <a:buNone/>
            </a:pPr>
            <a:r>
              <a:rPr lang="en-AU" sz="2400" dirty="0" smtClean="0">
                <a:solidFill>
                  <a:schemeClr val="bg1"/>
                </a:solidFill>
              </a:rPr>
              <a:t>Semi-conductors – Non-metals with relatively high resistance. The resistance can be reduced in semi-conductors by introducing specific impurities.</a:t>
            </a:r>
          </a:p>
          <a:p>
            <a:pPr>
              <a:buNone/>
            </a:pPr>
            <a:r>
              <a:rPr lang="en-AU" sz="2400" dirty="0" smtClean="0">
                <a:solidFill>
                  <a:schemeClr val="bg1"/>
                </a:solidFill>
              </a:rPr>
              <a:t>Insulators – Materials that have extremely high resistivity, like wood, glass and plastic.</a:t>
            </a:r>
          </a:p>
          <a:p>
            <a:pPr>
              <a:buNone/>
            </a:pPr>
            <a:endParaRPr lang="en-AU" sz="2400" dirty="0" smtClean="0">
              <a:solidFill>
                <a:schemeClr val="bg1"/>
              </a:solidFill>
            </a:endParaRPr>
          </a:p>
        </p:txBody>
      </p:sp>
    </p:spTree>
    <p:extLst>
      <p:ext uri="{BB962C8B-B14F-4D97-AF65-F5344CB8AC3E}">
        <p14:creationId xmlns:p14="http://schemas.microsoft.com/office/powerpoint/2010/main" val="576733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Charges</a:t>
            </a:r>
          </a:p>
        </p:txBody>
      </p:sp>
      <p:sp>
        <p:nvSpPr>
          <p:cNvPr id="5123" name="Espace réservé du contenu 2"/>
          <p:cNvSpPr>
            <a:spLocks noGrp="1"/>
          </p:cNvSpPr>
          <p:nvPr>
            <p:ph idx="1"/>
          </p:nvPr>
        </p:nvSpPr>
        <p:spPr>
          <a:xfrm>
            <a:off x="457200" y="1196752"/>
            <a:ext cx="8229600" cy="5400600"/>
          </a:xfrm>
          <a:solidFill>
            <a:schemeClr val="accent1">
              <a:alpha val="50000"/>
            </a:schemeClr>
          </a:solidFill>
        </p:spPr>
        <p:txBody>
          <a:bodyPr/>
          <a:lstStyle/>
          <a:p>
            <a:pPr>
              <a:buNone/>
            </a:pPr>
            <a:r>
              <a:rPr lang="en-AU" sz="2800" dirty="0" smtClean="0">
                <a:solidFill>
                  <a:schemeClr val="bg1"/>
                </a:solidFill>
              </a:rPr>
              <a:t>In brief</a:t>
            </a:r>
          </a:p>
          <a:p>
            <a:pPr marL="449263" indent="-271463"/>
            <a:r>
              <a:rPr lang="en-AU" sz="2800" dirty="0" smtClean="0">
                <a:solidFill>
                  <a:schemeClr val="bg1"/>
                </a:solidFill>
              </a:rPr>
              <a:t>Like charges Repel</a:t>
            </a:r>
          </a:p>
          <a:p>
            <a:pPr marL="449263" indent="-271463"/>
            <a:r>
              <a:rPr lang="en-AU" sz="2800" dirty="0" smtClean="0">
                <a:solidFill>
                  <a:schemeClr val="bg1"/>
                </a:solidFill>
              </a:rPr>
              <a:t>Unlike charges Attract</a:t>
            </a:r>
          </a:p>
          <a:p>
            <a:pPr marL="449263" indent="-271463"/>
            <a:r>
              <a:rPr lang="en-AU" sz="2800" dirty="0" smtClean="0">
                <a:solidFill>
                  <a:schemeClr val="bg1"/>
                </a:solidFill>
              </a:rPr>
              <a:t>Capacitance – storage of Power</a:t>
            </a:r>
          </a:p>
          <a:p>
            <a:pPr marL="449263" indent="-271463"/>
            <a:r>
              <a:rPr lang="en-AU" sz="2800" dirty="0" smtClean="0">
                <a:solidFill>
                  <a:schemeClr val="bg1"/>
                </a:solidFill>
              </a:rPr>
              <a:t>Power is the amount of energy used per unit time.</a:t>
            </a:r>
          </a:p>
          <a:p>
            <a:pPr>
              <a:buNone/>
            </a:pPr>
            <a:endParaRPr lang="en-AU" sz="2800" dirty="0" smtClean="0">
              <a:solidFill>
                <a:schemeClr val="bg1"/>
              </a:solidFill>
            </a:endParaRPr>
          </a:p>
          <a:p>
            <a:pPr>
              <a:buNone/>
            </a:pPr>
            <a:r>
              <a:rPr lang="en-AU" sz="2800" dirty="0" smtClean="0">
                <a:solidFill>
                  <a:schemeClr val="bg1"/>
                </a:solidFill>
              </a:rPr>
              <a:t>The imbalance between the number of electrons and number of protons in a local area results in a charge existing (A need to equalise by the taking or removing of electrons results in a static discharge).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1499495"/>
            <a:ext cx="495151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500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p:spPr>
        <p:txBody>
          <a:bodyPr/>
          <a:lstStyle/>
          <a:p>
            <a:pPr algn="l"/>
            <a:r>
              <a:rPr lang="en-AU" dirty="0"/>
              <a:t>Van der </a:t>
            </a:r>
            <a:r>
              <a:rPr lang="en-AU" dirty="0" err="1"/>
              <a:t>Graaf</a:t>
            </a:r>
            <a:r>
              <a:rPr lang="en-AU" dirty="0"/>
              <a:t> </a:t>
            </a:r>
            <a:r>
              <a:rPr lang="en-AU" dirty="0" smtClean="0"/>
              <a:t>Generator</a:t>
            </a:r>
          </a:p>
        </p:txBody>
      </p:sp>
      <p:sp>
        <p:nvSpPr>
          <p:cNvPr id="6" name="Rectangle 5"/>
          <p:cNvSpPr/>
          <p:nvPr/>
        </p:nvSpPr>
        <p:spPr>
          <a:xfrm>
            <a:off x="4022595" y="1668864"/>
            <a:ext cx="4725870" cy="3416320"/>
          </a:xfrm>
          <a:prstGeom prst="rect">
            <a:avLst/>
          </a:prstGeom>
        </p:spPr>
        <p:txBody>
          <a:bodyPr wrap="square">
            <a:spAutoFit/>
          </a:bodyPr>
          <a:lstStyle/>
          <a:p>
            <a:r>
              <a:rPr lang="en-AU" sz="2700" dirty="0" smtClean="0">
                <a:latin typeface="+mj-lt"/>
              </a:rPr>
              <a:t>The rubber belt (4) is rotated by a motor (6). Charge is picked up from the power supply and sprayed onto the belt from a brush (7). This charge is transferred off the belt and to the dome (1), through the top brush (2).</a:t>
            </a:r>
            <a:endParaRPr lang="en-AU" sz="2700" dirty="0">
              <a:latin typeface="+mj-lt"/>
            </a:endParaRPr>
          </a:p>
        </p:txBody>
      </p:sp>
      <p:pic>
        <p:nvPicPr>
          <p:cNvPr id="6146" name="Picture 2" descr="http://s1.manifo.com/usr/4/4e8f/1b/manager/genera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420813"/>
            <a:ext cx="3867020" cy="3736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532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smtClean="0">
                <a:solidFill>
                  <a:schemeClr val="bg1"/>
                </a:solidFill>
              </a:rPr>
              <a:t>Lightning Conductor</a:t>
            </a:r>
          </a:p>
        </p:txBody>
      </p:sp>
      <p:sp>
        <p:nvSpPr>
          <p:cNvPr id="4099" name="Espace réservé du contenu 2"/>
          <p:cNvSpPr>
            <a:spLocks noGrp="1"/>
          </p:cNvSpPr>
          <p:nvPr>
            <p:ph idx="1"/>
          </p:nvPr>
        </p:nvSpPr>
        <p:spPr>
          <a:xfrm>
            <a:off x="0" y="2017732"/>
            <a:ext cx="6588224" cy="1659470"/>
          </a:xfrm>
        </p:spPr>
        <p:txBody>
          <a:bodyPr/>
          <a:lstStyle/>
          <a:p>
            <a:pPr marL="0" indent="0">
              <a:lnSpc>
                <a:spcPct val="90000"/>
              </a:lnSpc>
              <a:spcBef>
                <a:spcPts val="0"/>
              </a:spcBef>
              <a:buNone/>
            </a:pPr>
            <a:r>
              <a:rPr lang="en-AU" sz="2400" dirty="0" smtClean="0"/>
              <a:t>Lightning is caused by the build up of charge on the water particles in clouds from the friction with air. The positive charge builds up on the top of the cloud and the negative underside </a:t>
            </a:r>
            <a:r>
              <a:rPr lang="en-AU" sz="2400" dirty="0"/>
              <a:t>causes </a:t>
            </a:r>
            <a:r>
              <a:rPr lang="en-AU" sz="2400" dirty="0" smtClean="0"/>
              <a:t>the air </a:t>
            </a:r>
            <a:r>
              <a:rPr lang="en-AU" sz="2400" dirty="0"/>
              <a:t>to ionise. The ionised air acts as a conductor to allow </a:t>
            </a:r>
            <a:r>
              <a:rPr lang="en-AU" sz="2400" dirty="0" smtClean="0"/>
              <a:t>a</a:t>
            </a:r>
            <a:endParaRPr lang="en-AU" sz="2400" dirty="0"/>
          </a:p>
        </p:txBody>
      </p:sp>
      <p:sp>
        <p:nvSpPr>
          <p:cNvPr id="5" name="Rectangle 4"/>
          <p:cNvSpPr/>
          <p:nvPr/>
        </p:nvSpPr>
        <p:spPr>
          <a:xfrm>
            <a:off x="928662" y="5572140"/>
            <a:ext cx="1428760"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www.ssc.education.ed.ac.uk/BSL/pictures/lightn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8" y="4350527"/>
            <a:ext cx="2459360" cy="250921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jmv.co.in/images/conventional_lightning_protection_system_installa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124501"/>
            <a:ext cx="2819400" cy="2552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bwMode="auto">
          <a:xfrm>
            <a:off x="2699792" y="4368499"/>
            <a:ext cx="6444208" cy="24448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AU" sz="2400" dirty="0" smtClean="0"/>
              <a:t>make its way </a:t>
            </a:r>
            <a:r>
              <a:rPr lang="en-AU" sz="2400" dirty="0"/>
              <a:t>toward the Earth. If a step leader makes contact with </a:t>
            </a:r>
            <a:r>
              <a:rPr lang="en-AU" sz="2400" dirty="0" smtClean="0"/>
              <a:t>a </a:t>
            </a:r>
            <a:r>
              <a:rPr lang="en-AU" sz="2400" dirty="0"/>
              <a:t>positive streamer, it creates a completed path for the plasma to travel on, allowing the accumulated current in the cloud to travel between the two points. This results in a lightning bolt and an explosion of air, which we call thunder.</a:t>
            </a:r>
          </a:p>
        </p:txBody>
      </p:sp>
      <p:sp>
        <p:nvSpPr>
          <p:cNvPr id="9" name="Espace réservé du contenu 2"/>
          <p:cNvSpPr txBox="1">
            <a:spLocks/>
          </p:cNvSpPr>
          <p:nvPr/>
        </p:nvSpPr>
        <p:spPr bwMode="auto">
          <a:xfrm>
            <a:off x="24408" y="3673023"/>
            <a:ext cx="9119592"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0"/>
              </a:spcBef>
              <a:buNone/>
            </a:pPr>
            <a:r>
              <a:rPr lang="en-AU" sz="2400" dirty="0" smtClean="0"/>
              <a:t>stream of positive ions to travel up from the ground (positive streamer) and into the cloud mass, as well </a:t>
            </a:r>
            <a:r>
              <a:rPr lang="en-AU" sz="2400" dirty="0"/>
              <a:t>as a negative stream (step leader) </a:t>
            </a:r>
            <a:r>
              <a:rPr lang="en-AU" sz="2400" dirty="0" smtClean="0"/>
              <a:t>to </a:t>
            </a:r>
            <a:endParaRPr lang="en-AU" sz="2400" dirty="0"/>
          </a:p>
        </p:txBody>
      </p:sp>
    </p:spTree>
    <p:extLst>
      <p:ext uri="{BB962C8B-B14F-4D97-AF65-F5344CB8AC3E}">
        <p14:creationId xmlns:p14="http://schemas.microsoft.com/office/powerpoint/2010/main" val="4218024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endParaRPr lang="en-AU" dirty="0" smtClean="0">
              <a:solidFill>
                <a:schemeClr val="bg1"/>
              </a:solidFill>
            </a:endParaRP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Homework: </a:t>
            </a:r>
          </a:p>
          <a:p>
            <a:r>
              <a:rPr lang="en-AU" sz="2800" dirty="0">
                <a:solidFill>
                  <a:schemeClr val="bg1"/>
                </a:solidFill>
                <a:latin typeface="Arial" pitchFamily="34" charset="0"/>
                <a:cs typeface="Arial" pitchFamily="34" charset="0"/>
              </a:rPr>
              <a:t>Complete all questions from Set </a:t>
            </a:r>
            <a:r>
              <a:rPr lang="en-AU" sz="2800" dirty="0" smtClean="0">
                <a:solidFill>
                  <a:schemeClr val="bg1"/>
                </a:solidFill>
                <a:latin typeface="Arial" pitchFamily="34" charset="0"/>
                <a:cs typeface="Arial" pitchFamily="34" charset="0"/>
              </a:rPr>
              <a:t>5.1 </a:t>
            </a:r>
            <a:r>
              <a:rPr lang="en-AU" sz="2800" dirty="0">
                <a:solidFill>
                  <a:schemeClr val="bg1"/>
                </a:solidFill>
                <a:latin typeface="Arial" pitchFamily="34" charset="0"/>
                <a:cs typeface="Arial" pitchFamily="34" charset="0"/>
              </a:rPr>
              <a:t>- due first lesson next week.</a:t>
            </a:r>
          </a:p>
          <a:p>
            <a:endParaRPr lang="en-AU" sz="2800" dirty="0">
              <a:solidFill>
                <a:schemeClr val="bg1"/>
              </a:solidFill>
              <a:latin typeface="Arial" pitchFamily="34" charset="0"/>
              <a:cs typeface="Arial" pitchFamily="34" charset="0"/>
            </a:endParaRPr>
          </a:p>
          <a:p>
            <a:r>
              <a:rPr lang="en-AU" sz="2800" dirty="0">
                <a:solidFill>
                  <a:schemeClr val="bg1"/>
                </a:solidFill>
                <a:latin typeface="Arial" pitchFamily="34" charset="0"/>
                <a:cs typeface="Arial" pitchFamily="34" charset="0"/>
              </a:rPr>
              <a:t>Read Chapter </a:t>
            </a:r>
            <a:r>
              <a:rPr lang="en-AU" sz="2800" dirty="0" smtClean="0">
                <a:solidFill>
                  <a:schemeClr val="bg1"/>
                </a:solidFill>
                <a:latin typeface="Arial" pitchFamily="34" charset="0"/>
                <a:cs typeface="Arial" pitchFamily="34" charset="0"/>
              </a:rPr>
              <a:t>5.2 </a:t>
            </a:r>
            <a:r>
              <a:rPr lang="en-AU" sz="2800" dirty="0">
                <a:solidFill>
                  <a:schemeClr val="bg1"/>
                </a:solidFill>
                <a:latin typeface="Arial" pitchFamily="34" charset="0"/>
                <a:cs typeface="Arial" pitchFamily="34" charset="0"/>
              </a:rPr>
              <a:t>&amp; </a:t>
            </a:r>
            <a:r>
              <a:rPr lang="en-AU" sz="2800" dirty="0" smtClean="0">
                <a:solidFill>
                  <a:schemeClr val="bg1"/>
                </a:solidFill>
                <a:latin typeface="Arial" pitchFamily="34" charset="0"/>
                <a:cs typeface="Arial" pitchFamily="34" charset="0"/>
              </a:rPr>
              <a:t>5.3 </a:t>
            </a:r>
            <a:r>
              <a:rPr lang="en-AU" sz="2800" dirty="0">
                <a:solidFill>
                  <a:schemeClr val="bg1"/>
                </a:solidFill>
                <a:latin typeface="Arial" pitchFamily="34" charset="0"/>
                <a:cs typeface="Arial" pitchFamily="34" charset="0"/>
              </a:rPr>
              <a:t>page </a:t>
            </a:r>
            <a:r>
              <a:rPr lang="en-AU" sz="2800" dirty="0" smtClean="0">
                <a:solidFill>
                  <a:schemeClr val="bg1"/>
                </a:solidFill>
                <a:latin typeface="Arial" pitchFamily="34" charset="0"/>
                <a:cs typeface="Arial" pitchFamily="34" charset="0"/>
              </a:rPr>
              <a:t>146-153 </a:t>
            </a:r>
            <a:r>
              <a:rPr lang="en-AU" sz="2800" dirty="0">
                <a:solidFill>
                  <a:schemeClr val="bg1"/>
                </a:solidFill>
                <a:latin typeface="Arial" pitchFamily="34" charset="0"/>
                <a:cs typeface="Arial" pitchFamily="34" charset="0"/>
              </a:rPr>
              <a:t>and answer </a:t>
            </a:r>
          </a:p>
          <a:p>
            <a:pPr marL="0" indent="0">
              <a:buNone/>
            </a:pPr>
            <a:r>
              <a:rPr lang="en-AU" sz="2800" dirty="0">
                <a:solidFill>
                  <a:schemeClr val="bg1"/>
                </a:solidFill>
                <a:latin typeface="Arial" pitchFamily="34" charset="0"/>
                <a:cs typeface="Arial" pitchFamily="34" charset="0"/>
              </a:rPr>
              <a:t>	</a:t>
            </a:r>
            <a:r>
              <a:rPr lang="en-AU" sz="2800" dirty="0" smtClean="0">
                <a:solidFill>
                  <a:schemeClr val="bg1"/>
                </a:solidFill>
                <a:latin typeface="Arial" pitchFamily="34" charset="0"/>
                <a:cs typeface="Arial" pitchFamily="34" charset="0"/>
              </a:rPr>
              <a:t>Q1&amp;2 </a:t>
            </a:r>
            <a:r>
              <a:rPr lang="en-AU" sz="2800" dirty="0">
                <a:solidFill>
                  <a:schemeClr val="bg1"/>
                </a:solidFill>
                <a:latin typeface="Arial" pitchFamily="34" charset="0"/>
                <a:cs typeface="Arial" pitchFamily="34" charset="0"/>
              </a:rPr>
              <a:t>Set </a:t>
            </a:r>
            <a:r>
              <a:rPr lang="en-AU" sz="2800" dirty="0" smtClean="0">
                <a:solidFill>
                  <a:schemeClr val="bg1"/>
                </a:solidFill>
                <a:latin typeface="Arial" pitchFamily="34" charset="0"/>
                <a:cs typeface="Arial" pitchFamily="34" charset="0"/>
              </a:rPr>
              <a:t>5.2 </a:t>
            </a:r>
            <a:r>
              <a:rPr lang="en-AU" sz="2800" dirty="0">
                <a:solidFill>
                  <a:schemeClr val="bg1"/>
                </a:solidFill>
                <a:latin typeface="Arial" pitchFamily="34" charset="0"/>
                <a:cs typeface="Arial" pitchFamily="34" charset="0"/>
              </a:rPr>
              <a:t>and </a:t>
            </a:r>
          </a:p>
          <a:p>
            <a:pPr marL="0" indent="0">
              <a:buNone/>
            </a:pPr>
            <a:r>
              <a:rPr lang="en-AU" sz="2800" dirty="0">
                <a:solidFill>
                  <a:schemeClr val="bg1"/>
                </a:solidFill>
                <a:latin typeface="Arial" pitchFamily="34" charset="0"/>
                <a:cs typeface="Arial" pitchFamily="34" charset="0"/>
              </a:rPr>
              <a:t>	</a:t>
            </a:r>
            <a:r>
              <a:rPr lang="en-AU" sz="2800" dirty="0" smtClean="0">
                <a:solidFill>
                  <a:schemeClr val="bg1"/>
                </a:solidFill>
                <a:latin typeface="Arial" pitchFamily="34" charset="0"/>
                <a:cs typeface="Arial" pitchFamily="34" charset="0"/>
              </a:rPr>
              <a:t>Q1,2&amp;3 </a:t>
            </a:r>
            <a:r>
              <a:rPr lang="en-AU" sz="2800" dirty="0">
                <a:solidFill>
                  <a:schemeClr val="bg1"/>
                </a:solidFill>
                <a:latin typeface="Arial" pitchFamily="34" charset="0"/>
                <a:cs typeface="Arial" pitchFamily="34" charset="0"/>
              </a:rPr>
              <a:t>Set </a:t>
            </a:r>
            <a:r>
              <a:rPr lang="en-AU" sz="2800" dirty="0" smtClean="0">
                <a:solidFill>
                  <a:schemeClr val="bg1"/>
                </a:solidFill>
                <a:latin typeface="Arial" pitchFamily="34" charset="0"/>
                <a:cs typeface="Arial" pitchFamily="34" charset="0"/>
              </a:rPr>
              <a:t>5.3 </a:t>
            </a:r>
            <a:endParaRPr lang="en-AU" sz="2800" dirty="0">
              <a:solidFill>
                <a:schemeClr val="bg1"/>
              </a:solidFill>
              <a:latin typeface="Arial" pitchFamily="34" charset="0"/>
              <a:cs typeface="Arial" pitchFamily="34" charset="0"/>
            </a:endParaRPr>
          </a:p>
          <a:p>
            <a:pPr marL="0" indent="0">
              <a:buNone/>
              <a:tabLst>
                <a:tab pos="361950" algn="l"/>
              </a:tabLst>
            </a:pPr>
            <a:r>
              <a:rPr lang="en-AU" sz="2800" dirty="0">
                <a:solidFill>
                  <a:schemeClr val="bg1"/>
                </a:solidFill>
                <a:latin typeface="Arial" pitchFamily="34" charset="0"/>
                <a:cs typeface="Arial" pitchFamily="34" charset="0"/>
              </a:rPr>
              <a:t>	by next lesson.</a:t>
            </a:r>
          </a:p>
        </p:txBody>
      </p:sp>
    </p:spTree>
    <p:extLst>
      <p:ext uri="{BB962C8B-B14F-4D97-AF65-F5344CB8AC3E}">
        <p14:creationId xmlns:p14="http://schemas.microsoft.com/office/powerpoint/2010/main" val="592104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428992" y="2348880"/>
            <a:ext cx="5457825" cy="1349989"/>
          </a:xfrm>
        </p:spPr>
        <p:txBody>
          <a:bodyPr/>
          <a:lstStyle/>
          <a:p>
            <a:pPr algn="l"/>
            <a:r>
              <a:rPr lang="en-AU" sz="6000" dirty="0" smtClean="0">
                <a:solidFill>
                  <a:schemeClr val="bg1"/>
                </a:solidFill>
              </a:rPr>
              <a:t>Energy &amp; Flow in Circuits</a:t>
            </a:r>
          </a:p>
        </p:txBody>
      </p:sp>
      <p:sp>
        <p:nvSpPr>
          <p:cNvPr id="2051" name="Sous-titre 2"/>
          <p:cNvSpPr>
            <a:spLocks noGrp="1"/>
          </p:cNvSpPr>
          <p:nvPr>
            <p:ph type="subTitle" idx="1"/>
          </p:nvPr>
        </p:nvSpPr>
        <p:spPr>
          <a:xfrm>
            <a:off x="3491880" y="3967336"/>
            <a:ext cx="4494212" cy="685800"/>
          </a:xfrm>
        </p:spPr>
        <p:txBody>
          <a:bodyPr/>
          <a:lstStyle/>
          <a:p>
            <a:pPr algn="l"/>
            <a:r>
              <a:rPr lang="en-AU" sz="2400" dirty="0" smtClean="0">
                <a:solidFill>
                  <a:schemeClr val="bg1"/>
                </a:solidFill>
              </a:rPr>
              <a:t>Chapter 5.2 &amp; 5.3                                                              page 146-149 &amp; page 149 - 153</a:t>
            </a:r>
          </a:p>
        </p:txBody>
      </p:sp>
    </p:spTree>
    <p:extLst>
      <p:ext uri="{BB962C8B-B14F-4D97-AF65-F5344CB8AC3E}">
        <p14:creationId xmlns:p14="http://schemas.microsoft.com/office/powerpoint/2010/main" val="367758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smtClean="0">
                <a:solidFill>
                  <a:schemeClr val="bg1"/>
                </a:solidFill>
              </a:rPr>
              <a:t>Circuit Flow</a:t>
            </a:r>
          </a:p>
        </p:txBody>
      </p:sp>
      <p:sp>
        <p:nvSpPr>
          <p:cNvPr id="4099" name="Espace réservé du contenu 2"/>
          <p:cNvSpPr>
            <a:spLocks noGrp="1"/>
          </p:cNvSpPr>
          <p:nvPr>
            <p:ph idx="1"/>
          </p:nvPr>
        </p:nvSpPr>
        <p:spPr>
          <a:xfrm>
            <a:off x="107504" y="2060848"/>
            <a:ext cx="8786874" cy="4824536"/>
          </a:xfrm>
        </p:spPr>
        <p:txBody>
          <a:bodyPr/>
          <a:lstStyle/>
          <a:p>
            <a:pPr marL="0" indent="0">
              <a:spcBef>
                <a:spcPts val="0"/>
              </a:spcBef>
              <a:buNone/>
            </a:pPr>
            <a:r>
              <a:rPr lang="en-AU" sz="2800" dirty="0" smtClean="0"/>
              <a:t>The movement of charge occurs when there is a completed circuit and that at some point on the circuit there is a cell (e.g. a battery) with an excess of charge. This charge flows around the circuit in an attempt to equalise/ neutralise the </a:t>
            </a:r>
          </a:p>
          <a:p>
            <a:pPr marL="0" indent="0">
              <a:spcBef>
                <a:spcPts val="0"/>
              </a:spcBef>
              <a:buNone/>
            </a:pPr>
            <a:r>
              <a:rPr lang="en-AU" sz="2800" dirty="0"/>
              <a:t>	</a:t>
            </a:r>
            <a:r>
              <a:rPr lang="en-AU" sz="2800" dirty="0" smtClean="0"/>
              <a:t>		excess charge. As the charge </a:t>
            </a:r>
            <a:r>
              <a:rPr lang="en-AU" sz="2800" dirty="0"/>
              <a:t>moves </a:t>
            </a:r>
            <a:endParaRPr lang="en-AU" sz="2800" dirty="0" smtClean="0"/>
          </a:p>
          <a:p>
            <a:pPr marL="0" indent="0">
              <a:spcBef>
                <a:spcPts val="0"/>
              </a:spcBef>
              <a:buNone/>
            </a:pPr>
            <a:r>
              <a:rPr lang="en-AU" sz="2800" dirty="0"/>
              <a:t>	</a:t>
            </a:r>
            <a:r>
              <a:rPr lang="en-AU" sz="2800" dirty="0" smtClean="0"/>
              <a:t>		around the circuit it can </a:t>
            </a:r>
            <a:r>
              <a:rPr lang="en-AU" sz="2800" dirty="0"/>
              <a:t>gain or lose </a:t>
            </a:r>
            <a:endParaRPr lang="en-AU" sz="2800" dirty="0" smtClean="0"/>
          </a:p>
          <a:p>
            <a:pPr marL="0" indent="0">
              <a:spcBef>
                <a:spcPts val="0"/>
              </a:spcBef>
              <a:buNone/>
            </a:pPr>
            <a:r>
              <a:rPr lang="en-AU" sz="2800" dirty="0"/>
              <a:t>	</a:t>
            </a:r>
            <a:r>
              <a:rPr lang="en-AU" sz="2800" dirty="0" smtClean="0"/>
              <a:t>		potential energy (such as it would </a:t>
            </a:r>
          </a:p>
          <a:p>
            <a:pPr marL="0" indent="0">
              <a:spcBef>
                <a:spcPts val="0"/>
              </a:spcBef>
              <a:buNone/>
            </a:pPr>
            <a:r>
              <a:rPr lang="en-AU" sz="2800" dirty="0"/>
              <a:t>	</a:t>
            </a:r>
            <a:r>
              <a:rPr lang="en-AU" sz="2800" dirty="0" smtClean="0"/>
              <a:t>		when it passes through this light bulb). </a:t>
            </a:r>
            <a:endParaRPr lang="en-AU"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19" y="3861049"/>
            <a:ext cx="2571024" cy="2736304"/>
          </a:xfrm>
          <a:prstGeom prst="rect">
            <a:avLst/>
          </a:prstGeom>
        </p:spPr>
      </p:pic>
    </p:spTree>
    <p:extLst>
      <p:ext uri="{BB962C8B-B14F-4D97-AF65-F5344CB8AC3E}">
        <p14:creationId xmlns:p14="http://schemas.microsoft.com/office/powerpoint/2010/main" val="843622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p:spPr>
        <p:txBody>
          <a:bodyPr/>
          <a:lstStyle/>
          <a:p>
            <a:pPr algn="l"/>
            <a:r>
              <a:rPr lang="en-AU" dirty="0" smtClean="0"/>
              <a:t>Simple Electric Circuits</a:t>
            </a:r>
          </a:p>
        </p:txBody>
      </p:sp>
      <p:pic>
        <p:nvPicPr>
          <p:cNvPr id="3076" name="Picture 4"/>
          <p:cNvPicPr>
            <a:picLocks noChangeAspect="1" noChangeArrowheads="1"/>
          </p:cNvPicPr>
          <p:nvPr/>
        </p:nvPicPr>
        <p:blipFill>
          <a:blip r:embed="rId3"/>
          <a:srcRect/>
          <a:stretch>
            <a:fillRect/>
          </a:stretch>
        </p:blipFill>
        <p:spPr bwMode="auto">
          <a:xfrm>
            <a:off x="3131840" y="1268760"/>
            <a:ext cx="4643048" cy="4143403"/>
          </a:xfrm>
          <a:prstGeom prst="rect">
            <a:avLst/>
          </a:prstGeom>
          <a:noFill/>
          <a:ln w="9525">
            <a:noFill/>
            <a:miter lim="800000"/>
            <a:headEnd/>
            <a:tailEnd/>
          </a:ln>
          <a:effectLst/>
        </p:spPr>
      </p:pic>
    </p:spTree>
    <p:extLst>
      <p:ext uri="{BB962C8B-B14F-4D97-AF65-F5344CB8AC3E}">
        <p14:creationId xmlns:p14="http://schemas.microsoft.com/office/powerpoint/2010/main" val="32773663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smtClean="0">
                <a:solidFill>
                  <a:schemeClr val="bg1"/>
                </a:solidFill>
              </a:rPr>
              <a:t>Example of Simple Circuits</a:t>
            </a:r>
          </a:p>
        </p:txBody>
      </p:sp>
      <p:sp>
        <p:nvSpPr>
          <p:cNvPr id="4099" name="Espace réservé du contenu 2"/>
          <p:cNvSpPr>
            <a:spLocks noGrp="1"/>
          </p:cNvSpPr>
          <p:nvPr>
            <p:ph idx="1"/>
          </p:nvPr>
        </p:nvSpPr>
        <p:spPr>
          <a:xfrm>
            <a:off x="107504" y="2060848"/>
            <a:ext cx="8786874" cy="432048"/>
          </a:xfrm>
        </p:spPr>
        <p:txBody>
          <a:bodyPr/>
          <a:lstStyle/>
          <a:p>
            <a:pPr marL="0" indent="0">
              <a:spcBef>
                <a:spcPts val="0"/>
              </a:spcBef>
              <a:buNone/>
            </a:pPr>
            <a:r>
              <a:rPr lang="en-AU" sz="2800" dirty="0" smtClean="0"/>
              <a:t>List the observes components</a:t>
            </a:r>
            <a:endParaRPr lang="en-AU" sz="2800" dirty="0"/>
          </a:p>
        </p:txBody>
      </p:sp>
      <p:pic>
        <p:nvPicPr>
          <p:cNvPr id="1026" name="Picture 2" descr="diagram of a simple series circuit, with an ammeter and voltme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30" y="2492896"/>
            <a:ext cx="2590800" cy="2733676"/>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2"/>
          <p:cNvSpPr txBox="1">
            <a:spLocks/>
          </p:cNvSpPr>
          <p:nvPr/>
        </p:nvSpPr>
        <p:spPr bwMode="auto">
          <a:xfrm>
            <a:off x="107504" y="5085184"/>
            <a:ext cx="2651826" cy="17728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charset="0"/>
              <a:buNone/>
            </a:pPr>
            <a:r>
              <a:rPr lang="en-AU" sz="2800" dirty="0" smtClean="0"/>
              <a:t>Light</a:t>
            </a:r>
          </a:p>
          <a:p>
            <a:pPr marL="0" indent="0">
              <a:spcBef>
                <a:spcPts val="0"/>
              </a:spcBef>
              <a:buFont typeface="Arial" charset="0"/>
              <a:buNone/>
            </a:pPr>
            <a:r>
              <a:rPr lang="en-AU" sz="2800" dirty="0" smtClean="0"/>
              <a:t>Voltmeter</a:t>
            </a:r>
          </a:p>
          <a:p>
            <a:pPr marL="0" indent="0">
              <a:spcBef>
                <a:spcPts val="0"/>
              </a:spcBef>
              <a:buFont typeface="Arial" charset="0"/>
              <a:buNone/>
            </a:pPr>
            <a:r>
              <a:rPr lang="en-AU" sz="2800" dirty="0" smtClean="0"/>
              <a:t>Ammeter</a:t>
            </a:r>
          </a:p>
          <a:p>
            <a:pPr marL="0" indent="0">
              <a:spcBef>
                <a:spcPts val="0"/>
              </a:spcBef>
              <a:buFont typeface="Arial" charset="0"/>
              <a:buNone/>
            </a:pPr>
            <a:r>
              <a:rPr lang="en-AU" sz="2800" dirty="0" smtClean="0"/>
              <a:t>Cells</a:t>
            </a:r>
            <a:endParaRPr lang="en-AU" sz="2800" dirty="0"/>
          </a:p>
        </p:txBody>
      </p:sp>
      <p:pic>
        <p:nvPicPr>
          <p:cNvPr id="1028" name="Picture 4" descr="alt text">
            <a:hlinkClick r:id="rId4"/>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2636912"/>
            <a:ext cx="2504625" cy="2448272"/>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bwMode="auto">
          <a:xfrm>
            <a:off x="3288326" y="5085184"/>
            <a:ext cx="2651826" cy="17728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charset="0"/>
              <a:buNone/>
            </a:pPr>
            <a:r>
              <a:rPr lang="en-AU" sz="2800" dirty="0" smtClean="0"/>
              <a:t>Battery</a:t>
            </a:r>
          </a:p>
          <a:p>
            <a:pPr marL="0" indent="0">
              <a:spcBef>
                <a:spcPts val="0"/>
              </a:spcBef>
              <a:buFont typeface="Arial" charset="0"/>
              <a:buNone/>
            </a:pPr>
            <a:r>
              <a:rPr lang="en-AU" sz="2800" dirty="0" smtClean="0"/>
              <a:t>Switch</a:t>
            </a:r>
          </a:p>
          <a:p>
            <a:pPr marL="0" indent="0">
              <a:spcBef>
                <a:spcPts val="0"/>
              </a:spcBef>
              <a:buFont typeface="Arial" charset="0"/>
              <a:buNone/>
            </a:pPr>
            <a:r>
              <a:rPr lang="en-AU" sz="2800" dirty="0" smtClean="0"/>
              <a:t>Resistor</a:t>
            </a:r>
          </a:p>
          <a:p>
            <a:pPr marL="0" indent="0">
              <a:spcBef>
                <a:spcPts val="0"/>
              </a:spcBef>
              <a:buFont typeface="Arial" charset="0"/>
              <a:buNone/>
            </a:pPr>
            <a:r>
              <a:rPr lang="en-AU" sz="2800" dirty="0" smtClean="0"/>
              <a:t>Diode (LED)</a:t>
            </a:r>
            <a:endParaRPr lang="en-AU" sz="2800" dirty="0"/>
          </a:p>
        </p:txBody>
      </p:sp>
    </p:spTree>
    <p:extLst>
      <p:ext uri="{BB962C8B-B14F-4D97-AF65-F5344CB8AC3E}">
        <p14:creationId xmlns:p14="http://schemas.microsoft.com/office/powerpoint/2010/main" val="94651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smtClean="0">
                <a:solidFill>
                  <a:schemeClr val="bg1"/>
                </a:solidFill>
              </a:rPr>
              <a:t>Dry Chemical Cells</a:t>
            </a:r>
          </a:p>
        </p:txBody>
      </p:sp>
      <p:sp>
        <p:nvSpPr>
          <p:cNvPr id="4099" name="Espace réservé du contenu 2"/>
          <p:cNvSpPr>
            <a:spLocks noGrp="1"/>
          </p:cNvSpPr>
          <p:nvPr>
            <p:ph idx="1"/>
          </p:nvPr>
        </p:nvSpPr>
        <p:spPr>
          <a:xfrm>
            <a:off x="142844" y="2276872"/>
            <a:ext cx="8786874" cy="4536504"/>
          </a:xfrm>
          <a:solidFill>
            <a:schemeClr val="bg1"/>
          </a:solidFill>
        </p:spPr>
        <p:txBody>
          <a:bodyPr/>
          <a:lstStyle/>
          <a:p>
            <a:pPr marL="0" indent="0">
              <a:lnSpc>
                <a:spcPct val="90000"/>
              </a:lnSpc>
              <a:spcBef>
                <a:spcPts val="0"/>
              </a:spcBef>
              <a:buNone/>
            </a:pPr>
            <a:r>
              <a:rPr lang="en-AU" sz="2400" dirty="0" smtClean="0"/>
              <a:t>The chemical energy stored in a battery is the source of the electromotive force (</a:t>
            </a:r>
            <a:r>
              <a:rPr lang="el-GR" sz="2400" dirty="0" smtClean="0"/>
              <a:t>ε</a:t>
            </a:r>
            <a:r>
              <a:rPr lang="en-AU" sz="2400" dirty="0" smtClean="0"/>
              <a:t>MF).</a:t>
            </a:r>
          </a:p>
          <a:p>
            <a:pPr marL="0" indent="0">
              <a:lnSpc>
                <a:spcPct val="90000"/>
              </a:lnSpc>
              <a:spcBef>
                <a:spcPts val="0"/>
              </a:spcBef>
              <a:buNone/>
            </a:pPr>
            <a:r>
              <a:rPr lang="en-AU" sz="2400" dirty="0" smtClean="0"/>
              <a:t>Electrons flow from the location (or material) of low electronegativity (anode) to material of high electronegativity (cathode).</a:t>
            </a:r>
          </a:p>
          <a:p>
            <a:pPr marL="0" indent="0">
              <a:lnSpc>
                <a:spcPct val="90000"/>
              </a:lnSpc>
              <a:spcBef>
                <a:spcPts val="0"/>
              </a:spcBef>
              <a:buNone/>
            </a:pPr>
            <a:endParaRPr lang="en-AU" sz="2200" dirty="0"/>
          </a:p>
          <a:p>
            <a:pPr marL="0" indent="0">
              <a:lnSpc>
                <a:spcPct val="90000"/>
              </a:lnSpc>
              <a:spcBef>
                <a:spcPts val="0"/>
              </a:spcBef>
              <a:buNone/>
            </a:pPr>
            <a:endParaRPr lang="en-AU" sz="2200" dirty="0" smtClean="0"/>
          </a:p>
          <a:p>
            <a:pPr marL="0" indent="0">
              <a:lnSpc>
                <a:spcPct val="90000"/>
              </a:lnSpc>
              <a:spcBef>
                <a:spcPts val="0"/>
              </a:spcBef>
              <a:buNone/>
            </a:pPr>
            <a:endParaRPr lang="en-AU" sz="2200" dirty="0" smtClean="0"/>
          </a:p>
          <a:p>
            <a:pPr marL="0" indent="0">
              <a:lnSpc>
                <a:spcPct val="90000"/>
              </a:lnSpc>
              <a:spcBef>
                <a:spcPts val="0"/>
              </a:spcBef>
              <a:buNone/>
            </a:pPr>
            <a:endParaRPr lang="en-AU" sz="2200" dirty="0" smtClean="0"/>
          </a:p>
          <a:p>
            <a:pPr marL="0" indent="0">
              <a:lnSpc>
                <a:spcPct val="90000"/>
              </a:lnSpc>
              <a:spcBef>
                <a:spcPts val="0"/>
              </a:spcBef>
              <a:buNone/>
            </a:pPr>
            <a:endParaRPr lang="en-AU" sz="2200" dirty="0" smtClean="0"/>
          </a:p>
          <a:p>
            <a:pPr marL="0" indent="0">
              <a:lnSpc>
                <a:spcPct val="90000"/>
              </a:lnSpc>
              <a:spcBef>
                <a:spcPts val="0"/>
              </a:spcBef>
              <a:buNone/>
            </a:pPr>
            <a:endParaRPr lang="en-AU" sz="2200" dirty="0"/>
          </a:p>
        </p:txBody>
      </p:sp>
      <p:pic>
        <p:nvPicPr>
          <p:cNvPr id="21506" name="Picture 2" descr="http://media.web.britannica.com/eb-media/66/85266-034-A99B0E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654647"/>
            <a:ext cx="4464496" cy="3043976"/>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media.tumblr.com/tumblr_loeauuBapc1qf00w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4962" y="3821182"/>
            <a:ext cx="2233342" cy="1754769"/>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http://www.qrg.northwestern.edu/projects/vss/docs/media/Power/batter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8304" y="4698567"/>
            <a:ext cx="1495472" cy="175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691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smtClean="0">
                <a:solidFill>
                  <a:schemeClr val="bg1"/>
                </a:solidFill>
              </a:rPr>
              <a:t>Dry Chemical Cells</a:t>
            </a:r>
          </a:p>
        </p:txBody>
      </p:sp>
      <p:sp>
        <p:nvSpPr>
          <p:cNvPr id="4099" name="Espace réservé du contenu 2"/>
          <p:cNvSpPr>
            <a:spLocks noGrp="1"/>
          </p:cNvSpPr>
          <p:nvPr>
            <p:ph idx="1"/>
          </p:nvPr>
        </p:nvSpPr>
        <p:spPr>
          <a:xfrm>
            <a:off x="142844" y="1484784"/>
            <a:ext cx="8786874" cy="5328592"/>
          </a:xfrm>
          <a:solidFill>
            <a:schemeClr val="bg1"/>
          </a:solidFill>
        </p:spPr>
        <p:txBody>
          <a:bodyPr/>
          <a:lstStyle/>
          <a:p>
            <a:pPr marL="0" indent="0">
              <a:lnSpc>
                <a:spcPct val="90000"/>
              </a:lnSpc>
              <a:spcBef>
                <a:spcPts val="0"/>
              </a:spcBef>
              <a:buNone/>
            </a:pPr>
            <a:endParaRPr lang="en-AU" sz="2200" dirty="0"/>
          </a:p>
          <a:p>
            <a:pPr marL="0" indent="0">
              <a:lnSpc>
                <a:spcPct val="90000"/>
              </a:lnSpc>
              <a:spcBef>
                <a:spcPts val="0"/>
              </a:spcBef>
              <a:buNone/>
            </a:pPr>
            <a:endParaRPr lang="en-AU" sz="2200" dirty="0" smtClean="0"/>
          </a:p>
          <a:p>
            <a:pPr marL="0" indent="0">
              <a:lnSpc>
                <a:spcPct val="90000"/>
              </a:lnSpc>
              <a:spcBef>
                <a:spcPts val="0"/>
              </a:spcBef>
              <a:buNone/>
            </a:pPr>
            <a:endParaRPr lang="en-AU" sz="2200" dirty="0" smtClean="0"/>
          </a:p>
          <a:p>
            <a:pPr marL="0" indent="0">
              <a:lnSpc>
                <a:spcPct val="90000"/>
              </a:lnSpc>
              <a:spcBef>
                <a:spcPts val="0"/>
              </a:spcBef>
              <a:buNone/>
            </a:pPr>
            <a:endParaRPr lang="en-AU" sz="2200" dirty="0" smtClean="0"/>
          </a:p>
          <a:p>
            <a:pPr marL="0" indent="0">
              <a:lnSpc>
                <a:spcPct val="90000"/>
              </a:lnSpc>
              <a:spcBef>
                <a:spcPts val="0"/>
              </a:spcBef>
              <a:buNone/>
            </a:pPr>
            <a:endParaRPr lang="en-AU" sz="2200" dirty="0" smtClean="0"/>
          </a:p>
          <a:p>
            <a:pPr marL="0" indent="0">
              <a:lnSpc>
                <a:spcPct val="90000"/>
              </a:lnSpc>
              <a:spcBef>
                <a:spcPts val="0"/>
              </a:spcBef>
              <a:buNone/>
            </a:pPr>
            <a:endParaRPr lang="en-AU" sz="2200" dirty="0"/>
          </a:p>
          <a:p>
            <a:pPr marL="0" indent="0">
              <a:lnSpc>
                <a:spcPct val="90000"/>
              </a:lnSpc>
              <a:spcBef>
                <a:spcPts val="0"/>
              </a:spcBef>
              <a:buNone/>
            </a:pPr>
            <a:r>
              <a:rPr lang="en-AU" sz="2500" dirty="0" smtClean="0"/>
              <a:t>The conducting material (paste/electrolyte) acts to allow electron trading through chemical reactions.</a:t>
            </a:r>
          </a:p>
          <a:p>
            <a:pPr marL="0" indent="0">
              <a:lnSpc>
                <a:spcPct val="90000"/>
              </a:lnSpc>
              <a:spcBef>
                <a:spcPts val="0"/>
              </a:spcBef>
              <a:buNone/>
            </a:pPr>
            <a:r>
              <a:rPr lang="en-AU" sz="2500" dirty="0" smtClean="0"/>
              <a:t>The chemical reaction occurs between the </a:t>
            </a:r>
            <a:r>
              <a:rPr lang="en-AU" sz="2500" dirty="0"/>
              <a:t>conducting </a:t>
            </a:r>
            <a:r>
              <a:rPr lang="en-AU" sz="2500" dirty="0" smtClean="0"/>
              <a:t>material and both the </a:t>
            </a:r>
            <a:r>
              <a:rPr lang="en-AU" sz="2500" dirty="0"/>
              <a:t>low </a:t>
            </a:r>
            <a:r>
              <a:rPr lang="en-AU" sz="2500" dirty="0" smtClean="0"/>
              <a:t>electronegative (high number of electrons) and </a:t>
            </a:r>
            <a:r>
              <a:rPr lang="en-AU" sz="2500" dirty="0"/>
              <a:t>high </a:t>
            </a:r>
            <a:r>
              <a:rPr lang="en-AU" sz="2500" dirty="0" smtClean="0"/>
              <a:t>electronegative materials (low number of electrons).</a:t>
            </a:r>
          </a:p>
          <a:p>
            <a:pPr marL="0" indent="0">
              <a:lnSpc>
                <a:spcPct val="90000"/>
              </a:lnSpc>
              <a:spcBef>
                <a:spcPts val="0"/>
              </a:spcBef>
              <a:buNone/>
            </a:pPr>
            <a:r>
              <a:rPr lang="en-AU" sz="2500" dirty="0" smtClean="0"/>
              <a:t>During the process the positive and negative ions in the conducting material move to either side to increase the life of the battery.</a:t>
            </a:r>
          </a:p>
          <a:p>
            <a:pPr marL="0" indent="0">
              <a:lnSpc>
                <a:spcPct val="90000"/>
              </a:lnSpc>
              <a:spcBef>
                <a:spcPts val="0"/>
              </a:spcBef>
              <a:buNone/>
            </a:pPr>
            <a:r>
              <a:rPr lang="en-AU" sz="2500" dirty="0" smtClean="0"/>
              <a:t>Once the chemicals are exhausted, the battery is considered “flat”.</a:t>
            </a:r>
            <a:endParaRPr lang="en-AU" sz="2500" dirty="0"/>
          </a:p>
        </p:txBody>
      </p:sp>
      <p:pic>
        <p:nvPicPr>
          <p:cNvPr id="21506" name="Picture 2" descr="http://media.web.britannica.com/eb-media/66/85266-034-A99B0E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84784"/>
            <a:ext cx="2573660" cy="1754769"/>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media.tumblr.com/tumblr_loeauuBapc1qf00w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484784"/>
            <a:ext cx="2233342" cy="1754769"/>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http://www.qrg.northwestern.edu/projects/vss/docs/media/Power/batter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4685" y="1484784"/>
            <a:ext cx="1495472" cy="175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557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smtClean="0">
                <a:solidFill>
                  <a:schemeClr val="bg1"/>
                </a:solidFill>
              </a:rPr>
              <a:t>Batteries in Series and Parallel</a:t>
            </a:r>
          </a:p>
        </p:txBody>
      </p:sp>
      <p:sp>
        <p:nvSpPr>
          <p:cNvPr id="4099" name="Espace réservé du contenu 2"/>
          <p:cNvSpPr>
            <a:spLocks noGrp="1"/>
          </p:cNvSpPr>
          <p:nvPr>
            <p:ph idx="1"/>
          </p:nvPr>
        </p:nvSpPr>
        <p:spPr>
          <a:xfrm>
            <a:off x="142844" y="5731221"/>
            <a:ext cx="8786874" cy="1152127"/>
          </a:xfrm>
        </p:spPr>
        <p:txBody>
          <a:bodyPr/>
          <a:lstStyle/>
          <a:p>
            <a:pPr marL="0" indent="0">
              <a:buNone/>
            </a:pPr>
            <a:r>
              <a:rPr lang="en-AU" sz="2800" dirty="0" smtClean="0"/>
              <a:t>Batteries in parallel last longer. That is, 2 full batteries in parallel will last twice as long as 2 full batteries in series.</a:t>
            </a:r>
            <a:endParaRPr lang="en-AU" sz="2800" dirty="0"/>
          </a:p>
        </p:txBody>
      </p:sp>
      <p:pic>
        <p:nvPicPr>
          <p:cNvPr id="22530" name="Picture 2" descr="http://www.makeitsolar.com/images/battery_circuit_series_0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268760"/>
            <a:ext cx="2933700" cy="4410076"/>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www.makeitsolar.com/images/battery_circuit_parallel_00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1882984"/>
            <a:ext cx="4752528" cy="3795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663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Electric Field</a:t>
            </a:r>
          </a:p>
        </p:txBody>
      </p:sp>
      <p:sp>
        <p:nvSpPr>
          <p:cNvPr id="5123" name="Espace réservé du contenu 2"/>
          <p:cNvSpPr>
            <a:spLocks noGrp="1"/>
          </p:cNvSpPr>
          <p:nvPr>
            <p:ph idx="1"/>
          </p:nvPr>
        </p:nvSpPr>
        <p:spPr>
          <a:xfrm>
            <a:off x="457200" y="1357298"/>
            <a:ext cx="8229600" cy="5240053"/>
          </a:xfrm>
          <a:solidFill>
            <a:schemeClr val="accent1">
              <a:alpha val="50000"/>
            </a:schemeClr>
          </a:solidFill>
        </p:spPr>
        <p:txBody>
          <a:bodyPr/>
          <a:lstStyle/>
          <a:p>
            <a:pPr>
              <a:buNone/>
            </a:pPr>
            <a:r>
              <a:rPr lang="en-AU" sz="2800" dirty="0" smtClean="0">
                <a:solidFill>
                  <a:schemeClr val="bg1"/>
                </a:solidFill>
              </a:rPr>
              <a:t>Field lines are representations of the forces a charge experiences.</a:t>
            </a:r>
          </a:p>
          <a:p>
            <a:pPr>
              <a:buNone/>
            </a:pPr>
            <a:endParaRPr lang="en-AU" dirty="0">
              <a:solidFill>
                <a:schemeClr val="bg1"/>
              </a:solidFill>
            </a:endParaRPr>
          </a:p>
          <a:p>
            <a:pPr>
              <a:buNone/>
            </a:pPr>
            <a:endParaRPr lang="en-AU" dirty="0" smtClean="0">
              <a:solidFill>
                <a:schemeClr val="bg1"/>
              </a:solidFill>
            </a:endParaRPr>
          </a:p>
          <a:p>
            <a:pPr>
              <a:buNone/>
            </a:pPr>
            <a:endParaRPr lang="en-AU" sz="2800" dirty="0">
              <a:solidFill>
                <a:schemeClr val="bg1"/>
              </a:solidFill>
            </a:endParaRPr>
          </a:p>
          <a:p>
            <a:pPr>
              <a:buNone/>
            </a:pPr>
            <a:r>
              <a:rPr lang="en-AU" sz="2800" dirty="0" smtClean="0">
                <a:solidFill>
                  <a:schemeClr val="bg1"/>
                </a:solidFill>
              </a:rPr>
              <a:t>Field lines must enter and leave at 90</a:t>
            </a:r>
            <a:r>
              <a:rPr lang="en-AU" sz="2800" baseline="30000" dirty="0" smtClean="0">
                <a:solidFill>
                  <a:schemeClr val="bg1"/>
                </a:solidFill>
              </a:rPr>
              <a:t>o</a:t>
            </a:r>
            <a:r>
              <a:rPr lang="en-AU" sz="2800" dirty="0" smtClean="0">
                <a:solidFill>
                  <a:schemeClr val="bg1"/>
                </a:solidFill>
              </a:rPr>
              <a:t> to the tangent of the object. </a:t>
            </a:r>
          </a:p>
          <a:p>
            <a:pPr>
              <a:buNone/>
            </a:pPr>
            <a:r>
              <a:rPr lang="en-AU" sz="2800" dirty="0" smtClean="0">
                <a:solidFill>
                  <a:schemeClr val="bg1"/>
                </a:solidFill>
              </a:rPr>
              <a:t>Arrows must show field lines </a:t>
            </a:r>
          </a:p>
          <a:p>
            <a:pPr marL="806450" indent="-463550">
              <a:buFont typeface="Wingdings" pitchFamily="2" charset="2"/>
              <a:buChar char="§"/>
            </a:pPr>
            <a:r>
              <a:rPr lang="en-AU" sz="2800" dirty="0" smtClean="0">
                <a:solidFill>
                  <a:schemeClr val="bg1"/>
                </a:solidFill>
              </a:rPr>
              <a:t>entering a negative charge and 	</a:t>
            </a:r>
            <a:r>
              <a:rPr lang="en-AU" sz="2800" dirty="0">
                <a:solidFill>
                  <a:schemeClr val="bg1"/>
                </a:solidFill>
              </a:rPr>
              <a:t>	</a:t>
            </a:r>
            <a:endParaRPr lang="en-AU" sz="2800" dirty="0" smtClean="0">
              <a:solidFill>
                <a:schemeClr val="bg1"/>
              </a:solidFill>
            </a:endParaRPr>
          </a:p>
          <a:p>
            <a:pPr marL="806450" indent="-463550">
              <a:buFont typeface="Wingdings" pitchFamily="2" charset="2"/>
              <a:buChar char="§"/>
            </a:pPr>
            <a:r>
              <a:rPr lang="en-AU" sz="2800" dirty="0" smtClean="0">
                <a:solidFill>
                  <a:schemeClr val="bg1"/>
                </a:solidFill>
              </a:rPr>
              <a:t>exiting a positive charge</a:t>
            </a:r>
          </a:p>
        </p:txBody>
      </p:sp>
      <p:pic>
        <p:nvPicPr>
          <p:cNvPr id="8196" name="Picture 4" descr="http://mrdphysics.weebly.com/uploads/1/1/7/9/11797812/7127951.gif?4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425" y="1916832"/>
            <a:ext cx="3543035" cy="211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508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Batteries in Series and Parallel</a:t>
            </a:r>
            <a:endParaRPr lang="en-AU" dirty="0" smtClean="0">
              <a:solidFill>
                <a:schemeClr val="bg1"/>
              </a:solidFill>
            </a:endParaRPr>
          </a:p>
        </p:txBody>
      </p:sp>
      <p:pic>
        <p:nvPicPr>
          <p:cNvPr id="23554" name="Picture 2" descr="http://www.members.shaw.ca/len92/battery_parallel_serie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340768"/>
            <a:ext cx="7104786" cy="4896544"/>
          </a:xfrm>
          <a:prstGeom prst="rect">
            <a:avLst/>
          </a:prstGeom>
          <a:solidFill>
            <a:schemeClr val="bg1"/>
          </a:solidFill>
        </p:spPr>
      </p:pic>
    </p:spTree>
    <p:extLst>
      <p:ext uri="{BB962C8B-B14F-4D97-AF65-F5344CB8AC3E}">
        <p14:creationId xmlns:p14="http://schemas.microsoft.com/office/powerpoint/2010/main" val="3279689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Electrical Potential Difference (Voltage)</a:t>
            </a:r>
          </a:p>
        </p:txBody>
      </p:sp>
      <p:sp>
        <p:nvSpPr>
          <p:cNvPr id="5123" name="Espace réservé du contenu 2"/>
          <p:cNvSpPr>
            <a:spLocks noGrp="1"/>
          </p:cNvSpPr>
          <p:nvPr>
            <p:ph idx="1"/>
          </p:nvPr>
        </p:nvSpPr>
        <p:spPr>
          <a:xfrm>
            <a:off x="457200" y="1668150"/>
            <a:ext cx="8229600" cy="4929202"/>
          </a:xfrm>
          <a:solidFill>
            <a:schemeClr val="accent1">
              <a:alpha val="50000"/>
            </a:schemeClr>
          </a:solidFill>
        </p:spPr>
        <p:txBody>
          <a:bodyPr/>
          <a:lstStyle/>
          <a:p>
            <a:pPr>
              <a:spcBef>
                <a:spcPts val="0"/>
              </a:spcBef>
              <a:buNone/>
            </a:pPr>
            <a:r>
              <a:rPr lang="en-AU" dirty="0">
                <a:solidFill>
                  <a:schemeClr val="bg1"/>
                </a:solidFill>
              </a:rPr>
              <a:t>	</a:t>
            </a:r>
            <a:r>
              <a:rPr lang="en-AU" dirty="0" smtClean="0">
                <a:solidFill>
                  <a:schemeClr val="bg1"/>
                </a:solidFill>
              </a:rPr>
              <a:t>	V = </a:t>
            </a:r>
            <a:r>
              <a:rPr lang="en-AU" u="sng" dirty="0" smtClean="0">
                <a:solidFill>
                  <a:schemeClr val="bg1"/>
                </a:solidFill>
              </a:rPr>
              <a:t> W</a:t>
            </a:r>
            <a:endParaRPr lang="en-AU" dirty="0" smtClean="0">
              <a:solidFill>
                <a:schemeClr val="bg1"/>
              </a:solidFill>
            </a:endParaRPr>
          </a:p>
          <a:p>
            <a:pPr>
              <a:spcBef>
                <a:spcPts val="0"/>
              </a:spcBef>
              <a:buNone/>
            </a:pPr>
            <a:r>
              <a:rPr lang="en-AU" dirty="0">
                <a:solidFill>
                  <a:schemeClr val="bg1"/>
                </a:solidFill>
              </a:rPr>
              <a:t>	</a:t>
            </a:r>
            <a:r>
              <a:rPr lang="en-AU" dirty="0" smtClean="0">
                <a:solidFill>
                  <a:schemeClr val="bg1"/>
                </a:solidFill>
              </a:rPr>
              <a:t>	        q</a:t>
            </a:r>
          </a:p>
          <a:p>
            <a:pPr>
              <a:spcBef>
                <a:spcPts val="0"/>
              </a:spcBef>
              <a:buNone/>
            </a:pPr>
            <a:r>
              <a:rPr lang="en-AU" dirty="0">
                <a:solidFill>
                  <a:schemeClr val="bg1"/>
                </a:solidFill>
              </a:rPr>
              <a:t>	</a:t>
            </a:r>
            <a:r>
              <a:rPr lang="en-AU" dirty="0" smtClean="0">
                <a:solidFill>
                  <a:schemeClr val="bg1"/>
                </a:solidFill>
              </a:rPr>
              <a:t>			V – potential difference or 					voltage (V or J C</a:t>
            </a:r>
            <a:r>
              <a:rPr lang="en-AU" baseline="30000" dirty="0" smtClean="0">
                <a:solidFill>
                  <a:schemeClr val="bg1"/>
                </a:solidFill>
              </a:rPr>
              <a:t>-1</a:t>
            </a:r>
            <a:r>
              <a:rPr lang="en-AU" dirty="0" smtClean="0">
                <a:solidFill>
                  <a:schemeClr val="bg1"/>
                </a:solidFill>
              </a:rPr>
              <a:t>)</a:t>
            </a:r>
          </a:p>
          <a:p>
            <a:pPr>
              <a:spcBef>
                <a:spcPts val="0"/>
              </a:spcBef>
              <a:buNone/>
            </a:pPr>
            <a:r>
              <a:rPr lang="en-AU" dirty="0">
                <a:solidFill>
                  <a:schemeClr val="bg1"/>
                </a:solidFill>
              </a:rPr>
              <a:t>	</a:t>
            </a:r>
            <a:r>
              <a:rPr lang="en-AU" dirty="0" smtClean="0">
                <a:solidFill>
                  <a:schemeClr val="bg1"/>
                </a:solidFill>
              </a:rPr>
              <a:t>			q – charge (C)</a:t>
            </a:r>
          </a:p>
          <a:p>
            <a:pPr>
              <a:spcBef>
                <a:spcPts val="0"/>
              </a:spcBef>
              <a:buNone/>
            </a:pPr>
            <a:r>
              <a:rPr lang="en-AU" dirty="0">
                <a:solidFill>
                  <a:schemeClr val="bg1"/>
                </a:solidFill>
              </a:rPr>
              <a:t>	</a:t>
            </a:r>
            <a:r>
              <a:rPr lang="en-AU" dirty="0" smtClean="0">
                <a:solidFill>
                  <a:schemeClr val="bg1"/>
                </a:solidFill>
              </a:rPr>
              <a:t>			W – work (J)</a:t>
            </a:r>
          </a:p>
          <a:p>
            <a:pPr>
              <a:spcBef>
                <a:spcPts val="0"/>
              </a:spcBef>
              <a:buNone/>
            </a:pPr>
            <a:endParaRPr lang="en-AU" dirty="0">
              <a:solidFill>
                <a:schemeClr val="bg1"/>
              </a:solidFill>
            </a:endParaRPr>
          </a:p>
          <a:p>
            <a:pPr>
              <a:spcBef>
                <a:spcPts val="0"/>
              </a:spcBef>
              <a:buNone/>
            </a:pPr>
            <a:r>
              <a:rPr lang="en-AU" dirty="0" smtClean="0">
                <a:solidFill>
                  <a:schemeClr val="bg1"/>
                </a:solidFill>
              </a:rPr>
              <a:t>Potential difference is the difference in potential energy per unit charge between two points.</a:t>
            </a:r>
          </a:p>
        </p:txBody>
      </p:sp>
    </p:spTree>
    <p:extLst>
      <p:ext uri="{BB962C8B-B14F-4D97-AF65-F5344CB8AC3E}">
        <p14:creationId xmlns:p14="http://schemas.microsoft.com/office/powerpoint/2010/main" val="787169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Examples</a:t>
            </a:r>
          </a:p>
        </p:txBody>
      </p:sp>
      <p:sp>
        <p:nvSpPr>
          <p:cNvPr id="5123" name="Espace réservé du contenu 2"/>
          <p:cNvSpPr>
            <a:spLocks noGrp="1"/>
          </p:cNvSpPr>
          <p:nvPr>
            <p:ph idx="1"/>
          </p:nvPr>
        </p:nvSpPr>
        <p:spPr>
          <a:xfrm>
            <a:off x="107504" y="1196752"/>
            <a:ext cx="8928992" cy="5544616"/>
          </a:xfrm>
          <a:solidFill>
            <a:schemeClr val="accent1">
              <a:alpha val="50000"/>
            </a:schemeClr>
          </a:solidFill>
        </p:spPr>
        <p:txBody>
          <a:bodyPr/>
          <a:lstStyle/>
          <a:p>
            <a:pPr>
              <a:buNone/>
            </a:pPr>
            <a:r>
              <a:rPr lang="en-AU" sz="2800" u="sng" dirty="0" smtClean="0">
                <a:solidFill>
                  <a:schemeClr val="bg1"/>
                </a:solidFill>
              </a:rPr>
              <a:t>Example 5.2a:</a:t>
            </a:r>
            <a:r>
              <a:rPr lang="en-AU" sz="2800" dirty="0" smtClean="0">
                <a:solidFill>
                  <a:schemeClr val="bg1"/>
                </a:solidFill>
              </a:rPr>
              <a:t> </a:t>
            </a:r>
          </a:p>
          <a:p>
            <a:pPr>
              <a:buNone/>
            </a:pPr>
            <a:r>
              <a:rPr lang="en-AU" sz="2800" dirty="0" smtClean="0">
                <a:solidFill>
                  <a:schemeClr val="bg1"/>
                </a:solidFill>
              </a:rPr>
              <a:t>A CRT monitor has a potential difference in its picture tube of 3 kV across which electrons are accelerated. Calculate the energy acquired by the electrons as they are accelerated through this potential difference.</a:t>
            </a:r>
          </a:p>
          <a:p>
            <a:pPr>
              <a:buNone/>
            </a:pPr>
            <a:r>
              <a:rPr lang="en-AU" sz="2800" dirty="0" smtClean="0">
                <a:solidFill>
                  <a:schemeClr val="bg1"/>
                </a:solidFill>
              </a:rPr>
              <a:t>Solution</a:t>
            </a:r>
          </a:p>
        </p:txBody>
      </p:sp>
    </p:spTree>
    <p:extLst>
      <p:ext uri="{BB962C8B-B14F-4D97-AF65-F5344CB8AC3E}">
        <p14:creationId xmlns:p14="http://schemas.microsoft.com/office/powerpoint/2010/main" val="17519970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smtClean="0">
                <a:solidFill>
                  <a:schemeClr val="bg1"/>
                </a:solidFill>
              </a:rPr>
              <a:t>Example</a:t>
            </a:r>
          </a:p>
        </p:txBody>
      </p:sp>
      <p:sp>
        <p:nvSpPr>
          <p:cNvPr id="4099" name="Espace réservé du contenu 2"/>
          <p:cNvSpPr>
            <a:spLocks noGrp="1"/>
          </p:cNvSpPr>
          <p:nvPr>
            <p:ph idx="1"/>
          </p:nvPr>
        </p:nvSpPr>
        <p:spPr>
          <a:xfrm>
            <a:off x="142844" y="1340769"/>
            <a:ext cx="8786874" cy="5400600"/>
          </a:xfrm>
          <a:solidFill>
            <a:schemeClr val="bg1"/>
          </a:solidFill>
        </p:spPr>
        <p:txBody>
          <a:bodyPr/>
          <a:lstStyle/>
          <a:p>
            <a:pPr marL="0" indent="0">
              <a:buNone/>
            </a:pPr>
            <a:r>
              <a:rPr lang="en-AU" sz="2600" u="sng" dirty="0" smtClean="0"/>
              <a:t>Example 5.2b:</a:t>
            </a:r>
            <a:r>
              <a:rPr lang="en-AU" sz="2600" dirty="0" smtClean="0"/>
              <a:t> Electrons in a T.V. tube are accelerated through a potential difference of 2kV. Given that the mass of an electron is 9.11 x 10</a:t>
            </a:r>
            <a:r>
              <a:rPr lang="en-AU" sz="2600" baseline="30000" dirty="0" smtClean="0"/>
              <a:t>-31</a:t>
            </a:r>
            <a:r>
              <a:rPr lang="en-AU" sz="2600" dirty="0" smtClean="0"/>
              <a:t> kg and their charge is 1.6 x 10</a:t>
            </a:r>
            <a:r>
              <a:rPr lang="en-AU" sz="2600" baseline="30000" dirty="0" smtClean="0"/>
              <a:t>-19</a:t>
            </a:r>
            <a:r>
              <a:rPr lang="en-AU" sz="2600" dirty="0" smtClean="0"/>
              <a:t> C, determine;</a:t>
            </a:r>
          </a:p>
          <a:p>
            <a:pPr marL="0" indent="0">
              <a:buNone/>
            </a:pPr>
            <a:r>
              <a:rPr lang="en-AU" sz="2600" dirty="0" smtClean="0"/>
              <a:t>a) The work done on an electron</a:t>
            </a:r>
          </a:p>
          <a:p>
            <a:pPr marL="0" indent="0">
              <a:buNone/>
            </a:pPr>
            <a:r>
              <a:rPr lang="en-AU" sz="2600" dirty="0" smtClean="0"/>
              <a:t>	</a:t>
            </a:r>
          </a:p>
          <a:p>
            <a:pPr marL="0" indent="0">
              <a:buNone/>
            </a:pPr>
            <a:endParaRPr lang="en-AU" sz="2600" dirty="0"/>
          </a:p>
          <a:p>
            <a:pPr marL="0" indent="0">
              <a:buNone/>
            </a:pPr>
            <a:endParaRPr lang="en-AU" sz="2600" dirty="0" smtClean="0"/>
          </a:p>
          <a:p>
            <a:pPr marL="0" indent="0">
              <a:buNone/>
            </a:pPr>
            <a:endParaRPr lang="en-AU" sz="2600" dirty="0"/>
          </a:p>
          <a:p>
            <a:pPr marL="0" indent="0">
              <a:buNone/>
            </a:pPr>
            <a:r>
              <a:rPr lang="en-AU" sz="2600" dirty="0" smtClean="0"/>
              <a:t>b) The Kinetic Energy of the electrons</a:t>
            </a:r>
          </a:p>
          <a:p>
            <a:pPr marL="0" indent="0">
              <a:buNone/>
            </a:pPr>
            <a:r>
              <a:rPr lang="en-AU" sz="2600" dirty="0"/>
              <a:t>	</a:t>
            </a:r>
            <a:endParaRPr lang="en-AU" sz="2600" dirty="0" smtClean="0"/>
          </a:p>
        </p:txBody>
      </p:sp>
    </p:spTree>
    <p:extLst>
      <p:ext uri="{BB962C8B-B14F-4D97-AF65-F5344CB8AC3E}">
        <p14:creationId xmlns:p14="http://schemas.microsoft.com/office/powerpoint/2010/main" val="237367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smtClean="0">
                <a:solidFill>
                  <a:schemeClr val="bg1"/>
                </a:solidFill>
              </a:rPr>
              <a:t>Example</a:t>
            </a:r>
          </a:p>
        </p:txBody>
      </p:sp>
      <p:sp>
        <p:nvSpPr>
          <p:cNvPr id="4099" name="Espace réservé du contenu 2"/>
          <p:cNvSpPr>
            <a:spLocks noGrp="1"/>
          </p:cNvSpPr>
          <p:nvPr>
            <p:ph idx="1"/>
          </p:nvPr>
        </p:nvSpPr>
        <p:spPr>
          <a:xfrm>
            <a:off x="142844" y="1340769"/>
            <a:ext cx="8786874" cy="5400600"/>
          </a:xfrm>
          <a:solidFill>
            <a:schemeClr val="bg1"/>
          </a:solidFill>
        </p:spPr>
        <p:txBody>
          <a:bodyPr/>
          <a:lstStyle/>
          <a:p>
            <a:pPr marL="0" indent="0">
              <a:buNone/>
            </a:pPr>
            <a:r>
              <a:rPr lang="en-AU" sz="2400" dirty="0" smtClean="0"/>
              <a:t>c) The final velocity of the electrons, assuming they were initially at rest.</a:t>
            </a:r>
          </a:p>
          <a:p>
            <a:pPr marL="0" indent="0">
              <a:buNone/>
            </a:pPr>
            <a:r>
              <a:rPr lang="en-AU" sz="2400" dirty="0" smtClean="0"/>
              <a:t>	</a:t>
            </a:r>
            <a:endParaRPr lang="en-AU" sz="2400" baseline="30000" dirty="0" smtClean="0"/>
          </a:p>
        </p:txBody>
      </p:sp>
    </p:spTree>
    <p:extLst>
      <p:ext uri="{BB962C8B-B14F-4D97-AF65-F5344CB8AC3E}">
        <p14:creationId xmlns:p14="http://schemas.microsoft.com/office/powerpoint/2010/main" val="21024271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283968" y="2060848"/>
            <a:ext cx="1224136" cy="7200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2483768" y="908720"/>
            <a:ext cx="6624736" cy="4524315"/>
          </a:xfrm>
          <a:prstGeom prst="rect">
            <a:avLst/>
          </a:prstGeom>
        </p:spPr>
        <p:txBody>
          <a:bodyPr wrap="square">
            <a:spAutoFit/>
          </a:bodyPr>
          <a:lstStyle/>
          <a:p>
            <a:pPr marL="342900" indent="-342900">
              <a:buFont typeface="Arial" pitchFamily="34" charset="0"/>
              <a:buChar char="•"/>
            </a:pPr>
            <a:r>
              <a:rPr lang="en-AU" sz="2400" dirty="0">
                <a:latin typeface="Arial" pitchFamily="34" charset="0"/>
                <a:cs typeface="Arial" pitchFamily="34" charset="0"/>
              </a:rPr>
              <a:t>Electric Current (I) – The amount of charge passing a given point per second. Unit of current is Ampere (A</a:t>
            </a:r>
            <a:r>
              <a:rPr lang="en-AU" sz="2400" dirty="0" smtClean="0">
                <a:latin typeface="Arial" pitchFamily="34" charset="0"/>
                <a:cs typeface="Arial" pitchFamily="34" charset="0"/>
              </a:rPr>
              <a:t>).</a:t>
            </a:r>
            <a:endParaRPr lang="en-AU" sz="2400" dirty="0">
              <a:latin typeface="Arial" pitchFamily="34" charset="0"/>
              <a:cs typeface="Arial" pitchFamily="34" charset="0"/>
            </a:endParaRPr>
          </a:p>
          <a:p>
            <a:r>
              <a:rPr lang="en-AU" sz="2400" dirty="0" smtClean="0">
                <a:latin typeface="Arial" pitchFamily="34" charset="0"/>
                <a:cs typeface="Arial" pitchFamily="34" charset="0"/>
              </a:rPr>
              <a:t>		I = </a:t>
            </a:r>
            <a:r>
              <a:rPr lang="en-AU" sz="2400" u="sng" dirty="0" smtClean="0">
                <a:latin typeface="Arial" pitchFamily="34" charset="0"/>
                <a:cs typeface="Arial" pitchFamily="34" charset="0"/>
              </a:rPr>
              <a:t>  q  </a:t>
            </a:r>
            <a:r>
              <a:rPr lang="en-AU" sz="2400" u="sng" dirty="0" smtClean="0">
                <a:solidFill>
                  <a:schemeClr val="accent1">
                    <a:lumMod val="40000"/>
                    <a:lumOff val="60000"/>
                  </a:schemeClr>
                </a:solidFill>
                <a:latin typeface="Arial" pitchFamily="34" charset="0"/>
                <a:cs typeface="Arial" pitchFamily="34" charset="0"/>
              </a:rPr>
              <a:t>.</a:t>
            </a:r>
          </a:p>
          <a:p>
            <a:r>
              <a:rPr lang="en-AU" sz="2400" dirty="0">
                <a:latin typeface="Arial" pitchFamily="34" charset="0"/>
                <a:cs typeface="Arial" pitchFamily="34" charset="0"/>
              </a:rPr>
              <a:t>	</a:t>
            </a:r>
            <a:r>
              <a:rPr lang="en-AU" sz="2400" dirty="0" smtClean="0">
                <a:latin typeface="Arial" pitchFamily="34" charset="0"/>
                <a:cs typeface="Arial" pitchFamily="34" charset="0"/>
              </a:rPr>
              <a:t>	        t		I – current (A)</a:t>
            </a:r>
          </a:p>
          <a:p>
            <a:r>
              <a:rPr lang="en-AU" sz="2400" dirty="0">
                <a:latin typeface="Arial" pitchFamily="34" charset="0"/>
                <a:cs typeface="Arial" pitchFamily="34" charset="0"/>
              </a:rPr>
              <a:t>	</a:t>
            </a:r>
            <a:r>
              <a:rPr lang="en-AU" sz="2400" dirty="0" smtClean="0">
                <a:latin typeface="Arial" pitchFamily="34" charset="0"/>
                <a:cs typeface="Arial" pitchFamily="34" charset="0"/>
              </a:rPr>
              <a:t>			q – charge (C)</a:t>
            </a:r>
          </a:p>
          <a:p>
            <a:r>
              <a:rPr lang="en-AU" sz="2400" dirty="0">
                <a:latin typeface="Arial" pitchFamily="34" charset="0"/>
                <a:cs typeface="Arial" pitchFamily="34" charset="0"/>
              </a:rPr>
              <a:t>	</a:t>
            </a:r>
            <a:r>
              <a:rPr lang="en-AU" sz="2400" dirty="0" smtClean="0">
                <a:latin typeface="Arial" pitchFamily="34" charset="0"/>
                <a:cs typeface="Arial" pitchFamily="34" charset="0"/>
              </a:rPr>
              <a:t>			t – time (s)</a:t>
            </a:r>
          </a:p>
          <a:p>
            <a:r>
              <a:rPr lang="en-AU" sz="2400" u="sng" dirty="0" smtClean="0">
                <a:latin typeface="Arial" pitchFamily="34" charset="0"/>
                <a:cs typeface="Arial" pitchFamily="34" charset="0"/>
              </a:rPr>
              <a:t>Example 5.3a:</a:t>
            </a:r>
          </a:p>
          <a:p>
            <a:r>
              <a:rPr lang="en-AU" sz="2400" dirty="0" smtClean="0">
                <a:latin typeface="Arial" pitchFamily="34" charset="0"/>
                <a:cs typeface="Arial" pitchFamily="34" charset="0"/>
              </a:rPr>
              <a:t>A torch circuit carries a current of 2.5 x 10</a:t>
            </a:r>
            <a:r>
              <a:rPr lang="en-AU" sz="2400" baseline="30000" dirty="0" smtClean="0">
                <a:latin typeface="Arial" pitchFamily="34" charset="0"/>
                <a:cs typeface="Arial" pitchFamily="34" charset="0"/>
              </a:rPr>
              <a:t>2</a:t>
            </a:r>
            <a:r>
              <a:rPr lang="en-AU" sz="2400" dirty="0" smtClean="0">
                <a:latin typeface="Arial" pitchFamily="34" charset="0"/>
                <a:cs typeface="Arial" pitchFamily="34" charset="0"/>
              </a:rPr>
              <a:t> mA for 3.5 minutes. Calculate the total charge the battery has lost in this time.</a:t>
            </a:r>
          </a:p>
          <a:p>
            <a:r>
              <a:rPr lang="en-AU" sz="2400" dirty="0" smtClean="0">
                <a:latin typeface="Arial" pitchFamily="34" charset="0"/>
                <a:cs typeface="Arial" pitchFamily="34" charset="0"/>
              </a:rPr>
              <a:t>Solution</a:t>
            </a:r>
          </a:p>
        </p:txBody>
      </p:sp>
      <p:sp>
        <p:nvSpPr>
          <p:cNvPr id="3074" name="Titre 1"/>
          <p:cNvSpPr>
            <a:spLocks noGrp="1"/>
          </p:cNvSpPr>
          <p:nvPr>
            <p:ph type="title"/>
          </p:nvPr>
        </p:nvSpPr>
        <p:spPr>
          <a:xfrm>
            <a:off x="2357422" y="0"/>
            <a:ext cx="6329362" cy="1143000"/>
          </a:xfrm>
        </p:spPr>
        <p:txBody>
          <a:bodyPr/>
          <a:lstStyle/>
          <a:p>
            <a:pPr algn="l"/>
            <a:r>
              <a:rPr lang="en-AU" dirty="0" smtClean="0"/>
              <a:t>Current (I)</a:t>
            </a:r>
          </a:p>
        </p:txBody>
      </p:sp>
    </p:spTree>
    <p:extLst>
      <p:ext uri="{BB962C8B-B14F-4D97-AF65-F5344CB8AC3E}">
        <p14:creationId xmlns:p14="http://schemas.microsoft.com/office/powerpoint/2010/main" val="23537393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Electric Circuits</a:t>
            </a:r>
          </a:p>
        </p:txBody>
      </p:sp>
      <p:sp>
        <p:nvSpPr>
          <p:cNvPr id="5123" name="Espace réservé du contenu 2"/>
          <p:cNvSpPr>
            <a:spLocks noGrp="1"/>
          </p:cNvSpPr>
          <p:nvPr>
            <p:ph idx="1"/>
          </p:nvPr>
        </p:nvSpPr>
        <p:spPr>
          <a:xfrm>
            <a:off x="457200" y="1196752"/>
            <a:ext cx="8229600" cy="1063589"/>
          </a:xfrm>
          <a:solidFill>
            <a:schemeClr val="accent1">
              <a:alpha val="50000"/>
            </a:schemeClr>
          </a:solidFill>
        </p:spPr>
        <p:txBody>
          <a:bodyPr/>
          <a:lstStyle/>
          <a:p>
            <a:pPr>
              <a:buNone/>
            </a:pPr>
            <a:r>
              <a:rPr lang="en-AU" sz="2800" dirty="0" smtClean="0">
                <a:solidFill>
                  <a:schemeClr val="bg1"/>
                </a:solidFill>
              </a:rPr>
              <a:t>The rate of flow of electric charges, whether positive or negative is called an electric current.</a:t>
            </a:r>
          </a:p>
        </p:txBody>
      </p:sp>
      <p:pic>
        <p:nvPicPr>
          <p:cNvPr id="11266" name="Picture 2" descr="http://physicshelp.zohosites.com/files/Electrical-Circuit-Theo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 y="2332349"/>
            <a:ext cx="3520675" cy="2664296"/>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sub.allaboutcircuits.com/images/0043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332349"/>
            <a:ext cx="5738484" cy="2664296"/>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2"/>
          <p:cNvSpPr txBox="1">
            <a:spLocks/>
          </p:cNvSpPr>
          <p:nvPr/>
        </p:nvSpPr>
        <p:spPr bwMode="auto">
          <a:xfrm>
            <a:off x="467544" y="5085184"/>
            <a:ext cx="8229600" cy="1512168"/>
          </a:xfrm>
          <a:prstGeom prst="rect">
            <a:avLst/>
          </a:prstGeom>
          <a:solidFill>
            <a:schemeClr val="accent1">
              <a:alpha val="5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AU" sz="2800" dirty="0" smtClean="0">
                <a:solidFill>
                  <a:schemeClr val="bg1"/>
                </a:solidFill>
              </a:rPr>
              <a:t>Conventional Current is the flow from positive to negative. </a:t>
            </a:r>
          </a:p>
          <a:p>
            <a:pPr>
              <a:buFont typeface="Arial" charset="0"/>
              <a:buNone/>
            </a:pPr>
            <a:r>
              <a:rPr lang="en-AU" sz="2800" dirty="0" smtClean="0">
                <a:solidFill>
                  <a:schemeClr val="bg1"/>
                </a:solidFill>
              </a:rPr>
              <a:t>Electron flow is from negative to positive.</a:t>
            </a:r>
          </a:p>
        </p:txBody>
      </p:sp>
    </p:spTree>
    <p:extLst>
      <p:ext uri="{BB962C8B-B14F-4D97-AF65-F5344CB8AC3E}">
        <p14:creationId xmlns:p14="http://schemas.microsoft.com/office/powerpoint/2010/main" val="17960039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Definitions</a:t>
            </a:r>
          </a:p>
        </p:txBody>
      </p:sp>
      <p:sp>
        <p:nvSpPr>
          <p:cNvPr id="5123" name="Espace réservé du contenu 2"/>
          <p:cNvSpPr>
            <a:spLocks noGrp="1"/>
          </p:cNvSpPr>
          <p:nvPr>
            <p:ph idx="1"/>
          </p:nvPr>
        </p:nvSpPr>
        <p:spPr>
          <a:xfrm>
            <a:off x="457200" y="1357298"/>
            <a:ext cx="8229600" cy="5240053"/>
          </a:xfrm>
          <a:solidFill>
            <a:schemeClr val="accent1">
              <a:alpha val="50000"/>
            </a:schemeClr>
          </a:solidFill>
        </p:spPr>
        <p:txBody>
          <a:bodyPr/>
          <a:lstStyle/>
          <a:p>
            <a:pPr>
              <a:buNone/>
            </a:pPr>
            <a:r>
              <a:rPr lang="en-AU" sz="2800" dirty="0" smtClean="0">
                <a:solidFill>
                  <a:schemeClr val="bg1"/>
                </a:solidFill>
              </a:rPr>
              <a:t>Conventional current – the direction of positive charge flow. Flows in the opposite direction to the flow of electrons. </a:t>
            </a:r>
          </a:p>
          <a:p>
            <a:pPr>
              <a:buNone/>
            </a:pPr>
            <a:endParaRPr lang="en-AU" sz="1800" dirty="0" smtClean="0">
              <a:solidFill>
                <a:schemeClr val="bg1"/>
              </a:solidFill>
            </a:endParaRPr>
          </a:p>
          <a:p>
            <a:pPr>
              <a:buNone/>
            </a:pPr>
            <a:r>
              <a:rPr lang="en-AU" sz="2800" dirty="0" smtClean="0">
                <a:solidFill>
                  <a:schemeClr val="bg1"/>
                </a:solidFill>
              </a:rPr>
              <a:t>Direct Current (DC) – the flow of charge is always in one direction (e.g. current from a battery).</a:t>
            </a:r>
          </a:p>
          <a:p>
            <a:pPr>
              <a:buNone/>
            </a:pPr>
            <a:endParaRPr lang="en-AU" sz="1800" dirty="0" smtClean="0">
              <a:solidFill>
                <a:schemeClr val="bg1"/>
              </a:solidFill>
            </a:endParaRPr>
          </a:p>
          <a:p>
            <a:pPr>
              <a:buNone/>
            </a:pPr>
            <a:r>
              <a:rPr lang="en-AU" sz="2800" dirty="0" smtClean="0">
                <a:solidFill>
                  <a:schemeClr val="bg1"/>
                </a:solidFill>
              </a:rPr>
              <a:t>Alternating Current (AC) – The flow of charge alternates back and forth (e.g. household supply to the power points). In Australia we run on 240 V at a frequency of 50 Hz. This means it completes one oscillation every 0.02 seconds.</a:t>
            </a:r>
          </a:p>
        </p:txBody>
      </p:sp>
    </p:spTree>
    <p:extLst>
      <p:ext uri="{BB962C8B-B14F-4D97-AF65-F5344CB8AC3E}">
        <p14:creationId xmlns:p14="http://schemas.microsoft.com/office/powerpoint/2010/main" val="37977916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endParaRPr lang="en-AU" dirty="0" smtClean="0">
              <a:solidFill>
                <a:schemeClr val="bg1"/>
              </a:solidFill>
            </a:endParaRP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Homework: </a:t>
            </a:r>
          </a:p>
          <a:p>
            <a:r>
              <a:rPr lang="en-AU" sz="2800" dirty="0">
                <a:solidFill>
                  <a:schemeClr val="bg1"/>
                </a:solidFill>
                <a:latin typeface="Arial" pitchFamily="34" charset="0"/>
                <a:cs typeface="Arial" pitchFamily="34" charset="0"/>
              </a:rPr>
              <a:t>Complete all questions from Set </a:t>
            </a:r>
            <a:r>
              <a:rPr lang="en-AU" sz="2800" dirty="0" smtClean="0">
                <a:solidFill>
                  <a:schemeClr val="bg1"/>
                </a:solidFill>
                <a:latin typeface="Arial" pitchFamily="34" charset="0"/>
                <a:cs typeface="Arial" pitchFamily="34" charset="0"/>
              </a:rPr>
              <a:t>5.2 &amp; 5.3 </a:t>
            </a:r>
            <a:r>
              <a:rPr lang="en-AU" sz="2800" dirty="0">
                <a:solidFill>
                  <a:schemeClr val="bg1"/>
                </a:solidFill>
                <a:latin typeface="Arial" pitchFamily="34" charset="0"/>
                <a:cs typeface="Arial" pitchFamily="34" charset="0"/>
              </a:rPr>
              <a:t>- due first lesson next week.</a:t>
            </a:r>
          </a:p>
          <a:p>
            <a:endParaRPr lang="en-AU" sz="2800" dirty="0">
              <a:solidFill>
                <a:schemeClr val="bg1"/>
              </a:solidFill>
              <a:latin typeface="Arial" pitchFamily="34" charset="0"/>
              <a:cs typeface="Arial" pitchFamily="34" charset="0"/>
            </a:endParaRPr>
          </a:p>
          <a:p>
            <a:r>
              <a:rPr lang="en-AU" sz="2800" dirty="0">
                <a:solidFill>
                  <a:schemeClr val="bg1"/>
                </a:solidFill>
                <a:latin typeface="Arial" pitchFamily="34" charset="0"/>
                <a:cs typeface="Arial" pitchFamily="34" charset="0"/>
              </a:rPr>
              <a:t>Read Chapter </a:t>
            </a:r>
            <a:r>
              <a:rPr lang="en-AU" sz="2800" dirty="0" smtClean="0">
                <a:solidFill>
                  <a:schemeClr val="bg1"/>
                </a:solidFill>
                <a:latin typeface="Arial" pitchFamily="34" charset="0"/>
                <a:cs typeface="Arial" pitchFamily="34" charset="0"/>
              </a:rPr>
              <a:t>5.5 page 157-162 </a:t>
            </a:r>
            <a:r>
              <a:rPr lang="en-AU" sz="2800" dirty="0">
                <a:solidFill>
                  <a:schemeClr val="bg1"/>
                </a:solidFill>
                <a:latin typeface="Arial" pitchFamily="34" charset="0"/>
                <a:cs typeface="Arial" pitchFamily="34" charset="0"/>
              </a:rPr>
              <a:t>and answer </a:t>
            </a:r>
          </a:p>
          <a:p>
            <a:pPr marL="0" indent="0">
              <a:buNone/>
            </a:pPr>
            <a:r>
              <a:rPr lang="en-AU" sz="2800" dirty="0">
                <a:solidFill>
                  <a:schemeClr val="bg1"/>
                </a:solidFill>
                <a:latin typeface="Arial" pitchFamily="34" charset="0"/>
                <a:cs typeface="Arial" pitchFamily="34" charset="0"/>
              </a:rPr>
              <a:t>	</a:t>
            </a:r>
            <a:r>
              <a:rPr lang="en-AU" sz="2800" dirty="0" smtClean="0">
                <a:solidFill>
                  <a:schemeClr val="bg1"/>
                </a:solidFill>
                <a:latin typeface="Arial" pitchFamily="34" charset="0"/>
                <a:cs typeface="Arial" pitchFamily="34" charset="0"/>
              </a:rPr>
              <a:t>Q1,2&amp;3 </a:t>
            </a:r>
            <a:r>
              <a:rPr lang="en-AU" sz="2800" dirty="0">
                <a:solidFill>
                  <a:schemeClr val="bg1"/>
                </a:solidFill>
                <a:latin typeface="Arial" pitchFamily="34" charset="0"/>
                <a:cs typeface="Arial" pitchFamily="34" charset="0"/>
              </a:rPr>
              <a:t>Set </a:t>
            </a:r>
            <a:r>
              <a:rPr lang="en-AU" sz="2800" dirty="0" smtClean="0">
                <a:solidFill>
                  <a:schemeClr val="bg1"/>
                </a:solidFill>
                <a:latin typeface="Arial" pitchFamily="34" charset="0"/>
                <a:cs typeface="Arial" pitchFamily="34" charset="0"/>
              </a:rPr>
              <a:t>5.5</a:t>
            </a:r>
            <a:endParaRPr lang="en-AU" sz="2800" dirty="0">
              <a:solidFill>
                <a:schemeClr val="bg1"/>
              </a:solidFill>
              <a:latin typeface="Arial" pitchFamily="34" charset="0"/>
              <a:cs typeface="Arial" pitchFamily="34" charset="0"/>
            </a:endParaRPr>
          </a:p>
          <a:p>
            <a:pPr marL="0" indent="0">
              <a:buNone/>
              <a:tabLst>
                <a:tab pos="361950" algn="l"/>
              </a:tabLst>
            </a:pPr>
            <a:r>
              <a:rPr lang="en-AU" sz="2800" dirty="0">
                <a:solidFill>
                  <a:schemeClr val="bg1"/>
                </a:solidFill>
                <a:latin typeface="Arial" pitchFamily="34" charset="0"/>
                <a:cs typeface="Arial" pitchFamily="34" charset="0"/>
              </a:rPr>
              <a:t>	by next lesson.</a:t>
            </a:r>
          </a:p>
        </p:txBody>
      </p:sp>
    </p:spTree>
    <p:extLst>
      <p:ext uri="{BB962C8B-B14F-4D97-AF65-F5344CB8AC3E}">
        <p14:creationId xmlns:p14="http://schemas.microsoft.com/office/powerpoint/2010/main" val="7863095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428992" y="2571744"/>
            <a:ext cx="5457825" cy="1127125"/>
          </a:xfrm>
        </p:spPr>
        <p:txBody>
          <a:bodyPr/>
          <a:lstStyle/>
          <a:p>
            <a:pPr algn="l"/>
            <a:r>
              <a:rPr lang="en-AU" sz="4000" dirty="0" smtClean="0">
                <a:solidFill>
                  <a:schemeClr val="bg1"/>
                </a:solidFill>
              </a:rPr>
              <a:t>Resistance &amp; Ohm’s Law</a:t>
            </a:r>
          </a:p>
        </p:txBody>
      </p:sp>
      <p:sp>
        <p:nvSpPr>
          <p:cNvPr id="2051" name="Sous-titre 2"/>
          <p:cNvSpPr>
            <a:spLocks noGrp="1"/>
          </p:cNvSpPr>
          <p:nvPr>
            <p:ph type="subTitle" idx="1"/>
          </p:nvPr>
        </p:nvSpPr>
        <p:spPr>
          <a:xfrm>
            <a:off x="3491880" y="3967336"/>
            <a:ext cx="4494212" cy="685800"/>
          </a:xfrm>
        </p:spPr>
        <p:txBody>
          <a:bodyPr/>
          <a:lstStyle/>
          <a:p>
            <a:pPr algn="l"/>
            <a:r>
              <a:rPr lang="en-AU" sz="2400" dirty="0" smtClean="0">
                <a:solidFill>
                  <a:schemeClr val="bg1"/>
                </a:solidFill>
              </a:rPr>
              <a:t>Chapter 5.5 page 157-162</a:t>
            </a:r>
          </a:p>
        </p:txBody>
      </p:sp>
    </p:spTree>
    <p:extLst>
      <p:ext uri="{BB962C8B-B14F-4D97-AF65-F5344CB8AC3E}">
        <p14:creationId xmlns:p14="http://schemas.microsoft.com/office/powerpoint/2010/main" val="3989072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Electrostatic Charge</a:t>
            </a:r>
          </a:p>
        </p:txBody>
      </p:sp>
      <p:sp>
        <p:nvSpPr>
          <p:cNvPr id="5123" name="Espace réservé du contenu 2"/>
          <p:cNvSpPr>
            <a:spLocks noGrp="1"/>
          </p:cNvSpPr>
          <p:nvPr>
            <p:ph idx="1"/>
          </p:nvPr>
        </p:nvSpPr>
        <p:spPr>
          <a:xfrm>
            <a:off x="457200" y="1196752"/>
            <a:ext cx="8229600" cy="5400600"/>
          </a:xfrm>
          <a:solidFill>
            <a:schemeClr val="accent1">
              <a:alpha val="50000"/>
            </a:schemeClr>
          </a:solidFill>
        </p:spPr>
        <p:txBody>
          <a:bodyPr/>
          <a:lstStyle/>
          <a:p>
            <a:pPr>
              <a:buNone/>
            </a:pPr>
            <a:r>
              <a:rPr lang="en-AU" sz="2800" dirty="0" smtClean="0">
                <a:solidFill>
                  <a:schemeClr val="bg1"/>
                </a:solidFill>
              </a:rPr>
              <a:t>When two objects are rubbed together this results in electrons moving between the materials.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060848"/>
            <a:ext cx="8208912" cy="2140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292046"/>
            <a:ext cx="8208912" cy="230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572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Factors Affecting Resistance</a:t>
            </a:r>
          </a:p>
        </p:txBody>
      </p:sp>
      <p:sp>
        <p:nvSpPr>
          <p:cNvPr id="5123" name="Espace réservé du contenu 2"/>
          <p:cNvSpPr>
            <a:spLocks noGrp="1"/>
          </p:cNvSpPr>
          <p:nvPr>
            <p:ph idx="1"/>
          </p:nvPr>
        </p:nvSpPr>
        <p:spPr>
          <a:xfrm>
            <a:off x="457200" y="1357298"/>
            <a:ext cx="8229600" cy="5240053"/>
          </a:xfrm>
          <a:solidFill>
            <a:schemeClr val="accent1">
              <a:alpha val="50000"/>
            </a:schemeClr>
          </a:solidFill>
        </p:spPr>
        <p:txBody>
          <a:bodyPr/>
          <a:lstStyle/>
          <a:p>
            <a:pPr>
              <a:lnSpc>
                <a:spcPct val="90000"/>
              </a:lnSpc>
              <a:spcBef>
                <a:spcPts val="0"/>
              </a:spcBef>
              <a:buNone/>
            </a:pPr>
            <a:r>
              <a:rPr lang="en-AU" sz="2800" i="1" dirty="0" smtClean="0">
                <a:solidFill>
                  <a:schemeClr val="bg1"/>
                </a:solidFill>
              </a:rPr>
              <a:t>		R = </a:t>
            </a:r>
            <a:r>
              <a:rPr lang="en-AU" sz="2800" i="1" u="sng" dirty="0" smtClean="0">
                <a:solidFill>
                  <a:schemeClr val="bg1"/>
                </a:solidFill>
              </a:rPr>
              <a:t> </a:t>
            </a:r>
            <a:r>
              <a:rPr lang="el-GR" sz="2800" i="1" u="sng" dirty="0" smtClean="0">
                <a:solidFill>
                  <a:schemeClr val="bg1"/>
                </a:solidFill>
              </a:rPr>
              <a:t>ρ</a:t>
            </a:r>
            <a:r>
              <a:rPr lang="en-AU" sz="2800" i="1" u="sng" dirty="0" smtClean="0">
                <a:solidFill>
                  <a:schemeClr val="bg1"/>
                </a:solidFill>
              </a:rPr>
              <a:t> L </a:t>
            </a:r>
            <a:r>
              <a:rPr lang="en-AU" sz="2800" i="1" u="sng" dirty="0" smtClean="0">
                <a:solidFill>
                  <a:schemeClr val="accent1">
                    <a:lumMod val="75000"/>
                  </a:schemeClr>
                </a:solidFill>
              </a:rPr>
              <a:t>.</a:t>
            </a:r>
            <a:endParaRPr lang="en-AU" sz="2800" i="1" dirty="0" smtClean="0">
              <a:solidFill>
                <a:schemeClr val="accent1">
                  <a:lumMod val="75000"/>
                </a:schemeClr>
              </a:solidFill>
            </a:endParaRPr>
          </a:p>
          <a:p>
            <a:pPr>
              <a:lnSpc>
                <a:spcPct val="90000"/>
              </a:lnSpc>
              <a:spcBef>
                <a:spcPts val="0"/>
              </a:spcBef>
              <a:buNone/>
            </a:pPr>
            <a:r>
              <a:rPr lang="en-AU" sz="2800" i="1" dirty="0">
                <a:solidFill>
                  <a:schemeClr val="bg1"/>
                </a:solidFill>
              </a:rPr>
              <a:t>	</a:t>
            </a:r>
            <a:r>
              <a:rPr lang="en-AU" sz="2800" i="1" dirty="0" smtClean="0">
                <a:solidFill>
                  <a:schemeClr val="bg1"/>
                </a:solidFill>
              </a:rPr>
              <a:t>	        A	</a:t>
            </a:r>
            <a:r>
              <a:rPr lang="en-AU" sz="2800" i="1" dirty="0">
                <a:solidFill>
                  <a:schemeClr val="bg1"/>
                </a:solidFill>
              </a:rPr>
              <a:t>	</a:t>
            </a:r>
            <a:r>
              <a:rPr lang="en-AU" sz="2800" i="1" dirty="0" smtClean="0">
                <a:solidFill>
                  <a:schemeClr val="bg1"/>
                </a:solidFill>
              </a:rPr>
              <a:t>L – length of wire (m)</a:t>
            </a:r>
          </a:p>
          <a:p>
            <a:pPr>
              <a:lnSpc>
                <a:spcPct val="90000"/>
              </a:lnSpc>
              <a:spcBef>
                <a:spcPts val="0"/>
              </a:spcBef>
              <a:buNone/>
            </a:pPr>
            <a:r>
              <a:rPr lang="en-AU" sz="2800" i="1" dirty="0">
                <a:solidFill>
                  <a:schemeClr val="bg1"/>
                </a:solidFill>
              </a:rPr>
              <a:t>	</a:t>
            </a:r>
            <a:r>
              <a:rPr lang="en-AU" sz="2800" i="1" dirty="0" smtClean="0">
                <a:solidFill>
                  <a:schemeClr val="bg1"/>
                </a:solidFill>
              </a:rPr>
              <a:t>			A – cross-sectional area (m</a:t>
            </a:r>
            <a:r>
              <a:rPr lang="en-AU" sz="2800" i="1" baseline="30000" dirty="0" smtClean="0">
                <a:solidFill>
                  <a:schemeClr val="bg1"/>
                </a:solidFill>
              </a:rPr>
              <a:t>2</a:t>
            </a:r>
            <a:r>
              <a:rPr lang="en-AU" sz="2800" i="1" dirty="0" smtClean="0">
                <a:solidFill>
                  <a:schemeClr val="bg1"/>
                </a:solidFill>
              </a:rPr>
              <a:t>)</a:t>
            </a:r>
          </a:p>
          <a:p>
            <a:pPr>
              <a:lnSpc>
                <a:spcPct val="90000"/>
              </a:lnSpc>
              <a:spcBef>
                <a:spcPts val="0"/>
              </a:spcBef>
              <a:buNone/>
            </a:pPr>
            <a:r>
              <a:rPr lang="en-AU" sz="2800" i="1" dirty="0">
                <a:solidFill>
                  <a:schemeClr val="bg1"/>
                </a:solidFill>
              </a:rPr>
              <a:t>	</a:t>
            </a:r>
            <a:r>
              <a:rPr lang="en-AU" sz="2800" i="1" dirty="0" smtClean="0">
                <a:solidFill>
                  <a:schemeClr val="bg1"/>
                </a:solidFill>
              </a:rPr>
              <a:t>			</a:t>
            </a:r>
            <a:r>
              <a:rPr lang="el-GR" sz="2800" i="1" dirty="0" smtClean="0">
                <a:solidFill>
                  <a:schemeClr val="bg1"/>
                </a:solidFill>
              </a:rPr>
              <a:t>ρ</a:t>
            </a:r>
            <a:r>
              <a:rPr lang="en-AU" sz="2800" i="1" dirty="0" smtClean="0">
                <a:solidFill>
                  <a:schemeClr val="bg1"/>
                </a:solidFill>
              </a:rPr>
              <a:t> – resistivity (</a:t>
            </a:r>
            <a:r>
              <a:rPr lang="el-GR" sz="2800" i="1" dirty="0" smtClean="0">
                <a:solidFill>
                  <a:schemeClr val="bg1"/>
                </a:solidFill>
              </a:rPr>
              <a:t>Ω</a:t>
            </a:r>
            <a:r>
              <a:rPr lang="en-AU" sz="2800" i="1" dirty="0" smtClean="0">
                <a:solidFill>
                  <a:schemeClr val="bg1"/>
                </a:solidFill>
              </a:rPr>
              <a:t> m)</a:t>
            </a:r>
          </a:p>
          <a:p>
            <a:pPr>
              <a:lnSpc>
                <a:spcPct val="90000"/>
              </a:lnSpc>
              <a:spcBef>
                <a:spcPts val="0"/>
              </a:spcBef>
              <a:buNone/>
            </a:pPr>
            <a:r>
              <a:rPr lang="en-AU" sz="2600" dirty="0" smtClean="0">
                <a:solidFill>
                  <a:schemeClr val="bg1"/>
                </a:solidFill>
              </a:rPr>
              <a:t>Length – the greater the length the greater the resistance.</a:t>
            </a:r>
          </a:p>
          <a:p>
            <a:pPr>
              <a:lnSpc>
                <a:spcPct val="90000"/>
              </a:lnSpc>
              <a:spcBef>
                <a:spcPts val="0"/>
              </a:spcBef>
              <a:buNone/>
            </a:pPr>
            <a:r>
              <a:rPr lang="en-AU" sz="2600" dirty="0" smtClean="0">
                <a:solidFill>
                  <a:schemeClr val="bg1"/>
                </a:solidFill>
              </a:rPr>
              <a:t>Cross-sectional Area – increasing area decreases resistance. </a:t>
            </a:r>
            <a:r>
              <a:rPr lang="en-AU" sz="2600" dirty="0" err="1" smtClean="0">
                <a:solidFill>
                  <a:schemeClr val="bg1"/>
                </a:solidFill>
              </a:rPr>
              <a:t>E.g</a:t>
            </a:r>
            <a:r>
              <a:rPr lang="en-AU" sz="2600" dirty="0" smtClean="0">
                <a:solidFill>
                  <a:schemeClr val="bg1"/>
                </a:solidFill>
              </a:rPr>
              <a:t> a thick piece of copper wire will conduct electricity easily than a thin piece.</a:t>
            </a:r>
          </a:p>
          <a:p>
            <a:pPr>
              <a:lnSpc>
                <a:spcPct val="90000"/>
              </a:lnSpc>
              <a:spcBef>
                <a:spcPts val="0"/>
              </a:spcBef>
              <a:buNone/>
            </a:pPr>
            <a:r>
              <a:rPr lang="en-AU" sz="2600" dirty="0" smtClean="0">
                <a:solidFill>
                  <a:schemeClr val="bg1"/>
                </a:solidFill>
              </a:rPr>
              <a:t>Resistivity – is based on the nature of the conducting material (lattice arrangement, behaviour and quantity of free electrons contribute to the resistivity factor.</a:t>
            </a:r>
          </a:p>
          <a:p>
            <a:pPr>
              <a:lnSpc>
                <a:spcPct val="90000"/>
              </a:lnSpc>
              <a:spcBef>
                <a:spcPts val="0"/>
              </a:spcBef>
              <a:buNone/>
            </a:pPr>
            <a:r>
              <a:rPr lang="en-AU" sz="2600" dirty="0" smtClean="0">
                <a:solidFill>
                  <a:schemeClr val="bg1"/>
                </a:solidFill>
              </a:rPr>
              <a:t>Temperature – this can, with some materials, affect the resistance. Usually as temperature increases, then resistance increases.</a:t>
            </a:r>
          </a:p>
          <a:p>
            <a:pPr>
              <a:lnSpc>
                <a:spcPct val="90000"/>
              </a:lnSpc>
              <a:spcBef>
                <a:spcPts val="0"/>
              </a:spcBef>
              <a:buNone/>
            </a:pPr>
            <a:endParaRPr lang="en-AU" sz="2800" i="1" dirty="0" smtClean="0">
              <a:solidFill>
                <a:schemeClr val="bg1"/>
              </a:solidFill>
            </a:endParaRPr>
          </a:p>
        </p:txBody>
      </p:sp>
    </p:spTree>
    <p:extLst>
      <p:ext uri="{BB962C8B-B14F-4D97-AF65-F5344CB8AC3E}">
        <p14:creationId xmlns:p14="http://schemas.microsoft.com/office/powerpoint/2010/main" val="29295230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smtClean="0">
                <a:solidFill>
                  <a:schemeClr val="bg1"/>
                </a:solidFill>
              </a:rPr>
              <a:t>Ohms Law</a:t>
            </a:r>
          </a:p>
        </p:txBody>
      </p:sp>
      <p:sp>
        <p:nvSpPr>
          <p:cNvPr id="4099" name="Espace réservé du contenu 2"/>
          <p:cNvSpPr>
            <a:spLocks noGrp="1"/>
          </p:cNvSpPr>
          <p:nvPr>
            <p:ph idx="1"/>
          </p:nvPr>
        </p:nvSpPr>
        <p:spPr>
          <a:xfrm>
            <a:off x="142844" y="2017731"/>
            <a:ext cx="8786874" cy="4579621"/>
          </a:xfrm>
        </p:spPr>
        <p:txBody>
          <a:bodyPr/>
          <a:lstStyle/>
          <a:p>
            <a:pPr marL="0" indent="0">
              <a:buNone/>
            </a:pPr>
            <a:r>
              <a:rPr lang="en-AU" sz="2400" dirty="0" smtClean="0"/>
              <a:t>Provided that the temperature in the circuit remains constant, the current through the resistor is proportional to the potential difference applied across it.</a:t>
            </a:r>
          </a:p>
          <a:p>
            <a:pPr marL="0" indent="0">
              <a:buNone/>
            </a:pPr>
            <a:r>
              <a:rPr lang="en-AU" sz="2400" dirty="0"/>
              <a:t>	</a:t>
            </a:r>
            <a:r>
              <a:rPr lang="en-AU" sz="2400" dirty="0" smtClean="0"/>
              <a:t>		</a:t>
            </a:r>
            <a:r>
              <a:rPr lang="en-AU" sz="3600" b="1" dirty="0" smtClean="0"/>
              <a:t>V = I R</a:t>
            </a:r>
          </a:p>
          <a:p>
            <a:pPr marL="0" indent="0">
              <a:buNone/>
            </a:pPr>
            <a:r>
              <a:rPr lang="en-AU" sz="2400" dirty="0"/>
              <a:t>	</a:t>
            </a:r>
            <a:r>
              <a:rPr lang="en-AU" sz="2400" dirty="0" smtClean="0"/>
              <a:t>			V – voltage (V)</a:t>
            </a:r>
          </a:p>
          <a:p>
            <a:pPr marL="0" indent="0">
              <a:buNone/>
            </a:pPr>
            <a:r>
              <a:rPr lang="en-AU" sz="2400" dirty="0"/>
              <a:t>	</a:t>
            </a:r>
            <a:r>
              <a:rPr lang="en-AU" sz="2400" dirty="0" smtClean="0"/>
              <a:t>			I – current (A)</a:t>
            </a:r>
          </a:p>
          <a:p>
            <a:pPr marL="0" indent="0">
              <a:buNone/>
            </a:pPr>
            <a:r>
              <a:rPr lang="en-AU" sz="2400" dirty="0"/>
              <a:t>	</a:t>
            </a:r>
            <a:r>
              <a:rPr lang="en-AU" sz="2400" dirty="0" smtClean="0"/>
              <a:t>			R – resistance (</a:t>
            </a:r>
            <a:r>
              <a:rPr lang="el-GR" sz="2400" dirty="0" smtClean="0"/>
              <a:t>Ω</a:t>
            </a:r>
            <a:r>
              <a:rPr lang="en-AU" sz="2400" dirty="0" smtClean="0"/>
              <a:t>)</a:t>
            </a:r>
          </a:p>
          <a:p>
            <a:pPr marL="0" indent="0">
              <a:buNone/>
            </a:pPr>
            <a:endParaRPr lang="en-AU" sz="2400" dirty="0"/>
          </a:p>
        </p:txBody>
      </p:sp>
      <p:sp>
        <p:nvSpPr>
          <p:cNvPr id="5" name="Rectangle 4"/>
          <p:cNvSpPr/>
          <p:nvPr/>
        </p:nvSpPr>
        <p:spPr>
          <a:xfrm>
            <a:off x="928662" y="5572140"/>
            <a:ext cx="1428760"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105741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p:spPr>
        <p:txBody>
          <a:bodyPr/>
          <a:lstStyle/>
          <a:p>
            <a:pPr algn="l"/>
            <a:r>
              <a:rPr lang="en-AU" dirty="0" err="1" smtClean="0"/>
              <a:t>Ohmic</a:t>
            </a:r>
            <a:r>
              <a:rPr lang="en-AU" dirty="0" smtClean="0"/>
              <a:t> and Non-</a:t>
            </a:r>
            <a:r>
              <a:rPr lang="en-AU" dirty="0" err="1" smtClean="0"/>
              <a:t>Ohmic</a:t>
            </a:r>
            <a:endParaRPr lang="en-AU" dirty="0" smtClean="0"/>
          </a:p>
        </p:txBody>
      </p:sp>
      <p:sp>
        <p:nvSpPr>
          <p:cNvPr id="6" name="Rectangle 5"/>
          <p:cNvSpPr/>
          <p:nvPr/>
        </p:nvSpPr>
        <p:spPr>
          <a:xfrm>
            <a:off x="2500298" y="980728"/>
            <a:ext cx="6392182" cy="5693866"/>
          </a:xfrm>
          <a:prstGeom prst="rect">
            <a:avLst/>
          </a:prstGeom>
        </p:spPr>
        <p:txBody>
          <a:bodyPr wrap="square">
            <a:spAutoFit/>
          </a:bodyPr>
          <a:lstStyle/>
          <a:p>
            <a:r>
              <a:rPr lang="en-AU" sz="2800" dirty="0" err="1" smtClean="0">
                <a:latin typeface="+mj-lt"/>
              </a:rPr>
              <a:t>Ohmic</a:t>
            </a:r>
            <a:r>
              <a:rPr lang="en-AU" sz="2800" dirty="0">
                <a:latin typeface="+mj-lt"/>
              </a:rPr>
              <a:t> </a:t>
            </a:r>
            <a:r>
              <a:rPr lang="en-AU" sz="2800" dirty="0" smtClean="0">
                <a:latin typeface="+mj-lt"/>
              </a:rPr>
              <a:t>conductors are those whose resistance remains constant as the current is varied. </a:t>
            </a:r>
          </a:p>
          <a:p>
            <a:r>
              <a:rPr lang="en-AU" sz="2800" dirty="0" smtClean="0">
                <a:latin typeface="+mj-lt"/>
              </a:rPr>
              <a:t>	Examples are resistors and 	conducting wires within specific 	limits.</a:t>
            </a:r>
          </a:p>
          <a:p>
            <a:endParaRPr lang="en-AU" sz="2800" dirty="0">
              <a:latin typeface="+mj-lt"/>
            </a:endParaRPr>
          </a:p>
          <a:p>
            <a:r>
              <a:rPr lang="en-AU" sz="2800" dirty="0" smtClean="0">
                <a:latin typeface="+mj-lt"/>
              </a:rPr>
              <a:t>Non-</a:t>
            </a:r>
            <a:r>
              <a:rPr lang="en-AU" sz="2800" dirty="0" err="1" smtClean="0">
                <a:latin typeface="+mj-lt"/>
              </a:rPr>
              <a:t>Ohmic</a:t>
            </a:r>
            <a:r>
              <a:rPr lang="en-AU" sz="2800" dirty="0" smtClean="0">
                <a:latin typeface="+mj-lt"/>
              </a:rPr>
              <a:t> conductors do not show a constant relationship between voltage and current. Their resistance can increase with temperature. </a:t>
            </a:r>
          </a:p>
          <a:p>
            <a:r>
              <a:rPr lang="en-AU" sz="2800" dirty="0" smtClean="0">
                <a:latin typeface="+mj-lt"/>
              </a:rPr>
              <a:t>	Examples are diodes (LED’s), and	filament light bulbs.</a:t>
            </a:r>
            <a:endParaRPr lang="en-AU" sz="2800" dirty="0">
              <a:latin typeface="+mj-lt"/>
            </a:endParaRPr>
          </a:p>
        </p:txBody>
      </p:sp>
    </p:spTree>
    <p:extLst>
      <p:ext uri="{BB962C8B-B14F-4D97-AF65-F5344CB8AC3E}">
        <p14:creationId xmlns:p14="http://schemas.microsoft.com/office/powerpoint/2010/main" val="42546783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p:spPr>
        <p:txBody>
          <a:bodyPr/>
          <a:lstStyle/>
          <a:p>
            <a:pPr algn="l"/>
            <a:r>
              <a:rPr lang="en-AU" dirty="0" err="1" smtClean="0"/>
              <a:t>Ohmic</a:t>
            </a:r>
            <a:r>
              <a:rPr lang="en-AU" dirty="0" smtClean="0"/>
              <a:t> and Non-</a:t>
            </a:r>
            <a:r>
              <a:rPr lang="en-AU" dirty="0" err="1" smtClean="0"/>
              <a:t>Ohmic</a:t>
            </a:r>
            <a:endParaRPr lang="en-AU" dirty="0" smtClean="0"/>
          </a:p>
        </p:txBody>
      </p:sp>
      <p:pic>
        <p:nvPicPr>
          <p:cNvPr id="19458" name="Picture 2" descr="http://sub.allaboutcircuits.com/images/quiz/00091x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124744"/>
            <a:ext cx="3882380" cy="2829928"/>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http://session.masteringphysics.com/problemAsset/1027881/4/yg.19.4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012304"/>
            <a:ext cx="4392488" cy="357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6212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err="1" smtClean="0">
                <a:solidFill>
                  <a:schemeClr val="bg1"/>
                </a:solidFill>
              </a:rPr>
              <a:t>Ohmic</a:t>
            </a:r>
            <a:r>
              <a:rPr lang="en-AU" dirty="0" smtClean="0">
                <a:solidFill>
                  <a:schemeClr val="bg1"/>
                </a:solidFill>
              </a:rPr>
              <a:t> Resistors</a:t>
            </a:r>
          </a:p>
        </p:txBody>
      </p:sp>
      <p:sp>
        <p:nvSpPr>
          <p:cNvPr id="5123" name="Espace réservé du contenu 2"/>
          <p:cNvSpPr>
            <a:spLocks noGrp="1"/>
          </p:cNvSpPr>
          <p:nvPr>
            <p:ph idx="1"/>
          </p:nvPr>
        </p:nvSpPr>
        <p:spPr>
          <a:xfrm>
            <a:off x="3131840" y="1357299"/>
            <a:ext cx="5554960" cy="4929202"/>
          </a:xfrm>
          <a:solidFill>
            <a:schemeClr val="accent1">
              <a:alpha val="50000"/>
            </a:schemeClr>
          </a:solidFill>
        </p:spPr>
        <p:txBody>
          <a:bodyPr/>
          <a:lstStyle/>
          <a:p>
            <a:pPr>
              <a:lnSpc>
                <a:spcPct val="80000"/>
              </a:lnSpc>
              <a:spcBef>
                <a:spcPts val="0"/>
              </a:spcBef>
              <a:buNone/>
            </a:pPr>
            <a:r>
              <a:rPr lang="en-AU" sz="2800" i="1" dirty="0" smtClean="0">
                <a:solidFill>
                  <a:schemeClr val="bg1"/>
                </a:solidFill>
              </a:rPr>
              <a:t>The line always intercepts (0,0) as       V = IR, if I=0, then V=0 always.</a:t>
            </a:r>
          </a:p>
          <a:p>
            <a:pPr>
              <a:lnSpc>
                <a:spcPct val="80000"/>
              </a:lnSpc>
              <a:spcBef>
                <a:spcPts val="0"/>
              </a:spcBef>
              <a:buNone/>
            </a:pPr>
            <a:r>
              <a:rPr lang="en-AU" sz="2800" i="1" dirty="0" smtClean="0">
                <a:solidFill>
                  <a:schemeClr val="bg1"/>
                </a:solidFill>
              </a:rPr>
              <a:t>No matter where on the line, R is constant.</a:t>
            </a:r>
          </a:p>
          <a:p>
            <a:pPr>
              <a:lnSpc>
                <a:spcPct val="80000"/>
              </a:lnSpc>
              <a:spcBef>
                <a:spcPts val="0"/>
              </a:spcBef>
              <a:buNone/>
            </a:pPr>
            <a:r>
              <a:rPr lang="en-AU" sz="2800" i="1" dirty="0" smtClean="0">
                <a:solidFill>
                  <a:schemeClr val="bg1"/>
                </a:solidFill>
              </a:rPr>
              <a:t>Example:</a:t>
            </a:r>
          </a:p>
          <a:p>
            <a:pPr>
              <a:lnSpc>
                <a:spcPct val="80000"/>
              </a:lnSpc>
              <a:spcBef>
                <a:spcPts val="0"/>
              </a:spcBef>
              <a:buNone/>
            </a:pPr>
            <a:r>
              <a:rPr lang="en-AU" sz="2800" i="1" dirty="0" smtClean="0">
                <a:solidFill>
                  <a:schemeClr val="bg1"/>
                </a:solidFill>
              </a:rPr>
              <a:t>R = </a:t>
            </a:r>
            <a:r>
              <a:rPr lang="en-AU" sz="2800" i="1" u="sng" dirty="0" smtClean="0">
                <a:solidFill>
                  <a:schemeClr val="bg1"/>
                </a:solidFill>
              </a:rPr>
              <a:t>V</a:t>
            </a:r>
            <a:r>
              <a:rPr lang="en-AU" sz="2800" i="1" dirty="0" smtClean="0">
                <a:solidFill>
                  <a:schemeClr val="bg1"/>
                </a:solidFill>
              </a:rPr>
              <a:t> = </a:t>
            </a:r>
            <a:r>
              <a:rPr lang="en-AU" sz="2800" i="1" u="sng" dirty="0" smtClean="0">
                <a:solidFill>
                  <a:schemeClr val="bg1"/>
                </a:solidFill>
              </a:rPr>
              <a:t>rise</a:t>
            </a:r>
          </a:p>
          <a:p>
            <a:pPr>
              <a:lnSpc>
                <a:spcPct val="80000"/>
              </a:lnSpc>
              <a:spcBef>
                <a:spcPts val="0"/>
              </a:spcBef>
              <a:buNone/>
            </a:pPr>
            <a:r>
              <a:rPr lang="en-AU" sz="2800" i="1" dirty="0">
                <a:solidFill>
                  <a:schemeClr val="bg1"/>
                </a:solidFill>
              </a:rPr>
              <a:t>	</a:t>
            </a:r>
            <a:r>
              <a:rPr lang="en-AU" sz="2800" i="1" dirty="0" smtClean="0">
                <a:solidFill>
                  <a:schemeClr val="bg1"/>
                </a:solidFill>
              </a:rPr>
              <a:t>   I     run</a:t>
            </a:r>
          </a:p>
          <a:p>
            <a:pPr>
              <a:lnSpc>
                <a:spcPct val="80000"/>
              </a:lnSpc>
              <a:spcBef>
                <a:spcPts val="0"/>
              </a:spcBef>
              <a:buNone/>
            </a:pPr>
            <a:r>
              <a:rPr lang="en-AU" sz="2800" i="1" dirty="0">
                <a:solidFill>
                  <a:schemeClr val="bg1"/>
                </a:solidFill>
              </a:rPr>
              <a:t> </a:t>
            </a:r>
            <a:r>
              <a:rPr lang="en-AU" sz="2800" i="1" dirty="0" smtClean="0">
                <a:solidFill>
                  <a:schemeClr val="bg1"/>
                </a:solidFill>
              </a:rPr>
              <a:t>when I = 0.2 A, then V = 0.56 V,   hence R = 2.8 </a:t>
            </a:r>
            <a:r>
              <a:rPr lang="el-GR" sz="2800" i="1" dirty="0" smtClean="0">
                <a:solidFill>
                  <a:schemeClr val="bg1"/>
                </a:solidFill>
              </a:rPr>
              <a:t>Ω</a:t>
            </a:r>
            <a:endParaRPr lang="en-AU" sz="2800" i="1" dirty="0" smtClean="0">
              <a:solidFill>
                <a:schemeClr val="bg1"/>
              </a:solidFill>
            </a:endParaRPr>
          </a:p>
          <a:p>
            <a:pPr>
              <a:lnSpc>
                <a:spcPct val="80000"/>
              </a:lnSpc>
              <a:spcBef>
                <a:spcPts val="0"/>
              </a:spcBef>
              <a:buNone/>
            </a:pPr>
            <a:r>
              <a:rPr lang="en-AU" sz="2800" i="1" dirty="0">
                <a:solidFill>
                  <a:schemeClr val="bg1"/>
                </a:solidFill>
              </a:rPr>
              <a:t>when I = </a:t>
            </a:r>
            <a:r>
              <a:rPr lang="en-AU" sz="2800" i="1" dirty="0" smtClean="0">
                <a:solidFill>
                  <a:schemeClr val="bg1"/>
                </a:solidFill>
              </a:rPr>
              <a:t>0.5 </a:t>
            </a:r>
            <a:r>
              <a:rPr lang="en-AU" sz="2800" i="1" dirty="0">
                <a:solidFill>
                  <a:schemeClr val="bg1"/>
                </a:solidFill>
              </a:rPr>
              <a:t>A, then V = </a:t>
            </a:r>
            <a:r>
              <a:rPr lang="en-AU" sz="2800" i="1" dirty="0" smtClean="0">
                <a:solidFill>
                  <a:schemeClr val="bg1"/>
                </a:solidFill>
              </a:rPr>
              <a:t>1.4 </a:t>
            </a:r>
            <a:r>
              <a:rPr lang="en-AU" sz="2800" i="1" dirty="0">
                <a:solidFill>
                  <a:schemeClr val="bg1"/>
                </a:solidFill>
              </a:rPr>
              <a:t>V,   hence R = </a:t>
            </a:r>
            <a:r>
              <a:rPr lang="en-AU" sz="2800" i="1" dirty="0" smtClean="0">
                <a:solidFill>
                  <a:schemeClr val="bg1"/>
                </a:solidFill>
              </a:rPr>
              <a:t>2.8 </a:t>
            </a:r>
            <a:r>
              <a:rPr lang="el-GR" sz="2800" i="1" dirty="0">
                <a:solidFill>
                  <a:schemeClr val="bg1"/>
                </a:solidFill>
              </a:rPr>
              <a:t>Ω</a:t>
            </a:r>
            <a:endParaRPr lang="en-AU" sz="2800" i="1" dirty="0">
              <a:solidFill>
                <a:schemeClr val="bg1"/>
              </a:solidFill>
            </a:endParaRPr>
          </a:p>
          <a:p>
            <a:pPr>
              <a:lnSpc>
                <a:spcPct val="80000"/>
              </a:lnSpc>
              <a:spcBef>
                <a:spcPts val="0"/>
              </a:spcBef>
              <a:buNone/>
            </a:pPr>
            <a:endParaRPr lang="en-AU" sz="2800" i="1" dirty="0" smtClean="0">
              <a:solidFill>
                <a:schemeClr val="bg1"/>
              </a:solidFill>
            </a:endParaRPr>
          </a:p>
        </p:txBody>
      </p:sp>
      <p:pic>
        <p:nvPicPr>
          <p:cNvPr id="18434" name="Picture 2" descr="http://www.kshitij-school.com/Study-Material/Class-10/Science/Electricity/Ohm-law/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50553"/>
            <a:ext cx="2819400" cy="246697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flipV="1">
            <a:off x="1220624" y="2780928"/>
            <a:ext cx="0" cy="504056"/>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683568" y="2813550"/>
            <a:ext cx="504056"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195736" y="1923202"/>
            <a:ext cx="0" cy="1361782"/>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83568" y="1947862"/>
            <a:ext cx="1512168"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19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5" end="5"/>
                                            </p:txEl>
                                          </p:spTgt>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down)">
                                      <p:cBhvr>
                                        <p:cTn id="9" dur="500"/>
                                        <p:tgtEl>
                                          <p:spTgt spid="3"/>
                                        </p:tgtEl>
                                      </p:cBhvr>
                                    </p:animEffect>
                                  </p:childTnLst>
                                </p:cTn>
                              </p:par>
                            </p:childTnLst>
                          </p:cTn>
                        </p:par>
                        <p:par>
                          <p:cTn id="10" fill="hold">
                            <p:stCondLst>
                              <p:cond delay="500"/>
                            </p:stCondLst>
                            <p:childTnLst>
                              <p:par>
                                <p:cTn id="11" presetID="22" presetClass="entr" presetSubtype="2"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123">
                                            <p:txEl>
                                              <p:pRg st="6" end="6"/>
                                            </p:txEl>
                                          </p:spTgt>
                                        </p:tgtEl>
                                        <p:attrNameLst>
                                          <p:attrName>style.visibility</p:attrName>
                                        </p:attrNameLst>
                                      </p:cBhvr>
                                      <p:to>
                                        <p:strVal val="visible"/>
                                      </p:to>
                                    </p:set>
                                  </p:childTnLst>
                                </p:cTn>
                              </p:par>
                              <p:par>
                                <p:cTn id="18" presetID="22" presetClass="entr" presetSubtype="4"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par>
                          <p:cTn id="21" fill="hold">
                            <p:stCondLst>
                              <p:cond delay="500"/>
                            </p:stCondLst>
                            <p:childTnLst>
                              <p:par>
                                <p:cTn id="22" presetID="22" presetClass="entr" presetSubtype="2" fill="hold" nodeType="afterEffect">
                                  <p:stCondLst>
                                    <p:cond delay="100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0482" name="Picture 2" descr="http://sub.allaboutcircuits.com/images/quiz/00091x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780928"/>
            <a:ext cx="5136968" cy="3744416"/>
          </a:xfrm>
          <a:prstGeom prst="rect">
            <a:avLst/>
          </a:prstGeom>
          <a:solidFill>
            <a:schemeClr val="bg1"/>
          </a:solidFill>
        </p:spPr>
      </p:pic>
      <p:sp>
        <p:nvSpPr>
          <p:cNvPr id="5122" name="Titre 1"/>
          <p:cNvSpPr>
            <a:spLocks noGrp="1"/>
          </p:cNvSpPr>
          <p:nvPr>
            <p:ph type="title"/>
          </p:nvPr>
        </p:nvSpPr>
        <p:spPr/>
        <p:txBody>
          <a:bodyPr/>
          <a:lstStyle/>
          <a:p>
            <a:r>
              <a:rPr lang="en-AU" dirty="0" smtClean="0">
                <a:solidFill>
                  <a:schemeClr val="bg1"/>
                </a:solidFill>
              </a:rPr>
              <a:t>Non-</a:t>
            </a:r>
            <a:r>
              <a:rPr lang="en-AU" dirty="0" err="1" smtClean="0">
                <a:solidFill>
                  <a:schemeClr val="bg1"/>
                </a:solidFill>
              </a:rPr>
              <a:t>Ohmic</a:t>
            </a:r>
            <a:r>
              <a:rPr lang="en-AU" dirty="0" smtClean="0">
                <a:solidFill>
                  <a:schemeClr val="bg1"/>
                </a:solidFill>
              </a:rPr>
              <a:t> Resistors</a:t>
            </a:r>
          </a:p>
        </p:txBody>
      </p:sp>
      <p:sp>
        <p:nvSpPr>
          <p:cNvPr id="5123" name="Espace réservé du contenu 2"/>
          <p:cNvSpPr>
            <a:spLocks noGrp="1"/>
          </p:cNvSpPr>
          <p:nvPr>
            <p:ph idx="1"/>
          </p:nvPr>
        </p:nvSpPr>
        <p:spPr>
          <a:xfrm>
            <a:off x="683568" y="1357299"/>
            <a:ext cx="8003232" cy="1351621"/>
          </a:xfrm>
          <a:solidFill>
            <a:schemeClr val="accent1">
              <a:alpha val="50000"/>
            </a:schemeClr>
          </a:solidFill>
        </p:spPr>
        <p:txBody>
          <a:bodyPr/>
          <a:lstStyle/>
          <a:p>
            <a:pPr>
              <a:lnSpc>
                <a:spcPct val="80000"/>
              </a:lnSpc>
              <a:spcBef>
                <a:spcPts val="0"/>
              </a:spcBef>
              <a:buNone/>
            </a:pPr>
            <a:r>
              <a:rPr lang="en-AU" sz="2800" i="1" dirty="0" smtClean="0">
                <a:solidFill>
                  <a:schemeClr val="bg1"/>
                </a:solidFill>
              </a:rPr>
              <a:t>The line intercepts (0,0).</a:t>
            </a:r>
          </a:p>
          <a:p>
            <a:pPr>
              <a:lnSpc>
                <a:spcPct val="80000"/>
              </a:lnSpc>
              <a:spcBef>
                <a:spcPts val="0"/>
              </a:spcBef>
              <a:buNone/>
            </a:pPr>
            <a:r>
              <a:rPr lang="en-AU" sz="2800" i="1" dirty="0" smtClean="0">
                <a:solidFill>
                  <a:schemeClr val="bg1"/>
                </a:solidFill>
              </a:rPr>
              <a:t>R is not constant. Since the line is curved the gradient is changing.</a:t>
            </a:r>
          </a:p>
        </p:txBody>
      </p:sp>
    </p:spTree>
    <p:extLst>
      <p:ext uri="{BB962C8B-B14F-4D97-AF65-F5344CB8AC3E}">
        <p14:creationId xmlns:p14="http://schemas.microsoft.com/office/powerpoint/2010/main" val="39596090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9" name="Espace réservé du contenu 2"/>
          <p:cNvSpPr>
            <a:spLocks noGrp="1"/>
          </p:cNvSpPr>
          <p:nvPr>
            <p:ph idx="1"/>
          </p:nvPr>
        </p:nvSpPr>
        <p:spPr>
          <a:xfrm>
            <a:off x="323528" y="2017731"/>
            <a:ext cx="8606190" cy="4651629"/>
          </a:xfrm>
        </p:spPr>
        <p:txBody>
          <a:bodyPr/>
          <a:lstStyle/>
          <a:p>
            <a:pPr marL="0" indent="0">
              <a:buNone/>
            </a:pPr>
            <a:r>
              <a:rPr lang="en-AU" sz="2400" u="sng" dirty="0" smtClean="0"/>
              <a:t>Example 5.5a:</a:t>
            </a:r>
            <a:r>
              <a:rPr lang="en-AU" sz="2400" dirty="0" smtClean="0"/>
              <a:t> Graph the following data on the graph below.</a:t>
            </a:r>
          </a:p>
          <a:p>
            <a:pPr marL="0" indent="0">
              <a:buNone/>
            </a:pPr>
            <a:endParaRPr lang="en-AU" sz="2400" dirty="0"/>
          </a:p>
          <a:p>
            <a:pPr marL="0" indent="0">
              <a:buNone/>
            </a:pPr>
            <a:endParaRPr lang="en-AU" sz="2400" dirty="0" smtClean="0"/>
          </a:p>
          <a:p>
            <a:pPr marL="0" indent="0">
              <a:buNone/>
            </a:pPr>
            <a:endParaRPr lang="en-AU" sz="2400" dirty="0"/>
          </a:p>
          <a:p>
            <a:pPr marL="0" indent="0">
              <a:buNone/>
            </a:pPr>
            <a:endParaRPr lang="en-AU" sz="2400" dirty="0" smtClean="0"/>
          </a:p>
          <a:p>
            <a:pPr marL="0" indent="0">
              <a:buNone/>
            </a:pPr>
            <a:endParaRPr lang="en-AU" sz="2400" dirty="0"/>
          </a:p>
          <a:p>
            <a:pPr marL="0" indent="0">
              <a:buNone/>
            </a:pPr>
            <a:endParaRPr lang="en-AU" sz="2400" dirty="0" smtClean="0"/>
          </a:p>
        </p:txBody>
      </p:sp>
      <p:sp>
        <p:nvSpPr>
          <p:cNvPr id="4098" name="Titre 1"/>
          <p:cNvSpPr>
            <a:spLocks noGrp="1"/>
          </p:cNvSpPr>
          <p:nvPr>
            <p:ph type="title"/>
          </p:nvPr>
        </p:nvSpPr>
        <p:spPr/>
        <p:txBody>
          <a:bodyPr/>
          <a:lstStyle/>
          <a:p>
            <a:r>
              <a:rPr lang="en-AU" dirty="0" smtClean="0">
                <a:solidFill>
                  <a:schemeClr val="bg1"/>
                </a:solidFill>
              </a:rPr>
              <a:t>Example</a:t>
            </a:r>
          </a:p>
        </p:txBody>
      </p:sp>
      <p:pic>
        <p:nvPicPr>
          <p:cNvPr id="17410" name="Picture 2" descr="http://johnvagabondscience.files.wordpress.com/2010/09/grphoh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492438"/>
            <a:ext cx="5904656" cy="27919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39952" y="4365104"/>
            <a:ext cx="1296144" cy="261610"/>
          </a:xfrm>
          <a:prstGeom prst="rect">
            <a:avLst/>
          </a:prstGeom>
          <a:solidFill>
            <a:schemeClr val="bg1"/>
          </a:solidFill>
        </p:spPr>
        <p:txBody>
          <a:bodyPr wrap="square" rtlCol="0">
            <a:spAutoFit/>
          </a:bodyPr>
          <a:lstStyle/>
          <a:p>
            <a:r>
              <a:rPr lang="en-AU" sz="1100" dirty="0" smtClean="0"/>
              <a:t>Current (A)</a:t>
            </a:r>
            <a:endParaRPr lang="en-AU" sz="1100" dirty="0"/>
          </a:p>
        </p:txBody>
      </p:sp>
      <p:sp>
        <p:nvSpPr>
          <p:cNvPr id="11" name="TextBox 10"/>
          <p:cNvSpPr txBox="1"/>
          <p:nvPr/>
        </p:nvSpPr>
        <p:spPr>
          <a:xfrm rot="16200000">
            <a:off x="2296033" y="3499141"/>
            <a:ext cx="977956" cy="261610"/>
          </a:xfrm>
          <a:prstGeom prst="rect">
            <a:avLst/>
          </a:prstGeom>
          <a:solidFill>
            <a:schemeClr val="bg1"/>
          </a:solidFill>
        </p:spPr>
        <p:txBody>
          <a:bodyPr wrap="square" rtlCol="0">
            <a:spAutoFit/>
          </a:bodyPr>
          <a:lstStyle/>
          <a:p>
            <a:r>
              <a:rPr lang="en-AU" sz="1100" dirty="0" smtClean="0"/>
              <a:t>Voltage (V)</a:t>
            </a:r>
            <a:endParaRPr lang="en-AU" sz="1100" dirty="0"/>
          </a:p>
        </p:txBody>
      </p:sp>
      <p:sp>
        <p:nvSpPr>
          <p:cNvPr id="4" name="Rectangle 3"/>
          <p:cNvSpPr/>
          <p:nvPr/>
        </p:nvSpPr>
        <p:spPr>
          <a:xfrm>
            <a:off x="683568" y="2708920"/>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a:t>
            </a:r>
            <a:endParaRPr lang="en-AU" dirty="0"/>
          </a:p>
        </p:txBody>
      </p:sp>
      <p:sp>
        <p:nvSpPr>
          <p:cNvPr id="13" name="Rectangle 12"/>
          <p:cNvSpPr/>
          <p:nvPr/>
        </p:nvSpPr>
        <p:spPr>
          <a:xfrm>
            <a:off x="1547664" y="2708920"/>
            <a:ext cx="79671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a:t>
            </a:r>
            <a:endParaRPr lang="en-AU" dirty="0"/>
          </a:p>
        </p:txBody>
      </p:sp>
      <p:cxnSp>
        <p:nvCxnSpPr>
          <p:cNvPr id="14" name="Straight Connector 13"/>
          <p:cNvCxnSpPr/>
          <p:nvPr/>
        </p:nvCxnSpPr>
        <p:spPr>
          <a:xfrm flipV="1">
            <a:off x="5004048" y="3247650"/>
            <a:ext cx="0" cy="973438"/>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131840" y="3272310"/>
            <a:ext cx="1872208"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4578" name="Picture 2" descr="http://mathbits.com/MathBits/StudentResources/GraphPaper/14by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500260"/>
            <a:ext cx="4574618" cy="4317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85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22" presetClass="entr" presetSubtype="2" fill="hold"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endParaRPr lang="en-AU" dirty="0" smtClean="0">
              <a:solidFill>
                <a:schemeClr val="bg1"/>
              </a:solidFill>
            </a:endParaRP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Homework: </a:t>
            </a:r>
          </a:p>
          <a:p>
            <a:r>
              <a:rPr lang="en-AU" sz="2800" dirty="0">
                <a:solidFill>
                  <a:schemeClr val="bg1"/>
                </a:solidFill>
                <a:latin typeface="Arial" pitchFamily="34" charset="0"/>
                <a:cs typeface="Arial" pitchFamily="34" charset="0"/>
              </a:rPr>
              <a:t>Complete all questions from Set </a:t>
            </a:r>
            <a:r>
              <a:rPr lang="en-AU" sz="2800" dirty="0" smtClean="0">
                <a:solidFill>
                  <a:schemeClr val="bg1"/>
                </a:solidFill>
                <a:latin typeface="Arial" pitchFamily="34" charset="0"/>
                <a:cs typeface="Arial" pitchFamily="34" charset="0"/>
              </a:rPr>
              <a:t>5.5 </a:t>
            </a:r>
            <a:r>
              <a:rPr lang="en-AU" sz="2800" dirty="0">
                <a:solidFill>
                  <a:schemeClr val="bg1"/>
                </a:solidFill>
                <a:latin typeface="Arial" pitchFamily="34" charset="0"/>
                <a:cs typeface="Arial" pitchFamily="34" charset="0"/>
              </a:rPr>
              <a:t>- due first lesson next week.</a:t>
            </a:r>
          </a:p>
          <a:p>
            <a:endParaRPr lang="en-AU" sz="2800" dirty="0">
              <a:solidFill>
                <a:schemeClr val="bg1"/>
              </a:solidFill>
              <a:latin typeface="Arial" pitchFamily="34" charset="0"/>
              <a:cs typeface="Arial" pitchFamily="34" charset="0"/>
            </a:endParaRPr>
          </a:p>
          <a:p>
            <a:r>
              <a:rPr lang="en-AU" sz="2800" dirty="0">
                <a:solidFill>
                  <a:schemeClr val="bg1"/>
                </a:solidFill>
                <a:latin typeface="Arial" pitchFamily="34" charset="0"/>
                <a:cs typeface="Arial" pitchFamily="34" charset="0"/>
              </a:rPr>
              <a:t>Read Chapter </a:t>
            </a:r>
            <a:r>
              <a:rPr lang="en-AU" sz="2800" dirty="0" smtClean="0">
                <a:solidFill>
                  <a:schemeClr val="bg1"/>
                </a:solidFill>
                <a:latin typeface="Arial" pitchFamily="34" charset="0"/>
                <a:cs typeface="Arial" pitchFamily="34" charset="0"/>
              </a:rPr>
              <a:t>5.6 page 163-167 </a:t>
            </a:r>
            <a:r>
              <a:rPr lang="en-AU" sz="2800" dirty="0">
                <a:solidFill>
                  <a:schemeClr val="bg1"/>
                </a:solidFill>
                <a:latin typeface="Arial" pitchFamily="34" charset="0"/>
                <a:cs typeface="Arial" pitchFamily="34" charset="0"/>
              </a:rPr>
              <a:t>and answer </a:t>
            </a:r>
          </a:p>
          <a:p>
            <a:pPr marL="0" indent="0">
              <a:buNone/>
            </a:pPr>
            <a:r>
              <a:rPr lang="en-AU" sz="2800" dirty="0">
                <a:solidFill>
                  <a:schemeClr val="bg1"/>
                </a:solidFill>
                <a:latin typeface="Arial" pitchFamily="34" charset="0"/>
                <a:cs typeface="Arial" pitchFamily="34" charset="0"/>
              </a:rPr>
              <a:t>	</a:t>
            </a:r>
            <a:r>
              <a:rPr lang="en-AU" sz="2800" dirty="0" smtClean="0">
                <a:solidFill>
                  <a:schemeClr val="bg1"/>
                </a:solidFill>
                <a:latin typeface="Arial" pitchFamily="34" charset="0"/>
                <a:cs typeface="Arial" pitchFamily="34" charset="0"/>
              </a:rPr>
              <a:t>Q1&amp;2 </a:t>
            </a:r>
            <a:r>
              <a:rPr lang="en-AU" sz="2800" dirty="0">
                <a:solidFill>
                  <a:schemeClr val="bg1"/>
                </a:solidFill>
                <a:latin typeface="Arial" pitchFamily="34" charset="0"/>
                <a:cs typeface="Arial" pitchFamily="34" charset="0"/>
              </a:rPr>
              <a:t>Set </a:t>
            </a:r>
            <a:r>
              <a:rPr lang="en-AU" sz="2800" dirty="0" smtClean="0">
                <a:solidFill>
                  <a:schemeClr val="bg1"/>
                </a:solidFill>
                <a:latin typeface="Arial" pitchFamily="34" charset="0"/>
                <a:cs typeface="Arial" pitchFamily="34" charset="0"/>
              </a:rPr>
              <a:t>5.6</a:t>
            </a:r>
            <a:endParaRPr lang="en-AU" sz="2800" dirty="0">
              <a:solidFill>
                <a:schemeClr val="bg1"/>
              </a:solidFill>
              <a:latin typeface="Arial" pitchFamily="34" charset="0"/>
              <a:cs typeface="Arial" pitchFamily="34" charset="0"/>
            </a:endParaRPr>
          </a:p>
          <a:p>
            <a:pPr marL="0" indent="0">
              <a:buNone/>
              <a:tabLst>
                <a:tab pos="361950" algn="l"/>
              </a:tabLst>
            </a:pPr>
            <a:r>
              <a:rPr lang="en-AU" sz="2800" dirty="0">
                <a:solidFill>
                  <a:schemeClr val="bg1"/>
                </a:solidFill>
                <a:latin typeface="Arial" pitchFamily="34" charset="0"/>
                <a:cs typeface="Arial" pitchFamily="34" charset="0"/>
              </a:rPr>
              <a:t>	by next lesson.</a:t>
            </a:r>
          </a:p>
        </p:txBody>
      </p:sp>
    </p:spTree>
    <p:extLst>
      <p:ext uri="{BB962C8B-B14F-4D97-AF65-F5344CB8AC3E}">
        <p14:creationId xmlns:p14="http://schemas.microsoft.com/office/powerpoint/2010/main" val="34694952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131840" y="2571744"/>
            <a:ext cx="5754977" cy="1127125"/>
          </a:xfrm>
        </p:spPr>
        <p:txBody>
          <a:bodyPr/>
          <a:lstStyle/>
          <a:p>
            <a:pPr algn="l"/>
            <a:r>
              <a:rPr lang="en-AU" sz="5400" dirty="0" smtClean="0">
                <a:solidFill>
                  <a:schemeClr val="bg1"/>
                </a:solidFill>
              </a:rPr>
              <a:t>Electrical Energy and Power</a:t>
            </a:r>
          </a:p>
        </p:txBody>
      </p:sp>
      <p:sp>
        <p:nvSpPr>
          <p:cNvPr id="2051" name="Sous-titre 2"/>
          <p:cNvSpPr>
            <a:spLocks noGrp="1"/>
          </p:cNvSpPr>
          <p:nvPr>
            <p:ph type="subTitle" idx="1"/>
          </p:nvPr>
        </p:nvSpPr>
        <p:spPr>
          <a:xfrm>
            <a:off x="3491880" y="3967336"/>
            <a:ext cx="4494212" cy="685800"/>
          </a:xfrm>
        </p:spPr>
        <p:txBody>
          <a:bodyPr/>
          <a:lstStyle/>
          <a:p>
            <a:pPr algn="l"/>
            <a:r>
              <a:rPr lang="en-AU" sz="2400" dirty="0" smtClean="0">
                <a:solidFill>
                  <a:schemeClr val="bg1"/>
                </a:solidFill>
              </a:rPr>
              <a:t>Chapter 5.6 page 163-167</a:t>
            </a:r>
          </a:p>
        </p:txBody>
      </p:sp>
    </p:spTree>
    <p:extLst>
      <p:ext uri="{BB962C8B-B14F-4D97-AF65-F5344CB8AC3E}">
        <p14:creationId xmlns:p14="http://schemas.microsoft.com/office/powerpoint/2010/main" val="31932283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smtClean="0">
                <a:solidFill>
                  <a:schemeClr val="bg1"/>
                </a:solidFill>
              </a:rPr>
              <a:t>Electrical Energy</a:t>
            </a:r>
          </a:p>
        </p:txBody>
      </p:sp>
      <p:sp>
        <p:nvSpPr>
          <p:cNvPr id="4099" name="Espace réservé du contenu 2"/>
          <p:cNvSpPr>
            <a:spLocks noGrp="1"/>
          </p:cNvSpPr>
          <p:nvPr>
            <p:ph idx="1"/>
          </p:nvPr>
        </p:nvSpPr>
        <p:spPr>
          <a:xfrm>
            <a:off x="142844" y="2017731"/>
            <a:ext cx="8786874" cy="4435605"/>
          </a:xfrm>
        </p:spPr>
        <p:txBody>
          <a:bodyPr/>
          <a:lstStyle/>
          <a:p>
            <a:pPr marL="0" indent="0">
              <a:lnSpc>
                <a:spcPct val="90000"/>
              </a:lnSpc>
              <a:spcBef>
                <a:spcPts val="0"/>
              </a:spcBef>
              <a:buNone/>
            </a:pPr>
            <a:r>
              <a:rPr lang="en-AU" dirty="0"/>
              <a:t>Electrical energy (work) is the potential energy transmitted or transformed when emitted from a power source. Hence</a:t>
            </a:r>
            <a:r>
              <a:rPr lang="en-AU" dirty="0" smtClean="0"/>
              <a:t>;</a:t>
            </a:r>
          </a:p>
          <a:p>
            <a:pPr marL="0" indent="0">
              <a:lnSpc>
                <a:spcPct val="90000"/>
              </a:lnSpc>
              <a:spcBef>
                <a:spcPts val="0"/>
              </a:spcBef>
              <a:buNone/>
            </a:pPr>
            <a:endParaRPr lang="en-AU" dirty="0"/>
          </a:p>
          <a:p>
            <a:pPr marL="0" indent="0">
              <a:lnSpc>
                <a:spcPct val="90000"/>
              </a:lnSpc>
              <a:spcBef>
                <a:spcPts val="0"/>
              </a:spcBef>
              <a:buNone/>
            </a:pPr>
            <a:r>
              <a:rPr lang="en-AU" dirty="0"/>
              <a:t>		</a:t>
            </a:r>
            <a:r>
              <a:rPr lang="en-AU" sz="3600" b="1" dirty="0"/>
              <a:t>E = V I t</a:t>
            </a:r>
          </a:p>
          <a:p>
            <a:pPr marL="0" indent="0">
              <a:lnSpc>
                <a:spcPct val="90000"/>
              </a:lnSpc>
              <a:spcBef>
                <a:spcPts val="0"/>
              </a:spcBef>
              <a:buNone/>
            </a:pPr>
            <a:r>
              <a:rPr lang="en-AU" dirty="0"/>
              <a:t>			E – electrical energy (J)</a:t>
            </a:r>
          </a:p>
          <a:p>
            <a:pPr marL="0" indent="0">
              <a:lnSpc>
                <a:spcPct val="90000"/>
              </a:lnSpc>
              <a:spcBef>
                <a:spcPts val="0"/>
              </a:spcBef>
              <a:buNone/>
            </a:pPr>
            <a:r>
              <a:rPr lang="en-AU" dirty="0"/>
              <a:t>			V – voltage (V)</a:t>
            </a:r>
          </a:p>
          <a:p>
            <a:pPr marL="0" indent="0">
              <a:lnSpc>
                <a:spcPct val="90000"/>
              </a:lnSpc>
              <a:spcBef>
                <a:spcPts val="0"/>
              </a:spcBef>
              <a:buNone/>
            </a:pPr>
            <a:r>
              <a:rPr lang="en-AU" dirty="0"/>
              <a:t>			I – current (A)</a:t>
            </a:r>
          </a:p>
          <a:p>
            <a:pPr marL="0" indent="0">
              <a:lnSpc>
                <a:spcPct val="90000"/>
              </a:lnSpc>
              <a:spcBef>
                <a:spcPts val="0"/>
              </a:spcBef>
              <a:buNone/>
            </a:pPr>
            <a:r>
              <a:rPr lang="en-AU" dirty="0"/>
              <a:t>			t – time (s)</a:t>
            </a:r>
          </a:p>
        </p:txBody>
      </p:sp>
    </p:spTree>
    <p:extLst>
      <p:ext uri="{BB962C8B-B14F-4D97-AF65-F5344CB8AC3E}">
        <p14:creationId xmlns:p14="http://schemas.microsoft.com/office/powerpoint/2010/main" val="1944122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3" name="Espace réservé du contenu 2"/>
          <p:cNvSpPr>
            <a:spLocks noGrp="1"/>
          </p:cNvSpPr>
          <p:nvPr>
            <p:ph idx="1"/>
          </p:nvPr>
        </p:nvSpPr>
        <p:spPr>
          <a:xfrm>
            <a:off x="457200" y="1357299"/>
            <a:ext cx="8229600" cy="4929202"/>
          </a:xfrm>
          <a:solidFill>
            <a:schemeClr val="accent1">
              <a:alpha val="50000"/>
            </a:schemeClr>
          </a:solidFill>
        </p:spPr>
        <p:txBody>
          <a:bodyPr/>
          <a:lstStyle/>
          <a:p>
            <a:pPr>
              <a:buNone/>
            </a:pPr>
            <a:r>
              <a:rPr lang="en-AU" sz="2800" dirty="0" smtClean="0">
                <a:solidFill>
                  <a:schemeClr val="bg1"/>
                </a:solidFill>
              </a:rPr>
              <a:t>Charged objects can transfer and equally distribute their charge with other objects.</a:t>
            </a:r>
          </a:p>
        </p:txBody>
      </p:sp>
      <p:sp>
        <p:nvSpPr>
          <p:cNvPr id="19" name="Rectangle 18"/>
          <p:cNvSpPr/>
          <p:nvPr/>
        </p:nvSpPr>
        <p:spPr>
          <a:xfrm>
            <a:off x="2875626" y="3061084"/>
            <a:ext cx="2416454"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600"/>
              </a:spcAft>
            </a:pPr>
            <a:r>
              <a:rPr lang="en-AU" sz="2400" dirty="0" smtClean="0"/>
              <a:t>Moves towards</a:t>
            </a:r>
          </a:p>
          <a:p>
            <a:pPr algn="ctr">
              <a:spcBef>
                <a:spcPts val="0"/>
              </a:spcBef>
              <a:spcAft>
                <a:spcPts val="600"/>
              </a:spcAft>
            </a:pPr>
            <a:r>
              <a:rPr lang="en-AU" sz="2400" dirty="0" smtClean="0"/>
              <a:t> neutral sphere</a:t>
            </a:r>
            <a:endParaRPr lang="en-AU" sz="2400" dirty="0"/>
          </a:p>
        </p:txBody>
      </p:sp>
      <p:sp>
        <p:nvSpPr>
          <p:cNvPr id="5122" name="Titre 1"/>
          <p:cNvSpPr>
            <a:spLocks noGrp="1"/>
          </p:cNvSpPr>
          <p:nvPr>
            <p:ph type="title"/>
          </p:nvPr>
        </p:nvSpPr>
        <p:spPr/>
        <p:txBody>
          <a:bodyPr/>
          <a:lstStyle/>
          <a:p>
            <a:r>
              <a:rPr lang="en-AU" dirty="0" smtClean="0">
                <a:solidFill>
                  <a:schemeClr val="bg1"/>
                </a:solidFill>
              </a:rPr>
              <a:t>Charging By Touch</a:t>
            </a:r>
          </a:p>
        </p:txBody>
      </p:sp>
      <p:sp>
        <p:nvSpPr>
          <p:cNvPr id="5" name="Oval 4"/>
          <p:cNvSpPr/>
          <p:nvPr/>
        </p:nvSpPr>
        <p:spPr>
          <a:xfrm>
            <a:off x="5581786" y="2708920"/>
            <a:ext cx="1368152" cy="1368152"/>
          </a:xfrm>
          <a:prstGeom prst="ellipse">
            <a:avLst/>
          </a:prstGeom>
          <a:gradFill flip="none" rotWithShape="1">
            <a:gsLst>
              <a:gs pos="0">
                <a:schemeClr val="accent2">
                  <a:lumMod val="75000"/>
                </a:schemeClr>
              </a:gs>
              <a:gs pos="30000">
                <a:schemeClr val="accent2">
                  <a:lumMod val="60000"/>
                  <a:lumOff val="40000"/>
                </a:schemeClr>
              </a:gs>
              <a:gs pos="64999">
                <a:schemeClr val="accent2">
                  <a:lumMod val="40000"/>
                  <a:lumOff val="60000"/>
                </a:schemeClr>
              </a:gs>
              <a:gs pos="89999">
                <a:schemeClr val="accent2">
                  <a:lumMod val="20000"/>
                  <a:lumOff val="80000"/>
                </a:schemeClr>
              </a:gs>
              <a:gs pos="100000">
                <a:schemeClr val="accent2">
                  <a:lumMod val="20000"/>
                  <a:lumOff val="8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1" name="Group 20"/>
          <p:cNvGrpSpPr/>
          <p:nvPr/>
        </p:nvGrpSpPr>
        <p:grpSpPr>
          <a:xfrm>
            <a:off x="1331640" y="2708920"/>
            <a:ext cx="1368152" cy="1368152"/>
            <a:chOff x="1331640" y="2708920"/>
            <a:chExt cx="1368152" cy="1368152"/>
          </a:xfrm>
        </p:grpSpPr>
        <p:sp>
          <p:nvSpPr>
            <p:cNvPr id="2" name="Oval 1"/>
            <p:cNvSpPr/>
            <p:nvPr/>
          </p:nvSpPr>
          <p:spPr>
            <a:xfrm>
              <a:off x="1331640" y="2708920"/>
              <a:ext cx="1368152" cy="1368152"/>
            </a:xfrm>
            <a:prstGeom prst="ellipse">
              <a:avLst/>
            </a:prstGeom>
            <a:gradFill flip="none" rotWithShape="1">
              <a:gsLst>
                <a:gs pos="0">
                  <a:schemeClr val="accent2">
                    <a:lumMod val="75000"/>
                  </a:schemeClr>
                </a:gs>
                <a:gs pos="30000">
                  <a:schemeClr val="accent2">
                    <a:lumMod val="60000"/>
                    <a:lumOff val="40000"/>
                  </a:schemeClr>
                </a:gs>
                <a:gs pos="64999">
                  <a:schemeClr val="accent2">
                    <a:lumMod val="40000"/>
                    <a:lumOff val="60000"/>
                  </a:schemeClr>
                </a:gs>
                <a:gs pos="89999">
                  <a:schemeClr val="accent2">
                    <a:lumMod val="20000"/>
                    <a:lumOff val="80000"/>
                  </a:schemeClr>
                </a:gs>
                <a:gs pos="100000">
                  <a:schemeClr val="accent2">
                    <a:lumMod val="20000"/>
                    <a:lumOff val="8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8" name="Group 17"/>
            <p:cNvGrpSpPr/>
            <p:nvPr/>
          </p:nvGrpSpPr>
          <p:grpSpPr>
            <a:xfrm>
              <a:off x="1381972" y="2797482"/>
              <a:ext cx="1162210" cy="1278911"/>
              <a:chOff x="1381972" y="2797482"/>
              <a:chExt cx="1162210" cy="1278911"/>
            </a:xfrm>
          </p:grpSpPr>
          <p:sp>
            <p:nvSpPr>
              <p:cNvPr id="3" name="Rectangle 2"/>
              <p:cNvSpPr/>
              <p:nvPr/>
            </p:nvSpPr>
            <p:spPr>
              <a:xfrm>
                <a:off x="1691680" y="3186806"/>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7" name="Rectangle 6"/>
              <p:cNvSpPr/>
              <p:nvPr/>
            </p:nvSpPr>
            <p:spPr>
              <a:xfrm>
                <a:off x="1504804" y="2800316"/>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8" name="Rectangle 7"/>
              <p:cNvSpPr/>
              <p:nvPr/>
            </p:nvSpPr>
            <p:spPr>
              <a:xfrm>
                <a:off x="2182821" y="3036775"/>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9" name="Rectangle 8"/>
              <p:cNvSpPr/>
              <p:nvPr/>
            </p:nvSpPr>
            <p:spPr>
              <a:xfrm>
                <a:off x="2256150" y="3373546"/>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10" name="Rectangle 9"/>
              <p:cNvSpPr/>
              <p:nvPr/>
            </p:nvSpPr>
            <p:spPr>
              <a:xfrm>
                <a:off x="1381972" y="3182105"/>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11" name="Rectangle 10"/>
              <p:cNvSpPr/>
              <p:nvPr/>
            </p:nvSpPr>
            <p:spPr>
              <a:xfrm>
                <a:off x="1877108" y="2797482"/>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12" name="Rectangle 11"/>
              <p:cNvSpPr/>
              <p:nvPr/>
            </p:nvSpPr>
            <p:spPr>
              <a:xfrm>
                <a:off x="1871700" y="3534204"/>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13" name="Rectangle 12"/>
              <p:cNvSpPr/>
              <p:nvPr/>
            </p:nvSpPr>
            <p:spPr>
              <a:xfrm>
                <a:off x="1955060" y="3216445"/>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14" name="Rectangle 13"/>
              <p:cNvSpPr/>
              <p:nvPr/>
            </p:nvSpPr>
            <p:spPr>
              <a:xfrm>
                <a:off x="1547664" y="3573016"/>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15" name="Rectangle 14"/>
              <p:cNvSpPr/>
              <p:nvPr/>
            </p:nvSpPr>
            <p:spPr>
              <a:xfrm>
                <a:off x="2074424" y="3762191"/>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grpSp>
      </p:grpSp>
      <p:sp>
        <p:nvSpPr>
          <p:cNvPr id="4" name="Rectangle 3"/>
          <p:cNvSpPr/>
          <p:nvPr/>
        </p:nvSpPr>
        <p:spPr>
          <a:xfrm>
            <a:off x="1462741" y="4221088"/>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t>+ 10 Coulomb Charge</a:t>
            </a:r>
            <a:endParaRPr lang="en-AU" sz="2400" dirty="0"/>
          </a:p>
        </p:txBody>
      </p:sp>
      <p:cxnSp>
        <p:nvCxnSpPr>
          <p:cNvPr id="16" name="Straight Arrow Connector 15"/>
          <p:cNvCxnSpPr/>
          <p:nvPr/>
        </p:nvCxnSpPr>
        <p:spPr>
          <a:xfrm>
            <a:off x="2915816" y="3392996"/>
            <a:ext cx="2592288" cy="0"/>
          </a:xfrm>
          <a:prstGeom prst="straightConnector1">
            <a:avLst/>
          </a:prstGeom>
          <a:ln w="539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257750" y="4239552"/>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t>No Charge</a:t>
            </a:r>
            <a:endParaRPr lang="en-AU" sz="2400" dirty="0"/>
          </a:p>
        </p:txBody>
      </p:sp>
      <p:sp>
        <p:nvSpPr>
          <p:cNvPr id="25" name="Oval 24"/>
          <p:cNvSpPr/>
          <p:nvPr/>
        </p:nvSpPr>
        <p:spPr>
          <a:xfrm>
            <a:off x="5590979" y="2721562"/>
            <a:ext cx="1368152" cy="1368152"/>
          </a:xfrm>
          <a:prstGeom prst="ellipse">
            <a:avLst/>
          </a:prstGeom>
          <a:gradFill flip="none" rotWithShape="1">
            <a:gsLst>
              <a:gs pos="0">
                <a:schemeClr val="accent2">
                  <a:lumMod val="75000"/>
                </a:schemeClr>
              </a:gs>
              <a:gs pos="30000">
                <a:schemeClr val="accent2">
                  <a:lumMod val="60000"/>
                  <a:lumOff val="40000"/>
                </a:schemeClr>
              </a:gs>
              <a:gs pos="64999">
                <a:schemeClr val="accent2">
                  <a:lumMod val="40000"/>
                  <a:lumOff val="60000"/>
                </a:schemeClr>
              </a:gs>
              <a:gs pos="89999">
                <a:schemeClr val="accent2">
                  <a:lumMod val="20000"/>
                  <a:lumOff val="80000"/>
                </a:schemeClr>
              </a:gs>
              <a:gs pos="100000">
                <a:schemeClr val="accent2">
                  <a:lumMod val="20000"/>
                  <a:lumOff val="8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p:cNvSpPr/>
          <p:nvPr/>
        </p:nvSpPr>
        <p:spPr>
          <a:xfrm>
            <a:off x="4283968" y="2708920"/>
            <a:ext cx="1368152" cy="1368152"/>
          </a:xfrm>
          <a:prstGeom prst="ellipse">
            <a:avLst/>
          </a:prstGeom>
          <a:gradFill flip="none" rotWithShape="1">
            <a:gsLst>
              <a:gs pos="0">
                <a:schemeClr val="accent2">
                  <a:lumMod val="75000"/>
                </a:schemeClr>
              </a:gs>
              <a:gs pos="30000">
                <a:schemeClr val="accent2">
                  <a:lumMod val="60000"/>
                  <a:lumOff val="40000"/>
                </a:schemeClr>
              </a:gs>
              <a:gs pos="64999">
                <a:schemeClr val="accent2">
                  <a:lumMod val="40000"/>
                  <a:lumOff val="60000"/>
                </a:schemeClr>
              </a:gs>
              <a:gs pos="89999">
                <a:schemeClr val="accent2">
                  <a:lumMod val="20000"/>
                  <a:lumOff val="80000"/>
                </a:schemeClr>
              </a:gs>
              <a:gs pos="100000">
                <a:schemeClr val="accent2">
                  <a:lumMod val="20000"/>
                  <a:lumOff val="8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5796136" y="2806412"/>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sp>
        <p:nvSpPr>
          <p:cNvPr id="28" name="Rectangle 27"/>
          <p:cNvSpPr/>
          <p:nvPr/>
        </p:nvSpPr>
        <p:spPr>
          <a:xfrm>
            <a:off x="4655602" y="3187485"/>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29" name="Rectangle 28"/>
          <p:cNvSpPr/>
          <p:nvPr/>
        </p:nvSpPr>
        <p:spPr>
          <a:xfrm>
            <a:off x="4468726" y="2800995"/>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33" name="Rectangle 32"/>
          <p:cNvSpPr/>
          <p:nvPr/>
        </p:nvSpPr>
        <p:spPr>
          <a:xfrm>
            <a:off x="4841030" y="2798161"/>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35" name="Rectangle 34"/>
          <p:cNvSpPr/>
          <p:nvPr/>
        </p:nvSpPr>
        <p:spPr>
          <a:xfrm>
            <a:off x="4918982" y="3217124"/>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36" name="Rectangle 35"/>
          <p:cNvSpPr/>
          <p:nvPr/>
        </p:nvSpPr>
        <p:spPr>
          <a:xfrm>
            <a:off x="4511586" y="3573695"/>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37" name="Rectangle 36"/>
          <p:cNvSpPr/>
          <p:nvPr/>
        </p:nvSpPr>
        <p:spPr>
          <a:xfrm>
            <a:off x="5038346" y="3762870"/>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39" name="Rectangle 38"/>
          <p:cNvSpPr/>
          <p:nvPr/>
        </p:nvSpPr>
        <p:spPr>
          <a:xfrm>
            <a:off x="5891579" y="2800316"/>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41" name="Rectangle 40"/>
          <p:cNvSpPr/>
          <p:nvPr/>
        </p:nvSpPr>
        <p:spPr>
          <a:xfrm>
            <a:off x="6163032" y="3546846"/>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sp>
        <p:nvSpPr>
          <p:cNvPr id="42" name="Rectangle 41"/>
          <p:cNvSpPr/>
          <p:nvPr/>
        </p:nvSpPr>
        <p:spPr>
          <a:xfrm>
            <a:off x="4860032" y="354142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43" name="Rectangle 42"/>
          <p:cNvSpPr/>
          <p:nvPr/>
        </p:nvSpPr>
        <p:spPr>
          <a:xfrm>
            <a:off x="6258475" y="3540750"/>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44" name="Rectangle 43"/>
          <p:cNvSpPr/>
          <p:nvPr/>
        </p:nvSpPr>
        <p:spPr>
          <a:xfrm>
            <a:off x="6469345" y="3042790"/>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sp>
        <p:nvSpPr>
          <p:cNvPr id="46" name="Rectangle 45"/>
          <p:cNvSpPr/>
          <p:nvPr/>
        </p:nvSpPr>
        <p:spPr>
          <a:xfrm>
            <a:off x="6564788" y="3036694"/>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45" name="Rectangle 44"/>
          <p:cNvSpPr/>
          <p:nvPr/>
        </p:nvSpPr>
        <p:spPr>
          <a:xfrm>
            <a:off x="5148064" y="3037373"/>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47" name="Rectangle 46"/>
          <p:cNvSpPr/>
          <p:nvPr/>
        </p:nvSpPr>
        <p:spPr>
          <a:xfrm>
            <a:off x="5677257" y="3187522"/>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sp>
        <p:nvSpPr>
          <p:cNvPr id="48" name="Rectangle 47"/>
          <p:cNvSpPr/>
          <p:nvPr/>
        </p:nvSpPr>
        <p:spPr>
          <a:xfrm>
            <a:off x="4355976" y="3182105"/>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49" name="Rectangle 48"/>
          <p:cNvSpPr/>
          <p:nvPr/>
        </p:nvSpPr>
        <p:spPr>
          <a:xfrm>
            <a:off x="5772700" y="3181426"/>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50" name="Rectangle 49"/>
          <p:cNvSpPr/>
          <p:nvPr/>
        </p:nvSpPr>
        <p:spPr>
          <a:xfrm>
            <a:off x="6547482" y="3363088"/>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sp>
        <p:nvSpPr>
          <p:cNvPr id="51" name="Rectangle 50"/>
          <p:cNvSpPr/>
          <p:nvPr/>
        </p:nvSpPr>
        <p:spPr>
          <a:xfrm>
            <a:off x="5220072" y="3357671"/>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52" name="Rectangle 51"/>
          <p:cNvSpPr/>
          <p:nvPr/>
        </p:nvSpPr>
        <p:spPr>
          <a:xfrm>
            <a:off x="6642925" y="3356992"/>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53" name="Rectangle 52"/>
          <p:cNvSpPr/>
          <p:nvPr/>
        </p:nvSpPr>
        <p:spPr>
          <a:xfrm>
            <a:off x="1475656" y="4221088"/>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smtClean="0"/>
              <a:t>+ 5 Coulomb Charge</a:t>
            </a:r>
            <a:endParaRPr lang="en-AU" sz="2400" dirty="0"/>
          </a:p>
        </p:txBody>
      </p:sp>
      <p:sp>
        <p:nvSpPr>
          <p:cNvPr id="54" name="Rectangle 53"/>
          <p:cNvSpPr/>
          <p:nvPr/>
        </p:nvSpPr>
        <p:spPr>
          <a:xfrm>
            <a:off x="5220072" y="4221088"/>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+ 5 Coulomb Charge</a:t>
            </a:r>
          </a:p>
        </p:txBody>
      </p:sp>
    </p:spTree>
    <p:extLst>
      <p:ext uri="{BB962C8B-B14F-4D97-AF65-F5344CB8AC3E}">
        <p14:creationId xmlns:p14="http://schemas.microsoft.com/office/powerpoint/2010/main" val="218867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par>
                          <p:cTn id="11" fill="hold">
                            <p:stCondLst>
                              <p:cond delay="500"/>
                            </p:stCondLst>
                            <p:childTnLst>
                              <p:par>
                                <p:cTn id="12" presetID="1" presetClass="exit" presetSubtype="0" fill="hold" nodeType="afterEffect">
                                  <p:stCondLst>
                                    <p:cond delay="1000"/>
                                  </p:stCondLst>
                                  <p:childTnLst>
                                    <p:set>
                                      <p:cBhvr>
                                        <p:cTn id="13" dur="1" fill="hold">
                                          <p:stCondLst>
                                            <p:cond delay="0"/>
                                          </p:stCondLst>
                                        </p:cTn>
                                        <p:tgtEl>
                                          <p:spTgt spid="16"/>
                                        </p:tgtEl>
                                        <p:attrNameLst>
                                          <p:attrName>style.visibility</p:attrName>
                                        </p:attrNameLst>
                                      </p:cBhvr>
                                      <p:to>
                                        <p:strVal val="hidden"/>
                                      </p:to>
                                    </p:set>
                                  </p:childTnLst>
                                </p:cTn>
                              </p:par>
                              <p:par>
                                <p:cTn id="14" presetID="1" presetClass="exit" presetSubtype="0" fill="hold" grpId="1" nodeType="withEffect">
                                  <p:stCondLst>
                                    <p:cond delay="1000"/>
                                  </p:stCondLst>
                                  <p:childTnLst>
                                    <p:set>
                                      <p:cBhvr>
                                        <p:cTn id="15" dur="1" fill="hold">
                                          <p:stCondLst>
                                            <p:cond delay="0"/>
                                          </p:stCondLst>
                                        </p:cTn>
                                        <p:tgtEl>
                                          <p:spTgt spid="19"/>
                                        </p:tgtEl>
                                        <p:attrNameLst>
                                          <p:attrName>style.visibility</p:attrName>
                                        </p:attrNameLst>
                                      </p:cBhvr>
                                      <p:to>
                                        <p:strVal val="hidden"/>
                                      </p:to>
                                    </p:set>
                                  </p:childTnLst>
                                </p:cTn>
                              </p:par>
                            </p:childTnLst>
                          </p:cTn>
                        </p:par>
                        <p:par>
                          <p:cTn id="16" fill="hold">
                            <p:stCondLst>
                              <p:cond delay="1500"/>
                            </p:stCondLst>
                            <p:childTnLst>
                              <p:par>
                                <p:cTn id="17" presetID="63" presetClass="path" presetSubtype="0" accel="50000" decel="50000" fill="hold" nodeType="afterEffect">
                                  <p:stCondLst>
                                    <p:cond delay="2000"/>
                                  </p:stCondLst>
                                  <p:childTnLst>
                                    <p:animMotion origin="layout" path="M 3.88889E-6 4.07407E-6 L 0.31892 4.07407E-6 " pathEditMode="relative" rAng="0" ptsTypes="AA">
                                      <p:cBhvr>
                                        <p:cTn id="18" dur="2000" fill="hold"/>
                                        <p:tgtEl>
                                          <p:spTgt spid="21"/>
                                        </p:tgtEl>
                                        <p:attrNameLst>
                                          <p:attrName>ppt_x</p:attrName>
                                          <p:attrName>ppt_y</p:attrName>
                                        </p:attrNameLst>
                                      </p:cBhvr>
                                      <p:rCtr x="15937" y="0"/>
                                    </p:animMotion>
                                  </p:childTnLst>
                                </p:cTn>
                              </p:par>
                            </p:childTnLst>
                          </p:cTn>
                        </p:par>
                        <p:par>
                          <p:cTn id="19" fill="hold">
                            <p:stCondLst>
                              <p:cond delay="5500"/>
                            </p:stCondLst>
                            <p:childTnLst>
                              <p:par>
                                <p:cTn id="20" presetID="1" presetClass="entr" presetSubtype="0" fill="hold" grpId="1" nodeType="after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par>
                                <p:cTn id="26" presetID="1" presetClass="entr" presetSubtype="0" fill="hold" grpId="1" nodeType="withEffect">
                                  <p:stCondLst>
                                    <p:cond delay="0"/>
                                  </p:stCondLst>
                                  <p:childTnLst>
                                    <p:set>
                                      <p:cBhvr>
                                        <p:cTn id="27" dur="1" fill="hold">
                                          <p:stCondLst>
                                            <p:cond delay="0"/>
                                          </p:stCondLst>
                                        </p:cTn>
                                        <p:tgtEl>
                                          <p:spTgt spid="45"/>
                                        </p:tgtEl>
                                        <p:attrNameLst>
                                          <p:attrName>style.visibility</p:attrName>
                                        </p:attrNameLst>
                                      </p:cBhvr>
                                      <p:to>
                                        <p:strVal val="visible"/>
                                      </p:to>
                                    </p:set>
                                  </p:childTnLst>
                                </p:cTn>
                              </p:par>
                              <p:par>
                                <p:cTn id="28" presetID="1" presetClass="entr" presetSubtype="0" fill="hold" grpId="1" nodeType="withEffect">
                                  <p:stCondLst>
                                    <p:cond delay="0"/>
                                  </p:stCondLst>
                                  <p:childTnLst>
                                    <p:set>
                                      <p:cBhvr>
                                        <p:cTn id="29" dur="1" fill="hold">
                                          <p:stCondLst>
                                            <p:cond delay="0"/>
                                          </p:stCondLst>
                                        </p:cTn>
                                        <p:tgtEl>
                                          <p:spTgt spid="48"/>
                                        </p:tgtEl>
                                        <p:attrNameLst>
                                          <p:attrName>style.visibility</p:attrName>
                                        </p:attrNameLst>
                                      </p:cBhvr>
                                      <p:to>
                                        <p:strVal val="visible"/>
                                      </p:to>
                                    </p:set>
                                  </p:childTnLst>
                                </p:cTn>
                              </p:par>
                              <p:par>
                                <p:cTn id="30" presetID="1" presetClass="entr" presetSubtype="0" fill="hold" grpId="1" nodeType="withEffect">
                                  <p:stCondLst>
                                    <p:cond delay="0"/>
                                  </p:stCondLst>
                                  <p:childTnLst>
                                    <p:set>
                                      <p:cBhvr>
                                        <p:cTn id="31" dur="1" fill="hold">
                                          <p:stCondLst>
                                            <p:cond delay="0"/>
                                          </p:stCondLst>
                                        </p:cTn>
                                        <p:tgtEl>
                                          <p:spTgt spid="5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par>
                          <p:cTn id="42" fill="hold">
                            <p:stCondLst>
                              <p:cond delay="5500"/>
                            </p:stCondLst>
                            <p:childTnLst>
                              <p:par>
                                <p:cTn id="43" presetID="1" presetClass="exit" presetSubtype="0" fill="hold" nodeType="afterEffect">
                                  <p:stCondLst>
                                    <p:cond delay="1000"/>
                                  </p:stCondLst>
                                  <p:childTnLst>
                                    <p:set>
                                      <p:cBhvr>
                                        <p:cTn id="44" dur="1" fill="hold">
                                          <p:stCondLst>
                                            <p:cond delay="0"/>
                                          </p:stCondLst>
                                        </p:cTn>
                                        <p:tgtEl>
                                          <p:spTgt spid="21"/>
                                        </p:tgtEl>
                                        <p:attrNameLst>
                                          <p:attrName>style.visibility</p:attrName>
                                        </p:attrNameLst>
                                      </p:cBhvr>
                                      <p:to>
                                        <p:strVal val="hidden"/>
                                      </p:to>
                                    </p:set>
                                  </p:childTnLst>
                                </p:cTn>
                              </p:par>
                            </p:childTnLst>
                          </p:cTn>
                        </p:par>
                        <p:par>
                          <p:cTn id="45" fill="hold">
                            <p:stCondLst>
                              <p:cond delay="6500"/>
                            </p:stCondLst>
                            <p:childTnLst>
                              <p:par>
                                <p:cTn id="46" presetID="1" presetClass="entr" presetSubtype="0" fill="hold" grpId="2" nodeType="afterEffect">
                                  <p:stCondLst>
                                    <p:cond delay="1000"/>
                                  </p:stCondLst>
                                  <p:childTnLst>
                                    <p:set>
                                      <p:cBhvr>
                                        <p:cTn id="47" dur="1" fill="hold">
                                          <p:stCondLst>
                                            <p:cond delay="0"/>
                                          </p:stCondLst>
                                        </p:cTn>
                                        <p:tgtEl>
                                          <p:spTgt spid="27"/>
                                        </p:tgtEl>
                                        <p:attrNameLst>
                                          <p:attrName>style.visibility</p:attrName>
                                        </p:attrNameLst>
                                      </p:cBhvr>
                                      <p:to>
                                        <p:strVal val="visible"/>
                                      </p:to>
                                    </p:set>
                                  </p:childTnLst>
                                </p:cTn>
                              </p:par>
                              <p:par>
                                <p:cTn id="48" presetID="44" presetClass="path" presetSubtype="0" accel="50000" decel="50000" fill="hold" grpId="0" nodeType="withEffect">
                                  <p:stCondLst>
                                    <p:cond delay="0"/>
                                  </p:stCondLst>
                                  <p:childTnLst>
                                    <p:animMotion origin="layout" path="M 4.72222E-6 4.07407E-6 L -0.04046 -0.04005 C -0.04862 -0.04908 -0.06146 -0.05394 -0.07448 -0.05394 C -0.08941 -0.05394 -0.10157 -0.04908 -0.10973 -0.04005 L -0.14966 4.07407E-6 " pathEditMode="relative" rAng="0" ptsTypes="FffFF">
                                      <p:cBhvr>
                                        <p:cTn id="49" dur="2000" fill="hold"/>
                                        <p:tgtEl>
                                          <p:spTgt spid="27"/>
                                        </p:tgtEl>
                                        <p:attrNameLst>
                                          <p:attrName>ppt_x</p:attrName>
                                          <p:attrName>ppt_y</p:attrName>
                                        </p:attrNameLst>
                                      </p:cBhvr>
                                      <p:rCtr x="-7483" y="-2708"/>
                                    </p:animMotion>
                                  </p:childTnLst>
                                </p:cTn>
                              </p:par>
                            </p:childTnLst>
                          </p:cTn>
                        </p:par>
                        <p:par>
                          <p:cTn id="50" fill="hold">
                            <p:stCondLst>
                              <p:cond delay="8500"/>
                            </p:stCondLst>
                            <p:childTnLst>
                              <p:par>
                                <p:cTn id="51" presetID="10" presetClass="entr" presetSubtype="0"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9000"/>
                            </p:stCondLst>
                            <p:childTnLst>
                              <p:par>
                                <p:cTn id="55" presetID="10" presetClass="exit" presetSubtype="0" fill="hold" grpId="0" nodeType="afterEffect">
                                  <p:stCondLst>
                                    <p:cond delay="0"/>
                                  </p:stCondLst>
                                  <p:childTnLst>
                                    <p:animEffect transition="out" filter="fade">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7"/>
                                        </p:tgtEl>
                                      </p:cBhvr>
                                    </p:animEffect>
                                    <p:set>
                                      <p:cBhvr>
                                        <p:cTn id="60" dur="1" fill="hold">
                                          <p:stCondLst>
                                            <p:cond delay="499"/>
                                          </p:stCondLst>
                                        </p:cTn>
                                        <p:tgtEl>
                                          <p:spTgt spid="27"/>
                                        </p:tgtEl>
                                        <p:attrNameLst>
                                          <p:attrName>style.visibility</p:attrName>
                                        </p:attrNameLst>
                                      </p:cBhvr>
                                      <p:to>
                                        <p:strVal val="hidden"/>
                                      </p:to>
                                    </p:set>
                                  </p:childTnLst>
                                </p:cTn>
                              </p:par>
                            </p:childTnLst>
                          </p:cTn>
                        </p:par>
                        <p:par>
                          <p:cTn id="61" fill="hold">
                            <p:stCondLst>
                              <p:cond delay="9500"/>
                            </p:stCondLst>
                            <p:childTnLst>
                              <p:par>
                                <p:cTn id="62" presetID="1" presetClass="entr" presetSubtype="0" fill="hold" grpId="2" nodeType="afterEffect">
                                  <p:stCondLst>
                                    <p:cond delay="1000"/>
                                  </p:stCondLst>
                                  <p:childTnLst>
                                    <p:set>
                                      <p:cBhvr>
                                        <p:cTn id="63" dur="1" fill="hold">
                                          <p:stCondLst>
                                            <p:cond delay="0"/>
                                          </p:stCondLst>
                                        </p:cTn>
                                        <p:tgtEl>
                                          <p:spTgt spid="41"/>
                                        </p:tgtEl>
                                        <p:attrNameLst>
                                          <p:attrName>style.visibility</p:attrName>
                                        </p:attrNameLst>
                                      </p:cBhvr>
                                      <p:to>
                                        <p:strVal val="visible"/>
                                      </p:to>
                                    </p:set>
                                  </p:childTnLst>
                                </p:cTn>
                              </p:par>
                              <p:par>
                                <p:cTn id="64" presetID="44" presetClass="path" presetSubtype="0" accel="50000" decel="50000" fill="hold" grpId="0" nodeType="withEffect">
                                  <p:stCondLst>
                                    <p:cond delay="0"/>
                                  </p:stCondLst>
                                  <p:childTnLst>
                                    <p:animMotion origin="layout" path="M 4.72222E-6 4.07407E-6 L -0.04046 -0.04005 C -0.04862 -0.04908 -0.06146 -0.05394 -0.07448 -0.05394 C -0.08941 -0.05394 -0.10157 -0.04908 -0.10973 -0.04005 L -0.14966 4.07407E-6 " pathEditMode="relative" rAng="0" ptsTypes="FffFF">
                                      <p:cBhvr>
                                        <p:cTn id="65" dur="2000" fill="hold"/>
                                        <p:tgtEl>
                                          <p:spTgt spid="41"/>
                                        </p:tgtEl>
                                        <p:attrNameLst>
                                          <p:attrName>ppt_x</p:attrName>
                                          <p:attrName>ppt_y</p:attrName>
                                        </p:attrNameLst>
                                      </p:cBhvr>
                                      <p:rCtr x="-7483" y="-2708"/>
                                    </p:animMotion>
                                  </p:childTnLst>
                                </p:cTn>
                              </p:par>
                            </p:childTnLst>
                          </p:cTn>
                        </p:par>
                        <p:par>
                          <p:cTn id="66" fill="hold">
                            <p:stCondLst>
                              <p:cond delay="11500"/>
                            </p:stCondLst>
                            <p:childTnLst>
                              <p:par>
                                <p:cTn id="67" presetID="10" presetClass="entr" presetSubtype="0"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par>
                          <p:cTn id="70" fill="hold">
                            <p:stCondLst>
                              <p:cond delay="12000"/>
                            </p:stCondLst>
                            <p:childTnLst>
                              <p:par>
                                <p:cTn id="71" presetID="10" presetClass="exit" presetSubtype="0" fill="hold" grpId="0" nodeType="afterEffect">
                                  <p:stCondLst>
                                    <p:cond delay="0"/>
                                  </p:stCondLst>
                                  <p:childTnLst>
                                    <p:animEffect transition="out" filter="fade">
                                      <p:cBhvr>
                                        <p:cTn id="72" dur="500"/>
                                        <p:tgtEl>
                                          <p:spTgt spid="42"/>
                                        </p:tgtEl>
                                      </p:cBhvr>
                                    </p:animEffect>
                                    <p:set>
                                      <p:cBhvr>
                                        <p:cTn id="73" dur="1" fill="hold">
                                          <p:stCondLst>
                                            <p:cond delay="499"/>
                                          </p:stCondLst>
                                        </p:cTn>
                                        <p:tgtEl>
                                          <p:spTgt spid="42"/>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41"/>
                                        </p:tgtEl>
                                      </p:cBhvr>
                                    </p:animEffect>
                                    <p:set>
                                      <p:cBhvr>
                                        <p:cTn id="76" dur="1" fill="hold">
                                          <p:stCondLst>
                                            <p:cond delay="499"/>
                                          </p:stCondLst>
                                        </p:cTn>
                                        <p:tgtEl>
                                          <p:spTgt spid="41"/>
                                        </p:tgtEl>
                                        <p:attrNameLst>
                                          <p:attrName>style.visibility</p:attrName>
                                        </p:attrNameLst>
                                      </p:cBhvr>
                                      <p:to>
                                        <p:strVal val="hidden"/>
                                      </p:to>
                                    </p:set>
                                  </p:childTnLst>
                                </p:cTn>
                              </p:par>
                            </p:childTnLst>
                          </p:cTn>
                        </p:par>
                        <p:par>
                          <p:cTn id="77" fill="hold">
                            <p:stCondLst>
                              <p:cond delay="12500"/>
                            </p:stCondLst>
                            <p:childTnLst>
                              <p:par>
                                <p:cTn id="78" presetID="1" presetClass="entr" presetSubtype="0" fill="hold" grpId="2" nodeType="afterEffect">
                                  <p:stCondLst>
                                    <p:cond delay="1000"/>
                                  </p:stCondLst>
                                  <p:childTnLst>
                                    <p:set>
                                      <p:cBhvr>
                                        <p:cTn id="79" dur="1" fill="hold">
                                          <p:stCondLst>
                                            <p:cond delay="0"/>
                                          </p:stCondLst>
                                        </p:cTn>
                                        <p:tgtEl>
                                          <p:spTgt spid="44"/>
                                        </p:tgtEl>
                                        <p:attrNameLst>
                                          <p:attrName>style.visibility</p:attrName>
                                        </p:attrNameLst>
                                      </p:cBhvr>
                                      <p:to>
                                        <p:strVal val="visible"/>
                                      </p:to>
                                    </p:set>
                                  </p:childTnLst>
                                </p:cTn>
                              </p:par>
                              <p:par>
                                <p:cTn id="80" presetID="44" presetClass="path" presetSubtype="0" accel="50000" decel="50000" fill="hold" grpId="0" nodeType="withEffect">
                                  <p:stCondLst>
                                    <p:cond delay="0"/>
                                  </p:stCondLst>
                                  <p:childTnLst>
                                    <p:animMotion origin="layout" path="M 4.72222E-6 4.07407E-6 L -0.04046 -0.04005 C -0.04862 -0.04908 -0.06146 -0.05394 -0.07448 -0.05394 C -0.08941 -0.05394 -0.10157 -0.04908 -0.10973 -0.04005 L -0.14966 4.07407E-6 " pathEditMode="relative" rAng="0" ptsTypes="FffFF">
                                      <p:cBhvr>
                                        <p:cTn id="81" dur="2000" fill="hold"/>
                                        <p:tgtEl>
                                          <p:spTgt spid="44"/>
                                        </p:tgtEl>
                                        <p:attrNameLst>
                                          <p:attrName>ppt_x</p:attrName>
                                          <p:attrName>ppt_y</p:attrName>
                                        </p:attrNameLst>
                                      </p:cBhvr>
                                      <p:rCtr x="-7483" y="-2708"/>
                                    </p:animMotion>
                                  </p:childTnLst>
                                </p:cTn>
                              </p:par>
                            </p:childTnLst>
                          </p:cTn>
                        </p:par>
                        <p:par>
                          <p:cTn id="82" fill="hold">
                            <p:stCondLst>
                              <p:cond delay="14500"/>
                            </p:stCondLst>
                            <p:childTnLst>
                              <p:par>
                                <p:cTn id="83" presetID="10" presetClass="entr" presetSubtype="0" fill="hold" grpId="0" nodeType="after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childTnLst>
                          </p:cTn>
                        </p:par>
                        <p:par>
                          <p:cTn id="86" fill="hold">
                            <p:stCondLst>
                              <p:cond delay="15000"/>
                            </p:stCondLst>
                            <p:childTnLst>
                              <p:par>
                                <p:cTn id="87" presetID="10" presetClass="exit" presetSubtype="0" fill="hold" grpId="0" nodeType="afterEffect">
                                  <p:stCondLst>
                                    <p:cond delay="0"/>
                                  </p:stCondLst>
                                  <p:childTnLst>
                                    <p:animEffect transition="out" filter="fade">
                                      <p:cBhvr>
                                        <p:cTn id="88" dur="500"/>
                                        <p:tgtEl>
                                          <p:spTgt spid="45"/>
                                        </p:tgtEl>
                                      </p:cBhvr>
                                    </p:animEffect>
                                    <p:set>
                                      <p:cBhvr>
                                        <p:cTn id="89" dur="1" fill="hold">
                                          <p:stCondLst>
                                            <p:cond delay="499"/>
                                          </p:stCondLst>
                                        </p:cTn>
                                        <p:tgtEl>
                                          <p:spTgt spid="45"/>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44"/>
                                        </p:tgtEl>
                                      </p:cBhvr>
                                    </p:animEffect>
                                    <p:set>
                                      <p:cBhvr>
                                        <p:cTn id="92" dur="1" fill="hold">
                                          <p:stCondLst>
                                            <p:cond delay="499"/>
                                          </p:stCondLst>
                                        </p:cTn>
                                        <p:tgtEl>
                                          <p:spTgt spid="44"/>
                                        </p:tgtEl>
                                        <p:attrNameLst>
                                          <p:attrName>style.visibility</p:attrName>
                                        </p:attrNameLst>
                                      </p:cBhvr>
                                      <p:to>
                                        <p:strVal val="hidden"/>
                                      </p:to>
                                    </p:set>
                                  </p:childTnLst>
                                </p:cTn>
                              </p:par>
                            </p:childTnLst>
                          </p:cTn>
                        </p:par>
                        <p:par>
                          <p:cTn id="93" fill="hold">
                            <p:stCondLst>
                              <p:cond delay="15500"/>
                            </p:stCondLst>
                            <p:childTnLst>
                              <p:par>
                                <p:cTn id="94" presetID="1" presetClass="entr" presetSubtype="0" fill="hold" grpId="2" nodeType="afterEffect">
                                  <p:stCondLst>
                                    <p:cond delay="1000"/>
                                  </p:stCondLst>
                                  <p:childTnLst>
                                    <p:set>
                                      <p:cBhvr>
                                        <p:cTn id="95" dur="1" fill="hold">
                                          <p:stCondLst>
                                            <p:cond delay="0"/>
                                          </p:stCondLst>
                                        </p:cTn>
                                        <p:tgtEl>
                                          <p:spTgt spid="47"/>
                                        </p:tgtEl>
                                        <p:attrNameLst>
                                          <p:attrName>style.visibility</p:attrName>
                                        </p:attrNameLst>
                                      </p:cBhvr>
                                      <p:to>
                                        <p:strVal val="visible"/>
                                      </p:to>
                                    </p:set>
                                  </p:childTnLst>
                                </p:cTn>
                              </p:par>
                              <p:par>
                                <p:cTn id="96" presetID="44" presetClass="path" presetSubtype="0" accel="50000" decel="50000" fill="hold" grpId="0" nodeType="withEffect">
                                  <p:stCondLst>
                                    <p:cond delay="0"/>
                                  </p:stCondLst>
                                  <p:childTnLst>
                                    <p:animMotion origin="layout" path="M 4.72222E-6 4.07407E-6 L -0.04046 -0.04005 C -0.04862 -0.04908 -0.06146 -0.05394 -0.07448 -0.05394 C -0.08941 -0.05394 -0.10157 -0.04908 -0.10973 -0.04005 L -0.14966 4.07407E-6 " pathEditMode="relative" rAng="0" ptsTypes="FffFF">
                                      <p:cBhvr>
                                        <p:cTn id="97" dur="2000" fill="hold"/>
                                        <p:tgtEl>
                                          <p:spTgt spid="47"/>
                                        </p:tgtEl>
                                        <p:attrNameLst>
                                          <p:attrName>ppt_x</p:attrName>
                                          <p:attrName>ppt_y</p:attrName>
                                        </p:attrNameLst>
                                      </p:cBhvr>
                                      <p:rCtr x="-7483" y="-2708"/>
                                    </p:animMotion>
                                  </p:childTnLst>
                                </p:cTn>
                              </p:par>
                            </p:childTnLst>
                          </p:cTn>
                        </p:par>
                        <p:par>
                          <p:cTn id="98" fill="hold">
                            <p:stCondLst>
                              <p:cond delay="17500"/>
                            </p:stCondLst>
                            <p:childTnLst>
                              <p:par>
                                <p:cTn id="99" presetID="10" presetClass="entr" presetSubtype="0" fill="hold" grpId="0" nodeType="after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childTnLst>
                          </p:cTn>
                        </p:par>
                        <p:par>
                          <p:cTn id="102" fill="hold">
                            <p:stCondLst>
                              <p:cond delay="18000"/>
                            </p:stCondLst>
                            <p:childTnLst>
                              <p:par>
                                <p:cTn id="103" presetID="10" presetClass="exit" presetSubtype="0" fill="hold" grpId="0" nodeType="afterEffect">
                                  <p:stCondLst>
                                    <p:cond delay="0"/>
                                  </p:stCondLst>
                                  <p:childTnLst>
                                    <p:animEffect transition="out" filter="fade">
                                      <p:cBhvr>
                                        <p:cTn id="104" dur="500"/>
                                        <p:tgtEl>
                                          <p:spTgt spid="48"/>
                                        </p:tgtEl>
                                      </p:cBhvr>
                                    </p:animEffect>
                                    <p:set>
                                      <p:cBhvr>
                                        <p:cTn id="105" dur="1" fill="hold">
                                          <p:stCondLst>
                                            <p:cond delay="499"/>
                                          </p:stCondLst>
                                        </p:cTn>
                                        <p:tgtEl>
                                          <p:spTgt spid="48"/>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47"/>
                                        </p:tgtEl>
                                      </p:cBhvr>
                                    </p:animEffect>
                                    <p:set>
                                      <p:cBhvr>
                                        <p:cTn id="108" dur="1" fill="hold">
                                          <p:stCondLst>
                                            <p:cond delay="499"/>
                                          </p:stCondLst>
                                        </p:cTn>
                                        <p:tgtEl>
                                          <p:spTgt spid="47"/>
                                        </p:tgtEl>
                                        <p:attrNameLst>
                                          <p:attrName>style.visibility</p:attrName>
                                        </p:attrNameLst>
                                      </p:cBhvr>
                                      <p:to>
                                        <p:strVal val="hidden"/>
                                      </p:to>
                                    </p:set>
                                  </p:childTnLst>
                                </p:cTn>
                              </p:par>
                            </p:childTnLst>
                          </p:cTn>
                        </p:par>
                        <p:par>
                          <p:cTn id="109" fill="hold">
                            <p:stCondLst>
                              <p:cond delay="18500"/>
                            </p:stCondLst>
                            <p:childTnLst>
                              <p:par>
                                <p:cTn id="110" presetID="1" presetClass="entr" presetSubtype="0" fill="hold" grpId="2" nodeType="afterEffect">
                                  <p:stCondLst>
                                    <p:cond delay="1000"/>
                                  </p:stCondLst>
                                  <p:childTnLst>
                                    <p:set>
                                      <p:cBhvr>
                                        <p:cTn id="111" dur="1" fill="hold">
                                          <p:stCondLst>
                                            <p:cond delay="0"/>
                                          </p:stCondLst>
                                        </p:cTn>
                                        <p:tgtEl>
                                          <p:spTgt spid="50"/>
                                        </p:tgtEl>
                                        <p:attrNameLst>
                                          <p:attrName>style.visibility</p:attrName>
                                        </p:attrNameLst>
                                      </p:cBhvr>
                                      <p:to>
                                        <p:strVal val="visible"/>
                                      </p:to>
                                    </p:set>
                                  </p:childTnLst>
                                </p:cTn>
                              </p:par>
                              <p:par>
                                <p:cTn id="112" presetID="44" presetClass="path" presetSubtype="0" accel="50000" decel="50000" fill="hold" grpId="0" nodeType="withEffect">
                                  <p:stCondLst>
                                    <p:cond delay="0"/>
                                  </p:stCondLst>
                                  <p:childTnLst>
                                    <p:animMotion origin="layout" path="M 4.72222E-6 4.07407E-6 L -0.04046 -0.04005 C -0.04862 -0.04908 -0.06146 -0.05394 -0.07448 -0.05394 C -0.08941 -0.05394 -0.10157 -0.04908 -0.10973 -0.04005 L -0.14966 4.07407E-6 " pathEditMode="relative" rAng="0" ptsTypes="FffFF">
                                      <p:cBhvr>
                                        <p:cTn id="113" dur="2000" fill="hold"/>
                                        <p:tgtEl>
                                          <p:spTgt spid="50"/>
                                        </p:tgtEl>
                                        <p:attrNameLst>
                                          <p:attrName>ppt_x</p:attrName>
                                          <p:attrName>ppt_y</p:attrName>
                                        </p:attrNameLst>
                                      </p:cBhvr>
                                      <p:rCtr x="-7483" y="-2708"/>
                                    </p:animMotion>
                                  </p:childTnLst>
                                </p:cTn>
                              </p:par>
                            </p:childTnLst>
                          </p:cTn>
                        </p:par>
                        <p:par>
                          <p:cTn id="114" fill="hold">
                            <p:stCondLst>
                              <p:cond delay="20500"/>
                            </p:stCondLst>
                            <p:childTnLst>
                              <p:par>
                                <p:cTn id="115" presetID="10" presetClass="entr" presetSubtype="0" fill="hold" grpId="0" nodeType="afterEffect">
                                  <p:stCondLst>
                                    <p:cond delay="0"/>
                                  </p:stCondLst>
                                  <p:childTnLst>
                                    <p:set>
                                      <p:cBhvr>
                                        <p:cTn id="116" dur="1" fill="hold">
                                          <p:stCondLst>
                                            <p:cond delay="0"/>
                                          </p:stCondLst>
                                        </p:cTn>
                                        <p:tgtEl>
                                          <p:spTgt spid="52"/>
                                        </p:tgtEl>
                                        <p:attrNameLst>
                                          <p:attrName>style.visibility</p:attrName>
                                        </p:attrNameLst>
                                      </p:cBhvr>
                                      <p:to>
                                        <p:strVal val="visible"/>
                                      </p:to>
                                    </p:set>
                                    <p:animEffect transition="in" filter="fade">
                                      <p:cBhvr>
                                        <p:cTn id="117" dur="500"/>
                                        <p:tgtEl>
                                          <p:spTgt spid="52"/>
                                        </p:tgtEl>
                                      </p:cBhvr>
                                    </p:animEffect>
                                  </p:childTnLst>
                                </p:cTn>
                              </p:par>
                            </p:childTnLst>
                          </p:cTn>
                        </p:par>
                        <p:par>
                          <p:cTn id="118" fill="hold">
                            <p:stCondLst>
                              <p:cond delay="21000"/>
                            </p:stCondLst>
                            <p:childTnLst>
                              <p:par>
                                <p:cTn id="119" presetID="10" presetClass="exit" presetSubtype="0" fill="hold" grpId="0" nodeType="afterEffect">
                                  <p:stCondLst>
                                    <p:cond delay="0"/>
                                  </p:stCondLst>
                                  <p:childTnLst>
                                    <p:animEffect transition="out" filter="fade">
                                      <p:cBhvr>
                                        <p:cTn id="120" dur="500"/>
                                        <p:tgtEl>
                                          <p:spTgt spid="51"/>
                                        </p:tgtEl>
                                      </p:cBhvr>
                                    </p:animEffect>
                                    <p:set>
                                      <p:cBhvr>
                                        <p:cTn id="121" dur="1" fill="hold">
                                          <p:stCondLst>
                                            <p:cond delay="499"/>
                                          </p:stCondLst>
                                        </p:cTn>
                                        <p:tgtEl>
                                          <p:spTgt spid="51"/>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50"/>
                                        </p:tgtEl>
                                      </p:cBhvr>
                                    </p:animEffect>
                                    <p:set>
                                      <p:cBhvr>
                                        <p:cTn id="124" dur="1" fill="hold">
                                          <p:stCondLst>
                                            <p:cond delay="499"/>
                                          </p:stCondLst>
                                        </p:cTn>
                                        <p:tgtEl>
                                          <p:spTgt spid="50"/>
                                        </p:tgtEl>
                                        <p:attrNameLst>
                                          <p:attrName>style.visibility</p:attrName>
                                        </p:attrNameLst>
                                      </p:cBhvr>
                                      <p:to>
                                        <p:strVal val="hidden"/>
                                      </p:to>
                                    </p:set>
                                  </p:childTnLst>
                                </p:cTn>
                              </p:par>
                            </p:childTnLst>
                          </p:cTn>
                        </p:par>
                        <p:par>
                          <p:cTn id="125" fill="hold">
                            <p:stCondLst>
                              <p:cond delay="21500"/>
                            </p:stCondLst>
                            <p:childTnLst>
                              <p:par>
                                <p:cTn id="126" presetID="35" presetClass="path" presetSubtype="0" accel="50000" decel="50000" fill="hold" grpId="1" nodeType="afterEffect">
                                  <p:stCondLst>
                                    <p:cond delay="0"/>
                                  </p:stCondLst>
                                  <p:childTnLst>
                                    <p:animMotion origin="layout" path="M 0 0 L -0.25 0 E" pathEditMode="relative" ptsTypes="">
                                      <p:cBhvr>
                                        <p:cTn id="127" dur="2000" fill="hold"/>
                                        <p:tgtEl>
                                          <p:spTgt spid="35"/>
                                        </p:tgtEl>
                                        <p:attrNameLst>
                                          <p:attrName>ppt_x</p:attrName>
                                          <p:attrName>ppt_y</p:attrName>
                                        </p:attrNameLst>
                                      </p:cBhvr>
                                    </p:animMotion>
                                  </p:childTnLst>
                                </p:cTn>
                              </p:par>
                              <p:par>
                                <p:cTn id="128" presetID="35" presetClass="path" presetSubtype="0" accel="50000" decel="50000" fill="hold" grpId="1" nodeType="withEffect">
                                  <p:stCondLst>
                                    <p:cond delay="0"/>
                                  </p:stCondLst>
                                  <p:childTnLst>
                                    <p:animMotion origin="layout" path="M 0 0 L -0.25 0 E" pathEditMode="relative" ptsTypes="">
                                      <p:cBhvr>
                                        <p:cTn id="129" dur="2000" fill="hold"/>
                                        <p:tgtEl>
                                          <p:spTgt spid="37"/>
                                        </p:tgtEl>
                                        <p:attrNameLst>
                                          <p:attrName>ppt_x</p:attrName>
                                          <p:attrName>ppt_y</p:attrName>
                                        </p:attrNameLst>
                                      </p:cBhvr>
                                    </p:animMotion>
                                  </p:childTnLst>
                                </p:cTn>
                              </p:par>
                              <p:par>
                                <p:cTn id="130" presetID="35" presetClass="path" presetSubtype="0" accel="50000" decel="50000" fill="hold" grpId="1" nodeType="withEffect">
                                  <p:stCondLst>
                                    <p:cond delay="0"/>
                                  </p:stCondLst>
                                  <p:childTnLst>
                                    <p:animMotion origin="layout" path="M 0 0 L -0.25 0 E" pathEditMode="relative" ptsTypes="">
                                      <p:cBhvr>
                                        <p:cTn id="131" dur="2000" fill="hold"/>
                                        <p:tgtEl>
                                          <p:spTgt spid="36"/>
                                        </p:tgtEl>
                                        <p:attrNameLst>
                                          <p:attrName>ppt_x</p:attrName>
                                          <p:attrName>ppt_y</p:attrName>
                                        </p:attrNameLst>
                                      </p:cBhvr>
                                    </p:animMotion>
                                  </p:childTnLst>
                                </p:cTn>
                              </p:par>
                              <p:par>
                                <p:cTn id="132" presetID="35" presetClass="path" presetSubtype="0" accel="50000" decel="50000" fill="hold" grpId="1" nodeType="withEffect">
                                  <p:stCondLst>
                                    <p:cond delay="0"/>
                                  </p:stCondLst>
                                  <p:childTnLst>
                                    <p:animMotion origin="layout" path="M 0 0 L -0.25 0 E" pathEditMode="relative" ptsTypes="">
                                      <p:cBhvr>
                                        <p:cTn id="133" dur="2000" fill="hold"/>
                                        <p:tgtEl>
                                          <p:spTgt spid="28"/>
                                        </p:tgtEl>
                                        <p:attrNameLst>
                                          <p:attrName>ppt_x</p:attrName>
                                          <p:attrName>ppt_y</p:attrName>
                                        </p:attrNameLst>
                                      </p:cBhvr>
                                    </p:animMotion>
                                  </p:childTnLst>
                                </p:cTn>
                              </p:par>
                              <p:par>
                                <p:cTn id="134" presetID="35" presetClass="path" presetSubtype="0" accel="50000" decel="50000" fill="hold" grpId="1" nodeType="withEffect">
                                  <p:stCondLst>
                                    <p:cond delay="0"/>
                                  </p:stCondLst>
                                  <p:childTnLst>
                                    <p:animMotion origin="layout" path="M 0 0 L -0.25 0 E" pathEditMode="relative" ptsTypes="">
                                      <p:cBhvr>
                                        <p:cTn id="135" dur="2000" fill="hold"/>
                                        <p:tgtEl>
                                          <p:spTgt spid="33"/>
                                        </p:tgtEl>
                                        <p:attrNameLst>
                                          <p:attrName>ppt_x</p:attrName>
                                          <p:attrName>ppt_y</p:attrName>
                                        </p:attrNameLst>
                                      </p:cBhvr>
                                    </p:animMotion>
                                  </p:childTnLst>
                                </p:cTn>
                              </p:par>
                              <p:par>
                                <p:cTn id="136" presetID="35" presetClass="path" presetSubtype="0" accel="50000" decel="50000" fill="hold" grpId="1" nodeType="withEffect">
                                  <p:stCondLst>
                                    <p:cond delay="0"/>
                                  </p:stCondLst>
                                  <p:childTnLst>
                                    <p:animMotion origin="layout" path="M 0 0 L -0.25 0 E" pathEditMode="relative" ptsTypes="">
                                      <p:cBhvr>
                                        <p:cTn id="137" dur="2000" fill="hold"/>
                                        <p:tgtEl>
                                          <p:spTgt spid="26"/>
                                        </p:tgtEl>
                                        <p:attrNameLst>
                                          <p:attrName>ppt_x</p:attrName>
                                          <p:attrName>ppt_y</p:attrName>
                                        </p:attrNameLst>
                                      </p:cBhvr>
                                    </p:animMotion>
                                  </p:childTnLst>
                                </p:cTn>
                              </p:par>
                            </p:childTnLst>
                          </p:cTn>
                        </p:par>
                        <p:par>
                          <p:cTn id="138" fill="hold">
                            <p:stCondLst>
                              <p:cond delay="23500"/>
                            </p:stCondLst>
                            <p:childTnLst>
                              <p:par>
                                <p:cTn id="139" presetID="1" presetClass="entr" presetSubtype="0" fill="hold" grpId="0" nodeType="afterEffect">
                                  <p:stCondLst>
                                    <p:cond delay="500"/>
                                  </p:stCondLst>
                                  <p:childTnLst>
                                    <p:set>
                                      <p:cBhvr>
                                        <p:cTn id="140" dur="1" fill="hold">
                                          <p:stCondLst>
                                            <p:cond delay="0"/>
                                          </p:stCondLst>
                                        </p:cTn>
                                        <p:tgtEl>
                                          <p:spTgt spid="53"/>
                                        </p:tgtEl>
                                        <p:attrNameLst>
                                          <p:attrName>style.visibility</p:attrName>
                                        </p:attrNameLst>
                                      </p:cBhvr>
                                      <p:to>
                                        <p:strVal val="visible"/>
                                      </p:to>
                                    </p:set>
                                  </p:childTnLst>
                                </p:cTn>
                              </p:par>
                              <p:par>
                                <p:cTn id="141" presetID="1" presetClass="entr" presetSubtype="0" fill="hold" grpId="0" nodeType="withEffect">
                                  <p:stCondLst>
                                    <p:cond delay="500"/>
                                  </p:stCondLst>
                                  <p:childTnLst>
                                    <p:set>
                                      <p:cBhvr>
                                        <p:cTn id="14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6" grpId="0" animBg="1"/>
      <p:bldP spid="26" grpId="1" animBg="1"/>
      <p:bldP spid="27" grpId="0"/>
      <p:bldP spid="27" grpId="1"/>
      <p:bldP spid="27" grpId="2"/>
      <p:bldP spid="28" grpId="0"/>
      <p:bldP spid="28" grpId="1"/>
      <p:bldP spid="29" grpId="0"/>
      <p:bldP spid="29" grpId="1"/>
      <p:bldP spid="33" grpId="0"/>
      <p:bldP spid="33" grpId="1"/>
      <p:bldP spid="35" grpId="0"/>
      <p:bldP spid="35" grpId="1"/>
      <p:bldP spid="36" grpId="0"/>
      <p:bldP spid="36" grpId="1"/>
      <p:bldP spid="37" grpId="0"/>
      <p:bldP spid="37" grpId="1"/>
      <p:bldP spid="39" grpId="0"/>
      <p:bldP spid="41" grpId="0"/>
      <p:bldP spid="41" grpId="1"/>
      <p:bldP spid="41" grpId="2"/>
      <p:bldP spid="42" grpId="0"/>
      <p:bldP spid="42" grpId="1"/>
      <p:bldP spid="43" grpId="0"/>
      <p:bldP spid="44" grpId="0"/>
      <p:bldP spid="44" grpId="1"/>
      <p:bldP spid="44" grpId="2"/>
      <p:bldP spid="46" grpId="0"/>
      <p:bldP spid="45" grpId="0"/>
      <p:bldP spid="45" grpId="1"/>
      <p:bldP spid="47" grpId="0"/>
      <p:bldP spid="47" grpId="1"/>
      <p:bldP spid="47" grpId="2"/>
      <p:bldP spid="48" grpId="0"/>
      <p:bldP spid="48" grpId="1"/>
      <p:bldP spid="49" grpId="0"/>
      <p:bldP spid="50" grpId="0"/>
      <p:bldP spid="50" grpId="1"/>
      <p:bldP spid="50" grpId="2"/>
      <p:bldP spid="51" grpId="0"/>
      <p:bldP spid="51" grpId="1"/>
      <p:bldP spid="52" grpId="0"/>
      <p:bldP spid="53" grpId="0" animBg="1"/>
      <p:bldP spid="5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smtClean="0">
                <a:solidFill>
                  <a:schemeClr val="bg1"/>
                </a:solidFill>
              </a:rPr>
              <a:t>Power</a:t>
            </a:r>
          </a:p>
        </p:txBody>
      </p:sp>
      <p:sp>
        <p:nvSpPr>
          <p:cNvPr id="4099" name="Espace réservé du contenu 2"/>
          <p:cNvSpPr>
            <a:spLocks noGrp="1"/>
          </p:cNvSpPr>
          <p:nvPr>
            <p:ph idx="1"/>
          </p:nvPr>
        </p:nvSpPr>
        <p:spPr>
          <a:xfrm>
            <a:off x="142844" y="2017731"/>
            <a:ext cx="8786874" cy="4435605"/>
          </a:xfrm>
        </p:spPr>
        <p:txBody>
          <a:bodyPr/>
          <a:lstStyle/>
          <a:p>
            <a:pPr marL="0" indent="0">
              <a:lnSpc>
                <a:spcPct val="90000"/>
              </a:lnSpc>
              <a:spcBef>
                <a:spcPts val="0"/>
              </a:spcBef>
              <a:buNone/>
            </a:pPr>
            <a:r>
              <a:rPr lang="en-AU" dirty="0" smtClean="0"/>
              <a:t>Power is defined as the rate of doing work or releasing energy.</a:t>
            </a:r>
          </a:p>
          <a:p>
            <a:pPr marL="0" indent="0">
              <a:lnSpc>
                <a:spcPct val="90000"/>
              </a:lnSpc>
              <a:spcBef>
                <a:spcPts val="0"/>
              </a:spcBef>
              <a:buNone/>
            </a:pPr>
            <a:r>
              <a:rPr lang="en-AU" dirty="0"/>
              <a:t>	</a:t>
            </a:r>
            <a:r>
              <a:rPr lang="en-AU" dirty="0" smtClean="0"/>
              <a:t>	</a:t>
            </a:r>
          </a:p>
          <a:p>
            <a:pPr marL="0" indent="0">
              <a:lnSpc>
                <a:spcPct val="90000"/>
              </a:lnSpc>
              <a:spcBef>
                <a:spcPts val="0"/>
              </a:spcBef>
              <a:buNone/>
            </a:pPr>
            <a:r>
              <a:rPr lang="en-AU" b="1" dirty="0"/>
              <a:t>	</a:t>
            </a:r>
            <a:r>
              <a:rPr lang="en-AU" b="1" dirty="0" smtClean="0"/>
              <a:t>P =  </a:t>
            </a:r>
            <a:r>
              <a:rPr lang="en-AU" b="1" u="sng" dirty="0" smtClean="0"/>
              <a:t> W </a:t>
            </a:r>
            <a:r>
              <a:rPr lang="en-AU" b="1" i="1" dirty="0" smtClean="0"/>
              <a:t>  =   </a:t>
            </a:r>
            <a:r>
              <a:rPr lang="en-AU" b="1" i="1" dirty="0"/>
              <a:t>I</a:t>
            </a:r>
            <a:r>
              <a:rPr lang="en-AU" b="1" i="1" baseline="30000" dirty="0"/>
              <a:t>2 </a:t>
            </a:r>
            <a:r>
              <a:rPr lang="en-AU" b="1" i="1" dirty="0"/>
              <a:t>R </a:t>
            </a:r>
            <a:r>
              <a:rPr lang="en-AU" b="1" i="1" dirty="0" smtClean="0"/>
              <a:t>  =  </a:t>
            </a:r>
            <a:r>
              <a:rPr lang="en-AU" b="1" i="1" u="sng" dirty="0" smtClean="0"/>
              <a:t> V </a:t>
            </a:r>
            <a:r>
              <a:rPr lang="en-AU" b="1" i="1" u="sng" baseline="30000" dirty="0" smtClean="0"/>
              <a:t>2</a:t>
            </a:r>
            <a:r>
              <a:rPr lang="en-AU" b="1" i="1" baseline="30000" dirty="0" smtClean="0"/>
              <a:t>  </a:t>
            </a:r>
            <a:r>
              <a:rPr lang="en-AU" b="1" i="1" dirty="0" smtClean="0"/>
              <a:t> </a:t>
            </a:r>
            <a:r>
              <a:rPr lang="en-AU" b="1" i="1" dirty="0"/>
              <a:t>= </a:t>
            </a:r>
            <a:r>
              <a:rPr lang="en-AU" b="1" i="1" dirty="0" smtClean="0"/>
              <a:t>V I</a:t>
            </a:r>
          </a:p>
          <a:p>
            <a:pPr marL="0" indent="0">
              <a:lnSpc>
                <a:spcPct val="90000"/>
              </a:lnSpc>
              <a:spcBef>
                <a:spcPts val="0"/>
              </a:spcBef>
              <a:buNone/>
            </a:pPr>
            <a:r>
              <a:rPr lang="en-AU" b="1" i="1" dirty="0"/>
              <a:t>	</a:t>
            </a:r>
            <a:r>
              <a:rPr lang="en-AU" b="1" i="1" dirty="0" smtClean="0"/>
              <a:t>	t		     R</a:t>
            </a:r>
            <a:endParaRPr lang="en-AU" b="1" i="1" dirty="0"/>
          </a:p>
          <a:p>
            <a:pPr marL="0" indent="0">
              <a:lnSpc>
                <a:spcPct val="90000"/>
              </a:lnSpc>
              <a:spcBef>
                <a:spcPts val="0"/>
              </a:spcBef>
              <a:buNone/>
            </a:pPr>
            <a:r>
              <a:rPr lang="en-AU" dirty="0" smtClean="0"/>
              <a:t>			</a:t>
            </a:r>
            <a:r>
              <a:rPr lang="en-AU" sz="2800" dirty="0" smtClean="0"/>
              <a:t>P – power (J s</a:t>
            </a:r>
            <a:r>
              <a:rPr lang="en-AU" sz="2800" baseline="30000" dirty="0" smtClean="0"/>
              <a:t>-1</a:t>
            </a:r>
            <a:r>
              <a:rPr lang="en-AU" sz="2800" dirty="0" smtClean="0"/>
              <a:t> or W)</a:t>
            </a:r>
          </a:p>
          <a:p>
            <a:pPr marL="0" indent="0">
              <a:lnSpc>
                <a:spcPct val="90000"/>
              </a:lnSpc>
              <a:spcBef>
                <a:spcPts val="0"/>
              </a:spcBef>
              <a:buNone/>
            </a:pPr>
            <a:r>
              <a:rPr lang="en-AU" sz="2800" dirty="0"/>
              <a:t>	</a:t>
            </a:r>
            <a:r>
              <a:rPr lang="en-AU" sz="2800" dirty="0" smtClean="0"/>
              <a:t>		W – work (Joules)</a:t>
            </a:r>
            <a:endParaRPr lang="en-AU" sz="2800" dirty="0"/>
          </a:p>
          <a:p>
            <a:pPr marL="0" indent="0">
              <a:lnSpc>
                <a:spcPct val="90000"/>
              </a:lnSpc>
              <a:spcBef>
                <a:spcPts val="0"/>
              </a:spcBef>
              <a:buNone/>
            </a:pPr>
            <a:r>
              <a:rPr lang="en-AU" sz="2800" dirty="0" smtClean="0"/>
              <a:t>			t – time (seconds)</a:t>
            </a:r>
          </a:p>
          <a:p>
            <a:pPr marL="0" indent="0">
              <a:lnSpc>
                <a:spcPct val="90000"/>
              </a:lnSpc>
              <a:spcBef>
                <a:spcPts val="0"/>
              </a:spcBef>
              <a:buNone/>
            </a:pPr>
            <a:r>
              <a:rPr lang="en-AU" sz="2800" dirty="0"/>
              <a:t>	</a:t>
            </a:r>
            <a:r>
              <a:rPr lang="en-AU" sz="2800" dirty="0" smtClean="0"/>
              <a:t>		V – voltage (V)</a:t>
            </a:r>
          </a:p>
          <a:p>
            <a:pPr marL="0" indent="0">
              <a:lnSpc>
                <a:spcPct val="90000"/>
              </a:lnSpc>
              <a:spcBef>
                <a:spcPts val="0"/>
              </a:spcBef>
              <a:buNone/>
            </a:pPr>
            <a:r>
              <a:rPr lang="en-AU" sz="2800" dirty="0"/>
              <a:t>	</a:t>
            </a:r>
            <a:r>
              <a:rPr lang="en-AU" sz="2800" dirty="0" smtClean="0"/>
              <a:t>		R – resistance (R)</a:t>
            </a:r>
          </a:p>
          <a:p>
            <a:pPr marL="0" indent="0">
              <a:lnSpc>
                <a:spcPct val="90000"/>
              </a:lnSpc>
              <a:spcBef>
                <a:spcPts val="0"/>
              </a:spcBef>
              <a:buNone/>
            </a:pPr>
            <a:r>
              <a:rPr lang="en-AU" sz="2800" dirty="0"/>
              <a:t>	</a:t>
            </a:r>
            <a:r>
              <a:rPr lang="en-AU" sz="2800" dirty="0" smtClean="0"/>
              <a:t>		I – current (A)</a:t>
            </a:r>
            <a:endParaRPr lang="en-AU" sz="2800" dirty="0"/>
          </a:p>
        </p:txBody>
      </p:sp>
    </p:spTree>
    <p:extLst>
      <p:ext uri="{BB962C8B-B14F-4D97-AF65-F5344CB8AC3E}">
        <p14:creationId xmlns:p14="http://schemas.microsoft.com/office/powerpoint/2010/main" val="32676617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Power in </a:t>
            </a:r>
            <a:r>
              <a:rPr lang="en-AU" dirty="0" err="1" smtClean="0">
                <a:solidFill>
                  <a:schemeClr val="bg1"/>
                </a:solidFill>
              </a:rPr>
              <a:t>Ohmic</a:t>
            </a:r>
            <a:r>
              <a:rPr lang="en-AU" dirty="0" smtClean="0">
                <a:solidFill>
                  <a:schemeClr val="bg1"/>
                </a:solidFill>
              </a:rPr>
              <a:t> Resistors</a:t>
            </a:r>
          </a:p>
        </p:txBody>
      </p:sp>
      <p:sp>
        <p:nvSpPr>
          <p:cNvPr id="5123" name="Espace réservé du contenu 2"/>
          <p:cNvSpPr>
            <a:spLocks noGrp="1"/>
          </p:cNvSpPr>
          <p:nvPr>
            <p:ph idx="1"/>
          </p:nvPr>
        </p:nvSpPr>
        <p:spPr>
          <a:xfrm>
            <a:off x="457200" y="1357299"/>
            <a:ext cx="8229600" cy="4929202"/>
          </a:xfrm>
        </p:spPr>
        <p:txBody>
          <a:bodyPr/>
          <a:lstStyle/>
          <a:p>
            <a:pPr>
              <a:buNone/>
            </a:pPr>
            <a:r>
              <a:rPr lang="en-AU" i="1" dirty="0" smtClean="0">
                <a:solidFill>
                  <a:schemeClr val="bg1"/>
                </a:solidFill>
              </a:rPr>
              <a:t>P = I</a:t>
            </a:r>
            <a:r>
              <a:rPr lang="en-AU" i="1" baseline="30000" dirty="0" smtClean="0">
                <a:solidFill>
                  <a:schemeClr val="bg1"/>
                </a:solidFill>
              </a:rPr>
              <a:t>2 </a:t>
            </a:r>
            <a:r>
              <a:rPr lang="en-AU" i="1" dirty="0" smtClean="0">
                <a:solidFill>
                  <a:schemeClr val="bg1"/>
                </a:solidFill>
              </a:rPr>
              <a:t>R = V </a:t>
            </a:r>
            <a:r>
              <a:rPr lang="en-AU" i="1" baseline="30000" dirty="0" smtClean="0">
                <a:solidFill>
                  <a:schemeClr val="bg1"/>
                </a:solidFill>
              </a:rPr>
              <a:t>2</a:t>
            </a:r>
            <a:r>
              <a:rPr lang="en-AU" i="1" dirty="0" smtClean="0">
                <a:solidFill>
                  <a:schemeClr val="bg1"/>
                </a:solidFill>
              </a:rPr>
              <a:t>/R = VI</a:t>
            </a:r>
          </a:p>
          <a:p>
            <a:pPr>
              <a:buNone/>
            </a:pPr>
            <a:r>
              <a:rPr lang="en-AU" i="1" u="sng" dirty="0" smtClean="0">
                <a:solidFill>
                  <a:schemeClr val="bg1"/>
                </a:solidFill>
              </a:rPr>
              <a:t>Example 5.6a:</a:t>
            </a:r>
            <a:r>
              <a:rPr lang="en-AU" i="1" dirty="0" smtClean="0">
                <a:solidFill>
                  <a:schemeClr val="bg1"/>
                </a:solidFill>
              </a:rPr>
              <a:t> Calculate the power of;</a:t>
            </a:r>
          </a:p>
          <a:p>
            <a:pPr marL="514350" indent="-514350">
              <a:buAutoNum type="alphaLcParenR"/>
            </a:pPr>
            <a:r>
              <a:rPr lang="en-AU" i="1" dirty="0" smtClean="0">
                <a:solidFill>
                  <a:schemeClr val="bg1"/>
                </a:solidFill>
              </a:rPr>
              <a:t>A lamp with the </a:t>
            </a:r>
            <a:r>
              <a:rPr lang="en-AU" i="1" dirty="0" err="1" smtClean="0">
                <a:solidFill>
                  <a:schemeClr val="bg1"/>
                </a:solidFill>
              </a:rPr>
              <a:t>p.d</a:t>
            </a:r>
            <a:r>
              <a:rPr lang="en-AU" i="1" dirty="0" smtClean="0">
                <a:solidFill>
                  <a:schemeClr val="bg1"/>
                </a:solidFill>
              </a:rPr>
              <a:t> across it is 9 V and the current through it is 1.5 A.</a:t>
            </a:r>
          </a:p>
          <a:p>
            <a:pPr marL="514350" indent="-514350">
              <a:buAutoNum type="alphaLcParenR"/>
            </a:pPr>
            <a:endParaRPr lang="en-AU" i="1" dirty="0" smtClean="0">
              <a:solidFill>
                <a:schemeClr val="bg1"/>
              </a:solidFill>
            </a:endParaRPr>
          </a:p>
          <a:p>
            <a:pPr marL="514350" indent="-514350">
              <a:buAutoNum type="alphaLcParenR"/>
            </a:pPr>
            <a:r>
              <a:rPr lang="en-AU" i="1" dirty="0" smtClean="0">
                <a:solidFill>
                  <a:schemeClr val="bg1"/>
                </a:solidFill>
              </a:rPr>
              <a:t>A kettle element whose resistance is 1.2 k</a:t>
            </a:r>
            <a:r>
              <a:rPr lang="en-AU" i="1" dirty="0" smtClean="0">
                <a:solidFill>
                  <a:schemeClr val="bg1"/>
                </a:solidFill>
                <a:latin typeface="Symbol" pitchFamily="18" charset="2"/>
              </a:rPr>
              <a:t>W</a:t>
            </a:r>
            <a:r>
              <a:rPr lang="en-AU" i="1" dirty="0" smtClean="0">
                <a:solidFill>
                  <a:schemeClr val="bg1"/>
                </a:solidFill>
              </a:rPr>
              <a:t> and draws a current of 2.2 A.</a:t>
            </a:r>
          </a:p>
          <a:p>
            <a:pPr>
              <a:buNone/>
            </a:pPr>
            <a:endParaRPr lang="en-AU" i="1" dirty="0" smtClean="0">
              <a:solidFill>
                <a:schemeClr val="bg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Power in </a:t>
            </a:r>
            <a:r>
              <a:rPr lang="en-AU" dirty="0" err="1" smtClean="0">
                <a:solidFill>
                  <a:schemeClr val="bg1"/>
                </a:solidFill>
              </a:rPr>
              <a:t>Ohmic</a:t>
            </a:r>
            <a:r>
              <a:rPr lang="en-AU" dirty="0" smtClean="0">
                <a:solidFill>
                  <a:schemeClr val="bg1"/>
                </a:solidFill>
              </a:rPr>
              <a:t> Resistors</a:t>
            </a:r>
          </a:p>
        </p:txBody>
      </p:sp>
      <p:sp>
        <p:nvSpPr>
          <p:cNvPr id="5123" name="Espace réservé du contenu 2"/>
          <p:cNvSpPr>
            <a:spLocks noGrp="1"/>
          </p:cNvSpPr>
          <p:nvPr>
            <p:ph idx="1"/>
          </p:nvPr>
        </p:nvSpPr>
        <p:spPr>
          <a:xfrm>
            <a:off x="457200" y="1357299"/>
            <a:ext cx="8229600" cy="4929202"/>
          </a:xfrm>
        </p:spPr>
        <p:txBody>
          <a:bodyPr/>
          <a:lstStyle/>
          <a:p>
            <a:pPr marL="514350" indent="-514350">
              <a:buFont typeface="+mj-lt"/>
              <a:buAutoNum type="alphaLcParenR" startAt="3"/>
            </a:pPr>
            <a:r>
              <a:rPr lang="en-AU" i="1" dirty="0" smtClean="0">
                <a:solidFill>
                  <a:schemeClr val="bg1"/>
                </a:solidFill>
              </a:rPr>
              <a:t>A lamp of resistance 12 </a:t>
            </a:r>
            <a:r>
              <a:rPr lang="en-AU" i="1" dirty="0" smtClean="0">
                <a:solidFill>
                  <a:schemeClr val="bg1"/>
                </a:solidFill>
                <a:latin typeface="Symbol" pitchFamily="18" charset="2"/>
              </a:rPr>
              <a:t>W</a:t>
            </a:r>
            <a:r>
              <a:rPr lang="en-AU" i="1" dirty="0" smtClean="0">
                <a:solidFill>
                  <a:schemeClr val="bg1"/>
                </a:solidFill>
              </a:rPr>
              <a:t> having a </a:t>
            </a:r>
            <a:r>
              <a:rPr lang="en-AU" i="1" dirty="0" err="1" smtClean="0">
                <a:solidFill>
                  <a:schemeClr val="bg1"/>
                </a:solidFill>
              </a:rPr>
              <a:t>p.d</a:t>
            </a:r>
            <a:r>
              <a:rPr lang="en-AU" i="1" dirty="0" smtClean="0">
                <a:solidFill>
                  <a:schemeClr val="bg1"/>
                </a:solidFill>
              </a:rPr>
              <a:t> across it of 9.0 V.</a:t>
            </a:r>
          </a:p>
          <a:p>
            <a:pPr marL="514350" indent="-514350">
              <a:buAutoNum type="alphaLcParenR" startAt="3"/>
            </a:pPr>
            <a:endParaRPr lang="en-AU" i="1" dirty="0" smtClean="0">
              <a:solidFill>
                <a:schemeClr val="bg1"/>
              </a:solidFill>
            </a:endParaRPr>
          </a:p>
          <a:p>
            <a:pPr marL="514350" indent="-514350">
              <a:buFont typeface="Arial" charset="0"/>
              <a:buAutoNum type="alphaLcParenR" startAt="3"/>
            </a:pPr>
            <a:r>
              <a:rPr lang="en-AU" i="1" dirty="0" smtClean="0">
                <a:solidFill>
                  <a:schemeClr val="bg1"/>
                </a:solidFill>
              </a:rPr>
              <a:t>A heater of resistance 3.2 </a:t>
            </a:r>
            <a:r>
              <a:rPr lang="en-AU" i="1" dirty="0" smtClean="0">
                <a:solidFill>
                  <a:schemeClr val="bg1"/>
                </a:solidFill>
                <a:latin typeface="Symbol" pitchFamily="18" charset="2"/>
              </a:rPr>
              <a:t>W</a:t>
            </a:r>
            <a:r>
              <a:rPr lang="en-AU" i="1" dirty="0" smtClean="0">
                <a:solidFill>
                  <a:schemeClr val="bg1"/>
                </a:solidFill>
              </a:rPr>
              <a:t> connected to a 240 V supply.</a:t>
            </a:r>
          </a:p>
          <a:p>
            <a:pPr marL="514350" indent="-514350">
              <a:buFont typeface="Arial" charset="0"/>
              <a:buAutoNum type="alphaLcParenR" startAt="3"/>
            </a:pPr>
            <a:endParaRPr lang="en-AU" i="1" dirty="0" smtClean="0">
              <a:solidFill>
                <a:schemeClr val="bg1"/>
              </a:solidFill>
            </a:endParaRPr>
          </a:p>
          <a:p>
            <a:pPr marL="514350" indent="-514350">
              <a:buFont typeface="Arial" charset="0"/>
              <a:buAutoNum type="alphaLcParenR" startAt="3"/>
            </a:pPr>
            <a:r>
              <a:rPr lang="en-AU" i="1" dirty="0" smtClean="0">
                <a:solidFill>
                  <a:schemeClr val="bg1"/>
                </a:solidFill>
              </a:rPr>
              <a:t>A water heater working off the 240 V mains and drawing a current of 13A.</a:t>
            </a:r>
          </a:p>
          <a:p>
            <a:pPr marL="514350" indent="-514350">
              <a:buAutoNum type="alphaLcParenR" startAt="3"/>
            </a:pPr>
            <a:endParaRPr lang="en-AU" i="1" dirty="0" smtClean="0">
              <a:solidFill>
                <a:schemeClr val="bg1"/>
              </a:solidFill>
            </a:endParaRPr>
          </a:p>
          <a:p>
            <a:pPr>
              <a:buNone/>
            </a:pPr>
            <a:endParaRPr lang="en-AU" i="1" dirty="0" smtClean="0">
              <a:solidFill>
                <a:schemeClr val="bg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Power in </a:t>
            </a:r>
            <a:r>
              <a:rPr lang="en-AU" dirty="0" err="1" smtClean="0">
                <a:solidFill>
                  <a:schemeClr val="bg1"/>
                </a:solidFill>
              </a:rPr>
              <a:t>Ohmic</a:t>
            </a:r>
            <a:r>
              <a:rPr lang="en-AU" dirty="0" smtClean="0">
                <a:solidFill>
                  <a:schemeClr val="bg1"/>
                </a:solidFill>
              </a:rPr>
              <a:t> Resistors</a:t>
            </a:r>
          </a:p>
        </p:txBody>
      </p:sp>
      <p:sp>
        <p:nvSpPr>
          <p:cNvPr id="5123" name="Espace réservé du contenu 2"/>
          <p:cNvSpPr>
            <a:spLocks noGrp="1"/>
          </p:cNvSpPr>
          <p:nvPr>
            <p:ph idx="1"/>
          </p:nvPr>
        </p:nvSpPr>
        <p:spPr>
          <a:xfrm>
            <a:off x="251520" y="1124744"/>
            <a:ext cx="8640960" cy="5688632"/>
          </a:xfrm>
          <a:solidFill>
            <a:schemeClr val="accent1">
              <a:alpha val="50000"/>
            </a:schemeClr>
          </a:solidFill>
        </p:spPr>
        <p:txBody>
          <a:bodyPr/>
          <a:lstStyle/>
          <a:p>
            <a:pPr>
              <a:buNone/>
            </a:pPr>
            <a:r>
              <a:rPr lang="en-AU" sz="2300" u="sng" dirty="0" smtClean="0">
                <a:solidFill>
                  <a:schemeClr val="bg1"/>
                </a:solidFill>
              </a:rPr>
              <a:t>Example 5.6b:</a:t>
            </a:r>
            <a:r>
              <a:rPr lang="en-AU" sz="2300" dirty="0" smtClean="0">
                <a:solidFill>
                  <a:schemeClr val="bg1"/>
                </a:solidFill>
              </a:rPr>
              <a:t> A motor cars two headlights are each rated at 50W and operate on a 12V power supply. Calculate;</a:t>
            </a:r>
          </a:p>
          <a:p>
            <a:pPr marL="514350" indent="-514350">
              <a:buAutoNum type="alphaLcParenR"/>
            </a:pPr>
            <a:r>
              <a:rPr lang="en-AU" sz="2300" dirty="0" smtClean="0">
                <a:solidFill>
                  <a:schemeClr val="bg1"/>
                </a:solidFill>
              </a:rPr>
              <a:t>The current in each headlight</a:t>
            </a:r>
          </a:p>
          <a:p>
            <a:pPr marL="0" indent="0">
              <a:lnSpc>
                <a:spcPct val="90000"/>
              </a:lnSpc>
              <a:spcBef>
                <a:spcPts val="0"/>
              </a:spcBef>
              <a:buNone/>
            </a:pPr>
            <a:r>
              <a:rPr lang="en-AU" sz="2300" dirty="0" smtClean="0">
                <a:solidFill>
                  <a:schemeClr val="bg1"/>
                </a:solidFill>
              </a:rPr>
              <a:t>	</a:t>
            </a:r>
          </a:p>
          <a:p>
            <a:pPr marL="0" indent="0">
              <a:buNone/>
            </a:pPr>
            <a:endParaRPr lang="en-AU" sz="2300" dirty="0">
              <a:solidFill>
                <a:schemeClr val="bg1"/>
              </a:solidFill>
            </a:endParaRPr>
          </a:p>
          <a:p>
            <a:pPr marL="0" indent="0">
              <a:buNone/>
            </a:pPr>
            <a:endParaRPr lang="en-AU" sz="2300" dirty="0" smtClean="0">
              <a:solidFill>
                <a:schemeClr val="bg1"/>
              </a:solidFill>
            </a:endParaRPr>
          </a:p>
          <a:p>
            <a:pPr marL="0" indent="0">
              <a:buNone/>
            </a:pPr>
            <a:r>
              <a:rPr lang="en-AU" sz="2300" dirty="0" smtClean="0">
                <a:solidFill>
                  <a:schemeClr val="bg1"/>
                </a:solidFill>
              </a:rPr>
              <a:t>b)   The charge passing through each globe every second.</a:t>
            </a:r>
          </a:p>
          <a:p>
            <a:pPr marL="0" indent="0">
              <a:lnSpc>
                <a:spcPct val="90000"/>
              </a:lnSpc>
              <a:spcBef>
                <a:spcPts val="0"/>
              </a:spcBef>
              <a:buNone/>
            </a:pPr>
            <a:r>
              <a:rPr lang="en-AU" sz="2300" dirty="0" smtClean="0">
                <a:solidFill>
                  <a:schemeClr val="bg1"/>
                </a:solidFill>
              </a:rPr>
              <a:t>	</a:t>
            </a:r>
          </a:p>
          <a:p>
            <a:pPr marL="0" indent="0">
              <a:buNone/>
            </a:pPr>
            <a:endParaRPr lang="en-AU" sz="2300" dirty="0" smtClean="0">
              <a:solidFill>
                <a:schemeClr val="bg1"/>
              </a:solidFill>
            </a:endParaRPr>
          </a:p>
          <a:p>
            <a:pPr marL="0" indent="0">
              <a:buNone/>
            </a:pPr>
            <a:endParaRPr lang="en-AU" sz="2300" dirty="0">
              <a:solidFill>
                <a:schemeClr val="bg1"/>
              </a:solidFill>
            </a:endParaRPr>
          </a:p>
          <a:p>
            <a:pPr marL="0" indent="0">
              <a:buNone/>
            </a:pPr>
            <a:r>
              <a:rPr lang="en-AU" sz="2300" dirty="0" smtClean="0">
                <a:solidFill>
                  <a:schemeClr val="bg1"/>
                </a:solidFill>
              </a:rPr>
              <a:t>c)   The total energy consumed during a 2 hour journey.</a:t>
            </a:r>
          </a:p>
          <a:p>
            <a:pPr marL="0" indent="0">
              <a:buNone/>
            </a:pPr>
            <a:r>
              <a:rPr lang="en-AU" sz="2300" dirty="0" smtClean="0">
                <a:solidFill>
                  <a:schemeClr val="bg1"/>
                </a:solidFill>
              </a:rPr>
              <a:t>	</a:t>
            </a:r>
            <a:endParaRPr lang="en-AU" sz="2300" dirty="0">
              <a:solidFill>
                <a:schemeClr val="bg1"/>
              </a:solidFill>
            </a:endParaRPr>
          </a:p>
          <a:p>
            <a:pPr marL="0" indent="0">
              <a:buNone/>
            </a:pPr>
            <a:endParaRPr lang="en-AU" sz="2300" dirty="0" smtClean="0">
              <a:solidFill>
                <a:schemeClr val="bg1"/>
              </a:solidFill>
            </a:endParaRPr>
          </a:p>
        </p:txBody>
      </p:sp>
    </p:spTree>
    <p:extLst>
      <p:ext uri="{BB962C8B-B14F-4D97-AF65-F5344CB8AC3E}">
        <p14:creationId xmlns:p14="http://schemas.microsoft.com/office/powerpoint/2010/main" val="28618313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Power in </a:t>
            </a:r>
            <a:r>
              <a:rPr lang="en-AU" dirty="0" err="1" smtClean="0">
                <a:solidFill>
                  <a:schemeClr val="bg1"/>
                </a:solidFill>
              </a:rPr>
              <a:t>Ohmic</a:t>
            </a:r>
            <a:r>
              <a:rPr lang="en-AU" dirty="0" smtClean="0">
                <a:solidFill>
                  <a:schemeClr val="bg1"/>
                </a:solidFill>
              </a:rPr>
              <a:t> Resistors</a:t>
            </a:r>
          </a:p>
        </p:txBody>
      </p:sp>
      <p:sp>
        <p:nvSpPr>
          <p:cNvPr id="5123" name="Espace réservé du contenu 2"/>
          <p:cNvSpPr>
            <a:spLocks noGrp="1"/>
          </p:cNvSpPr>
          <p:nvPr>
            <p:ph idx="1"/>
          </p:nvPr>
        </p:nvSpPr>
        <p:spPr>
          <a:xfrm>
            <a:off x="251520" y="1124744"/>
            <a:ext cx="8640960" cy="5688632"/>
          </a:xfrm>
          <a:solidFill>
            <a:schemeClr val="accent1">
              <a:alpha val="50000"/>
            </a:schemeClr>
          </a:solidFill>
        </p:spPr>
        <p:txBody>
          <a:bodyPr/>
          <a:lstStyle/>
          <a:p>
            <a:pPr>
              <a:lnSpc>
                <a:spcPct val="90000"/>
              </a:lnSpc>
              <a:spcBef>
                <a:spcPts val="0"/>
              </a:spcBef>
              <a:buNone/>
            </a:pPr>
            <a:r>
              <a:rPr lang="en-AU" sz="2300" u="sng" dirty="0">
                <a:solidFill>
                  <a:schemeClr val="bg1"/>
                </a:solidFill>
              </a:rPr>
              <a:t>Example </a:t>
            </a:r>
            <a:r>
              <a:rPr lang="en-AU" sz="2300" u="sng" dirty="0" smtClean="0">
                <a:solidFill>
                  <a:schemeClr val="bg1"/>
                </a:solidFill>
              </a:rPr>
              <a:t>5.6c:</a:t>
            </a:r>
            <a:r>
              <a:rPr lang="en-AU" sz="2300" dirty="0" smtClean="0">
                <a:solidFill>
                  <a:schemeClr val="bg1"/>
                </a:solidFill>
              </a:rPr>
              <a:t> </a:t>
            </a:r>
            <a:r>
              <a:rPr lang="en-AU" sz="2300" dirty="0">
                <a:solidFill>
                  <a:schemeClr val="bg1"/>
                </a:solidFill>
              </a:rPr>
              <a:t>A </a:t>
            </a:r>
            <a:r>
              <a:rPr lang="en-AU" sz="2300" dirty="0" smtClean="0">
                <a:solidFill>
                  <a:schemeClr val="bg1"/>
                </a:solidFill>
              </a:rPr>
              <a:t>1500 W electric kettle operates on a 240V power supply. Calculate;</a:t>
            </a:r>
          </a:p>
          <a:p>
            <a:pPr marL="514350" indent="-514350">
              <a:lnSpc>
                <a:spcPct val="90000"/>
              </a:lnSpc>
              <a:spcBef>
                <a:spcPts val="0"/>
              </a:spcBef>
              <a:buAutoNum type="alphaLcParenR"/>
            </a:pPr>
            <a:r>
              <a:rPr lang="en-AU" sz="2300" dirty="0" smtClean="0">
                <a:solidFill>
                  <a:schemeClr val="bg1"/>
                </a:solidFill>
              </a:rPr>
              <a:t>The current of the kettle</a:t>
            </a:r>
          </a:p>
          <a:p>
            <a:pPr marL="0" indent="0">
              <a:lnSpc>
                <a:spcPct val="90000"/>
              </a:lnSpc>
              <a:spcBef>
                <a:spcPts val="0"/>
              </a:spcBef>
              <a:buNone/>
            </a:pPr>
            <a:r>
              <a:rPr lang="en-AU" sz="2300" dirty="0" smtClean="0">
                <a:solidFill>
                  <a:schemeClr val="bg1"/>
                </a:solidFill>
              </a:rPr>
              <a:t>	</a:t>
            </a:r>
          </a:p>
          <a:p>
            <a:pPr marL="0" indent="0">
              <a:lnSpc>
                <a:spcPct val="90000"/>
              </a:lnSpc>
              <a:spcBef>
                <a:spcPts val="0"/>
              </a:spcBef>
              <a:buNone/>
            </a:pPr>
            <a:endParaRPr lang="en-AU" sz="2300" dirty="0">
              <a:solidFill>
                <a:schemeClr val="bg1"/>
              </a:solidFill>
            </a:endParaRPr>
          </a:p>
          <a:p>
            <a:pPr marL="0" indent="0">
              <a:lnSpc>
                <a:spcPct val="90000"/>
              </a:lnSpc>
              <a:spcBef>
                <a:spcPts val="0"/>
              </a:spcBef>
              <a:buNone/>
            </a:pPr>
            <a:endParaRPr lang="en-AU" sz="2300" dirty="0" smtClean="0">
              <a:solidFill>
                <a:schemeClr val="bg1"/>
              </a:solidFill>
            </a:endParaRPr>
          </a:p>
          <a:p>
            <a:pPr marL="0" indent="0">
              <a:lnSpc>
                <a:spcPct val="90000"/>
              </a:lnSpc>
              <a:spcBef>
                <a:spcPts val="0"/>
              </a:spcBef>
              <a:buNone/>
            </a:pPr>
            <a:endParaRPr lang="en-AU" sz="2300" dirty="0">
              <a:solidFill>
                <a:schemeClr val="bg1"/>
              </a:solidFill>
            </a:endParaRPr>
          </a:p>
          <a:p>
            <a:pPr marL="0" indent="0">
              <a:lnSpc>
                <a:spcPct val="90000"/>
              </a:lnSpc>
              <a:spcBef>
                <a:spcPts val="0"/>
              </a:spcBef>
              <a:buNone/>
            </a:pPr>
            <a:r>
              <a:rPr lang="en-AU" sz="2300" dirty="0" smtClean="0">
                <a:solidFill>
                  <a:schemeClr val="bg1"/>
                </a:solidFill>
              </a:rPr>
              <a:t>b)   The electrical energy it uses during a standard 4.5 minute boil.</a:t>
            </a:r>
          </a:p>
          <a:p>
            <a:pPr marL="0" indent="0">
              <a:lnSpc>
                <a:spcPct val="90000"/>
              </a:lnSpc>
              <a:spcBef>
                <a:spcPts val="0"/>
              </a:spcBef>
              <a:buNone/>
            </a:pPr>
            <a:r>
              <a:rPr lang="en-AU" sz="2300" dirty="0" smtClean="0">
                <a:solidFill>
                  <a:schemeClr val="bg1"/>
                </a:solidFill>
              </a:rPr>
              <a:t>	</a:t>
            </a:r>
          </a:p>
          <a:p>
            <a:pPr marL="0" indent="0">
              <a:lnSpc>
                <a:spcPct val="90000"/>
              </a:lnSpc>
              <a:spcBef>
                <a:spcPts val="0"/>
              </a:spcBef>
              <a:buNone/>
            </a:pPr>
            <a:endParaRPr lang="en-AU" sz="2300" dirty="0">
              <a:solidFill>
                <a:schemeClr val="bg1"/>
              </a:solidFill>
            </a:endParaRPr>
          </a:p>
          <a:p>
            <a:pPr marL="0" indent="0">
              <a:lnSpc>
                <a:spcPct val="90000"/>
              </a:lnSpc>
              <a:spcBef>
                <a:spcPts val="0"/>
              </a:spcBef>
              <a:buNone/>
            </a:pPr>
            <a:endParaRPr lang="en-AU" sz="2300" dirty="0" smtClean="0">
              <a:solidFill>
                <a:schemeClr val="bg1"/>
              </a:solidFill>
            </a:endParaRPr>
          </a:p>
          <a:p>
            <a:pPr marL="0" indent="0">
              <a:lnSpc>
                <a:spcPct val="90000"/>
              </a:lnSpc>
              <a:spcBef>
                <a:spcPts val="0"/>
              </a:spcBef>
              <a:buNone/>
            </a:pPr>
            <a:r>
              <a:rPr lang="en-AU" sz="2300" dirty="0" smtClean="0">
                <a:solidFill>
                  <a:schemeClr val="bg1"/>
                </a:solidFill>
              </a:rPr>
              <a:t>c)   The total cost per boil if synergy charges 12.67 cents per kWh.</a:t>
            </a:r>
          </a:p>
          <a:p>
            <a:pPr marL="0" indent="0">
              <a:lnSpc>
                <a:spcPct val="90000"/>
              </a:lnSpc>
              <a:spcBef>
                <a:spcPts val="0"/>
              </a:spcBef>
              <a:buNone/>
            </a:pPr>
            <a:r>
              <a:rPr lang="en-AU" sz="2300" dirty="0" smtClean="0">
                <a:solidFill>
                  <a:schemeClr val="bg1"/>
                </a:solidFill>
              </a:rPr>
              <a:t>	</a:t>
            </a:r>
          </a:p>
        </p:txBody>
      </p:sp>
    </p:spTree>
    <p:extLst>
      <p:ext uri="{BB962C8B-B14F-4D97-AF65-F5344CB8AC3E}">
        <p14:creationId xmlns:p14="http://schemas.microsoft.com/office/powerpoint/2010/main" val="34089463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endParaRPr lang="en-AU" dirty="0" smtClean="0">
              <a:solidFill>
                <a:schemeClr val="bg1"/>
              </a:solidFill>
            </a:endParaRP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Homework: </a:t>
            </a:r>
          </a:p>
          <a:p>
            <a:r>
              <a:rPr lang="en-AU" sz="2800" dirty="0">
                <a:solidFill>
                  <a:schemeClr val="bg1"/>
                </a:solidFill>
                <a:latin typeface="Arial" pitchFamily="34" charset="0"/>
                <a:cs typeface="Arial" pitchFamily="34" charset="0"/>
              </a:rPr>
              <a:t>Complete all questions from Set </a:t>
            </a:r>
            <a:r>
              <a:rPr lang="en-AU" sz="2800" dirty="0" smtClean="0">
                <a:solidFill>
                  <a:schemeClr val="bg1"/>
                </a:solidFill>
                <a:latin typeface="Arial" pitchFamily="34" charset="0"/>
                <a:cs typeface="Arial" pitchFamily="34" charset="0"/>
              </a:rPr>
              <a:t>5.6 </a:t>
            </a:r>
            <a:r>
              <a:rPr lang="en-AU" sz="2800" dirty="0">
                <a:solidFill>
                  <a:schemeClr val="bg1"/>
                </a:solidFill>
                <a:latin typeface="Arial" pitchFamily="34" charset="0"/>
                <a:cs typeface="Arial" pitchFamily="34" charset="0"/>
              </a:rPr>
              <a:t>- due first lesson next week.</a:t>
            </a:r>
          </a:p>
          <a:p>
            <a:endParaRPr lang="en-AU" sz="2800" dirty="0">
              <a:solidFill>
                <a:schemeClr val="bg1"/>
              </a:solidFill>
              <a:latin typeface="Arial" pitchFamily="34" charset="0"/>
              <a:cs typeface="Arial" pitchFamily="34" charset="0"/>
            </a:endParaRPr>
          </a:p>
          <a:p>
            <a:r>
              <a:rPr lang="en-AU" sz="2800" dirty="0">
                <a:solidFill>
                  <a:schemeClr val="bg1"/>
                </a:solidFill>
                <a:latin typeface="Arial" pitchFamily="34" charset="0"/>
                <a:cs typeface="Arial" pitchFamily="34" charset="0"/>
              </a:rPr>
              <a:t>Read Chapter </a:t>
            </a:r>
            <a:r>
              <a:rPr lang="en-AU" sz="2800" dirty="0" smtClean="0">
                <a:solidFill>
                  <a:schemeClr val="bg1"/>
                </a:solidFill>
                <a:latin typeface="Arial" pitchFamily="34" charset="0"/>
                <a:cs typeface="Arial" pitchFamily="34" charset="0"/>
              </a:rPr>
              <a:t>5.4 page 154-157 </a:t>
            </a:r>
            <a:r>
              <a:rPr lang="en-AU" sz="2800" dirty="0">
                <a:solidFill>
                  <a:schemeClr val="bg1"/>
                </a:solidFill>
                <a:latin typeface="Arial" pitchFamily="34" charset="0"/>
                <a:cs typeface="Arial" pitchFamily="34" charset="0"/>
              </a:rPr>
              <a:t>and answer </a:t>
            </a:r>
          </a:p>
          <a:p>
            <a:pPr marL="0" indent="0">
              <a:buNone/>
            </a:pPr>
            <a:r>
              <a:rPr lang="en-AU" sz="2800" dirty="0">
                <a:solidFill>
                  <a:schemeClr val="bg1"/>
                </a:solidFill>
                <a:latin typeface="Arial" pitchFamily="34" charset="0"/>
                <a:cs typeface="Arial" pitchFamily="34" charset="0"/>
              </a:rPr>
              <a:t>	</a:t>
            </a:r>
            <a:r>
              <a:rPr lang="en-AU" sz="2800" dirty="0" smtClean="0">
                <a:solidFill>
                  <a:schemeClr val="bg1"/>
                </a:solidFill>
                <a:latin typeface="Arial" pitchFamily="34" charset="0"/>
                <a:cs typeface="Arial" pitchFamily="34" charset="0"/>
              </a:rPr>
              <a:t>Q1&amp;2 </a:t>
            </a:r>
            <a:r>
              <a:rPr lang="en-AU" sz="2800" dirty="0">
                <a:solidFill>
                  <a:schemeClr val="bg1"/>
                </a:solidFill>
                <a:latin typeface="Arial" pitchFamily="34" charset="0"/>
                <a:cs typeface="Arial" pitchFamily="34" charset="0"/>
              </a:rPr>
              <a:t>Set </a:t>
            </a:r>
            <a:r>
              <a:rPr lang="en-AU" sz="2800" dirty="0" smtClean="0">
                <a:solidFill>
                  <a:schemeClr val="bg1"/>
                </a:solidFill>
                <a:latin typeface="Arial" pitchFamily="34" charset="0"/>
                <a:cs typeface="Arial" pitchFamily="34" charset="0"/>
              </a:rPr>
              <a:t>5.4</a:t>
            </a:r>
            <a:endParaRPr lang="en-AU" sz="2800" dirty="0">
              <a:solidFill>
                <a:schemeClr val="bg1"/>
              </a:solidFill>
              <a:latin typeface="Arial" pitchFamily="34" charset="0"/>
              <a:cs typeface="Arial" pitchFamily="34" charset="0"/>
            </a:endParaRPr>
          </a:p>
          <a:p>
            <a:pPr marL="0" indent="0">
              <a:buNone/>
              <a:tabLst>
                <a:tab pos="361950" algn="l"/>
              </a:tabLst>
            </a:pPr>
            <a:r>
              <a:rPr lang="en-AU" sz="2800" dirty="0">
                <a:solidFill>
                  <a:schemeClr val="bg1"/>
                </a:solidFill>
                <a:latin typeface="Arial" pitchFamily="34" charset="0"/>
                <a:cs typeface="Arial" pitchFamily="34" charset="0"/>
              </a:rPr>
              <a:t>	by next lesson.</a:t>
            </a:r>
          </a:p>
        </p:txBody>
      </p:sp>
    </p:spTree>
    <p:extLst>
      <p:ext uri="{BB962C8B-B14F-4D97-AF65-F5344CB8AC3E}">
        <p14:creationId xmlns:p14="http://schemas.microsoft.com/office/powerpoint/2010/main" val="39514545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131840" y="2571744"/>
            <a:ext cx="5754977" cy="1127125"/>
          </a:xfrm>
        </p:spPr>
        <p:txBody>
          <a:bodyPr/>
          <a:lstStyle/>
          <a:p>
            <a:pPr algn="l"/>
            <a:r>
              <a:rPr lang="en-AU" sz="5400" dirty="0" smtClean="0">
                <a:solidFill>
                  <a:schemeClr val="bg1"/>
                </a:solidFill>
              </a:rPr>
              <a:t>Electric Circuits</a:t>
            </a:r>
          </a:p>
        </p:txBody>
      </p:sp>
      <p:sp>
        <p:nvSpPr>
          <p:cNvPr id="2051" name="Sous-titre 2"/>
          <p:cNvSpPr>
            <a:spLocks noGrp="1"/>
          </p:cNvSpPr>
          <p:nvPr>
            <p:ph type="subTitle" idx="1"/>
          </p:nvPr>
        </p:nvSpPr>
        <p:spPr>
          <a:xfrm>
            <a:off x="3491880" y="3967336"/>
            <a:ext cx="4494212" cy="685800"/>
          </a:xfrm>
        </p:spPr>
        <p:txBody>
          <a:bodyPr/>
          <a:lstStyle/>
          <a:p>
            <a:pPr algn="l"/>
            <a:r>
              <a:rPr lang="en-AU" sz="2400" dirty="0" smtClean="0">
                <a:solidFill>
                  <a:schemeClr val="bg1"/>
                </a:solidFill>
              </a:rPr>
              <a:t>Chapter 5.4 page 154-157</a:t>
            </a:r>
          </a:p>
        </p:txBody>
      </p:sp>
    </p:spTree>
    <p:extLst>
      <p:ext uri="{BB962C8B-B14F-4D97-AF65-F5344CB8AC3E}">
        <p14:creationId xmlns:p14="http://schemas.microsoft.com/office/powerpoint/2010/main" val="27014438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Electric Circuits</a:t>
            </a:r>
          </a:p>
        </p:txBody>
      </p:sp>
      <p:sp>
        <p:nvSpPr>
          <p:cNvPr id="5123" name="Espace réservé du contenu 2"/>
          <p:cNvSpPr>
            <a:spLocks noGrp="1"/>
          </p:cNvSpPr>
          <p:nvPr>
            <p:ph idx="1"/>
          </p:nvPr>
        </p:nvSpPr>
        <p:spPr>
          <a:xfrm>
            <a:off x="457200" y="1357299"/>
            <a:ext cx="8229600" cy="1063589"/>
          </a:xfrm>
          <a:solidFill>
            <a:schemeClr val="accent1">
              <a:alpha val="50000"/>
            </a:schemeClr>
          </a:solidFill>
        </p:spPr>
        <p:txBody>
          <a:bodyPr/>
          <a:lstStyle/>
          <a:p>
            <a:pPr>
              <a:buNone/>
            </a:pPr>
            <a:r>
              <a:rPr lang="en-AU" sz="2800" dirty="0" smtClean="0">
                <a:solidFill>
                  <a:schemeClr val="bg1"/>
                </a:solidFill>
              </a:rPr>
              <a:t>The rate of flow of electric charges, whether positive or negative is called an electric current.</a:t>
            </a:r>
          </a:p>
        </p:txBody>
      </p:sp>
      <p:pic>
        <p:nvPicPr>
          <p:cNvPr id="11268" name="Picture 4" descr="https://www.cdli.ca/courses/ep/predesign/t03/02knowledge-skills/images/activity10/pictori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0564" y="3789041"/>
            <a:ext cx="5103436" cy="306896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www.jonathansblog.net/files/electric-circui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78501"/>
            <a:ext cx="3607782" cy="3068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5909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Definitions</a:t>
            </a:r>
          </a:p>
        </p:txBody>
      </p:sp>
      <p:sp>
        <p:nvSpPr>
          <p:cNvPr id="5123" name="Espace réservé du contenu 2"/>
          <p:cNvSpPr>
            <a:spLocks noGrp="1"/>
          </p:cNvSpPr>
          <p:nvPr>
            <p:ph idx="1"/>
          </p:nvPr>
        </p:nvSpPr>
        <p:spPr>
          <a:xfrm>
            <a:off x="457200" y="1357299"/>
            <a:ext cx="8229600" cy="4929202"/>
          </a:xfrm>
          <a:solidFill>
            <a:schemeClr val="accent1">
              <a:alpha val="50000"/>
            </a:schemeClr>
          </a:solidFill>
        </p:spPr>
        <p:txBody>
          <a:bodyPr/>
          <a:lstStyle/>
          <a:p>
            <a:pPr>
              <a:buNone/>
            </a:pPr>
            <a:r>
              <a:rPr lang="en-AU" sz="2800" dirty="0" smtClean="0">
                <a:solidFill>
                  <a:schemeClr val="bg1"/>
                </a:solidFill>
              </a:rPr>
              <a:t>Voltmeter – measures the difference in electrical potential between two points in the circuit.</a:t>
            </a:r>
          </a:p>
          <a:p>
            <a:pPr>
              <a:buNone/>
            </a:pPr>
            <a:endParaRPr lang="en-AU" sz="2800" dirty="0" smtClean="0">
              <a:solidFill>
                <a:schemeClr val="bg1"/>
              </a:solidFill>
            </a:endParaRPr>
          </a:p>
          <a:p>
            <a:pPr>
              <a:buNone/>
            </a:pPr>
            <a:r>
              <a:rPr lang="en-AU" sz="2800" dirty="0" smtClean="0">
                <a:solidFill>
                  <a:schemeClr val="bg1"/>
                </a:solidFill>
              </a:rPr>
              <a:t>Ammeter – measures the flow rate of the charged electrons (flow of current).</a:t>
            </a:r>
          </a:p>
          <a:p>
            <a:pPr>
              <a:buNone/>
            </a:pPr>
            <a:endParaRPr lang="en-AU" sz="2800" dirty="0" smtClean="0">
              <a:solidFill>
                <a:schemeClr val="bg1"/>
              </a:solidFill>
            </a:endParaRPr>
          </a:p>
          <a:p>
            <a:pPr>
              <a:buNone/>
            </a:pPr>
            <a:r>
              <a:rPr lang="en-AU" sz="2800" dirty="0" smtClean="0">
                <a:solidFill>
                  <a:schemeClr val="bg1"/>
                </a:solidFill>
              </a:rPr>
              <a:t>Resistance – electricity is lost to heat (and/or sound) through the wire. The amount of heat/sound dissipated is based on the resistance the wire holds. </a:t>
            </a:r>
          </a:p>
        </p:txBody>
      </p:sp>
    </p:spTree>
    <p:extLst>
      <p:ext uri="{BB962C8B-B14F-4D97-AF65-F5344CB8AC3E}">
        <p14:creationId xmlns:p14="http://schemas.microsoft.com/office/powerpoint/2010/main" val="23203954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p:spPr>
        <p:txBody>
          <a:bodyPr/>
          <a:lstStyle/>
          <a:p>
            <a:pPr algn="l"/>
            <a:r>
              <a:rPr lang="en-AU" dirty="0" smtClean="0"/>
              <a:t>Simple Electric Circuits</a:t>
            </a:r>
          </a:p>
        </p:txBody>
      </p:sp>
      <p:pic>
        <p:nvPicPr>
          <p:cNvPr id="3076" name="Picture 4"/>
          <p:cNvPicPr>
            <a:picLocks noChangeAspect="1" noChangeArrowheads="1"/>
          </p:cNvPicPr>
          <p:nvPr/>
        </p:nvPicPr>
        <p:blipFill>
          <a:blip r:embed="rId3"/>
          <a:srcRect/>
          <a:stretch>
            <a:fillRect/>
          </a:stretch>
        </p:blipFill>
        <p:spPr bwMode="auto">
          <a:xfrm>
            <a:off x="3131840" y="1268760"/>
            <a:ext cx="4643048" cy="4143403"/>
          </a:xfrm>
          <a:prstGeom prst="rect">
            <a:avLst/>
          </a:prstGeom>
          <a:noFill/>
          <a:ln w="9525">
            <a:noFill/>
            <a:miter lim="800000"/>
            <a:headEnd/>
            <a:tailEnd/>
          </a:ln>
          <a:effectLst/>
        </p:spPr>
      </p:pic>
    </p:spTree>
    <p:extLst>
      <p:ext uri="{BB962C8B-B14F-4D97-AF65-F5344CB8AC3E}">
        <p14:creationId xmlns:p14="http://schemas.microsoft.com/office/powerpoint/2010/main" val="2027803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Charge By Induction</a:t>
            </a:r>
          </a:p>
        </p:txBody>
      </p:sp>
      <p:sp>
        <p:nvSpPr>
          <p:cNvPr id="5123" name="Espace réservé du contenu 2"/>
          <p:cNvSpPr>
            <a:spLocks noGrp="1"/>
          </p:cNvSpPr>
          <p:nvPr>
            <p:ph idx="1"/>
          </p:nvPr>
        </p:nvSpPr>
        <p:spPr>
          <a:xfrm>
            <a:off x="457200" y="1357298"/>
            <a:ext cx="8229600" cy="5312061"/>
          </a:xfrm>
          <a:solidFill>
            <a:schemeClr val="accent1">
              <a:alpha val="50000"/>
            </a:schemeClr>
          </a:solidFill>
        </p:spPr>
        <p:txBody>
          <a:bodyPr/>
          <a:lstStyle/>
          <a:p>
            <a:pPr>
              <a:buNone/>
            </a:pPr>
            <a:r>
              <a:rPr lang="en-AU" sz="2800" dirty="0" smtClean="0">
                <a:solidFill>
                  <a:schemeClr val="bg1"/>
                </a:solidFill>
              </a:rPr>
              <a:t>If a negatively charged object is held close to a neutral object, the electrons on the neutral object will be repelled to the other side of the neutral object.</a:t>
            </a:r>
          </a:p>
          <a:p>
            <a:pPr>
              <a:buNone/>
            </a:pPr>
            <a:endParaRPr lang="en-AU" sz="2800" dirty="0">
              <a:solidFill>
                <a:schemeClr val="bg1"/>
              </a:solidFill>
            </a:endParaRPr>
          </a:p>
          <a:p>
            <a:pPr>
              <a:buNone/>
            </a:pPr>
            <a:endParaRPr lang="en-AU" sz="2800" dirty="0" smtClean="0">
              <a:solidFill>
                <a:schemeClr val="bg1"/>
              </a:solidFill>
            </a:endParaRPr>
          </a:p>
          <a:p>
            <a:pPr>
              <a:buNone/>
            </a:pPr>
            <a:endParaRPr lang="en-AU" sz="2800" dirty="0">
              <a:solidFill>
                <a:schemeClr val="bg1"/>
              </a:solidFill>
            </a:endParaRPr>
          </a:p>
          <a:p>
            <a:pPr>
              <a:buNone/>
            </a:pPr>
            <a:r>
              <a:rPr lang="en-AU" sz="2800" dirty="0" smtClean="0">
                <a:solidFill>
                  <a:schemeClr val="bg1"/>
                </a:solidFill>
              </a:rPr>
              <a:t>A way of removing the electrons from the neutral sphere is to include an earthing wire, which allows the electrons to move out of the sphere. Then the earthing wire is removed and the sphere itself becomes a positively charged object. </a:t>
            </a:r>
          </a:p>
        </p:txBody>
      </p:sp>
      <p:sp>
        <p:nvSpPr>
          <p:cNvPr id="5" name="Oval 4"/>
          <p:cNvSpPr/>
          <p:nvPr/>
        </p:nvSpPr>
        <p:spPr>
          <a:xfrm>
            <a:off x="5796136" y="2924944"/>
            <a:ext cx="1368152" cy="1368152"/>
          </a:xfrm>
          <a:prstGeom prst="ellipse">
            <a:avLst/>
          </a:prstGeom>
          <a:gradFill flip="none" rotWithShape="1">
            <a:gsLst>
              <a:gs pos="0">
                <a:schemeClr val="accent2">
                  <a:lumMod val="75000"/>
                </a:schemeClr>
              </a:gs>
              <a:gs pos="30000">
                <a:schemeClr val="accent2">
                  <a:lumMod val="60000"/>
                  <a:lumOff val="40000"/>
                </a:schemeClr>
              </a:gs>
              <a:gs pos="64999">
                <a:schemeClr val="accent2">
                  <a:lumMod val="40000"/>
                  <a:lumOff val="60000"/>
                </a:schemeClr>
              </a:gs>
              <a:gs pos="89999">
                <a:schemeClr val="accent2">
                  <a:lumMod val="20000"/>
                  <a:lumOff val="80000"/>
                </a:schemeClr>
              </a:gs>
              <a:gs pos="100000">
                <a:schemeClr val="accent2">
                  <a:lumMod val="20000"/>
                  <a:lumOff val="8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0" name="Group 29"/>
          <p:cNvGrpSpPr/>
          <p:nvPr/>
        </p:nvGrpSpPr>
        <p:grpSpPr>
          <a:xfrm>
            <a:off x="1445191" y="3232644"/>
            <a:ext cx="2357983" cy="556396"/>
            <a:chOff x="1445191" y="3232644"/>
            <a:chExt cx="2357983" cy="556396"/>
          </a:xfrm>
        </p:grpSpPr>
        <p:grpSp>
          <p:nvGrpSpPr>
            <p:cNvPr id="3" name="Group 2"/>
            <p:cNvGrpSpPr/>
            <p:nvPr/>
          </p:nvGrpSpPr>
          <p:grpSpPr>
            <a:xfrm>
              <a:off x="1445191" y="3343103"/>
              <a:ext cx="2288549" cy="432048"/>
              <a:chOff x="1361045" y="3127079"/>
              <a:chExt cx="2288549" cy="432048"/>
            </a:xfrm>
          </p:grpSpPr>
          <p:sp>
            <p:nvSpPr>
              <p:cNvPr id="2" name="Flowchart: Direct Access Storage 1"/>
              <p:cNvSpPr/>
              <p:nvPr/>
            </p:nvSpPr>
            <p:spPr>
              <a:xfrm>
                <a:off x="1361045" y="3127079"/>
                <a:ext cx="978708" cy="432048"/>
              </a:xfrm>
              <a:prstGeom prst="flowChartMagneticDrum">
                <a:avLst/>
              </a:prstGeom>
              <a:gradFill flip="none" rotWithShape="1">
                <a:gsLst>
                  <a:gs pos="0">
                    <a:schemeClr val="accent2">
                      <a:lumMod val="75000"/>
                    </a:schemeClr>
                  </a:gs>
                  <a:gs pos="30000">
                    <a:schemeClr val="accent2">
                      <a:lumMod val="60000"/>
                      <a:lumOff val="40000"/>
                    </a:schemeClr>
                  </a:gs>
                  <a:gs pos="64999">
                    <a:schemeClr val="accent2">
                      <a:lumMod val="40000"/>
                      <a:lumOff val="60000"/>
                    </a:schemeClr>
                  </a:gs>
                  <a:gs pos="89999">
                    <a:schemeClr val="accent2">
                      <a:lumMod val="20000"/>
                      <a:lumOff val="80000"/>
                    </a:schemeClr>
                  </a:gs>
                  <a:gs pos="100000">
                    <a:schemeClr val="accent2">
                      <a:lumMod val="20000"/>
                      <a:lumOff val="80000"/>
                    </a:schemeClr>
                  </a:gs>
                </a:gsLst>
                <a:lin ang="16200000" scaled="1"/>
                <a:tileRect/>
              </a:gra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Flowchart: Direct Access Storage 19"/>
              <p:cNvSpPr/>
              <p:nvPr/>
            </p:nvSpPr>
            <p:spPr>
              <a:xfrm>
                <a:off x="2020303" y="3127079"/>
                <a:ext cx="978708" cy="432048"/>
              </a:xfrm>
              <a:prstGeom prst="flowChartMagneticDrum">
                <a:avLst/>
              </a:prstGeom>
              <a:gradFill flip="none" rotWithShape="1">
                <a:gsLst>
                  <a:gs pos="0">
                    <a:schemeClr val="accent2">
                      <a:lumMod val="75000"/>
                    </a:schemeClr>
                  </a:gs>
                  <a:gs pos="30000">
                    <a:schemeClr val="accent2">
                      <a:lumMod val="60000"/>
                      <a:lumOff val="40000"/>
                    </a:schemeClr>
                  </a:gs>
                  <a:gs pos="64999">
                    <a:schemeClr val="accent2">
                      <a:lumMod val="40000"/>
                      <a:lumOff val="60000"/>
                    </a:schemeClr>
                  </a:gs>
                  <a:gs pos="89999">
                    <a:schemeClr val="accent2">
                      <a:lumMod val="20000"/>
                      <a:lumOff val="80000"/>
                    </a:schemeClr>
                  </a:gs>
                  <a:gs pos="100000">
                    <a:schemeClr val="accent2">
                      <a:lumMod val="20000"/>
                      <a:lumOff val="80000"/>
                    </a:schemeClr>
                  </a:gs>
                </a:gsLst>
                <a:lin ang="16200000" scaled="1"/>
                <a:tileRect/>
              </a:gra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Flowchart: Direct Access Storage 20"/>
              <p:cNvSpPr/>
              <p:nvPr/>
            </p:nvSpPr>
            <p:spPr>
              <a:xfrm>
                <a:off x="2670886" y="3127079"/>
                <a:ext cx="978708" cy="432048"/>
              </a:xfrm>
              <a:prstGeom prst="flowChartMagneticDrum">
                <a:avLst/>
              </a:prstGeom>
              <a:gradFill flip="none" rotWithShape="1">
                <a:gsLst>
                  <a:gs pos="0">
                    <a:schemeClr val="accent2">
                      <a:lumMod val="75000"/>
                    </a:schemeClr>
                  </a:gs>
                  <a:gs pos="30000">
                    <a:schemeClr val="accent2">
                      <a:lumMod val="60000"/>
                      <a:lumOff val="40000"/>
                    </a:schemeClr>
                  </a:gs>
                  <a:gs pos="64999">
                    <a:schemeClr val="accent2">
                      <a:lumMod val="40000"/>
                      <a:lumOff val="60000"/>
                    </a:schemeClr>
                  </a:gs>
                  <a:gs pos="89999">
                    <a:schemeClr val="accent2">
                      <a:lumMod val="20000"/>
                      <a:lumOff val="80000"/>
                    </a:schemeClr>
                  </a:gs>
                  <a:gs pos="100000">
                    <a:schemeClr val="accent2">
                      <a:lumMod val="20000"/>
                      <a:lumOff val="80000"/>
                    </a:schemeClr>
                  </a:gs>
                </a:gsLst>
                <a:lin ang="16200000" scaled="1"/>
                <a:tileRect/>
              </a:gra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2" name="Group 21"/>
            <p:cNvGrpSpPr/>
            <p:nvPr/>
          </p:nvGrpSpPr>
          <p:grpSpPr>
            <a:xfrm>
              <a:off x="2576953" y="3232644"/>
              <a:ext cx="1226221" cy="556396"/>
              <a:chOff x="2593803" y="3075543"/>
              <a:chExt cx="1226221" cy="556396"/>
            </a:xfrm>
          </p:grpSpPr>
          <p:sp>
            <p:nvSpPr>
              <p:cNvPr id="18" name="Rectangle 17"/>
              <p:cNvSpPr/>
              <p:nvPr/>
            </p:nvSpPr>
            <p:spPr>
              <a:xfrm>
                <a:off x="3061533" y="3317737"/>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grpSp>
            <p:nvGrpSpPr>
              <p:cNvPr id="19" name="Group 18"/>
              <p:cNvGrpSpPr/>
              <p:nvPr/>
            </p:nvGrpSpPr>
            <p:grpSpPr>
              <a:xfrm>
                <a:off x="2593803" y="3075543"/>
                <a:ext cx="1226221" cy="556396"/>
                <a:chOff x="2593803" y="3258814"/>
                <a:chExt cx="1226221" cy="556396"/>
              </a:xfrm>
            </p:grpSpPr>
            <p:sp>
              <p:nvSpPr>
                <p:cNvPr id="23" name="Rectangle 22"/>
                <p:cNvSpPr/>
                <p:nvPr/>
              </p:nvSpPr>
              <p:spPr>
                <a:xfrm>
                  <a:off x="2843697" y="3290117"/>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sp>
              <p:nvSpPr>
                <p:cNvPr id="24" name="Rectangle 23"/>
                <p:cNvSpPr/>
                <p:nvPr/>
              </p:nvSpPr>
              <p:spPr>
                <a:xfrm>
                  <a:off x="2593803" y="3474838"/>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sp>
              <p:nvSpPr>
                <p:cNvPr id="25" name="Rectangle 24"/>
                <p:cNvSpPr/>
                <p:nvPr/>
              </p:nvSpPr>
              <p:spPr>
                <a:xfrm>
                  <a:off x="3341105" y="3317305"/>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sp>
              <p:nvSpPr>
                <p:cNvPr id="26" name="Rectangle 25"/>
                <p:cNvSpPr/>
                <p:nvPr/>
              </p:nvSpPr>
              <p:spPr>
                <a:xfrm>
                  <a:off x="3300993" y="3501008"/>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sp>
              <p:nvSpPr>
                <p:cNvPr id="27" name="Rectangle 26"/>
                <p:cNvSpPr/>
                <p:nvPr/>
              </p:nvSpPr>
              <p:spPr>
                <a:xfrm>
                  <a:off x="3101645" y="3258814"/>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sp>
              <p:nvSpPr>
                <p:cNvPr id="28" name="Rectangle 27"/>
                <p:cNvSpPr/>
                <p:nvPr/>
              </p:nvSpPr>
              <p:spPr>
                <a:xfrm>
                  <a:off x="2833262" y="3501008"/>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grpSp>
        </p:grpSp>
      </p:grpSp>
      <p:sp>
        <p:nvSpPr>
          <p:cNvPr id="29" name="Rectangle 28"/>
          <p:cNvSpPr/>
          <p:nvPr/>
        </p:nvSpPr>
        <p:spPr>
          <a:xfrm>
            <a:off x="6001293" y="2977447"/>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sp>
        <p:nvSpPr>
          <p:cNvPr id="12" name="Rectangle 11"/>
          <p:cNvSpPr/>
          <p:nvPr/>
        </p:nvSpPr>
        <p:spPr>
          <a:xfrm>
            <a:off x="6076520" y="3028901"/>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33" name="Rectangle 32"/>
          <p:cNvSpPr/>
          <p:nvPr/>
        </p:nvSpPr>
        <p:spPr>
          <a:xfrm>
            <a:off x="5865661" y="3642906"/>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sp>
        <p:nvSpPr>
          <p:cNvPr id="34" name="Rectangle 33"/>
          <p:cNvSpPr/>
          <p:nvPr/>
        </p:nvSpPr>
        <p:spPr>
          <a:xfrm>
            <a:off x="5961104" y="3692374"/>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35" name="Rectangle 34"/>
          <p:cNvSpPr/>
          <p:nvPr/>
        </p:nvSpPr>
        <p:spPr>
          <a:xfrm>
            <a:off x="5713261" y="3291649"/>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sp>
        <p:nvSpPr>
          <p:cNvPr id="36" name="Rectangle 35"/>
          <p:cNvSpPr/>
          <p:nvPr/>
        </p:nvSpPr>
        <p:spPr>
          <a:xfrm>
            <a:off x="5796136" y="334068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39" name="Rectangle 38"/>
          <p:cNvSpPr/>
          <p:nvPr/>
        </p:nvSpPr>
        <p:spPr>
          <a:xfrm>
            <a:off x="6084168" y="3317737"/>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sp>
        <p:nvSpPr>
          <p:cNvPr id="40" name="Rectangle 39"/>
          <p:cNvSpPr/>
          <p:nvPr/>
        </p:nvSpPr>
        <p:spPr>
          <a:xfrm>
            <a:off x="6179611" y="3340689"/>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
        <p:nvSpPr>
          <p:cNvPr id="41" name="Rectangle 40"/>
          <p:cNvSpPr/>
          <p:nvPr/>
        </p:nvSpPr>
        <p:spPr>
          <a:xfrm>
            <a:off x="6179611" y="3913714"/>
            <a:ext cx="478919"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4">
                    <a:lumMod val="75000"/>
                  </a:schemeClr>
                </a:solidFill>
              </a:rPr>
              <a:t>e</a:t>
            </a:r>
            <a:r>
              <a:rPr lang="en-AU" sz="2800" b="1" baseline="30000" dirty="0" smtClean="0">
                <a:solidFill>
                  <a:schemeClr val="accent4">
                    <a:lumMod val="75000"/>
                  </a:schemeClr>
                </a:solidFill>
              </a:rPr>
              <a:t>-</a:t>
            </a:r>
            <a:endParaRPr lang="en-AU" sz="2800" b="1" baseline="30000" dirty="0">
              <a:solidFill>
                <a:schemeClr val="accent4">
                  <a:lumMod val="75000"/>
                </a:schemeClr>
              </a:solidFill>
            </a:endParaRPr>
          </a:p>
        </p:txBody>
      </p:sp>
      <p:sp>
        <p:nvSpPr>
          <p:cNvPr id="42" name="Rectangle 41"/>
          <p:cNvSpPr/>
          <p:nvPr/>
        </p:nvSpPr>
        <p:spPr>
          <a:xfrm>
            <a:off x="6210538" y="3957108"/>
            <a:ext cx="288032" cy="314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a:t>
            </a:r>
            <a:endParaRPr lang="en-AU" sz="2800" b="1" dirty="0"/>
          </a:p>
        </p:txBody>
      </p:sp>
    </p:spTree>
    <p:extLst>
      <p:ext uri="{BB962C8B-B14F-4D97-AF65-F5344CB8AC3E}">
        <p14:creationId xmlns:p14="http://schemas.microsoft.com/office/powerpoint/2010/main" val="342675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4.44444E-6 L 0.17361 4.44444E-6 " pathEditMode="relative" rAng="0" ptsTypes="AA">
                                      <p:cBhvr>
                                        <p:cTn id="6" dur="2000" fill="hold"/>
                                        <p:tgtEl>
                                          <p:spTgt spid="30"/>
                                        </p:tgtEl>
                                        <p:attrNameLst>
                                          <p:attrName>ppt_x</p:attrName>
                                          <p:attrName>ppt_y</p:attrName>
                                        </p:attrNameLst>
                                      </p:cBhvr>
                                      <p:rCtr x="8681" y="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par>
                          <p:cTn id="12" fill="hold">
                            <p:stCondLst>
                              <p:cond delay="2000"/>
                            </p:stCondLst>
                            <p:childTnLst>
                              <p:par>
                                <p:cTn id="13" presetID="63" presetClass="path" presetSubtype="0" accel="50000" decel="50000" fill="hold" grpId="1" nodeType="afterEffect">
                                  <p:stCondLst>
                                    <p:cond delay="0"/>
                                  </p:stCondLst>
                                  <p:childTnLst>
                                    <p:animMotion origin="layout" path="M 4.72222E-6 -4.44444E-6 L 0.05381 -4.44444E-6 " pathEditMode="relative" rAng="0" ptsTypes="AA">
                                      <p:cBhvr>
                                        <p:cTn id="14" dur="2000" fill="hold"/>
                                        <p:tgtEl>
                                          <p:spTgt spid="29"/>
                                        </p:tgtEl>
                                        <p:attrNameLst>
                                          <p:attrName>ppt_x</p:attrName>
                                          <p:attrName>ppt_y</p:attrName>
                                        </p:attrNameLst>
                                      </p:cBhvr>
                                      <p:rCtr x="2691" y="0"/>
                                    </p:animMotion>
                                  </p:childTnLst>
                                </p:cTn>
                              </p:par>
                            </p:childTnLst>
                          </p:cTn>
                        </p:par>
                        <p:par>
                          <p:cTn id="15" fill="hold">
                            <p:stCondLst>
                              <p:cond delay="4000"/>
                            </p:stCondLst>
                            <p:childTnLst>
                              <p:par>
                                <p:cTn id="16" presetID="1" presetClass="entr" presetSubtype="0"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childTnLst>
                          </p:cTn>
                        </p:par>
                        <p:par>
                          <p:cTn id="20" fill="hold">
                            <p:stCondLst>
                              <p:cond delay="4000"/>
                            </p:stCondLst>
                            <p:childTnLst>
                              <p:par>
                                <p:cTn id="21" presetID="63" presetClass="path" presetSubtype="0" accel="50000" decel="50000" fill="hold" grpId="1" nodeType="afterEffect">
                                  <p:stCondLst>
                                    <p:cond delay="0"/>
                                  </p:stCondLst>
                                  <p:childTnLst>
                                    <p:animMotion origin="layout" path="M 1.66667E-6 3.33333E-6 L 0.1 3.33333E-6 " pathEditMode="relative" rAng="0" ptsTypes="AA">
                                      <p:cBhvr>
                                        <p:cTn id="22" dur="2000" fill="hold"/>
                                        <p:tgtEl>
                                          <p:spTgt spid="33"/>
                                        </p:tgtEl>
                                        <p:attrNameLst>
                                          <p:attrName>ppt_x</p:attrName>
                                          <p:attrName>ppt_y</p:attrName>
                                        </p:attrNameLst>
                                      </p:cBhvr>
                                      <p:rCtr x="5000" y="0"/>
                                    </p:animMotion>
                                  </p:childTnLst>
                                </p:cTn>
                              </p:par>
                            </p:childTnLst>
                          </p:cTn>
                        </p:par>
                        <p:par>
                          <p:cTn id="23" fill="hold">
                            <p:stCondLst>
                              <p:cond delay="6000"/>
                            </p:stCondLst>
                            <p:childTnLst>
                              <p:par>
                                <p:cTn id="24" presetID="1" presetClass="entr" presetSubtype="0"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childTnLst>
                                </p:cTn>
                              </p:par>
                            </p:childTnLst>
                          </p:cTn>
                        </p:par>
                        <p:par>
                          <p:cTn id="28" fill="hold">
                            <p:stCondLst>
                              <p:cond delay="6000"/>
                            </p:stCondLst>
                            <p:childTnLst>
                              <p:par>
                                <p:cTn id="29" presetID="63" presetClass="path" presetSubtype="0" accel="50000" decel="50000" fill="hold" grpId="1" nodeType="afterEffect">
                                  <p:stCondLst>
                                    <p:cond delay="0"/>
                                  </p:stCondLst>
                                  <p:childTnLst>
                                    <p:animMotion origin="layout" path="M -1.66667E-6 2.22222E-6 L 0.10886 2.22222E-6 " pathEditMode="relative" rAng="0" ptsTypes="AA">
                                      <p:cBhvr>
                                        <p:cTn id="30" dur="2000" fill="hold"/>
                                        <p:tgtEl>
                                          <p:spTgt spid="35"/>
                                        </p:tgtEl>
                                        <p:attrNameLst>
                                          <p:attrName>ppt_x</p:attrName>
                                          <p:attrName>ppt_y</p:attrName>
                                        </p:attrNameLst>
                                      </p:cBhvr>
                                      <p:rCtr x="5434" y="0"/>
                                    </p:animMotion>
                                  </p:childTnLst>
                                </p:cTn>
                              </p:par>
                            </p:childTnLst>
                          </p:cTn>
                        </p:par>
                        <p:par>
                          <p:cTn id="31" fill="hold">
                            <p:stCondLst>
                              <p:cond delay="8000"/>
                            </p:stCondLst>
                            <p:childTnLst>
                              <p:par>
                                <p:cTn id="32" presetID="1" presetClass="entr" presetSubtype="0"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childTnLst>
                          </p:cTn>
                        </p:par>
                        <p:par>
                          <p:cTn id="36" fill="hold">
                            <p:stCondLst>
                              <p:cond delay="8000"/>
                            </p:stCondLst>
                            <p:childTnLst>
                              <p:par>
                                <p:cTn id="37" presetID="63" presetClass="path" presetSubtype="0" accel="50000" decel="50000" fill="hold" grpId="1" nodeType="afterEffect">
                                  <p:stCondLst>
                                    <p:cond delay="0"/>
                                  </p:stCondLst>
                                  <p:childTnLst>
                                    <p:animMotion origin="layout" path="M -3.05556E-6 -2.96296E-6 L 0.04479 -2.96296E-6 " pathEditMode="relative" rAng="0" ptsTypes="AA">
                                      <p:cBhvr>
                                        <p:cTn id="38" dur="2000" fill="hold"/>
                                        <p:tgtEl>
                                          <p:spTgt spid="39"/>
                                        </p:tgtEl>
                                        <p:attrNameLst>
                                          <p:attrName>ppt_x</p:attrName>
                                          <p:attrName>ppt_y</p:attrName>
                                        </p:attrNameLst>
                                      </p:cBhvr>
                                      <p:rCtr x="2240" y="0"/>
                                    </p:animMotion>
                                  </p:childTnLst>
                                </p:cTn>
                              </p:par>
                            </p:childTnLst>
                          </p:cTn>
                        </p:par>
                        <p:par>
                          <p:cTn id="39" fill="hold">
                            <p:stCondLst>
                              <p:cond delay="10000"/>
                            </p:stCondLst>
                            <p:childTnLst>
                              <p:par>
                                <p:cTn id="40" presetID="1" presetClass="entr" presetSubtype="0"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childTnLst>
                                </p:cTn>
                              </p:par>
                            </p:childTnLst>
                          </p:cTn>
                        </p:par>
                        <p:par>
                          <p:cTn id="44" fill="hold">
                            <p:stCondLst>
                              <p:cond delay="10000"/>
                            </p:stCondLst>
                            <p:childTnLst>
                              <p:par>
                                <p:cTn id="45" presetID="63" presetClass="path" presetSubtype="0" accel="50000" decel="50000" fill="hold" grpId="1" nodeType="afterEffect">
                                  <p:stCondLst>
                                    <p:cond delay="0"/>
                                  </p:stCondLst>
                                  <p:childTnLst>
                                    <p:animMotion origin="layout" path="M 2.77778E-7 1.48148E-6 L 0.04219 1.48148E-6 " pathEditMode="relative" rAng="0" ptsTypes="AA">
                                      <p:cBhvr>
                                        <p:cTn id="46" dur="2000" fill="hold"/>
                                        <p:tgtEl>
                                          <p:spTgt spid="41"/>
                                        </p:tgtEl>
                                        <p:attrNameLst>
                                          <p:attrName>ppt_x</p:attrName>
                                          <p:attrName>ppt_y</p:attrName>
                                        </p:attrNameLst>
                                      </p:cBhvr>
                                      <p:rCtr x="210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12" grpId="0"/>
      <p:bldP spid="33" grpId="0"/>
      <p:bldP spid="33" grpId="1"/>
      <p:bldP spid="34" grpId="0"/>
      <p:bldP spid="35" grpId="0"/>
      <p:bldP spid="35" grpId="1"/>
      <p:bldP spid="36" grpId="0"/>
      <p:bldP spid="39" grpId="0"/>
      <p:bldP spid="39" grpId="1"/>
      <p:bldP spid="40" grpId="0"/>
      <p:bldP spid="41" grpId="0"/>
      <p:bldP spid="41" grpId="1"/>
      <p:bldP spid="42"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Thinking Problem</a:t>
            </a:r>
          </a:p>
        </p:txBody>
      </p:sp>
      <p:graphicFrame>
        <p:nvGraphicFramePr>
          <p:cNvPr id="4" name="Table 3"/>
          <p:cNvGraphicFramePr>
            <a:graphicFrameLocks noGrp="1"/>
          </p:cNvGraphicFramePr>
          <p:nvPr/>
        </p:nvGraphicFramePr>
        <p:xfrm>
          <a:off x="3500431" y="4857760"/>
          <a:ext cx="4791088" cy="1670304"/>
        </p:xfrm>
        <a:graphic>
          <a:graphicData uri="http://schemas.openxmlformats.org/drawingml/2006/table">
            <a:tbl>
              <a:tblPr/>
              <a:tblGrid>
                <a:gridCol w="767446"/>
                <a:gridCol w="2323051"/>
                <a:gridCol w="1700591"/>
              </a:tblGrid>
              <a:tr h="0">
                <a:tc>
                  <a:txBody>
                    <a:bodyPr/>
                    <a:lstStyle/>
                    <a:p>
                      <a:pPr algn="ctr">
                        <a:lnSpc>
                          <a:spcPct val="115000"/>
                        </a:lnSpc>
                        <a:spcAft>
                          <a:spcPts val="0"/>
                        </a:spcAft>
                      </a:pPr>
                      <a:endParaRPr lang="en-AU" sz="2000" dirty="0">
                        <a:solidFill>
                          <a:schemeClr val="bg1"/>
                        </a:solidFill>
                        <a:latin typeface="+mj-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AU" sz="2000">
                          <a:solidFill>
                            <a:schemeClr val="bg1"/>
                          </a:solidFill>
                          <a:latin typeface="+mj-lt"/>
                          <a:ea typeface="Times New Roman"/>
                          <a:cs typeface="Times New Roman"/>
                        </a:rPr>
                        <a:t>Switches Closed</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AU" sz="2000">
                          <a:solidFill>
                            <a:schemeClr val="bg1"/>
                          </a:solidFill>
                          <a:latin typeface="+mj-lt"/>
                          <a:ea typeface="Times New Roman"/>
                          <a:cs typeface="Times New Roman"/>
                        </a:rPr>
                        <a:t>Lamps on</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AU" sz="2000">
                          <a:solidFill>
                            <a:schemeClr val="bg1"/>
                          </a:solidFill>
                          <a:latin typeface="+mj-lt"/>
                          <a:ea typeface="Times New Roman"/>
                          <a:cs typeface="Times New Roman"/>
                        </a:rPr>
                        <a:t>A</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a:solidFill>
                            <a:schemeClr val="bg1"/>
                          </a:solidFill>
                          <a:latin typeface="+mj-lt"/>
                          <a:ea typeface="Times New Roman"/>
                          <a:cs typeface="Times New Roman"/>
                        </a:rPr>
                        <a:t>S</a:t>
                      </a:r>
                      <a:r>
                        <a:rPr lang="en-AU" sz="2000" baseline="-25000">
                          <a:solidFill>
                            <a:schemeClr val="bg1"/>
                          </a:solidFill>
                          <a:latin typeface="+mj-lt"/>
                          <a:ea typeface="Times New Roman"/>
                          <a:cs typeface="Times New Roman"/>
                        </a:rPr>
                        <a:t>1</a:t>
                      </a:r>
                      <a:r>
                        <a:rPr lang="en-AU" sz="2000">
                          <a:solidFill>
                            <a:schemeClr val="bg1"/>
                          </a:solidFill>
                          <a:latin typeface="+mj-lt"/>
                          <a:ea typeface="Times New Roman"/>
                          <a:cs typeface="Times New Roman"/>
                        </a:rPr>
                        <a:t>, S</a:t>
                      </a:r>
                      <a:r>
                        <a:rPr lang="en-AU" sz="2000" baseline="-25000">
                          <a:solidFill>
                            <a:schemeClr val="bg1"/>
                          </a:solidFill>
                          <a:latin typeface="+mj-lt"/>
                          <a:ea typeface="Times New Roman"/>
                          <a:cs typeface="Times New Roman"/>
                        </a:rPr>
                        <a:t>2</a:t>
                      </a:r>
                      <a:r>
                        <a:rPr lang="en-AU" sz="2000">
                          <a:solidFill>
                            <a:schemeClr val="bg1"/>
                          </a:solidFill>
                          <a:latin typeface="+mj-lt"/>
                          <a:ea typeface="Times New Roman"/>
                          <a:cs typeface="Times New Roman"/>
                        </a:rPr>
                        <a:t>, S</a:t>
                      </a:r>
                      <a:r>
                        <a:rPr lang="en-AU" sz="2000" baseline="-25000">
                          <a:solidFill>
                            <a:schemeClr val="bg1"/>
                          </a:solidFill>
                          <a:latin typeface="+mj-lt"/>
                          <a:ea typeface="Times New Roman"/>
                          <a:cs typeface="Times New Roman"/>
                        </a:rPr>
                        <a:t>4</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a:solidFill>
                            <a:schemeClr val="bg1"/>
                          </a:solidFill>
                          <a:latin typeface="+mj-lt"/>
                          <a:ea typeface="Times New Roman"/>
                          <a:cs typeface="Times New Roman"/>
                        </a:rPr>
                        <a:t>L</a:t>
                      </a:r>
                      <a:r>
                        <a:rPr lang="en-AU" sz="2000" baseline="-25000">
                          <a:solidFill>
                            <a:schemeClr val="bg1"/>
                          </a:solidFill>
                          <a:latin typeface="+mj-lt"/>
                          <a:ea typeface="Times New Roman"/>
                          <a:cs typeface="Times New Roman"/>
                        </a:rPr>
                        <a:t>1</a:t>
                      </a:r>
                      <a:r>
                        <a:rPr lang="en-AU" sz="2000">
                          <a:solidFill>
                            <a:schemeClr val="bg1"/>
                          </a:solidFill>
                          <a:latin typeface="+mj-lt"/>
                          <a:ea typeface="Times New Roman"/>
                          <a:cs typeface="Times New Roman"/>
                        </a:rPr>
                        <a:t>, L</a:t>
                      </a:r>
                      <a:r>
                        <a:rPr lang="en-AU" sz="2000" baseline="-25000">
                          <a:solidFill>
                            <a:schemeClr val="bg1"/>
                          </a:solidFill>
                          <a:latin typeface="+mj-lt"/>
                          <a:ea typeface="Times New Roman"/>
                          <a:cs typeface="Times New Roman"/>
                        </a:rPr>
                        <a:t>2</a:t>
                      </a:r>
                      <a:r>
                        <a:rPr lang="en-AU" sz="2000">
                          <a:solidFill>
                            <a:schemeClr val="bg1"/>
                          </a:solidFill>
                          <a:latin typeface="+mj-lt"/>
                          <a:ea typeface="Times New Roman"/>
                          <a:cs typeface="Times New Roman"/>
                        </a:rPr>
                        <a:t>, L</a:t>
                      </a:r>
                      <a:r>
                        <a:rPr lang="en-AU" sz="2000" baseline="-25000">
                          <a:solidFill>
                            <a:schemeClr val="bg1"/>
                          </a:solidFill>
                          <a:latin typeface="+mj-lt"/>
                          <a:ea typeface="Times New Roman"/>
                          <a:cs typeface="Times New Roman"/>
                        </a:rPr>
                        <a:t>3</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AU" sz="2000">
                          <a:solidFill>
                            <a:schemeClr val="bg1"/>
                          </a:solidFill>
                          <a:latin typeface="+mj-lt"/>
                          <a:ea typeface="Times New Roman"/>
                          <a:cs typeface="Times New Roman"/>
                        </a:rPr>
                        <a:t>B</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a:solidFill>
                            <a:schemeClr val="bg1"/>
                          </a:solidFill>
                          <a:latin typeface="+mj-lt"/>
                          <a:ea typeface="Times New Roman"/>
                          <a:cs typeface="Times New Roman"/>
                        </a:rPr>
                        <a:t>S</a:t>
                      </a:r>
                      <a:r>
                        <a:rPr lang="en-AU" sz="2000" baseline="-25000">
                          <a:solidFill>
                            <a:schemeClr val="bg1"/>
                          </a:solidFill>
                          <a:latin typeface="+mj-lt"/>
                          <a:ea typeface="Times New Roman"/>
                          <a:cs typeface="Times New Roman"/>
                        </a:rPr>
                        <a:t>1</a:t>
                      </a:r>
                      <a:r>
                        <a:rPr lang="en-AU" sz="2000">
                          <a:solidFill>
                            <a:schemeClr val="bg1"/>
                          </a:solidFill>
                          <a:latin typeface="+mj-lt"/>
                          <a:ea typeface="Times New Roman"/>
                          <a:cs typeface="Times New Roman"/>
                        </a:rPr>
                        <a:t>, S</a:t>
                      </a:r>
                      <a:r>
                        <a:rPr lang="en-AU" sz="2000" baseline="-25000">
                          <a:solidFill>
                            <a:schemeClr val="bg1"/>
                          </a:solidFill>
                          <a:latin typeface="+mj-lt"/>
                          <a:ea typeface="Times New Roman"/>
                          <a:cs typeface="Times New Roman"/>
                        </a:rPr>
                        <a:t>2</a:t>
                      </a:r>
                      <a:r>
                        <a:rPr lang="en-AU" sz="2000">
                          <a:solidFill>
                            <a:schemeClr val="bg1"/>
                          </a:solidFill>
                          <a:latin typeface="+mj-lt"/>
                          <a:ea typeface="Times New Roman"/>
                          <a:cs typeface="Times New Roman"/>
                        </a:rPr>
                        <a:t>, S</a:t>
                      </a:r>
                      <a:r>
                        <a:rPr lang="en-AU" sz="2000" baseline="-25000">
                          <a:solidFill>
                            <a:schemeClr val="bg1"/>
                          </a:solidFill>
                          <a:latin typeface="+mj-lt"/>
                          <a:ea typeface="Times New Roman"/>
                          <a:cs typeface="Times New Roman"/>
                        </a:rPr>
                        <a:t>3</a:t>
                      </a:r>
                      <a:r>
                        <a:rPr lang="en-AU" sz="2000">
                          <a:solidFill>
                            <a:schemeClr val="bg1"/>
                          </a:solidFill>
                          <a:latin typeface="+mj-lt"/>
                          <a:ea typeface="Times New Roman"/>
                          <a:cs typeface="Times New Roman"/>
                        </a:rPr>
                        <a:t>, S</a:t>
                      </a:r>
                      <a:r>
                        <a:rPr lang="en-AU" sz="2000" baseline="-25000">
                          <a:solidFill>
                            <a:schemeClr val="bg1"/>
                          </a:solidFill>
                          <a:latin typeface="+mj-lt"/>
                          <a:ea typeface="Times New Roman"/>
                          <a:cs typeface="Times New Roman"/>
                        </a:rPr>
                        <a:t>4</a:t>
                      </a:r>
                      <a:r>
                        <a:rPr lang="en-AU" sz="2000">
                          <a:solidFill>
                            <a:schemeClr val="bg1"/>
                          </a:solidFill>
                          <a:latin typeface="+mj-lt"/>
                          <a:ea typeface="Times New Roman"/>
                          <a:cs typeface="Times New Roman"/>
                        </a:rPr>
                        <a:t>, S</a:t>
                      </a:r>
                      <a:r>
                        <a:rPr lang="en-AU" sz="2000" baseline="-25000">
                          <a:solidFill>
                            <a:schemeClr val="bg1"/>
                          </a:solidFill>
                          <a:latin typeface="+mj-lt"/>
                          <a:ea typeface="Times New Roman"/>
                          <a:cs typeface="Times New Roman"/>
                        </a:rPr>
                        <a:t>5</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a:solidFill>
                            <a:schemeClr val="bg1"/>
                          </a:solidFill>
                          <a:latin typeface="+mj-lt"/>
                          <a:ea typeface="Times New Roman"/>
                          <a:cs typeface="Times New Roman"/>
                        </a:rPr>
                        <a:t>L</a:t>
                      </a:r>
                      <a:r>
                        <a:rPr lang="en-AU" sz="2000" baseline="-25000">
                          <a:solidFill>
                            <a:schemeClr val="bg1"/>
                          </a:solidFill>
                          <a:latin typeface="+mj-lt"/>
                          <a:ea typeface="Times New Roman"/>
                          <a:cs typeface="Times New Roman"/>
                        </a:rPr>
                        <a:t>1</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AU" sz="2000">
                          <a:solidFill>
                            <a:schemeClr val="bg1"/>
                          </a:solidFill>
                          <a:latin typeface="+mj-lt"/>
                          <a:ea typeface="Times New Roman"/>
                          <a:cs typeface="Times New Roman"/>
                        </a:rPr>
                        <a:t>C</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dirty="0">
                          <a:solidFill>
                            <a:schemeClr val="bg1"/>
                          </a:solidFill>
                          <a:latin typeface="+mj-lt"/>
                          <a:ea typeface="Times New Roman"/>
                          <a:cs typeface="Times New Roman"/>
                        </a:rPr>
                        <a:t>S</a:t>
                      </a:r>
                      <a:r>
                        <a:rPr lang="en-AU" sz="2000" baseline="-25000" dirty="0">
                          <a:solidFill>
                            <a:schemeClr val="bg1"/>
                          </a:solidFill>
                          <a:latin typeface="+mj-lt"/>
                          <a:ea typeface="Times New Roman"/>
                          <a:cs typeface="Times New Roman"/>
                        </a:rPr>
                        <a:t>1</a:t>
                      </a:r>
                      <a:r>
                        <a:rPr lang="en-AU" sz="2000" dirty="0">
                          <a:solidFill>
                            <a:schemeClr val="bg1"/>
                          </a:solidFill>
                          <a:latin typeface="+mj-lt"/>
                          <a:ea typeface="Times New Roman"/>
                          <a:cs typeface="Times New Roman"/>
                        </a:rPr>
                        <a:t>, S</a:t>
                      </a:r>
                      <a:r>
                        <a:rPr lang="en-AU" sz="2000" baseline="-25000" dirty="0">
                          <a:solidFill>
                            <a:schemeClr val="bg1"/>
                          </a:solidFill>
                          <a:latin typeface="+mj-lt"/>
                          <a:ea typeface="Times New Roman"/>
                          <a:cs typeface="Times New Roman"/>
                        </a:rPr>
                        <a:t>3</a:t>
                      </a:r>
                      <a:r>
                        <a:rPr lang="en-AU" sz="2000" dirty="0">
                          <a:solidFill>
                            <a:schemeClr val="bg1"/>
                          </a:solidFill>
                          <a:latin typeface="+mj-lt"/>
                          <a:ea typeface="Times New Roman"/>
                          <a:cs typeface="Times New Roman"/>
                        </a:rPr>
                        <a:t>, S</a:t>
                      </a:r>
                      <a:r>
                        <a:rPr lang="en-AU" sz="2000" baseline="-25000" dirty="0">
                          <a:solidFill>
                            <a:schemeClr val="bg1"/>
                          </a:solidFill>
                          <a:latin typeface="+mj-lt"/>
                          <a:ea typeface="Times New Roman"/>
                          <a:cs typeface="Times New Roman"/>
                        </a:rPr>
                        <a:t>4</a:t>
                      </a:r>
                      <a:r>
                        <a:rPr lang="en-AU" sz="2000" dirty="0">
                          <a:solidFill>
                            <a:schemeClr val="bg1"/>
                          </a:solidFill>
                          <a:latin typeface="+mj-lt"/>
                          <a:ea typeface="Times New Roman"/>
                          <a:cs typeface="Times New Roman"/>
                        </a:rPr>
                        <a:t>, S</a:t>
                      </a:r>
                      <a:r>
                        <a:rPr lang="en-AU" sz="2000" baseline="-25000" dirty="0">
                          <a:solidFill>
                            <a:schemeClr val="bg1"/>
                          </a:solidFill>
                          <a:latin typeface="+mj-lt"/>
                          <a:ea typeface="Times New Roman"/>
                          <a:cs typeface="Times New Roman"/>
                        </a:rPr>
                        <a:t>5</a:t>
                      </a:r>
                      <a:endParaRPr lang="en-AU" sz="2000" dirty="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dirty="0">
                          <a:solidFill>
                            <a:schemeClr val="bg1"/>
                          </a:solidFill>
                          <a:latin typeface="+mj-lt"/>
                          <a:ea typeface="Times New Roman"/>
                          <a:cs typeface="Times New Roman"/>
                        </a:rPr>
                        <a:t>L</a:t>
                      </a:r>
                      <a:r>
                        <a:rPr lang="en-AU" sz="2000" baseline="-25000" dirty="0">
                          <a:solidFill>
                            <a:schemeClr val="bg1"/>
                          </a:solidFill>
                          <a:latin typeface="+mj-lt"/>
                          <a:ea typeface="Times New Roman"/>
                          <a:cs typeface="Times New Roman"/>
                        </a:rPr>
                        <a:t>1</a:t>
                      </a:r>
                      <a:r>
                        <a:rPr lang="en-AU" sz="2000" dirty="0">
                          <a:solidFill>
                            <a:schemeClr val="bg1"/>
                          </a:solidFill>
                          <a:latin typeface="+mj-lt"/>
                          <a:ea typeface="Times New Roman"/>
                          <a:cs typeface="Times New Roman"/>
                        </a:rPr>
                        <a:t>, L</a:t>
                      </a:r>
                      <a:r>
                        <a:rPr lang="en-AU" sz="2000" baseline="-25000" dirty="0">
                          <a:solidFill>
                            <a:schemeClr val="bg1"/>
                          </a:solidFill>
                          <a:latin typeface="+mj-lt"/>
                          <a:ea typeface="Times New Roman"/>
                          <a:cs typeface="Times New Roman"/>
                        </a:rPr>
                        <a:t>2</a:t>
                      </a:r>
                      <a:endParaRPr lang="en-AU" sz="2000" dirty="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en-AU" sz="2000">
                          <a:solidFill>
                            <a:schemeClr val="bg1"/>
                          </a:solidFill>
                          <a:latin typeface="+mj-lt"/>
                          <a:ea typeface="Times New Roman"/>
                          <a:cs typeface="Times New Roman"/>
                        </a:rPr>
                        <a:t>D</a:t>
                      </a:r>
                      <a:endParaRPr lang="en-AU" sz="200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dirty="0">
                          <a:solidFill>
                            <a:schemeClr val="bg1"/>
                          </a:solidFill>
                          <a:latin typeface="+mj-lt"/>
                          <a:ea typeface="Times New Roman"/>
                          <a:cs typeface="Times New Roman"/>
                        </a:rPr>
                        <a:t>S</a:t>
                      </a:r>
                      <a:r>
                        <a:rPr lang="en-AU" sz="2000" baseline="-25000" dirty="0">
                          <a:solidFill>
                            <a:schemeClr val="bg1"/>
                          </a:solidFill>
                          <a:latin typeface="+mj-lt"/>
                          <a:ea typeface="Times New Roman"/>
                          <a:cs typeface="Times New Roman"/>
                        </a:rPr>
                        <a:t>1</a:t>
                      </a:r>
                      <a:r>
                        <a:rPr lang="en-AU" sz="2000" dirty="0">
                          <a:solidFill>
                            <a:schemeClr val="bg1"/>
                          </a:solidFill>
                          <a:latin typeface="+mj-lt"/>
                          <a:ea typeface="Times New Roman"/>
                          <a:cs typeface="Times New Roman"/>
                        </a:rPr>
                        <a:t>, S</a:t>
                      </a:r>
                      <a:r>
                        <a:rPr lang="en-AU" sz="2000" baseline="-25000" dirty="0">
                          <a:solidFill>
                            <a:schemeClr val="bg1"/>
                          </a:solidFill>
                          <a:latin typeface="+mj-lt"/>
                          <a:ea typeface="Times New Roman"/>
                          <a:cs typeface="Times New Roman"/>
                        </a:rPr>
                        <a:t>2</a:t>
                      </a:r>
                      <a:r>
                        <a:rPr lang="en-AU" sz="2000" dirty="0">
                          <a:solidFill>
                            <a:schemeClr val="bg1"/>
                          </a:solidFill>
                          <a:latin typeface="+mj-lt"/>
                          <a:ea typeface="Times New Roman"/>
                          <a:cs typeface="Times New Roman"/>
                        </a:rPr>
                        <a:t>, S</a:t>
                      </a:r>
                      <a:r>
                        <a:rPr lang="en-AU" sz="2000" baseline="-25000" dirty="0">
                          <a:solidFill>
                            <a:schemeClr val="bg1"/>
                          </a:solidFill>
                          <a:latin typeface="+mj-lt"/>
                          <a:ea typeface="Times New Roman"/>
                          <a:cs typeface="Times New Roman"/>
                        </a:rPr>
                        <a:t>3</a:t>
                      </a:r>
                      <a:r>
                        <a:rPr lang="en-AU" sz="2000" dirty="0">
                          <a:solidFill>
                            <a:schemeClr val="bg1"/>
                          </a:solidFill>
                          <a:latin typeface="+mj-lt"/>
                          <a:ea typeface="Times New Roman"/>
                          <a:cs typeface="Times New Roman"/>
                        </a:rPr>
                        <a:t>, S</a:t>
                      </a:r>
                      <a:r>
                        <a:rPr lang="en-AU" sz="2000" baseline="-25000" dirty="0">
                          <a:solidFill>
                            <a:schemeClr val="bg1"/>
                          </a:solidFill>
                          <a:latin typeface="+mj-lt"/>
                          <a:ea typeface="Times New Roman"/>
                          <a:cs typeface="Times New Roman"/>
                        </a:rPr>
                        <a:t>4</a:t>
                      </a:r>
                      <a:endParaRPr lang="en-AU" sz="2000" dirty="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2000" dirty="0">
                          <a:solidFill>
                            <a:schemeClr val="bg1"/>
                          </a:solidFill>
                          <a:latin typeface="+mj-lt"/>
                          <a:ea typeface="Times New Roman"/>
                          <a:cs typeface="Times New Roman"/>
                        </a:rPr>
                        <a:t>L</a:t>
                      </a:r>
                      <a:r>
                        <a:rPr lang="en-AU" sz="2000" baseline="-25000" dirty="0">
                          <a:solidFill>
                            <a:schemeClr val="bg1"/>
                          </a:solidFill>
                          <a:latin typeface="+mj-lt"/>
                          <a:ea typeface="Times New Roman"/>
                          <a:cs typeface="Times New Roman"/>
                        </a:rPr>
                        <a:t>1</a:t>
                      </a:r>
                      <a:r>
                        <a:rPr lang="en-AU" sz="2000" dirty="0">
                          <a:solidFill>
                            <a:schemeClr val="bg1"/>
                          </a:solidFill>
                          <a:latin typeface="+mj-lt"/>
                          <a:ea typeface="Times New Roman"/>
                          <a:cs typeface="Times New Roman"/>
                        </a:rPr>
                        <a:t>, L</a:t>
                      </a:r>
                      <a:r>
                        <a:rPr lang="en-AU" sz="2000" baseline="-25000" dirty="0">
                          <a:solidFill>
                            <a:schemeClr val="bg1"/>
                          </a:solidFill>
                          <a:latin typeface="+mj-lt"/>
                          <a:ea typeface="Times New Roman"/>
                          <a:cs typeface="Times New Roman"/>
                        </a:rPr>
                        <a:t>3</a:t>
                      </a:r>
                      <a:endParaRPr lang="en-AU" sz="2000" dirty="0">
                        <a:solidFill>
                          <a:schemeClr val="bg1"/>
                        </a:solidFill>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602" name="Rectangle 2"/>
          <p:cNvSpPr>
            <a:spLocks noChangeArrowheads="1"/>
          </p:cNvSpPr>
          <p:nvPr/>
        </p:nvSpPr>
        <p:spPr bwMode="auto">
          <a:xfrm>
            <a:off x="428596" y="1214422"/>
            <a:ext cx="821537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smtClean="0">
                <a:ln>
                  <a:noFill/>
                </a:ln>
                <a:solidFill>
                  <a:schemeClr val="bg1"/>
                </a:solidFill>
                <a:effectLst/>
                <a:latin typeface="+mj-lt"/>
                <a:ea typeface="Times New Roman" pitchFamily="18" charset="0"/>
                <a:cs typeface="Times New Roman" pitchFamily="18" charset="0"/>
              </a:rPr>
              <a:t>Electricity is philosophically considered to be like water. It is lazy and takes the easiest path possible. A series/parallel circuit shown contains 5 switches (S1 to S5) and 3 lamps of equal resistance (L1 to L3). </a:t>
            </a:r>
            <a:endParaRPr kumimoji="0" lang="en-AU" sz="2000" b="0" i="0" u="none" strike="noStrike" cap="none" normalizeH="0" baseline="0" dirty="0" smtClean="0">
              <a:ln>
                <a:noFill/>
              </a:ln>
              <a:solidFill>
                <a:schemeClr val="bg1"/>
              </a:solidFill>
              <a:effectLst/>
              <a:latin typeface="+mj-lt"/>
            </a:endParaRPr>
          </a:p>
        </p:txBody>
      </p:sp>
      <p:pic>
        <p:nvPicPr>
          <p:cNvPr id="25601" name="Picture 8" descr="LightSwitch.jpg"/>
          <p:cNvPicPr>
            <a:picLocks noChangeAspect="1" noChangeArrowheads="1"/>
          </p:cNvPicPr>
          <p:nvPr/>
        </p:nvPicPr>
        <p:blipFill>
          <a:blip r:embed="rId3"/>
          <a:srcRect/>
          <a:stretch>
            <a:fillRect/>
          </a:stretch>
        </p:blipFill>
        <p:spPr bwMode="auto">
          <a:xfrm>
            <a:off x="2428860" y="2214554"/>
            <a:ext cx="3924300" cy="1685925"/>
          </a:xfrm>
          <a:prstGeom prst="rect">
            <a:avLst/>
          </a:prstGeom>
          <a:noFill/>
        </p:spPr>
      </p:pic>
      <p:sp>
        <p:nvSpPr>
          <p:cNvPr id="25603" name="Rectangle 3"/>
          <p:cNvSpPr>
            <a:spLocks noChangeArrowheads="1"/>
          </p:cNvSpPr>
          <p:nvPr/>
        </p:nvSpPr>
        <p:spPr bwMode="auto">
          <a:xfrm>
            <a:off x="500035" y="3929066"/>
            <a:ext cx="821537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smtClean="0">
                <a:ln>
                  <a:noFill/>
                </a:ln>
                <a:solidFill>
                  <a:schemeClr val="bg1"/>
                </a:solidFill>
                <a:effectLst/>
                <a:latin typeface="+mj-lt"/>
                <a:ea typeface="Times New Roman" pitchFamily="18" charset="0"/>
                <a:cs typeface="Times New Roman" pitchFamily="18" charset="0"/>
              </a:rPr>
              <a:t>Which combination of switches that are closed would give the correct sequence of lamps that are on? [2 mark]</a:t>
            </a:r>
            <a:endParaRPr kumimoji="0" lang="en-AU" sz="2000" b="0" i="0" u="none" strike="noStrike" cap="none" normalizeH="0" baseline="0" dirty="0" smtClean="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dirty="0" smtClean="0">
                <a:ln>
                  <a:noFill/>
                </a:ln>
                <a:solidFill>
                  <a:schemeClr val="bg1"/>
                </a:solidFill>
                <a:effectLst/>
                <a:latin typeface="+mj-lt"/>
                <a:ea typeface="Times New Roman" pitchFamily="18" charset="0"/>
                <a:cs typeface="Times New Roman" pitchFamily="18" charset="0"/>
              </a:rPr>
              <a:t>  </a:t>
            </a:r>
            <a:endParaRPr kumimoji="0" lang="en-AU" sz="2000" b="0" i="0" u="none" strike="noStrike" cap="none" normalizeH="0" baseline="0" dirty="0" smtClean="0">
              <a:ln>
                <a:noFill/>
              </a:ln>
              <a:solidFill>
                <a:schemeClr val="bg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dirty="0" smtClean="0">
                <a:ln>
                  <a:noFill/>
                </a:ln>
                <a:solidFill>
                  <a:schemeClr val="bg1"/>
                </a:solidFill>
                <a:effectLst/>
                <a:latin typeface="+mj-lt"/>
                <a:ea typeface="Times New Roman" pitchFamily="18" charset="0"/>
                <a:cs typeface="Times New Roman" pitchFamily="18" charset="0"/>
              </a:rPr>
              <a:t>Answer: __________</a:t>
            </a:r>
            <a:endParaRPr kumimoji="0" lang="en-AU" sz="2000" b="0" i="0" u="none" strike="noStrike" cap="none" normalizeH="0" baseline="0" dirty="0" smtClean="0">
              <a:ln>
                <a:noFill/>
              </a:ln>
              <a:solidFill>
                <a:schemeClr val="bg1"/>
              </a:solidFill>
              <a:effectLst/>
              <a:latin typeface="+mj-l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err="1" smtClean="0">
                <a:solidFill>
                  <a:schemeClr val="bg1"/>
                </a:solidFill>
              </a:rPr>
              <a:t>Kirchoff’s</a:t>
            </a:r>
            <a:r>
              <a:rPr lang="en-AU" dirty="0" smtClean="0">
                <a:solidFill>
                  <a:schemeClr val="bg1"/>
                </a:solidFill>
              </a:rPr>
              <a:t> Voltage Law</a:t>
            </a:r>
          </a:p>
        </p:txBody>
      </p:sp>
      <p:sp>
        <p:nvSpPr>
          <p:cNvPr id="4099" name="Espace réservé du contenu 2"/>
          <p:cNvSpPr>
            <a:spLocks noGrp="1"/>
          </p:cNvSpPr>
          <p:nvPr>
            <p:ph idx="1"/>
          </p:nvPr>
        </p:nvSpPr>
        <p:spPr>
          <a:xfrm>
            <a:off x="142844" y="2017731"/>
            <a:ext cx="8786874" cy="2197087"/>
          </a:xfrm>
        </p:spPr>
        <p:txBody>
          <a:bodyPr/>
          <a:lstStyle/>
          <a:p>
            <a:pPr marL="0" indent="0">
              <a:buNone/>
            </a:pPr>
            <a:r>
              <a:rPr lang="en-AU" sz="2400" dirty="0" smtClean="0"/>
              <a:t>The total potential drop around a closed circuit must be equal to the total EMF in the circuit. The input is provided by the voltage source V</a:t>
            </a:r>
            <a:r>
              <a:rPr lang="en-AU" sz="2400" baseline="-25000" dirty="0" smtClean="0"/>
              <a:t>in</a:t>
            </a:r>
            <a:r>
              <a:rPr lang="en-AU" sz="2400" dirty="0" smtClean="0"/>
              <a:t> (5 volts) and the output is the voltage </a:t>
            </a:r>
            <a:r>
              <a:rPr lang="en-AU" sz="2400" dirty="0" err="1" smtClean="0"/>
              <a:t>V</a:t>
            </a:r>
            <a:r>
              <a:rPr lang="en-AU" sz="2400" baseline="-25000" dirty="0" err="1" smtClean="0"/>
              <a:t>out</a:t>
            </a:r>
            <a:r>
              <a:rPr lang="en-AU" sz="2400" dirty="0" smtClean="0"/>
              <a:t> (2 volts and 3 volts) across the resistors.</a:t>
            </a:r>
            <a:endParaRPr lang="en-AU" sz="2400" dirty="0"/>
          </a:p>
        </p:txBody>
      </p:sp>
      <p:sp>
        <p:nvSpPr>
          <p:cNvPr id="5" name="Rectangle 4"/>
          <p:cNvSpPr/>
          <p:nvPr/>
        </p:nvSpPr>
        <p:spPr>
          <a:xfrm>
            <a:off x="928662" y="5572140"/>
            <a:ext cx="1428760"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102" name="Picture 6"/>
          <p:cNvPicPr>
            <a:picLocks noChangeAspect="1" noChangeArrowheads="1"/>
          </p:cNvPicPr>
          <p:nvPr/>
        </p:nvPicPr>
        <p:blipFill>
          <a:blip r:embed="rId3"/>
          <a:srcRect/>
          <a:stretch>
            <a:fillRect/>
          </a:stretch>
        </p:blipFill>
        <p:spPr bwMode="auto">
          <a:xfrm>
            <a:off x="5429256" y="3214686"/>
            <a:ext cx="3429024" cy="3369284"/>
          </a:xfrm>
          <a:prstGeom prst="rect">
            <a:avLst/>
          </a:prstGeom>
          <a:noFill/>
          <a:ln w="9525">
            <a:noFill/>
            <a:miter lim="800000"/>
            <a:headEnd/>
            <a:tailEnd/>
          </a:ln>
          <a:effectLst/>
        </p:spPr>
      </p:pic>
      <p:sp>
        <p:nvSpPr>
          <p:cNvPr id="10" name="TextBox 9"/>
          <p:cNvSpPr txBox="1"/>
          <p:nvPr/>
        </p:nvSpPr>
        <p:spPr>
          <a:xfrm>
            <a:off x="1285852" y="4429132"/>
            <a:ext cx="2214578" cy="830997"/>
          </a:xfrm>
          <a:prstGeom prst="rect">
            <a:avLst/>
          </a:prstGeom>
          <a:solidFill>
            <a:schemeClr val="accent1">
              <a:lumMod val="60000"/>
              <a:lumOff val="40000"/>
            </a:schemeClr>
          </a:solidFill>
        </p:spPr>
        <p:txBody>
          <a:bodyPr wrap="square" rtlCol="0">
            <a:spAutoFit/>
          </a:bodyPr>
          <a:lstStyle/>
          <a:p>
            <a:r>
              <a:rPr lang="en-AU" sz="4800" b="1" dirty="0" smtClean="0">
                <a:latin typeface="Symbol" pitchFamily="18" charset="2"/>
              </a:rPr>
              <a:t>SD</a:t>
            </a:r>
            <a:r>
              <a:rPr lang="en-AU" sz="4800" b="1" dirty="0" smtClean="0">
                <a:latin typeface="+mj-lt"/>
              </a:rPr>
              <a:t>V = 0</a:t>
            </a:r>
            <a:endParaRPr lang="en-AU" sz="4800" b="1" baseline="-25000" dirty="0">
              <a:latin typeface="+mj-lt"/>
            </a:endParaRPr>
          </a:p>
        </p:txBody>
      </p:sp>
    </p:spTree>
    <p:extLst>
      <p:ext uri="{BB962C8B-B14F-4D97-AF65-F5344CB8AC3E}">
        <p14:creationId xmlns:p14="http://schemas.microsoft.com/office/powerpoint/2010/main" val="21609308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err="1" smtClean="0">
                <a:solidFill>
                  <a:schemeClr val="bg1"/>
                </a:solidFill>
              </a:rPr>
              <a:t>Kirchoff’s</a:t>
            </a:r>
            <a:r>
              <a:rPr lang="en-AU" dirty="0" smtClean="0">
                <a:solidFill>
                  <a:schemeClr val="bg1"/>
                </a:solidFill>
              </a:rPr>
              <a:t> Voltage Law</a:t>
            </a:r>
          </a:p>
        </p:txBody>
      </p:sp>
      <p:sp>
        <p:nvSpPr>
          <p:cNvPr id="4099" name="Espace réservé du contenu 2"/>
          <p:cNvSpPr>
            <a:spLocks noGrp="1"/>
          </p:cNvSpPr>
          <p:nvPr>
            <p:ph idx="1"/>
          </p:nvPr>
        </p:nvSpPr>
        <p:spPr>
          <a:xfrm>
            <a:off x="142844" y="2428868"/>
            <a:ext cx="4286280" cy="4125937"/>
          </a:xfrm>
        </p:spPr>
        <p:txBody>
          <a:bodyPr/>
          <a:lstStyle/>
          <a:p>
            <a:pPr marL="0" indent="0">
              <a:buNone/>
            </a:pPr>
            <a:r>
              <a:rPr lang="en-AU" sz="2000" u="sng" dirty="0" smtClean="0"/>
              <a:t>Example 5.4a:</a:t>
            </a:r>
          </a:p>
          <a:p>
            <a:pPr marL="0" indent="0">
              <a:buNone/>
            </a:pPr>
            <a:r>
              <a:rPr lang="en-AU" sz="2000" dirty="0" smtClean="0"/>
              <a:t>Calculate the voltage V</a:t>
            </a:r>
          </a:p>
          <a:p>
            <a:pPr marL="0" indent="0">
              <a:buNone/>
            </a:pPr>
            <a:r>
              <a:rPr lang="en-AU" sz="2000" dirty="0" smtClean="0"/>
              <a:t>Solution</a:t>
            </a:r>
          </a:p>
          <a:p>
            <a:pPr marL="0" indent="0">
              <a:buNone/>
            </a:pPr>
            <a:r>
              <a:rPr lang="en-AU" sz="2000" dirty="0" smtClean="0"/>
              <a:t>With an arbitrary choice of clockwise travel around the loop and counting with the voltage arrow as a positive contribution to algebraic sum, Kirchhoff’s Voltage Law:</a:t>
            </a:r>
          </a:p>
          <a:p>
            <a:pPr>
              <a:buNone/>
            </a:pPr>
            <a:r>
              <a:rPr lang="en-AU" sz="2000" dirty="0" smtClean="0"/>
              <a:t>	-6 – (-10) + V +7 = 0,</a:t>
            </a:r>
          </a:p>
          <a:p>
            <a:pPr>
              <a:buNone/>
            </a:pPr>
            <a:r>
              <a:rPr lang="en-AU" sz="2000" dirty="0" smtClean="0"/>
              <a:t>	so V = -11 V (voltage travels in opposite direction to arrow on diagram)</a:t>
            </a:r>
            <a:endParaRPr lang="en-AU" sz="2000" dirty="0"/>
          </a:p>
        </p:txBody>
      </p:sp>
      <p:pic>
        <p:nvPicPr>
          <p:cNvPr id="21508" name="Picture 4"/>
          <p:cNvPicPr>
            <a:picLocks noChangeAspect="1" noChangeArrowheads="1"/>
          </p:cNvPicPr>
          <p:nvPr/>
        </p:nvPicPr>
        <p:blipFill>
          <a:blip r:embed="rId3"/>
          <a:srcRect/>
          <a:stretch>
            <a:fillRect/>
          </a:stretch>
        </p:blipFill>
        <p:spPr bwMode="auto">
          <a:xfrm>
            <a:off x="2786050" y="1857364"/>
            <a:ext cx="1785950" cy="1733806"/>
          </a:xfrm>
          <a:prstGeom prst="rect">
            <a:avLst/>
          </a:prstGeom>
          <a:noFill/>
          <a:ln w="9525">
            <a:noFill/>
            <a:miter lim="800000"/>
            <a:headEnd/>
            <a:tailEnd/>
          </a:ln>
          <a:effectLst/>
        </p:spPr>
      </p:pic>
      <p:pic>
        <p:nvPicPr>
          <p:cNvPr id="21510" name="Picture 6"/>
          <p:cNvPicPr>
            <a:picLocks noChangeAspect="1" noChangeArrowheads="1"/>
          </p:cNvPicPr>
          <p:nvPr/>
        </p:nvPicPr>
        <p:blipFill>
          <a:blip r:embed="rId4"/>
          <a:srcRect/>
          <a:stretch>
            <a:fillRect/>
          </a:stretch>
        </p:blipFill>
        <p:spPr bwMode="auto">
          <a:xfrm>
            <a:off x="7286644" y="1857364"/>
            <a:ext cx="1714512" cy="1739360"/>
          </a:xfrm>
          <a:prstGeom prst="rect">
            <a:avLst/>
          </a:prstGeom>
          <a:noFill/>
          <a:ln w="9525">
            <a:noFill/>
            <a:miter lim="800000"/>
            <a:headEnd/>
            <a:tailEnd/>
          </a:ln>
          <a:effectLst/>
        </p:spPr>
      </p:pic>
      <p:sp>
        <p:nvSpPr>
          <p:cNvPr id="13" name="Espace réservé du contenu 2"/>
          <p:cNvSpPr txBox="1">
            <a:spLocks/>
          </p:cNvSpPr>
          <p:nvPr/>
        </p:nvSpPr>
        <p:spPr bwMode="auto">
          <a:xfrm>
            <a:off x="4857720" y="2428868"/>
            <a:ext cx="4286280" cy="4125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ct val="20000"/>
              </a:spcBef>
              <a:defRPr/>
            </a:pPr>
            <a:r>
              <a:rPr lang="en-AU" sz="2000" u="sng" dirty="0"/>
              <a:t>Example </a:t>
            </a:r>
            <a:r>
              <a:rPr lang="en-AU" sz="2000" u="sng" dirty="0" smtClean="0"/>
              <a:t>5.4b: </a:t>
            </a:r>
          </a:p>
          <a:p>
            <a:pPr lvl="0">
              <a:spcBef>
                <a:spcPct val="20000"/>
              </a:spcBef>
              <a:defRPr/>
            </a:pPr>
            <a:r>
              <a:rPr kumimoji="0" lang="en-AU" sz="2000" b="0" i="0" u="none" strike="noStrike" kern="1200" cap="none" spc="0" normalizeH="0" baseline="0" noProof="0" dirty="0" smtClean="0">
                <a:ln>
                  <a:noFill/>
                </a:ln>
                <a:solidFill>
                  <a:schemeClr val="tx1"/>
                </a:solidFill>
                <a:effectLst/>
                <a:uLnTx/>
                <a:uFillTx/>
                <a:latin typeface="+mn-lt"/>
                <a:ea typeface="+mn-ea"/>
                <a:cs typeface="+mn-cs"/>
              </a:rPr>
              <a:t>Calculate the voltage V</a:t>
            </a:r>
          </a:p>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AU" sz="2000" b="0" i="0" u="none" strike="noStrike" kern="1200" cap="none" spc="0" normalizeH="0" baseline="0" noProof="0" dirty="0" smtClean="0">
                <a:ln>
                  <a:noFill/>
                </a:ln>
                <a:solidFill>
                  <a:schemeClr val="tx1"/>
                </a:solidFill>
                <a:effectLst/>
                <a:uLnTx/>
                <a:uFillTx/>
                <a:latin typeface="+mn-lt"/>
                <a:ea typeface="+mn-ea"/>
                <a:cs typeface="+mn-cs"/>
              </a:rPr>
              <a:t>Solution</a:t>
            </a:r>
          </a:p>
          <a:p>
            <a:r>
              <a:rPr lang="en-AU" sz="2000" dirty="0" smtClean="0">
                <a:latin typeface="+mj-lt"/>
              </a:rPr>
              <a:t>Not a ‘closed </a:t>
            </a:r>
            <a:r>
              <a:rPr lang="en-AU" sz="2000" dirty="0">
                <a:latin typeface="+mj-lt"/>
              </a:rPr>
              <a:t>circuit loop’ </a:t>
            </a:r>
            <a:r>
              <a:rPr lang="en-AU" sz="2000" dirty="0" smtClean="0">
                <a:latin typeface="+mj-lt"/>
              </a:rPr>
              <a:t>hence the voltage </a:t>
            </a:r>
            <a:r>
              <a:rPr lang="en-AU" sz="2000" dirty="0">
                <a:latin typeface="+mj-lt"/>
              </a:rPr>
              <a:t>V </a:t>
            </a:r>
            <a:r>
              <a:rPr lang="en-AU" sz="2000" dirty="0" smtClean="0">
                <a:latin typeface="+mj-lt"/>
              </a:rPr>
              <a:t>(between the two nodes) </a:t>
            </a:r>
            <a:r>
              <a:rPr lang="en-AU" sz="2000" dirty="0">
                <a:latin typeface="+mj-lt"/>
              </a:rPr>
              <a:t>which have nothing </a:t>
            </a:r>
            <a:r>
              <a:rPr lang="en-AU" sz="2000" dirty="0" smtClean="0">
                <a:latin typeface="+mj-lt"/>
              </a:rPr>
              <a:t>connected between </a:t>
            </a:r>
            <a:r>
              <a:rPr lang="en-AU" sz="2000" dirty="0">
                <a:latin typeface="+mj-lt"/>
              </a:rPr>
              <a:t>them, </a:t>
            </a:r>
            <a:r>
              <a:rPr lang="en-AU" sz="2000" dirty="0" smtClean="0">
                <a:latin typeface="+mj-lt"/>
              </a:rPr>
              <a:t>should be zero. </a:t>
            </a:r>
            <a:r>
              <a:rPr lang="en-AU" sz="2000" b="1" i="1" dirty="0" smtClean="0">
                <a:latin typeface="+mj-lt"/>
              </a:rPr>
              <a:t>Kirchhoff’s </a:t>
            </a:r>
            <a:r>
              <a:rPr lang="en-AU" sz="2000" b="1" i="1" dirty="0">
                <a:latin typeface="+mj-lt"/>
              </a:rPr>
              <a:t>Voltage Law is still valid</a:t>
            </a:r>
            <a:r>
              <a:rPr lang="en-AU" sz="2000" dirty="0">
                <a:latin typeface="+mj-lt"/>
              </a:rPr>
              <a:t>. </a:t>
            </a:r>
            <a:r>
              <a:rPr lang="en-AU" sz="2000" dirty="0" smtClean="0">
                <a:latin typeface="+mj-lt"/>
              </a:rPr>
              <a:t>With anticlockwise </a:t>
            </a:r>
            <a:r>
              <a:rPr lang="en-AU" sz="2000" dirty="0">
                <a:latin typeface="+mj-lt"/>
              </a:rPr>
              <a:t>travel around the </a:t>
            </a:r>
            <a:r>
              <a:rPr lang="en-AU" sz="2000" dirty="0" smtClean="0">
                <a:latin typeface="+mj-lt"/>
              </a:rPr>
              <a:t>loop, then:</a:t>
            </a:r>
            <a:endParaRPr lang="en-AU" sz="2000" dirty="0">
              <a:latin typeface="+mj-lt"/>
            </a:endParaRPr>
          </a:p>
          <a:p>
            <a:r>
              <a:rPr lang="de-DE" sz="2000" dirty="0" smtClean="0">
                <a:latin typeface="+mj-lt"/>
              </a:rPr>
              <a:t>	+ </a:t>
            </a:r>
            <a:r>
              <a:rPr lang="de-DE" sz="2000" dirty="0">
                <a:latin typeface="+mj-lt"/>
              </a:rPr>
              <a:t>V + 2 - 10 – (-8) = </a:t>
            </a:r>
            <a:r>
              <a:rPr lang="de-DE" sz="2000" dirty="0" smtClean="0">
                <a:latin typeface="+mj-lt"/>
              </a:rPr>
              <a:t>0	 </a:t>
            </a:r>
          </a:p>
          <a:p>
            <a:r>
              <a:rPr lang="de-DE" sz="2000" dirty="0">
                <a:latin typeface="+mj-lt"/>
              </a:rPr>
              <a:t>	</a:t>
            </a:r>
            <a:r>
              <a:rPr lang="de-DE" sz="2000" dirty="0" smtClean="0">
                <a:latin typeface="+mj-lt"/>
              </a:rPr>
              <a:t>V </a:t>
            </a:r>
            <a:r>
              <a:rPr lang="de-DE" sz="2000" dirty="0">
                <a:latin typeface="+mj-lt"/>
              </a:rPr>
              <a:t>= 0 V</a:t>
            </a:r>
            <a:endParaRPr kumimoji="0" lang="en-AU" sz="2000" b="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stretch>
            <a:fillRect/>
          </a:stretch>
        </p:blipFill>
        <p:spPr bwMode="auto">
          <a:xfrm>
            <a:off x="371845" y="4287062"/>
            <a:ext cx="3914403" cy="1856582"/>
          </a:xfrm>
          <a:prstGeom prst="rect">
            <a:avLst/>
          </a:prstGeom>
          <a:noFill/>
          <a:ln w="9525">
            <a:noFill/>
            <a:miter lim="800000"/>
            <a:headEnd/>
            <a:tailEnd/>
          </a:ln>
          <a:effectLst/>
        </p:spPr>
      </p:pic>
      <p:sp>
        <p:nvSpPr>
          <p:cNvPr id="4098" name="Titre 1"/>
          <p:cNvSpPr>
            <a:spLocks noGrp="1"/>
          </p:cNvSpPr>
          <p:nvPr>
            <p:ph type="title"/>
          </p:nvPr>
        </p:nvSpPr>
        <p:spPr/>
        <p:txBody>
          <a:bodyPr/>
          <a:lstStyle/>
          <a:p>
            <a:r>
              <a:rPr lang="en-AU" dirty="0" err="1" smtClean="0">
                <a:solidFill>
                  <a:schemeClr val="bg1"/>
                </a:solidFill>
              </a:rPr>
              <a:t>Kirchoff’s</a:t>
            </a:r>
            <a:r>
              <a:rPr lang="en-AU" dirty="0" smtClean="0">
                <a:solidFill>
                  <a:schemeClr val="bg1"/>
                </a:solidFill>
              </a:rPr>
              <a:t> Current Law</a:t>
            </a:r>
          </a:p>
        </p:txBody>
      </p:sp>
      <p:sp>
        <p:nvSpPr>
          <p:cNvPr id="4099" name="Espace réservé du contenu 2"/>
          <p:cNvSpPr>
            <a:spLocks noGrp="1"/>
          </p:cNvSpPr>
          <p:nvPr>
            <p:ph idx="1"/>
          </p:nvPr>
        </p:nvSpPr>
        <p:spPr>
          <a:xfrm>
            <a:off x="142844" y="2285992"/>
            <a:ext cx="4286280" cy="1928826"/>
          </a:xfrm>
        </p:spPr>
        <p:txBody>
          <a:bodyPr/>
          <a:lstStyle/>
          <a:p>
            <a:pPr marL="0" indent="0">
              <a:buNone/>
            </a:pPr>
            <a:r>
              <a:rPr lang="en-AU" sz="2400" dirty="0" smtClean="0"/>
              <a:t>In any electrical circuit the sum of all currents flowing into any point is equal to the sum of the currents flowing out of it.</a:t>
            </a:r>
          </a:p>
        </p:txBody>
      </p:sp>
      <p:grpSp>
        <p:nvGrpSpPr>
          <p:cNvPr id="11" name="Group 10"/>
          <p:cNvGrpSpPr/>
          <p:nvPr/>
        </p:nvGrpSpPr>
        <p:grpSpPr>
          <a:xfrm>
            <a:off x="5214942" y="3000372"/>
            <a:ext cx="3429024" cy="3199617"/>
            <a:chOff x="4786314" y="2214554"/>
            <a:chExt cx="3429024" cy="3199617"/>
          </a:xfrm>
        </p:grpSpPr>
        <p:pic>
          <p:nvPicPr>
            <p:cNvPr id="10" name="Picture 4"/>
            <p:cNvPicPr>
              <a:picLocks noChangeAspect="1" noChangeArrowheads="1"/>
            </p:cNvPicPr>
            <p:nvPr/>
          </p:nvPicPr>
          <p:blipFill>
            <a:blip r:embed="rId4"/>
            <a:srcRect/>
            <a:stretch>
              <a:fillRect/>
            </a:stretch>
          </p:blipFill>
          <p:spPr bwMode="auto">
            <a:xfrm>
              <a:off x="4786314" y="2214554"/>
              <a:ext cx="3429024" cy="3199617"/>
            </a:xfrm>
            <a:prstGeom prst="rect">
              <a:avLst/>
            </a:prstGeom>
            <a:noFill/>
            <a:ln w="9525">
              <a:noFill/>
              <a:miter lim="800000"/>
              <a:headEnd/>
              <a:tailEnd/>
            </a:ln>
            <a:effectLst/>
          </p:spPr>
        </p:pic>
        <p:sp>
          <p:nvSpPr>
            <p:cNvPr id="5" name="Rectangle 4"/>
            <p:cNvSpPr/>
            <p:nvPr/>
          </p:nvSpPr>
          <p:spPr>
            <a:xfrm>
              <a:off x="4857752" y="4286256"/>
              <a:ext cx="1428760"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3" name="TextBox 12"/>
          <p:cNvSpPr txBox="1"/>
          <p:nvPr/>
        </p:nvSpPr>
        <p:spPr>
          <a:xfrm>
            <a:off x="5500694" y="2000240"/>
            <a:ext cx="2786082" cy="830997"/>
          </a:xfrm>
          <a:prstGeom prst="rect">
            <a:avLst/>
          </a:prstGeom>
          <a:solidFill>
            <a:schemeClr val="accent1">
              <a:lumMod val="60000"/>
              <a:lumOff val="40000"/>
            </a:schemeClr>
          </a:solidFill>
        </p:spPr>
        <p:txBody>
          <a:bodyPr wrap="square" rtlCol="0">
            <a:spAutoFit/>
          </a:bodyPr>
          <a:lstStyle/>
          <a:p>
            <a:r>
              <a:rPr lang="en-AU" sz="4800" b="1" dirty="0" err="1" smtClean="0">
                <a:latin typeface="Symbol" pitchFamily="18" charset="2"/>
              </a:rPr>
              <a:t>S</a:t>
            </a:r>
            <a:r>
              <a:rPr lang="en-AU" sz="4800" b="1" dirty="0" err="1" smtClean="0">
                <a:latin typeface="+mj-lt"/>
              </a:rPr>
              <a:t>I</a:t>
            </a:r>
            <a:r>
              <a:rPr lang="en-AU" sz="4800" b="1" baseline="-25000" dirty="0" err="1" smtClean="0">
                <a:latin typeface="+mj-lt"/>
              </a:rPr>
              <a:t>in</a:t>
            </a:r>
            <a:r>
              <a:rPr lang="en-AU" sz="4800" b="1" dirty="0" smtClean="0">
                <a:latin typeface="+mj-lt"/>
              </a:rPr>
              <a:t> = </a:t>
            </a:r>
            <a:r>
              <a:rPr lang="en-AU" sz="4800" b="1" dirty="0" err="1" smtClean="0">
                <a:latin typeface="Symbol" pitchFamily="18" charset="2"/>
              </a:rPr>
              <a:t>S</a:t>
            </a:r>
            <a:r>
              <a:rPr lang="en-AU" sz="4800" b="1" dirty="0" err="1" smtClean="0">
                <a:latin typeface="+mj-lt"/>
              </a:rPr>
              <a:t>I</a:t>
            </a:r>
            <a:r>
              <a:rPr lang="en-AU" sz="4800" b="1" baseline="-25000" dirty="0" err="1" smtClean="0">
                <a:latin typeface="+mj-lt"/>
              </a:rPr>
              <a:t>out</a:t>
            </a:r>
            <a:endParaRPr lang="en-AU" sz="4800" b="1" baseline="-25000" dirty="0">
              <a:latin typeface="+mj-l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err="1" smtClean="0">
                <a:solidFill>
                  <a:schemeClr val="bg1"/>
                </a:solidFill>
              </a:rPr>
              <a:t>Kirchoff’s</a:t>
            </a:r>
            <a:r>
              <a:rPr lang="en-AU" dirty="0" smtClean="0">
                <a:solidFill>
                  <a:schemeClr val="bg1"/>
                </a:solidFill>
              </a:rPr>
              <a:t> Current Law</a:t>
            </a:r>
          </a:p>
        </p:txBody>
      </p:sp>
      <p:sp>
        <p:nvSpPr>
          <p:cNvPr id="4099" name="Espace réservé du contenu 2"/>
          <p:cNvSpPr>
            <a:spLocks noGrp="1"/>
          </p:cNvSpPr>
          <p:nvPr>
            <p:ph idx="1"/>
          </p:nvPr>
        </p:nvSpPr>
        <p:spPr>
          <a:xfrm>
            <a:off x="142844" y="2285992"/>
            <a:ext cx="5500726" cy="1714512"/>
          </a:xfrm>
        </p:spPr>
        <p:txBody>
          <a:bodyPr/>
          <a:lstStyle/>
          <a:p>
            <a:pPr marL="0" indent="0">
              <a:buNone/>
            </a:pPr>
            <a:r>
              <a:rPr lang="en-AU" sz="2400" u="sng" dirty="0"/>
              <a:t>Example </a:t>
            </a:r>
            <a:r>
              <a:rPr lang="en-AU" sz="2400" u="sng" dirty="0" smtClean="0"/>
              <a:t>5.4c:</a:t>
            </a:r>
            <a:endParaRPr lang="en-AU" sz="2400" dirty="0" smtClean="0"/>
          </a:p>
          <a:p>
            <a:pPr marL="0" indent="0">
              <a:buNone/>
            </a:pPr>
            <a:r>
              <a:rPr lang="en-AU" sz="2400" dirty="0" smtClean="0"/>
              <a:t>Calculate how much more current flows through i</a:t>
            </a:r>
            <a:r>
              <a:rPr lang="en-AU" sz="2400" baseline="-25000" dirty="0" smtClean="0"/>
              <a:t>1</a:t>
            </a:r>
            <a:r>
              <a:rPr lang="en-AU" sz="2400" dirty="0" smtClean="0"/>
              <a:t> compared to i</a:t>
            </a:r>
            <a:r>
              <a:rPr lang="en-AU" sz="2400" baseline="-25000" dirty="0" smtClean="0"/>
              <a:t>4</a:t>
            </a:r>
            <a:r>
              <a:rPr lang="en-AU" sz="2400" dirty="0" smtClean="0"/>
              <a:t>, given that i</a:t>
            </a:r>
            <a:r>
              <a:rPr lang="en-AU" sz="2400" baseline="-25000" dirty="0" smtClean="0"/>
              <a:t>2 </a:t>
            </a:r>
            <a:r>
              <a:rPr lang="en-AU" sz="2400" dirty="0" smtClean="0"/>
              <a:t>is twice the current of i</a:t>
            </a:r>
            <a:r>
              <a:rPr lang="en-AU" sz="2400" baseline="-25000" dirty="0" smtClean="0"/>
              <a:t>4</a:t>
            </a:r>
            <a:r>
              <a:rPr lang="en-AU" sz="2400" dirty="0" smtClean="0"/>
              <a:t> and i</a:t>
            </a:r>
            <a:r>
              <a:rPr lang="en-AU" sz="2400" baseline="-25000" dirty="0" smtClean="0"/>
              <a:t>3 </a:t>
            </a:r>
            <a:r>
              <a:rPr lang="en-AU" sz="2400" dirty="0" smtClean="0"/>
              <a:t>= 4 amps.</a:t>
            </a:r>
          </a:p>
        </p:txBody>
      </p:sp>
      <p:pic>
        <p:nvPicPr>
          <p:cNvPr id="20484" name="Picture 4"/>
          <p:cNvPicPr>
            <a:picLocks noChangeAspect="1" noChangeArrowheads="1"/>
          </p:cNvPicPr>
          <p:nvPr/>
        </p:nvPicPr>
        <p:blipFill>
          <a:blip r:embed="rId3"/>
          <a:srcRect/>
          <a:stretch>
            <a:fillRect/>
          </a:stretch>
        </p:blipFill>
        <p:spPr bwMode="auto">
          <a:xfrm>
            <a:off x="5715008" y="1714488"/>
            <a:ext cx="3114880" cy="3205166"/>
          </a:xfrm>
          <a:prstGeom prst="rect">
            <a:avLst/>
          </a:prstGeom>
          <a:noFill/>
          <a:ln w="9525">
            <a:noFill/>
            <a:miter lim="800000"/>
            <a:headEnd/>
            <a:tailEnd/>
          </a:ln>
          <a:effectLst/>
        </p:spPr>
      </p:pic>
      <p:sp>
        <p:nvSpPr>
          <p:cNvPr id="13" name="Espace réservé du contenu 2"/>
          <p:cNvSpPr txBox="1">
            <a:spLocks/>
          </p:cNvSpPr>
          <p:nvPr/>
        </p:nvSpPr>
        <p:spPr bwMode="auto">
          <a:xfrm>
            <a:off x="142844" y="4071942"/>
            <a:ext cx="5357850" cy="257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AU" sz="2400" b="0" i="0" u="none" strike="noStrike" kern="1200" cap="none" spc="0" normalizeH="0" baseline="0" noProof="0" dirty="0" smtClean="0">
                <a:ln>
                  <a:noFill/>
                </a:ln>
                <a:solidFill>
                  <a:schemeClr val="tx1"/>
                </a:solidFill>
                <a:effectLst/>
                <a:uLnTx/>
                <a:uFillTx/>
                <a:latin typeface="+mn-lt"/>
                <a:ea typeface="+mn-ea"/>
                <a:cs typeface="+mn-cs"/>
              </a:rPr>
              <a:t>Solution</a:t>
            </a:r>
          </a:p>
          <a:p>
            <a:pPr>
              <a:spcBef>
                <a:spcPct val="20000"/>
              </a:spcBef>
            </a:pPr>
            <a:endParaRPr kumimoji="0" lang="en-AU"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endParaRPr lang="en-AU" dirty="0" smtClean="0">
              <a:solidFill>
                <a:schemeClr val="bg1"/>
              </a:solidFill>
            </a:endParaRP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Homework: </a:t>
            </a:r>
          </a:p>
          <a:p>
            <a:r>
              <a:rPr lang="en-AU" sz="2800" dirty="0">
                <a:solidFill>
                  <a:schemeClr val="bg1"/>
                </a:solidFill>
                <a:latin typeface="Arial" pitchFamily="34" charset="0"/>
                <a:cs typeface="Arial" pitchFamily="34" charset="0"/>
              </a:rPr>
              <a:t>Complete all questions from Set </a:t>
            </a:r>
            <a:r>
              <a:rPr lang="en-AU" sz="2800" dirty="0" smtClean="0">
                <a:solidFill>
                  <a:schemeClr val="bg1"/>
                </a:solidFill>
                <a:latin typeface="Arial" pitchFamily="34" charset="0"/>
                <a:cs typeface="Arial" pitchFamily="34" charset="0"/>
              </a:rPr>
              <a:t>5.6 </a:t>
            </a:r>
            <a:r>
              <a:rPr lang="en-AU" sz="2800" dirty="0">
                <a:solidFill>
                  <a:schemeClr val="bg1"/>
                </a:solidFill>
                <a:latin typeface="Arial" pitchFamily="34" charset="0"/>
                <a:cs typeface="Arial" pitchFamily="34" charset="0"/>
              </a:rPr>
              <a:t>- due first lesson next week.</a:t>
            </a:r>
          </a:p>
          <a:p>
            <a:endParaRPr lang="en-AU" sz="1600" dirty="0">
              <a:solidFill>
                <a:schemeClr val="bg1"/>
              </a:solidFill>
              <a:latin typeface="Arial" pitchFamily="34" charset="0"/>
              <a:cs typeface="Arial" pitchFamily="34" charset="0"/>
            </a:endParaRPr>
          </a:p>
          <a:p>
            <a:r>
              <a:rPr lang="en-AU" sz="2800" dirty="0">
                <a:solidFill>
                  <a:schemeClr val="bg1"/>
                </a:solidFill>
                <a:latin typeface="Arial" pitchFamily="34" charset="0"/>
                <a:cs typeface="Arial" pitchFamily="34" charset="0"/>
              </a:rPr>
              <a:t>Read Chapter </a:t>
            </a:r>
            <a:r>
              <a:rPr lang="en-AU" sz="2800" dirty="0" smtClean="0">
                <a:solidFill>
                  <a:schemeClr val="bg1"/>
                </a:solidFill>
                <a:latin typeface="Arial" pitchFamily="34" charset="0"/>
                <a:cs typeface="Arial" pitchFamily="34" charset="0"/>
              </a:rPr>
              <a:t>6.1 &amp; 6.2 page 172-185 </a:t>
            </a:r>
            <a:r>
              <a:rPr lang="en-AU" sz="2800" dirty="0">
                <a:solidFill>
                  <a:schemeClr val="bg1"/>
                </a:solidFill>
                <a:latin typeface="Arial" pitchFamily="34" charset="0"/>
                <a:cs typeface="Arial" pitchFamily="34" charset="0"/>
              </a:rPr>
              <a:t>and answer </a:t>
            </a:r>
          </a:p>
          <a:p>
            <a:pPr marL="0" indent="0">
              <a:buNone/>
            </a:pPr>
            <a:r>
              <a:rPr lang="en-AU" sz="2800" dirty="0">
                <a:solidFill>
                  <a:schemeClr val="bg1"/>
                </a:solidFill>
                <a:latin typeface="Arial" pitchFamily="34" charset="0"/>
                <a:cs typeface="Arial" pitchFamily="34" charset="0"/>
              </a:rPr>
              <a:t>	</a:t>
            </a:r>
            <a:r>
              <a:rPr lang="en-AU" sz="2800" dirty="0" smtClean="0">
                <a:solidFill>
                  <a:schemeClr val="bg1"/>
                </a:solidFill>
                <a:latin typeface="Arial" pitchFamily="34" charset="0"/>
                <a:cs typeface="Arial" pitchFamily="34" charset="0"/>
              </a:rPr>
              <a:t>Q1&amp;2 </a:t>
            </a:r>
            <a:r>
              <a:rPr lang="en-AU" sz="2800" dirty="0">
                <a:solidFill>
                  <a:schemeClr val="bg1"/>
                </a:solidFill>
                <a:latin typeface="Arial" pitchFamily="34" charset="0"/>
                <a:cs typeface="Arial" pitchFamily="34" charset="0"/>
              </a:rPr>
              <a:t>Set </a:t>
            </a:r>
            <a:r>
              <a:rPr lang="en-AU" sz="2800" dirty="0" smtClean="0">
                <a:solidFill>
                  <a:schemeClr val="bg1"/>
                </a:solidFill>
                <a:latin typeface="Arial" pitchFamily="34" charset="0"/>
                <a:cs typeface="Arial" pitchFamily="34" charset="0"/>
              </a:rPr>
              <a:t>6.1</a:t>
            </a:r>
          </a:p>
          <a:p>
            <a:pPr marL="0" indent="0">
              <a:buNone/>
            </a:pPr>
            <a:r>
              <a:rPr lang="en-AU" sz="2800" dirty="0">
                <a:solidFill>
                  <a:schemeClr val="bg1"/>
                </a:solidFill>
                <a:latin typeface="Arial" pitchFamily="34" charset="0"/>
                <a:cs typeface="Arial" pitchFamily="34" charset="0"/>
              </a:rPr>
              <a:t>	</a:t>
            </a:r>
            <a:r>
              <a:rPr lang="en-AU" sz="2800" dirty="0" smtClean="0">
                <a:solidFill>
                  <a:schemeClr val="bg1"/>
                </a:solidFill>
                <a:latin typeface="Arial" pitchFamily="34" charset="0"/>
                <a:cs typeface="Arial" pitchFamily="34" charset="0"/>
              </a:rPr>
              <a:t>Q1&amp;2 Set 6.2</a:t>
            </a:r>
            <a:endParaRPr lang="en-AU" sz="2800" dirty="0">
              <a:solidFill>
                <a:schemeClr val="bg1"/>
              </a:solidFill>
              <a:latin typeface="Arial" pitchFamily="34" charset="0"/>
              <a:cs typeface="Arial" pitchFamily="34" charset="0"/>
            </a:endParaRPr>
          </a:p>
          <a:p>
            <a:pPr marL="0" indent="0">
              <a:buNone/>
              <a:tabLst>
                <a:tab pos="361950" algn="l"/>
              </a:tabLst>
            </a:pPr>
            <a:r>
              <a:rPr lang="en-AU" sz="2800" dirty="0">
                <a:solidFill>
                  <a:schemeClr val="bg1"/>
                </a:solidFill>
                <a:latin typeface="Arial" pitchFamily="34" charset="0"/>
                <a:cs typeface="Arial" pitchFamily="34" charset="0"/>
              </a:rPr>
              <a:t>	by next lesson</a:t>
            </a:r>
            <a:r>
              <a:rPr lang="en-AU" sz="2800" dirty="0" smtClean="0">
                <a:solidFill>
                  <a:schemeClr val="bg1"/>
                </a:solidFill>
                <a:latin typeface="Arial" pitchFamily="34" charset="0"/>
                <a:cs typeface="Arial" pitchFamily="34" charset="0"/>
              </a:rPr>
              <a:t>.</a:t>
            </a:r>
          </a:p>
          <a:p>
            <a:pPr marL="0" indent="0">
              <a:buNone/>
              <a:tabLst>
                <a:tab pos="361950" algn="l"/>
              </a:tabLst>
            </a:pPr>
            <a:endParaRPr lang="en-AU" sz="1600" dirty="0">
              <a:solidFill>
                <a:schemeClr val="bg1"/>
              </a:solidFill>
              <a:latin typeface="Arial" pitchFamily="34" charset="0"/>
              <a:cs typeface="Arial" pitchFamily="34" charset="0"/>
            </a:endParaRPr>
          </a:p>
          <a:p>
            <a:pPr>
              <a:tabLst>
                <a:tab pos="361950" algn="l"/>
              </a:tabLst>
            </a:pPr>
            <a:r>
              <a:rPr lang="en-AU" sz="2800" dirty="0">
                <a:solidFill>
                  <a:schemeClr val="bg1"/>
                </a:solidFill>
                <a:latin typeface="Arial" pitchFamily="34" charset="0"/>
                <a:cs typeface="Arial" pitchFamily="34" charset="0"/>
              </a:rPr>
              <a:t>Chapter </a:t>
            </a:r>
            <a:r>
              <a:rPr lang="en-AU" sz="2800" dirty="0" smtClean="0">
                <a:solidFill>
                  <a:schemeClr val="bg1"/>
                </a:solidFill>
                <a:latin typeface="Arial" pitchFamily="34" charset="0"/>
                <a:cs typeface="Arial" pitchFamily="34" charset="0"/>
              </a:rPr>
              <a:t>5 </a:t>
            </a:r>
            <a:r>
              <a:rPr lang="en-AU" sz="2800" dirty="0">
                <a:solidFill>
                  <a:schemeClr val="bg1"/>
                </a:solidFill>
                <a:latin typeface="Arial" pitchFamily="34" charset="0"/>
                <a:cs typeface="Arial" pitchFamily="34" charset="0"/>
              </a:rPr>
              <a:t>Review questions page </a:t>
            </a:r>
            <a:r>
              <a:rPr lang="en-AU" sz="2800" dirty="0" smtClean="0">
                <a:solidFill>
                  <a:schemeClr val="bg1"/>
                </a:solidFill>
                <a:latin typeface="Arial" pitchFamily="34" charset="0"/>
                <a:cs typeface="Arial" pitchFamily="34" charset="0"/>
              </a:rPr>
              <a:t>169 </a:t>
            </a:r>
            <a:r>
              <a:rPr lang="en-AU" sz="2800" dirty="0">
                <a:solidFill>
                  <a:schemeClr val="bg1"/>
                </a:solidFill>
                <a:latin typeface="Arial" pitchFamily="34" charset="0"/>
                <a:cs typeface="Arial" pitchFamily="34" charset="0"/>
              </a:rPr>
              <a:t>– </a:t>
            </a:r>
            <a:r>
              <a:rPr lang="en-AU" sz="2800" dirty="0" smtClean="0">
                <a:solidFill>
                  <a:schemeClr val="bg1"/>
                </a:solidFill>
                <a:latin typeface="Arial" pitchFamily="34" charset="0"/>
                <a:cs typeface="Arial" pitchFamily="34" charset="0"/>
              </a:rPr>
              <a:t>170 </a:t>
            </a:r>
            <a:r>
              <a:rPr lang="en-AU" sz="2800" dirty="0">
                <a:solidFill>
                  <a:schemeClr val="bg1"/>
                </a:solidFill>
                <a:latin typeface="Arial" pitchFamily="34" charset="0"/>
                <a:cs typeface="Arial" pitchFamily="34" charset="0"/>
              </a:rPr>
              <a:t>due first lesson next week. </a:t>
            </a:r>
          </a:p>
          <a:p>
            <a:pPr marL="0" indent="0">
              <a:buNone/>
              <a:tabLst>
                <a:tab pos="361950" algn="l"/>
              </a:tabLst>
            </a:pPr>
            <a:endParaRPr lang="en-AU"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5502903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428992" y="2571744"/>
            <a:ext cx="5457825" cy="1127125"/>
          </a:xfrm>
        </p:spPr>
        <p:txBody>
          <a:bodyPr/>
          <a:lstStyle/>
          <a:p>
            <a:pPr algn="l"/>
            <a:r>
              <a:rPr lang="en-AU" sz="4000" dirty="0" smtClean="0">
                <a:solidFill>
                  <a:schemeClr val="bg1"/>
                </a:solidFill>
              </a:rPr>
              <a:t>Parallel &amp; Series Circuits</a:t>
            </a:r>
          </a:p>
        </p:txBody>
      </p:sp>
      <p:sp>
        <p:nvSpPr>
          <p:cNvPr id="2051" name="Sous-titre 2"/>
          <p:cNvSpPr>
            <a:spLocks noGrp="1"/>
          </p:cNvSpPr>
          <p:nvPr>
            <p:ph type="subTitle" idx="1"/>
          </p:nvPr>
        </p:nvSpPr>
        <p:spPr>
          <a:xfrm>
            <a:off x="3491880" y="3967336"/>
            <a:ext cx="4494212" cy="685800"/>
          </a:xfrm>
        </p:spPr>
        <p:txBody>
          <a:bodyPr/>
          <a:lstStyle/>
          <a:p>
            <a:pPr algn="l"/>
            <a:r>
              <a:rPr lang="en-AU" sz="2400" dirty="0" smtClean="0">
                <a:solidFill>
                  <a:schemeClr val="bg1"/>
                </a:solidFill>
              </a:rPr>
              <a:t>Chapter 6.1 &amp; 6.2</a:t>
            </a:r>
          </a:p>
          <a:p>
            <a:pPr algn="l"/>
            <a:r>
              <a:rPr lang="en-AU" sz="2400" dirty="0" smtClean="0">
                <a:solidFill>
                  <a:schemeClr val="bg1"/>
                </a:solidFill>
              </a:rPr>
              <a:t>pages 172-182 &amp; pages 183-185</a:t>
            </a:r>
          </a:p>
        </p:txBody>
      </p:sp>
    </p:spTree>
    <p:extLst>
      <p:ext uri="{BB962C8B-B14F-4D97-AF65-F5344CB8AC3E}">
        <p14:creationId xmlns:p14="http://schemas.microsoft.com/office/powerpoint/2010/main" val="4285818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p:spPr>
        <p:txBody>
          <a:bodyPr/>
          <a:lstStyle/>
          <a:p>
            <a:pPr algn="l"/>
            <a:r>
              <a:rPr lang="en-AU" dirty="0" smtClean="0"/>
              <a:t>Series Circuits</a:t>
            </a:r>
          </a:p>
        </p:txBody>
      </p:sp>
      <p:pic>
        <p:nvPicPr>
          <p:cNvPr id="23554" name="Picture 2"/>
          <p:cNvPicPr>
            <a:picLocks noChangeAspect="1" noChangeArrowheads="1"/>
          </p:cNvPicPr>
          <p:nvPr/>
        </p:nvPicPr>
        <p:blipFill>
          <a:blip r:embed="rId3"/>
          <a:srcRect/>
          <a:stretch>
            <a:fillRect/>
          </a:stretch>
        </p:blipFill>
        <p:spPr bwMode="auto">
          <a:xfrm>
            <a:off x="2357422" y="928669"/>
            <a:ext cx="4357718" cy="3083439"/>
          </a:xfrm>
          <a:prstGeom prst="rect">
            <a:avLst/>
          </a:prstGeom>
          <a:noFill/>
          <a:ln w="9525">
            <a:noFill/>
            <a:miter lim="800000"/>
            <a:headEnd/>
            <a:tailEnd/>
          </a:ln>
          <a:effectLst/>
        </p:spPr>
      </p:pic>
      <p:sp>
        <p:nvSpPr>
          <p:cNvPr id="7" name="TextBox 6"/>
          <p:cNvSpPr txBox="1"/>
          <p:nvPr/>
        </p:nvSpPr>
        <p:spPr>
          <a:xfrm>
            <a:off x="3714744" y="4214818"/>
            <a:ext cx="3786214" cy="1938992"/>
          </a:xfrm>
          <a:prstGeom prst="rect">
            <a:avLst/>
          </a:prstGeom>
          <a:solidFill>
            <a:schemeClr val="accent1">
              <a:lumMod val="60000"/>
              <a:lumOff val="40000"/>
            </a:schemeClr>
          </a:solidFill>
        </p:spPr>
        <p:txBody>
          <a:bodyPr wrap="square" rtlCol="0">
            <a:spAutoFit/>
          </a:bodyPr>
          <a:lstStyle/>
          <a:p>
            <a:r>
              <a:rPr lang="en-AU" sz="4000" i="1" dirty="0" smtClean="0"/>
              <a:t>V </a:t>
            </a:r>
            <a:r>
              <a:rPr lang="en-AU" sz="4000" dirty="0" smtClean="0"/>
              <a:t>= </a:t>
            </a:r>
            <a:r>
              <a:rPr lang="en-AU" sz="4000" i="1" dirty="0" smtClean="0"/>
              <a:t>V</a:t>
            </a:r>
            <a:r>
              <a:rPr lang="en-AU" sz="4000" baseline="-25000" dirty="0" smtClean="0"/>
              <a:t>1</a:t>
            </a:r>
            <a:r>
              <a:rPr lang="en-AU" sz="4000" dirty="0" smtClean="0"/>
              <a:t> + </a:t>
            </a:r>
            <a:r>
              <a:rPr lang="en-AU" sz="4000" i="1" dirty="0" smtClean="0"/>
              <a:t>V</a:t>
            </a:r>
            <a:r>
              <a:rPr lang="en-AU" sz="4000" baseline="-25000" dirty="0" smtClean="0"/>
              <a:t>2</a:t>
            </a:r>
          </a:p>
          <a:p>
            <a:r>
              <a:rPr lang="en-AU" sz="4000" i="1" dirty="0" smtClean="0"/>
              <a:t>R</a:t>
            </a:r>
            <a:r>
              <a:rPr lang="en-AU" sz="4000" i="1" baseline="-25000" dirty="0" smtClean="0"/>
              <a:t>e</a:t>
            </a:r>
            <a:r>
              <a:rPr lang="en-AU" sz="4000" i="1" dirty="0" smtClean="0"/>
              <a:t> </a:t>
            </a:r>
            <a:r>
              <a:rPr lang="en-AU" sz="4000" dirty="0" smtClean="0"/>
              <a:t>= </a:t>
            </a:r>
            <a:r>
              <a:rPr lang="en-AU" sz="4000" i="1" dirty="0" smtClean="0"/>
              <a:t>R</a:t>
            </a:r>
            <a:r>
              <a:rPr lang="en-AU" sz="4000" baseline="-25000" dirty="0" smtClean="0"/>
              <a:t>1</a:t>
            </a:r>
            <a:r>
              <a:rPr lang="en-AU" sz="4000" dirty="0" smtClean="0"/>
              <a:t> + </a:t>
            </a:r>
            <a:r>
              <a:rPr lang="en-AU" sz="4000" i="1" dirty="0" smtClean="0"/>
              <a:t>R</a:t>
            </a:r>
            <a:r>
              <a:rPr lang="en-AU" sz="4000" baseline="-25000" dirty="0" smtClean="0"/>
              <a:t>2</a:t>
            </a:r>
            <a:endParaRPr lang="en-AU" sz="4000" baseline="-25000" dirty="0"/>
          </a:p>
          <a:p>
            <a:r>
              <a:rPr lang="en-AU" sz="4000" i="1" dirty="0" smtClean="0"/>
              <a:t>I </a:t>
            </a:r>
            <a:r>
              <a:rPr lang="en-AU" sz="4000" dirty="0" smtClean="0"/>
              <a:t>= </a:t>
            </a:r>
            <a:r>
              <a:rPr lang="en-AU" sz="4000" i="1" dirty="0" smtClean="0"/>
              <a:t>I</a:t>
            </a:r>
            <a:r>
              <a:rPr lang="en-AU" sz="4000" baseline="-25000" dirty="0" smtClean="0"/>
              <a:t>1</a:t>
            </a:r>
            <a:r>
              <a:rPr lang="en-AU" sz="4000" dirty="0" smtClean="0"/>
              <a:t> = </a:t>
            </a:r>
            <a:r>
              <a:rPr lang="en-AU" sz="4000" i="1" dirty="0" smtClean="0"/>
              <a:t>I</a:t>
            </a:r>
            <a:r>
              <a:rPr lang="en-AU" sz="4000" baseline="-25000" dirty="0" smtClean="0"/>
              <a:t>2</a:t>
            </a:r>
            <a:endParaRPr lang="en-AU" sz="4000" baseline="-25000" dirty="0">
              <a:latin typeface="+mj-l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p:spPr>
        <p:txBody>
          <a:bodyPr/>
          <a:lstStyle/>
          <a:p>
            <a:pPr algn="l"/>
            <a:r>
              <a:rPr lang="en-AU" dirty="0" smtClean="0"/>
              <a:t>Parallel Circuits</a:t>
            </a:r>
          </a:p>
        </p:txBody>
      </p:sp>
      <p:sp>
        <p:nvSpPr>
          <p:cNvPr id="7" name="TextBox 6"/>
          <p:cNvSpPr txBox="1"/>
          <p:nvPr/>
        </p:nvSpPr>
        <p:spPr>
          <a:xfrm>
            <a:off x="3428992" y="4077072"/>
            <a:ext cx="5143536" cy="2554545"/>
          </a:xfrm>
          <a:prstGeom prst="rect">
            <a:avLst/>
          </a:prstGeom>
          <a:solidFill>
            <a:schemeClr val="accent1">
              <a:lumMod val="60000"/>
              <a:lumOff val="40000"/>
            </a:schemeClr>
          </a:solidFill>
        </p:spPr>
        <p:txBody>
          <a:bodyPr wrap="square" rtlCol="0">
            <a:spAutoFit/>
          </a:bodyPr>
          <a:lstStyle/>
          <a:p>
            <a:r>
              <a:rPr lang="en-AU" sz="4000" i="1" dirty="0" smtClean="0"/>
              <a:t>V </a:t>
            </a:r>
            <a:r>
              <a:rPr lang="en-AU" sz="4000" dirty="0" smtClean="0"/>
              <a:t>= </a:t>
            </a:r>
            <a:r>
              <a:rPr lang="en-AU" sz="4000" i="1" dirty="0" smtClean="0"/>
              <a:t>V</a:t>
            </a:r>
            <a:r>
              <a:rPr lang="en-AU" sz="4000" baseline="-25000" dirty="0" smtClean="0"/>
              <a:t>1</a:t>
            </a:r>
            <a:r>
              <a:rPr lang="en-AU" sz="4000" dirty="0" smtClean="0"/>
              <a:t> = </a:t>
            </a:r>
            <a:r>
              <a:rPr lang="en-AU" sz="4000" i="1" dirty="0" smtClean="0"/>
              <a:t>V</a:t>
            </a:r>
            <a:r>
              <a:rPr lang="en-AU" sz="4000" baseline="-25000" dirty="0" smtClean="0"/>
              <a:t>2</a:t>
            </a:r>
          </a:p>
          <a:p>
            <a:r>
              <a:rPr lang="en-AU" sz="4000" u="sng" dirty="0" smtClean="0"/>
              <a:t> 1  </a:t>
            </a:r>
            <a:r>
              <a:rPr lang="en-AU" sz="4000" dirty="0" smtClean="0"/>
              <a:t> = ( </a:t>
            </a:r>
            <a:r>
              <a:rPr lang="en-AU" sz="4000" u="sng" dirty="0" smtClean="0"/>
              <a:t>  1  </a:t>
            </a:r>
            <a:r>
              <a:rPr lang="en-AU" sz="4000" dirty="0" smtClean="0"/>
              <a:t> + </a:t>
            </a:r>
            <a:r>
              <a:rPr lang="en-AU" sz="4000" u="sng" dirty="0" smtClean="0"/>
              <a:t>  1  </a:t>
            </a:r>
            <a:r>
              <a:rPr lang="en-AU" sz="4000" dirty="0" smtClean="0"/>
              <a:t> )</a:t>
            </a:r>
          </a:p>
          <a:p>
            <a:r>
              <a:rPr lang="en-AU" sz="4000" i="1" dirty="0" smtClean="0"/>
              <a:t> R</a:t>
            </a:r>
            <a:r>
              <a:rPr lang="en-AU" sz="4000" i="1" baseline="-25000" dirty="0" smtClean="0"/>
              <a:t>e </a:t>
            </a:r>
            <a:r>
              <a:rPr lang="en-AU" sz="4000" dirty="0" smtClean="0"/>
              <a:t>	      </a:t>
            </a:r>
            <a:r>
              <a:rPr lang="en-AU" sz="4000" i="1" dirty="0" smtClean="0"/>
              <a:t>R</a:t>
            </a:r>
            <a:r>
              <a:rPr lang="en-AU" sz="4000" baseline="-25000" dirty="0" smtClean="0"/>
              <a:t>1         </a:t>
            </a:r>
            <a:r>
              <a:rPr lang="en-AU" sz="4000" i="1" dirty="0" smtClean="0"/>
              <a:t>R</a:t>
            </a:r>
            <a:r>
              <a:rPr lang="en-AU" sz="4000" baseline="-25000" dirty="0" smtClean="0"/>
              <a:t>2</a:t>
            </a:r>
            <a:endParaRPr lang="en-AU" sz="4000" dirty="0"/>
          </a:p>
          <a:p>
            <a:r>
              <a:rPr lang="en-AU" sz="4000" i="1" dirty="0" smtClean="0"/>
              <a:t>I </a:t>
            </a:r>
            <a:r>
              <a:rPr lang="en-AU" sz="4000" dirty="0" smtClean="0"/>
              <a:t>= </a:t>
            </a:r>
            <a:r>
              <a:rPr lang="en-AU" sz="4000" i="1" dirty="0" smtClean="0"/>
              <a:t>I</a:t>
            </a:r>
            <a:r>
              <a:rPr lang="en-AU" sz="4000" baseline="-25000" dirty="0" smtClean="0"/>
              <a:t>1</a:t>
            </a:r>
            <a:r>
              <a:rPr lang="en-AU" sz="4000" dirty="0" smtClean="0"/>
              <a:t> + </a:t>
            </a:r>
            <a:r>
              <a:rPr lang="en-AU" sz="4000" i="1" dirty="0" smtClean="0"/>
              <a:t>I</a:t>
            </a:r>
            <a:r>
              <a:rPr lang="en-AU" sz="4000" baseline="-25000" dirty="0" smtClean="0"/>
              <a:t>2</a:t>
            </a:r>
            <a:endParaRPr lang="en-AU" sz="4000" baseline="-25000" dirty="0">
              <a:latin typeface="+mj-lt"/>
            </a:endParaRPr>
          </a:p>
        </p:txBody>
      </p:sp>
      <p:pic>
        <p:nvPicPr>
          <p:cNvPr id="24578" name="Picture 2"/>
          <p:cNvPicPr>
            <a:picLocks noChangeAspect="1" noChangeArrowheads="1"/>
          </p:cNvPicPr>
          <p:nvPr/>
        </p:nvPicPr>
        <p:blipFill>
          <a:blip r:embed="rId3"/>
          <a:srcRect/>
          <a:stretch>
            <a:fillRect/>
          </a:stretch>
        </p:blipFill>
        <p:spPr bwMode="auto">
          <a:xfrm>
            <a:off x="2357422" y="928670"/>
            <a:ext cx="4429156" cy="313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Parallel and Series Circuits</a:t>
            </a:r>
          </a:p>
        </p:txBody>
      </p:sp>
      <p:sp>
        <p:nvSpPr>
          <p:cNvPr id="5123" name="Espace réservé du contenu 2"/>
          <p:cNvSpPr>
            <a:spLocks noGrp="1"/>
          </p:cNvSpPr>
          <p:nvPr>
            <p:ph idx="1"/>
          </p:nvPr>
        </p:nvSpPr>
        <p:spPr>
          <a:xfrm>
            <a:off x="457200" y="1357299"/>
            <a:ext cx="8229600" cy="4929202"/>
          </a:xfrm>
          <a:solidFill>
            <a:schemeClr val="accent1">
              <a:alpha val="50000"/>
            </a:schemeClr>
          </a:solidFill>
        </p:spPr>
        <p:txBody>
          <a:bodyPr/>
          <a:lstStyle/>
          <a:p>
            <a:pPr>
              <a:buNone/>
            </a:pPr>
            <a:r>
              <a:rPr lang="en-AU" sz="2800" dirty="0" smtClean="0">
                <a:solidFill>
                  <a:schemeClr val="bg1"/>
                </a:solidFill>
              </a:rPr>
              <a:t>Series Circuit</a:t>
            </a:r>
          </a:p>
          <a:p>
            <a:pPr>
              <a:buNone/>
            </a:pPr>
            <a:r>
              <a:rPr lang="en-AU" sz="2800" dirty="0" smtClean="0">
                <a:solidFill>
                  <a:schemeClr val="bg1"/>
                </a:solidFill>
              </a:rPr>
              <a:t>		V</a:t>
            </a:r>
            <a:r>
              <a:rPr lang="en-AU" sz="2800" baseline="-25000" dirty="0" smtClean="0">
                <a:solidFill>
                  <a:schemeClr val="bg1"/>
                </a:solidFill>
              </a:rPr>
              <a:t>T</a:t>
            </a:r>
            <a:r>
              <a:rPr lang="en-AU" sz="2800" dirty="0" smtClean="0">
                <a:solidFill>
                  <a:schemeClr val="bg1"/>
                </a:solidFill>
              </a:rPr>
              <a:t> = V</a:t>
            </a:r>
            <a:r>
              <a:rPr lang="en-AU" sz="2800" baseline="-25000" dirty="0" smtClean="0">
                <a:solidFill>
                  <a:schemeClr val="bg1"/>
                </a:solidFill>
              </a:rPr>
              <a:t>1</a:t>
            </a:r>
            <a:r>
              <a:rPr lang="en-AU" sz="2800" dirty="0" smtClean="0">
                <a:solidFill>
                  <a:schemeClr val="bg1"/>
                </a:solidFill>
              </a:rPr>
              <a:t> + V</a:t>
            </a:r>
            <a:r>
              <a:rPr lang="en-AU" sz="2800" baseline="-25000" dirty="0" smtClean="0">
                <a:solidFill>
                  <a:schemeClr val="bg1"/>
                </a:solidFill>
              </a:rPr>
              <a:t>2</a:t>
            </a:r>
            <a:r>
              <a:rPr lang="en-AU" sz="2800" dirty="0" smtClean="0">
                <a:solidFill>
                  <a:schemeClr val="bg1"/>
                </a:solidFill>
              </a:rPr>
              <a:t> + V</a:t>
            </a:r>
            <a:r>
              <a:rPr lang="en-AU" sz="2800" baseline="-25000" dirty="0" smtClean="0">
                <a:solidFill>
                  <a:schemeClr val="bg1"/>
                </a:solidFill>
              </a:rPr>
              <a:t>3</a:t>
            </a:r>
            <a:r>
              <a:rPr lang="en-AU" sz="2800" dirty="0" smtClean="0">
                <a:solidFill>
                  <a:schemeClr val="bg1"/>
                </a:solidFill>
              </a:rPr>
              <a:t> + …..</a:t>
            </a:r>
          </a:p>
          <a:p>
            <a:pPr>
              <a:buNone/>
            </a:pPr>
            <a:r>
              <a:rPr lang="en-AU" sz="2800" dirty="0" smtClean="0">
                <a:solidFill>
                  <a:schemeClr val="bg1"/>
                </a:solidFill>
              </a:rPr>
              <a:t>		R</a:t>
            </a:r>
            <a:r>
              <a:rPr lang="en-AU" sz="2800" baseline="-25000" dirty="0" smtClean="0">
                <a:solidFill>
                  <a:schemeClr val="bg1"/>
                </a:solidFill>
              </a:rPr>
              <a:t>T</a:t>
            </a:r>
            <a:r>
              <a:rPr lang="en-AU" sz="2800" dirty="0" smtClean="0">
                <a:solidFill>
                  <a:schemeClr val="bg1"/>
                </a:solidFill>
              </a:rPr>
              <a:t> </a:t>
            </a:r>
            <a:r>
              <a:rPr lang="en-AU" sz="2800" dirty="0">
                <a:solidFill>
                  <a:schemeClr val="bg1"/>
                </a:solidFill>
              </a:rPr>
              <a:t>= </a:t>
            </a:r>
            <a:r>
              <a:rPr lang="en-AU" sz="2800" dirty="0" smtClean="0">
                <a:solidFill>
                  <a:schemeClr val="bg1"/>
                </a:solidFill>
              </a:rPr>
              <a:t>R</a:t>
            </a:r>
            <a:r>
              <a:rPr lang="en-AU" sz="2800" baseline="-25000" dirty="0" smtClean="0">
                <a:solidFill>
                  <a:schemeClr val="bg1"/>
                </a:solidFill>
              </a:rPr>
              <a:t>1</a:t>
            </a:r>
            <a:r>
              <a:rPr lang="en-AU" sz="2800" dirty="0" smtClean="0">
                <a:solidFill>
                  <a:schemeClr val="bg1"/>
                </a:solidFill>
              </a:rPr>
              <a:t> </a:t>
            </a:r>
            <a:r>
              <a:rPr lang="en-AU" sz="2800" dirty="0">
                <a:solidFill>
                  <a:schemeClr val="bg1"/>
                </a:solidFill>
              </a:rPr>
              <a:t>+ </a:t>
            </a:r>
            <a:r>
              <a:rPr lang="en-AU" sz="2800" dirty="0" smtClean="0">
                <a:solidFill>
                  <a:schemeClr val="bg1"/>
                </a:solidFill>
              </a:rPr>
              <a:t>R</a:t>
            </a:r>
            <a:r>
              <a:rPr lang="en-AU" sz="2800" baseline="-25000" dirty="0" smtClean="0">
                <a:solidFill>
                  <a:schemeClr val="bg1"/>
                </a:solidFill>
              </a:rPr>
              <a:t>2</a:t>
            </a:r>
            <a:r>
              <a:rPr lang="en-AU" sz="2800" dirty="0" smtClean="0">
                <a:solidFill>
                  <a:schemeClr val="bg1"/>
                </a:solidFill>
              </a:rPr>
              <a:t> </a:t>
            </a:r>
            <a:r>
              <a:rPr lang="en-AU" sz="2800" dirty="0">
                <a:solidFill>
                  <a:schemeClr val="bg1"/>
                </a:solidFill>
              </a:rPr>
              <a:t>+ </a:t>
            </a:r>
            <a:r>
              <a:rPr lang="en-AU" sz="2800" dirty="0" smtClean="0">
                <a:solidFill>
                  <a:schemeClr val="bg1"/>
                </a:solidFill>
              </a:rPr>
              <a:t>R</a:t>
            </a:r>
            <a:r>
              <a:rPr lang="en-AU" sz="2800" baseline="-25000" dirty="0" smtClean="0">
                <a:solidFill>
                  <a:schemeClr val="bg1"/>
                </a:solidFill>
              </a:rPr>
              <a:t>3</a:t>
            </a:r>
            <a:r>
              <a:rPr lang="en-AU" sz="2800" dirty="0" smtClean="0">
                <a:solidFill>
                  <a:schemeClr val="bg1"/>
                </a:solidFill>
              </a:rPr>
              <a:t> </a:t>
            </a:r>
            <a:r>
              <a:rPr lang="en-AU" sz="2800" dirty="0">
                <a:solidFill>
                  <a:schemeClr val="bg1"/>
                </a:solidFill>
              </a:rPr>
              <a:t>+ …..</a:t>
            </a:r>
          </a:p>
          <a:p>
            <a:pPr>
              <a:buNone/>
            </a:pPr>
            <a:r>
              <a:rPr lang="en-AU" sz="2800" dirty="0" smtClean="0">
                <a:solidFill>
                  <a:schemeClr val="bg1"/>
                </a:solidFill>
              </a:rPr>
              <a:t>		I</a:t>
            </a:r>
            <a:r>
              <a:rPr lang="en-AU" sz="2800" baseline="-25000" dirty="0" smtClean="0">
                <a:solidFill>
                  <a:schemeClr val="bg1"/>
                </a:solidFill>
              </a:rPr>
              <a:t>T</a:t>
            </a:r>
            <a:r>
              <a:rPr lang="en-AU" sz="2800" dirty="0" smtClean="0">
                <a:solidFill>
                  <a:schemeClr val="bg1"/>
                </a:solidFill>
              </a:rPr>
              <a:t> </a:t>
            </a:r>
            <a:r>
              <a:rPr lang="en-AU" sz="2800" dirty="0">
                <a:solidFill>
                  <a:schemeClr val="bg1"/>
                </a:solidFill>
              </a:rPr>
              <a:t>= </a:t>
            </a:r>
            <a:r>
              <a:rPr lang="en-AU" sz="2800" dirty="0" smtClean="0">
                <a:solidFill>
                  <a:schemeClr val="bg1"/>
                </a:solidFill>
              </a:rPr>
              <a:t>I</a:t>
            </a:r>
            <a:r>
              <a:rPr lang="en-AU" sz="2800" baseline="-25000" dirty="0" smtClean="0">
                <a:solidFill>
                  <a:schemeClr val="bg1"/>
                </a:solidFill>
              </a:rPr>
              <a:t>1</a:t>
            </a:r>
            <a:r>
              <a:rPr lang="en-AU" sz="2800" dirty="0" smtClean="0">
                <a:solidFill>
                  <a:schemeClr val="bg1"/>
                </a:solidFill>
              </a:rPr>
              <a:t> = I</a:t>
            </a:r>
            <a:r>
              <a:rPr lang="en-AU" sz="2800" baseline="-25000" dirty="0" smtClean="0">
                <a:solidFill>
                  <a:schemeClr val="bg1"/>
                </a:solidFill>
              </a:rPr>
              <a:t>2</a:t>
            </a:r>
            <a:r>
              <a:rPr lang="en-AU" sz="2800" dirty="0" smtClean="0">
                <a:solidFill>
                  <a:schemeClr val="bg1"/>
                </a:solidFill>
              </a:rPr>
              <a:t> = I</a:t>
            </a:r>
            <a:r>
              <a:rPr lang="en-AU" sz="2800" baseline="-25000" dirty="0" smtClean="0">
                <a:solidFill>
                  <a:schemeClr val="bg1"/>
                </a:solidFill>
              </a:rPr>
              <a:t>3</a:t>
            </a:r>
            <a:r>
              <a:rPr lang="en-AU" sz="2800" dirty="0" smtClean="0">
                <a:solidFill>
                  <a:schemeClr val="bg1"/>
                </a:solidFill>
              </a:rPr>
              <a:t> = </a:t>
            </a:r>
            <a:r>
              <a:rPr lang="en-AU" sz="2800" dirty="0">
                <a:solidFill>
                  <a:schemeClr val="bg1"/>
                </a:solidFill>
              </a:rPr>
              <a:t>…..</a:t>
            </a:r>
          </a:p>
          <a:p>
            <a:pPr>
              <a:buNone/>
            </a:pPr>
            <a:r>
              <a:rPr lang="en-AU" sz="2800" dirty="0" smtClean="0">
                <a:solidFill>
                  <a:schemeClr val="bg1"/>
                </a:solidFill>
              </a:rPr>
              <a:t>Parallel </a:t>
            </a:r>
            <a:r>
              <a:rPr lang="en-AU" sz="2800" dirty="0">
                <a:solidFill>
                  <a:schemeClr val="bg1"/>
                </a:solidFill>
              </a:rPr>
              <a:t>Circuit</a:t>
            </a:r>
          </a:p>
          <a:p>
            <a:pPr>
              <a:spcAft>
                <a:spcPts val="672"/>
              </a:spcAft>
              <a:buNone/>
            </a:pPr>
            <a:r>
              <a:rPr lang="en-AU" sz="2800" dirty="0">
                <a:solidFill>
                  <a:schemeClr val="bg1"/>
                </a:solidFill>
              </a:rPr>
              <a:t>		V</a:t>
            </a:r>
            <a:r>
              <a:rPr lang="en-AU" sz="2800" baseline="-25000" dirty="0">
                <a:solidFill>
                  <a:schemeClr val="bg1"/>
                </a:solidFill>
              </a:rPr>
              <a:t>T</a:t>
            </a:r>
            <a:r>
              <a:rPr lang="en-AU" sz="2800" dirty="0">
                <a:solidFill>
                  <a:schemeClr val="bg1"/>
                </a:solidFill>
              </a:rPr>
              <a:t> = V</a:t>
            </a:r>
            <a:r>
              <a:rPr lang="en-AU" sz="2800" baseline="-25000" dirty="0">
                <a:solidFill>
                  <a:schemeClr val="bg1"/>
                </a:solidFill>
              </a:rPr>
              <a:t>1</a:t>
            </a:r>
            <a:r>
              <a:rPr lang="en-AU" sz="2800" dirty="0">
                <a:solidFill>
                  <a:schemeClr val="bg1"/>
                </a:solidFill>
              </a:rPr>
              <a:t> </a:t>
            </a:r>
            <a:r>
              <a:rPr lang="en-AU" sz="2800" dirty="0" smtClean="0">
                <a:solidFill>
                  <a:schemeClr val="bg1"/>
                </a:solidFill>
              </a:rPr>
              <a:t>= </a:t>
            </a:r>
            <a:r>
              <a:rPr lang="en-AU" sz="2800" dirty="0">
                <a:solidFill>
                  <a:schemeClr val="bg1"/>
                </a:solidFill>
              </a:rPr>
              <a:t>V</a:t>
            </a:r>
            <a:r>
              <a:rPr lang="en-AU" sz="2800" baseline="-25000" dirty="0">
                <a:solidFill>
                  <a:schemeClr val="bg1"/>
                </a:solidFill>
              </a:rPr>
              <a:t>2</a:t>
            </a:r>
            <a:r>
              <a:rPr lang="en-AU" sz="2800" dirty="0">
                <a:solidFill>
                  <a:schemeClr val="bg1"/>
                </a:solidFill>
              </a:rPr>
              <a:t> </a:t>
            </a:r>
            <a:r>
              <a:rPr lang="en-AU" sz="2800" dirty="0" smtClean="0">
                <a:solidFill>
                  <a:schemeClr val="bg1"/>
                </a:solidFill>
              </a:rPr>
              <a:t>= </a:t>
            </a:r>
            <a:r>
              <a:rPr lang="en-AU" sz="2800" dirty="0">
                <a:solidFill>
                  <a:schemeClr val="bg1"/>
                </a:solidFill>
              </a:rPr>
              <a:t>V</a:t>
            </a:r>
            <a:r>
              <a:rPr lang="en-AU" sz="2800" baseline="-25000" dirty="0">
                <a:solidFill>
                  <a:schemeClr val="bg1"/>
                </a:solidFill>
              </a:rPr>
              <a:t>3</a:t>
            </a:r>
            <a:r>
              <a:rPr lang="en-AU" sz="2800" dirty="0">
                <a:solidFill>
                  <a:schemeClr val="bg1"/>
                </a:solidFill>
              </a:rPr>
              <a:t> </a:t>
            </a:r>
            <a:r>
              <a:rPr lang="en-AU" sz="2800" dirty="0" smtClean="0">
                <a:solidFill>
                  <a:schemeClr val="bg1"/>
                </a:solidFill>
              </a:rPr>
              <a:t>= </a:t>
            </a:r>
            <a:r>
              <a:rPr lang="en-AU" sz="2800" dirty="0">
                <a:solidFill>
                  <a:schemeClr val="bg1"/>
                </a:solidFill>
              </a:rPr>
              <a:t>…..</a:t>
            </a:r>
          </a:p>
          <a:p>
            <a:pPr>
              <a:lnSpc>
                <a:spcPct val="80000"/>
              </a:lnSpc>
              <a:spcBef>
                <a:spcPts val="0"/>
              </a:spcBef>
              <a:buNone/>
            </a:pPr>
            <a:r>
              <a:rPr lang="en-AU" sz="2800" dirty="0">
                <a:solidFill>
                  <a:schemeClr val="bg1"/>
                </a:solidFill>
              </a:rPr>
              <a:t>		</a:t>
            </a:r>
            <a:r>
              <a:rPr lang="en-AU" sz="2800" u="sng" dirty="0" smtClean="0">
                <a:solidFill>
                  <a:schemeClr val="bg1"/>
                </a:solidFill>
              </a:rPr>
              <a:t>1</a:t>
            </a:r>
            <a:r>
              <a:rPr lang="en-AU" sz="2800" dirty="0" smtClean="0">
                <a:solidFill>
                  <a:schemeClr val="bg1"/>
                </a:solidFill>
              </a:rPr>
              <a:t>  =  </a:t>
            </a:r>
            <a:r>
              <a:rPr lang="en-AU" sz="2800" u="sng" dirty="0" smtClean="0">
                <a:solidFill>
                  <a:schemeClr val="bg1"/>
                </a:solidFill>
              </a:rPr>
              <a:t>1</a:t>
            </a:r>
            <a:r>
              <a:rPr lang="en-AU" sz="2800" dirty="0" smtClean="0">
                <a:solidFill>
                  <a:schemeClr val="bg1"/>
                </a:solidFill>
              </a:rPr>
              <a:t>  +  </a:t>
            </a:r>
            <a:r>
              <a:rPr lang="en-AU" sz="2800" u="sng" dirty="0" smtClean="0">
                <a:solidFill>
                  <a:schemeClr val="bg1"/>
                </a:solidFill>
              </a:rPr>
              <a:t>1</a:t>
            </a:r>
            <a:r>
              <a:rPr lang="en-AU" sz="2800" dirty="0" smtClean="0">
                <a:solidFill>
                  <a:schemeClr val="bg1"/>
                </a:solidFill>
              </a:rPr>
              <a:t>  +  </a:t>
            </a:r>
            <a:r>
              <a:rPr lang="en-AU" sz="2800" u="sng" dirty="0" smtClean="0">
                <a:solidFill>
                  <a:schemeClr val="bg1"/>
                </a:solidFill>
              </a:rPr>
              <a:t>1</a:t>
            </a:r>
            <a:r>
              <a:rPr lang="en-AU" sz="2800" dirty="0" smtClean="0">
                <a:solidFill>
                  <a:schemeClr val="bg1"/>
                </a:solidFill>
              </a:rPr>
              <a:t>   + </a:t>
            </a:r>
          </a:p>
          <a:p>
            <a:pPr>
              <a:lnSpc>
                <a:spcPct val="80000"/>
              </a:lnSpc>
              <a:spcBef>
                <a:spcPts val="0"/>
              </a:spcBef>
              <a:buNone/>
            </a:pPr>
            <a:r>
              <a:rPr lang="en-AU" sz="2800" dirty="0">
                <a:solidFill>
                  <a:schemeClr val="bg1"/>
                </a:solidFill>
              </a:rPr>
              <a:t>		</a:t>
            </a:r>
            <a:r>
              <a:rPr lang="en-AU" sz="2800" dirty="0" smtClean="0">
                <a:solidFill>
                  <a:schemeClr val="bg1"/>
                </a:solidFill>
              </a:rPr>
              <a:t>R</a:t>
            </a:r>
            <a:r>
              <a:rPr lang="en-AU" sz="2800" baseline="-25000" dirty="0" smtClean="0">
                <a:solidFill>
                  <a:schemeClr val="bg1"/>
                </a:solidFill>
              </a:rPr>
              <a:t>T </a:t>
            </a:r>
            <a:r>
              <a:rPr lang="en-AU" sz="2800" dirty="0" smtClean="0">
                <a:solidFill>
                  <a:schemeClr val="bg1"/>
                </a:solidFill>
              </a:rPr>
              <a:t>    R</a:t>
            </a:r>
            <a:r>
              <a:rPr lang="en-AU" sz="2800" baseline="-25000" dirty="0" smtClean="0">
                <a:solidFill>
                  <a:schemeClr val="bg1"/>
                </a:solidFill>
              </a:rPr>
              <a:t>1</a:t>
            </a:r>
            <a:r>
              <a:rPr lang="en-AU" sz="2800" dirty="0" smtClean="0">
                <a:solidFill>
                  <a:schemeClr val="bg1"/>
                </a:solidFill>
              </a:rPr>
              <a:t>    R</a:t>
            </a:r>
            <a:r>
              <a:rPr lang="en-AU" sz="2800" baseline="-25000" dirty="0" smtClean="0">
                <a:solidFill>
                  <a:schemeClr val="bg1"/>
                </a:solidFill>
              </a:rPr>
              <a:t>2</a:t>
            </a:r>
            <a:r>
              <a:rPr lang="en-AU" sz="2800" dirty="0" smtClean="0">
                <a:solidFill>
                  <a:schemeClr val="bg1"/>
                </a:solidFill>
              </a:rPr>
              <a:t>     R</a:t>
            </a:r>
            <a:r>
              <a:rPr lang="en-AU" sz="2800" baseline="-25000" dirty="0" smtClean="0">
                <a:solidFill>
                  <a:schemeClr val="bg1"/>
                </a:solidFill>
              </a:rPr>
              <a:t>3</a:t>
            </a:r>
            <a:r>
              <a:rPr lang="en-AU" sz="2800" dirty="0" smtClean="0">
                <a:solidFill>
                  <a:schemeClr val="bg1"/>
                </a:solidFill>
              </a:rPr>
              <a:t>   </a:t>
            </a:r>
            <a:r>
              <a:rPr lang="en-AU" sz="2800" dirty="0">
                <a:solidFill>
                  <a:schemeClr val="bg1"/>
                </a:solidFill>
              </a:rPr>
              <a:t>….. </a:t>
            </a:r>
            <a:endParaRPr lang="en-AU" sz="2800" dirty="0" smtClean="0">
              <a:solidFill>
                <a:schemeClr val="bg1"/>
              </a:solidFill>
            </a:endParaRPr>
          </a:p>
          <a:p>
            <a:pPr>
              <a:buNone/>
            </a:pPr>
            <a:r>
              <a:rPr lang="en-AU" sz="2800" dirty="0">
                <a:solidFill>
                  <a:schemeClr val="bg1"/>
                </a:solidFill>
              </a:rPr>
              <a:t>	</a:t>
            </a:r>
            <a:r>
              <a:rPr lang="en-AU" sz="2800" dirty="0" smtClean="0">
                <a:solidFill>
                  <a:schemeClr val="bg1"/>
                </a:solidFill>
              </a:rPr>
              <a:t>	I</a:t>
            </a:r>
            <a:r>
              <a:rPr lang="en-AU" sz="2800" baseline="-25000" dirty="0" smtClean="0">
                <a:solidFill>
                  <a:schemeClr val="bg1"/>
                </a:solidFill>
              </a:rPr>
              <a:t>T</a:t>
            </a:r>
            <a:r>
              <a:rPr lang="en-AU" sz="2800" dirty="0" smtClean="0">
                <a:solidFill>
                  <a:schemeClr val="bg1"/>
                </a:solidFill>
              </a:rPr>
              <a:t> </a:t>
            </a:r>
            <a:r>
              <a:rPr lang="en-AU" sz="2800" dirty="0">
                <a:solidFill>
                  <a:schemeClr val="bg1"/>
                </a:solidFill>
              </a:rPr>
              <a:t>= I</a:t>
            </a:r>
            <a:r>
              <a:rPr lang="en-AU" sz="2800" baseline="-25000" dirty="0">
                <a:solidFill>
                  <a:schemeClr val="bg1"/>
                </a:solidFill>
              </a:rPr>
              <a:t>1</a:t>
            </a:r>
            <a:r>
              <a:rPr lang="en-AU" sz="2800" dirty="0">
                <a:solidFill>
                  <a:schemeClr val="bg1"/>
                </a:solidFill>
              </a:rPr>
              <a:t> </a:t>
            </a:r>
            <a:r>
              <a:rPr lang="en-AU" sz="2800" dirty="0" smtClean="0">
                <a:solidFill>
                  <a:schemeClr val="bg1"/>
                </a:solidFill>
              </a:rPr>
              <a:t>+ </a:t>
            </a:r>
            <a:r>
              <a:rPr lang="en-AU" sz="2800" dirty="0">
                <a:solidFill>
                  <a:schemeClr val="bg1"/>
                </a:solidFill>
              </a:rPr>
              <a:t>I</a:t>
            </a:r>
            <a:r>
              <a:rPr lang="en-AU" sz="2800" baseline="-25000" dirty="0">
                <a:solidFill>
                  <a:schemeClr val="bg1"/>
                </a:solidFill>
              </a:rPr>
              <a:t>2</a:t>
            </a:r>
            <a:r>
              <a:rPr lang="en-AU" sz="2800" dirty="0">
                <a:solidFill>
                  <a:schemeClr val="bg1"/>
                </a:solidFill>
              </a:rPr>
              <a:t> </a:t>
            </a:r>
            <a:r>
              <a:rPr lang="en-AU" sz="2800" dirty="0" smtClean="0">
                <a:solidFill>
                  <a:schemeClr val="bg1"/>
                </a:solidFill>
              </a:rPr>
              <a:t>+ </a:t>
            </a:r>
            <a:r>
              <a:rPr lang="en-AU" sz="2800" dirty="0">
                <a:solidFill>
                  <a:schemeClr val="bg1"/>
                </a:solidFill>
              </a:rPr>
              <a:t>I</a:t>
            </a:r>
            <a:r>
              <a:rPr lang="en-AU" sz="2800" baseline="-25000" dirty="0">
                <a:solidFill>
                  <a:schemeClr val="bg1"/>
                </a:solidFill>
              </a:rPr>
              <a:t>3</a:t>
            </a:r>
            <a:r>
              <a:rPr lang="en-AU" sz="2800" dirty="0">
                <a:solidFill>
                  <a:schemeClr val="bg1"/>
                </a:solidFill>
              </a:rPr>
              <a:t> </a:t>
            </a:r>
            <a:r>
              <a:rPr lang="en-AU" sz="2800" dirty="0" smtClean="0">
                <a:solidFill>
                  <a:schemeClr val="bg1"/>
                </a:solidFill>
              </a:rPr>
              <a:t>+ </a:t>
            </a:r>
            <a:r>
              <a:rPr lang="en-AU" sz="2800" dirty="0">
                <a:solidFill>
                  <a:schemeClr val="bg1"/>
                </a:solidFill>
              </a:rPr>
              <a:t>…..</a:t>
            </a:r>
          </a:p>
          <a:p>
            <a:pPr>
              <a:buNone/>
            </a:pPr>
            <a:r>
              <a:rPr lang="en-AU" sz="2800" dirty="0" smtClean="0">
                <a:solidFill>
                  <a:schemeClr val="bg1"/>
                </a:solidFill>
              </a:rPr>
              <a:t>Worked Examples</a:t>
            </a:r>
          </a:p>
        </p:txBody>
      </p:sp>
    </p:spTree>
    <p:extLst>
      <p:ext uri="{BB962C8B-B14F-4D97-AF65-F5344CB8AC3E}">
        <p14:creationId xmlns:p14="http://schemas.microsoft.com/office/powerpoint/2010/main" val="3910546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smtClean="0">
                <a:solidFill>
                  <a:schemeClr val="bg1"/>
                </a:solidFill>
              </a:rPr>
              <a:t>Measuring Charge</a:t>
            </a: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Font typeface="Arial" pitchFamily="34" charset="0"/>
              <a:buChar char="•"/>
            </a:pPr>
            <a:r>
              <a:rPr lang="en-AU" sz="2800" dirty="0" smtClean="0">
                <a:solidFill>
                  <a:schemeClr val="bg1"/>
                </a:solidFill>
              </a:rPr>
              <a:t>The nucleus contains most of the mass of an atom, but occupies the smallest part of the atoms volume.</a:t>
            </a:r>
          </a:p>
          <a:p>
            <a:pPr>
              <a:buFont typeface="Arial" pitchFamily="34" charset="0"/>
              <a:buChar char="•"/>
            </a:pPr>
            <a:endParaRPr lang="en-AU" sz="2800" dirty="0" smtClean="0">
              <a:solidFill>
                <a:schemeClr val="bg1"/>
              </a:solidFill>
            </a:endParaRPr>
          </a:p>
          <a:p>
            <a:pPr>
              <a:buFont typeface="Arial" pitchFamily="34" charset="0"/>
              <a:buChar char="•"/>
            </a:pPr>
            <a:r>
              <a:rPr lang="en-AU" sz="2800" dirty="0" smtClean="0">
                <a:solidFill>
                  <a:schemeClr val="bg1"/>
                </a:solidFill>
              </a:rPr>
              <a:t>The electrons are the significant component of an atom when discussing electrical charge. The excess or lack of electrons determines an atoms charge.</a:t>
            </a:r>
          </a:p>
          <a:p>
            <a:pPr>
              <a:buFont typeface="Arial" pitchFamily="34" charset="0"/>
              <a:buChar char="•"/>
            </a:pPr>
            <a:endParaRPr lang="en-AU" sz="2800" dirty="0" smtClean="0">
              <a:solidFill>
                <a:schemeClr val="bg1"/>
              </a:solidFill>
            </a:endParaRPr>
          </a:p>
          <a:p>
            <a:pPr>
              <a:buFont typeface="Arial" pitchFamily="34" charset="0"/>
              <a:buChar char="•"/>
            </a:pPr>
            <a:r>
              <a:rPr lang="en-AU" sz="2800" dirty="0" smtClean="0">
                <a:solidFill>
                  <a:schemeClr val="bg1"/>
                </a:solidFill>
              </a:rPr>
              <a:t>The unit of charge is measured in Coulombs (C).</a:t>
            </a:r>
          </a:p>
          <a:p>
            <a:pPr>
              <a:buFont typeface="Arial" pitchFamily="34" charset="0"/>
              <a:buChar char="•"/>
            </a:pPr>
            <a:endParaRPr lang="en-AU" sz="2800" dirty="0" smtClean="0">
              <a:solidFill>
                <a:schemeClr val="bg1"/>
              </a:solidFill>
            </a:endParaRPr>
          </a:p>
          <a:p>
            <a:pPr>
              <a:buFont typeface="Arial" pitchFamily="34" charset="0"/>
              <a:buChar char="•"/>
            </a:pPr>
            <a:r>
              <a:rPr lang="en-AU" sz="2800" dirty="0" smtClean="0">
                <a:solidFill>
                  <a:schemeClr val="bg1"/>
                </a:solidFill>
              </a:rPr>
              <a:t>1 electron has a charge of 1.602 x 10</a:t>
            </a:r>
            <a:r>
              <a:rPr lang="en-AU" sz="2800" baseline="30000" dirty="0" smtClean="0">
                <a:solidFill>
                  <a:schemeClr val="bg1"/>
                </a:solidFill>
              </a:rPr>
              <a:t>-19</a:t>
            </a:r>
            <a:r>
              <a:rPr lang="en-AU" sz="2800" dirty="0" smtClean="0">
                <a:solidFill>
                  <a:schemeClr val="bg1"/>
                </a:solidFill>
              </a:rPr>
              <a:t> C</a:t>
            </a:r>
          </a:p>
        </p:txBody>
      </p:sp>
    </p:spTree>
    <p:extLst>
      <p:ext uri="{BB962C8B-B14F-4D97-AF65-F5344CB8AC3E}">
        <p14:creationId xmlns:p14="http://schemas.microsoft.com/office/powerpoint/2010/main" val="6855611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endParaRPr lang="en-AU" dirty="0" smtClean="0">
              <a:solidFill>
                <a:schemeClr val="bg1"/>
              </a:solidFill>
            </a:endParaRP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Homework: </a:t>
            </a:r>
          </a:p>
          <a:p>
            <a:r>
              <a:rPr lang="en-AU" sz="2800" dirty="0">
                <a:solidFill>
                  <a:schemeClr val="bg1"/>
                </a:solidFill>
                <a:latin typeface="Arial" pitchFamily="34" charset="0"/>
                <a:cs typeface="Arial" pitchFamily="34" charset="0"/>
              </a:rPr>
              <a:t>Complete all questions from Set </a:t>
            </a:r>
            <a:r>
              <a:rPr lang="en-AU" sz="2800" dirty="0" smtClean="0">
                <a:solidFill>
                  <a:schemeClr val="bg1"/>
                </a:solidFill>
                <a:latin typeface="Arial" pitchFamily="34" charset="0"/>
                <a:cs typeface="Arial" pitchFamily="34" charset="0"/>
              </a:rPr>
              <a:t>6.1 &amp; 6.2 </a:t>
            </a:r>
            <a:r>
              <a:rPr lang="en-AU" sz="2800" dirty="0">
                <a:solidFill>
                  <a:schemeClr val="bg1"/>
                </a:solidFill>
                <a:latin typeface="Arial" pitchFamily="34" charset="0"/>
                <a:cs typeface="Arial" pitchFamily="34" charset="0"/>
              </a:rPr>
              <a:t>- due first lesson next week.</a:t>
            </a:r>
          </a:p>
          <a:p>
            <a:endParaRPr lang="en-AU" sz="1600" dirty="0">
              <a:solidFill>
                <a:schemeClr val="bg1"/>
              </a:solidFill>
              <a:latin typeface="Arial" pitchFamily="34" charset="0"/>
              <a:cs typeface="Arial" pitchFamily="34" charset="0"/>
            </a:endParaRPr>
          </a:p>
          <a:p>
            <a:r>
              <a:rPr lang="en-AU" sz="2800" dirty="0">
                <a:solidFill>
                  <a:schemeClr val="bg1"/>
                </a:solidFill>
                <a:latin typeface="Arial" pitchFamily="34" charset="0"/>
                <a:cs typeface="Arial" pitchFamily="34" charset="0"/>
              </a:rPr>
              <a:t>Read Chapter </a:t>
            </a:r>
            <a:r>
              <a:rPr lang="en-AU" sz="2800" dirty="0" smtClean="0">
                <a:solidFill>
                  <a:schemeClr val="bg1"/>
                </a:solidFill>
                <a:latin typeface="Arial" pitchFamily="34" charset="0"/>
                <a:cs typeface="Arial" pitchFamily="34" charset="0"/>
              </a:rPr>
              <a:t>6.3 page 185-196 </a:t>
            </a:r>
            <a:r>
              <a:rPr lang="en-AU" sz="2800" dirty="0">
                <a:solidFill>
                  <a:schemeClr val="bg1"/>
                </a:solidFill>
                <a:latin typeface="Arial" pitchFamily="34" charset="0"/>
                <a:cs typeface="Arial" pitchFamily="34" charset="0"/>
              </a:rPr>
              <a:t>and answer </a:t>
            </a:r>
          </a:p>
          <a:p>
            <a:pPr marL="0" indent="0">
              <a:buNone/>
            </a:pPr>
            <a:r>
              <a:rPr lang="en-AU" sz="2800" dirty="0">
                <a:solidFill>
                  <a:schemeClr val="bg1"/>
                </a:solidFill>
                <a:latin typeface="Arial" pitchFamily="34" charset="0"/>
                <a:cs typeface="Arial" pitchFamily="34" charset="0"/>
              </a:rPr>
              <a:t>	</a:t>
            </a:r>
            <a:r>
              <a:rPr lang="en-AU" sz="2800" dirty="0" smtClean="0">
                <a:solidFill>
                  <a:schemeClr val="bg1"/>
                </a:solidFill>
                <a:latin typeface="Arial" pitchFamily="34" charset="0"/>
                <a:cs typeface="Arial" pitchFamily="34" charset="0"/>
              </a:rPr>
              <a:t>Q1&amp;2 </a:t>
            </a:r>
            <a:r>
              <a:rPr lang="en-AU" sz="2800" dirty="0">
                <a:solidFill>
                  <a:schemeClr val="bg1"/>
                </a:solidFill>
                <a:latin typeface="Arial" pitchFamily="34" charset="0"/>
                <a:cs typeface="Arial" pitchFamily="34" charset="0"/>
              </a:rPr>
              <a:t>Set </a:t>
            </a:r>
            <a:r>
              <a:rPr lang="en-AU" sz="2800" dirty="0" smtClean="0">
                <a:solidFill>
                  <a:schemeClr val="bg1"/>
                </a:solidFill>
                <a:latin typeface="Arial" pitchFamily="34" charset="0"/>
                <a:cs typeface="Arial" pitchFamily="34" charset="0"/>
              </a:rPr>
              <a:t>6.3</a:t>
            </a:r>
          </a:p>
          <a:p>
            <a:pPr marL="0" indent="0">
              <a:buNone/>
              <a:tabLst>
                <a:tab pos="358775" algn="l"/>
              </a:tabLst>
            </a:pPr>
            <a:r>
              <a:rPr lang="en-AU" sz="2800" dirty="0">
                <a:solidFill>
                  <a:schemeClr val="bg1"/>
                </a:solidFill>
                <a:latin typeface="Arial" pitchFamily="34" charset="0"/>
                <a:cs typeface="Arial" pitchFamily="34" charset="0"/>
              </a:rPr>
              <a:t>	</a:t>
            </a:r>
            <a:r>
              <a:rPr lang="en-AU" sz="2800" dirty="0" smtClean="0">
                <a:solidFill>
                  <a:schemeClr val="bg1"/>
                </a:solidFill>
                <a:latin typeface="Arial" pitchFamily="34" charset="0"/>
                <a:cs typeface="Arial" pitchFamily="34" charset="0"/>
              </a:rPr>
              <a:t>by next lesson.</a:t>
            </a:r>
          </a:p>
          <a:p>
            <a:pPr marL="0" indent="0">
              <a:buNone/>
              <a:tabLst>
                <a:tab pos="361950" algn="l"/>
              </a:tabLst>
            </a:pPr>
            <a:endParaRPr lang="en-AU"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1602909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419872" y="2571744"/>
            <a:ext cx="5466945" cy="1127125"/>
          </a:xfrm>
        </p:spPr>
        <p:txBody>
          <a:bodyPr/>
          <a:lstStyle/>
          <a:p>
            <a:pPr algn="l"/>
            <a:r>
              <a:rPr lang="en-AU" sz="5400" dirty="0" smtClean="0">
                <a:solidFill>
                  <a:schemeClr val="bg1"/>
                </a:solidFill>
              </a:rPr>
              <a:t>Electrical Components</a:t>
            </a:r>
          </a:p>
        </p:txBody>
      </p:sp>
      <p:sp>
        <p:nvSpPr>
          <p:cNvPr id="2051" name="Sous-titre 2"/>
          <p:cNvSpPr>
            <a:spLocks noGrp="1"/>
          </p:cNvSpPr>
          <p:nvPr>
            <p:ph type="subTitle" idx="1"/>
          </p:nvPr>
        </p:nvSpPr>
        <p:spPr>
          <a:xfrm>
            <a:off x="3491880" y="3967336"/>
            <a:ext cx="4494212" cy="685800"/>
          </a:xfrm>
        </p:spPr>
        <p:txBody>
          <a:bodyPr/>
          <a:lstStyle/>
          <a:p>
            <a:pPr algn="l"/>
            <a:r>
              <a:rPr lang="en-AU" sz="2400" dirty="0" smtClean="0">
                <a:solidFill>
                  <a:schemeClr val="bg1"/>
                </a:solidFill>
              </a:rPr>
              <a:t>Chapter 6.3 page 185-196</a:t>
            </a:r>
          </a:p>
        </p:txBody>
      </p:sp>
    </p:spTree>
    <p:extLst>
      <p:ext uri="{BB962C8B-B14F-4D97-AF65-F5344CB8AC3E}">
        <p14:creationId xmlns:p14="http://schemas.microsoft.com/office/powerpoint/2010/main" val="11640414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noFill/>
        </p:spPr>
        <p:txBody>
          <a:bodyPr/>
          <a:lstStyle/>
          <a:p>
            <a:r>
              <a:rPr lang="en-AU" dirty="0" smtClean="0">
                <a:solidFill>
                  <a:schemeClr val="bg1"/>
                </a:solidFill>
              </a:rPr>
              <a:t>Diodes</a:t>
            </a:r>
          </a:p>
        </p:txBody>
      </p:sp>
      <p:sp>
        <p:nvSpPr>
          <p:cNvPr id="4099" name="Espace réservé du contenu 2"/>
          <p:cNvSpPr>
            <a:spLocks noGrp="1"/>
          </p:cNvSpPr>
          <p:nvPr>
            <p:ph idx="1"/>
          </p:nvPr>
        </p:nvSpPr>
        <p:spPr>
          <a:xfrm>
            <a:off x="179512" y="2017731"/>
            <a:ext cx="8928992" cy="4795645"/>
          </a:xfrm>
        </p:spPr>
        <p:txBody>
          <a:bodyPr/>
          <a:lstStyle/>
          <a:p>
            <a:r>
              <a:rPr lang="en-AU" sz="2400" dirty="0" smtClean="0">
                <a:solidFill>
                  <a:srgbClr val="002060"/>
                </a:solidFill>
              </a:rPr>
              <a:t>A diode allows electricity to flow in one direction only and blocks the flow in the opposite direction (like a one-way valves) and are usually as a form of protection. </a:t>
            </a:r>
          </a:p>
          <a:p>
            <a:r>
              <a:rPr lang="en-AU" sz="2400" dirty="0" smtClean="0">
                <a:solidFill>
                  <a:srgbClr val="002060"/>
                </a:solidFill>
              </a:rPr>
              <a:t>There are different types of diode but their basic functions are the same. </a:t>
            </a:r>
          </a:p>
          <a:p>
            <a:r>
              <a:rPr lang="en-AU" sz="2400" dirty="0" smtClean="0">
                <a:solidFill>
                  <a:srgbClr val="002060"/>
                </a:solidFill>
              </a:rPr>
              <a:t>The arrow points in the permitted </a:t>
            </a:r>
          </a:p>
          <a:p>
            <a:pPr marL="0" indent="0">
              <a:spcBef>
                <a:spcPts val="0"/>
              </a:spcBef>
              <a:buNone/>
              <a:tabLst>
                <a:tab pos="358775" algn="l"/>
              </a:tabLst>
            </a:pPr>
            <a:r>
              <a:rPr lang="en-AU" sz="2400" dirty="0" smtClean="0">
                <a:solidFill>
                  <a:srgbClr val="002060"/>
                </a:solidFill>
              </a:rPr>
              <a:t>	direction of conventional flow, and </a:t>
            </a:r>
          </a:p>
          <a:p>
            <a:pPr marL="0" indent="0">
              <a:spcBef>
                <a:spcPts val="0"/>
              </a:spcBef>
              <a:buNone/>
              <a:tabLst>
                <a:tab pos="358775" algn="l"/>
              </a:tabLst>
            </a:pPr>
            <a:r>
              <a:rPr lang="en-AU" sz="2400" dirty="0" smtClean="0">
                <a:solidFill>
                  <a:srgbClr val="002060"/>
                </a:solidFill>
              </a:rPr>
              <a:t>	against the permitted direction of </a:t>
            </a:r>
          </a:p>
          <a:p>
            <a:pPr marL="0" indent="0">
              <a:spcBef>
                <a:spcPts val="0"/>
              </a:spcBef>
              <a:buNone/>
              <a:tabLst>
                <a:tab pos="358775" algn="l"/>
              </a:tabLst>
            </a:pPr>
            <a:r>
              <a:rPr lang="en-AU" sz="2400" dirty="0" smtClean="0">
                <a:solidFill>
                  <a:srgbClr val="002060"/>
                </a:solidFill>
              </a:rPr>
              <a:t>	electron flow.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4705" y="3595018"/>
            <a:ext cx="4245807" cy="3262981"/>
          </a:xfrm>
          <a:prstGeom prst="rect">
            <a:avLst/>
          </a:prstGeom>
        </p:spPr>
      </p:pic>
    </p:spTree>
    <p:extLst>
      <p:ext uri="{BB962C8B-B14F-4D97-AF65-F5344CB8AC3E}">
        <p14:creationId xmlns:p14="http://schemas.microsoft.com/office/powerpoint/2010/main" val="40795718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noFill/>
        </p:spPr>
        <p:txBody>
          <a:bodyPr/>
          <a:lstStyle/>
          <a:p>
            <a:r>
              <a:rPr lang="en-AU" dirty="0" smtClean="0">
                <a:solidFill>
                  <a:schemeClr val="bg1"/>
                </a:solidFill>
              </a:rPr>
              <a:t>Diodes</a:t>
            </a:r>
          </a:p>
        </p:txBody>
      </p:sp>
      <p:sp>
        <p:nvSpPr>
          <p:cNvPr id="4099" name="Espace réservé du contenu 2"/>
          <p:cNvSpPr>
            <a:spLocks noGrp="1"/>
          </p:cNvSpPr>
          <p:nvPr>
            <p:ph idx="1"/>
          </p:nvPr>
        </p:nvSpPr>
        <p:spPr>
          <a:xfrm>
            <a:off x="179512" y="2017731"/>
            <a:ext cx="8928992" cy="4795645"/>
          </a:xfrm>
        </p:spPr>
        <p:txBody>
          <a:bodyPr/>
          <a:lstStyle/>
          <a:p>
            <a:pPr marL="0" indent="0">
              <a:buNone/>
            </a:pPr>
            <a:r>
              <a:rPr lang="en-AU" sz="2400" dirty="0" smtClean="0">
                <a:solidFill>
                  <a:srgbClr val="002060"/>
                </a:solidFill>
              </a:rPr>
              <a:t>When </a:t>
            </a:r>
            <a:r>
              <a:rPr lang="en-AU" sz="2400" dirty="0">
                <a:solidFill>
                  <a:srgbClr val="002060"/>
                </a:solidFill>
              </a:rPr>
              <a:t>placed in a simple battery-lamp circuit, the diode will either allow or prevent current through the lamp, </a:t>
            </a:r>
            <a:r>
              <a:rPr lang="en-AU" sz="2400" dirty="0" smtClean="0">
                <a:solidFill>
                  <a:srgbClr val="002060"/>
                </a:solidFill>
              </a:rPr>
              <a:t>depending </a:t>
            </a:r>
            <a:r>
              <a:rPr lang="en-AU" sz="2400" dirty="0">
                <a:solidFill>
                  <a:srgbClr val="002060"/>
                </a:solidFill>
              </a:rPr>
              <a:t>on the polarity of the applied voltage. </a:t>
            </a:r>
            <a:endParaRPr lang="en-AU" sz="2400" dirty="0" smtClean="0">
              <a:solidFill>
                <a:srgbClr val="002060"/>
              </a:solidFill>
            </a:endParaRPr>
          </a:p>
          <a:p>
            <a:endParaRPr lang="en-AU" sz="2400" dirty="0" smtClean="0">
              <a:solidFill>
                <a:srgbClr val="002060"/>
              </a:solidFill>
            </a:endParaRPr>
          </a:p>
          <a:p>
            <a:endParaRPr lang="en-AU" sz="2400" dirty="0">
              <a:solidFill>
                <a:srgbClr val="002060"/>
              </a:solidFill>
            </a:endParaRPr>
          </a:p>
          <a:p>
            <a:endParaRPr lang="en-AU" sz="2400" dirty="0" smtClean="0">
              <a:solidFill>
                <a:srgbClr val="002060"/>
              </a:solidFill>
            </a:endParaRPr>
          </a:p>
          <a:p>
            <a:endParaRPr lang="en-AU" sz="2400" dirty="0">
              <a:solidFill>
                <a:srgbClr val="002060"/>
              </a:solidFill>
            </a:endParaRPr>
          </a:p>
          <a:p>
            <a:pPr marL="360363" indent="0">
              <a:buNone/>
            </a:pPr>
            <a:r>
              <a:rPr lang="en-AU" sz="2400" i="1" dirty="0" smtClean="0">
                <a:solidFill>
                  <a:srgbClr val="002060"/>
                </a:solidFill>
              </a:rPr>
              <a:t>Diode </a:t>
            </a:r>
            <a:r>
              <a:rPr lang="en-AU" sz="2400" i="1" dirty="0">
                <a:solidFill>
                  <a:srgbClr val="002060"/>
                </a:solidFill>
              </a:rPr>
              <a:t>operation: (a) Current flow is permitted; the diode is forward biased. (b) Current flow is prohibited; the diode is reversed biased.</a:t>
            </a:r>
            <a:endParaRPr lang="en-AU" sz="2400" dirty="0">
              <a:solidFill>
                <a:srgbClr val="002060"/>
              </a:solidFill>
            </a:endParaRPr>
          </a:p>
        </p:txBody>
      </p:sp>
      <p:pic>
        <p:nvPicPr>
          <p:cNvPr id="11266" name="Picture 2" descr="http://sub.allaboutcircuits.com/images/032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356992"/>
            <a:ext cx="6902481"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3964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a:solidFill>
                  <a:schemeClr val="bg1"/>
                </a:solidFill>
                <a:latin typeface="Arial" pitchFamily="34" charset="0"/>
                <a:cs typeface="Arial" pitchFamily="34" charset="0"/>
              </a:rPr>
              <a:t>Transducers</a:t>
            </a:r>
          </a:p>
        </p:txBody>
      </p:sp>
      <p:sp>
        <p:nvSpPr>
          <p:cNvPr id="5123" name="Espace réservé du contenu 2"/>
          <p:cNvSpPr>
            <a:spLocks noGrp="1"/>
          </p:cNvSpPr>
          <p:nvPr>
            <p:ph idx="1"/>
          </p:nvPr>
        </p:nvSpPr>
        <p:spPr>
          <a:xfrm>
            <a:off x="457200" y="1357298"/>
            <a:ext cx="8229600" cy="5240053"/>
          </a:xfrm>
          <a:solidFill>
            <a:schemeClr val="accent1">
              <a:alpha val="50000"/>
            </a:schemeClr>
          </a:solidFill>
        </p:spPr>
        <p:txBody>
          <a:bodyPr/>
          <a:lstStyle/>
          <a:p>
            <a:r>
              <a:rPr lang="en-AU" sz="2800" dirty="0">
                <a:solidFill>
                  <a:schemeClr val="bg1"/>
                </a:solidFill>
              </a:rPr>
              <a:t>A transducer is an electronic device that converts energy from one form to another. Common examples include microphones, loudspeakers, thermometers, position and pressure sensors, and antenna. </a:t>
            </a:r>
            <a:endParaRPr lang="en-AU" sz="2800" dirty="0" smtClean="0">
              <a:solidFill>
                <a:schemeClr val="bg1"/>
              </a:solidFill>
            </a:endParaRPr>
          </a:p>
          <a:p>
            <a:r>
              <a:rPr lang="en-AU" sz="2800" dirty="0" smtClean="0">
                <a:solidFill>
                  <a:schemeClr val="bg1"/>
                </a:solidFill>
              </a:rPr>
              <a:t>Although </a:t>
            </a:r>
            <a:r>
              <a:rPr lang="en-AU" sz="2800" dirty="0">
                <a:solidFill>
                  <a:schemeClr val="bg1"/>
                </a:solidFill>
              </a:rPr>
              <a:t>not generally thought of as transducers, photocells, LEDs (light-emitting diodes), and even common light bulbs are transducers.</a:t>
            </a:r>
          </a:p>
          <a:p>
            <a:r>
              <a:rPr lang="en-AU" sz="2800" dirty="0">
                <a:solidFill>
                  <a:schemeClr val="bg1"/>
                </a:solidFill>
              </a:rPr>
              <a:t>Efficiency is an important consideration in any transducer. Transducer efficiency is defined as the ratio of the power output in the desired form to the total power input. </a:t>
            </a:r>
          </a:p>
        </p:txBody>
      </p:sp>
    </p:spTree>
    <p:extLst>
      <p:ext uri="{BB962C8B-B14F-4D97-AF65-F5344CB8AC3E}">
        <p14:creationId xmlns:p14="http://schemas.microsoft.com/office/powerpoint/2010/main" val="19402143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35496" y="0"/>
            <a:ext cx="8964488" cy="1143000"/>
          </a:xfrm>
          <a:solidFill>
            <a:schemeClr val="bg1"/>
          </a:solidFill>
        </p:spPr>
        <p:txBody>
          <a:bodyPr/>
          <a:lstStyle/>
          <a:p>
            <a:pPr algn="l"/>
            <a:r>
              <a:rPr lang="en-AU" dirty="0">
                <a:latin typeface="Arial" pitchFamily="34" charset="0"/>
                <a:cs typeface="Arial" pitchFamily="34" charset="0"/>
              </a:rPr>
              <a:t>Light Dependent </a:t>
            </a:r>
            <a:r>
              <a:rPr lang="en-AU" dirty="0" smtClean="0">
                <a:latin typeface="Arial" pitchFamily="34" charset="0"/>
                <a:cs typeface="Arial" pitchFamily="34" charset="0"/>
              </a:rPr>
              <a:t>Resistors – LDR’s</a:t>
            </a:r>
            <a:endParaRPr lang="en-AU" dirty="0" smtClean="0"/>
          </a:p>
        </p:txBody>
      </p:sp>
      <p:sp>
        <p:nvSpPr>
          <p:cNvPr id="7" name="TextBox 6"/>
          <p:cNvSpPr txBox="1"/>
          <p:nvPr/>
        </p:nvSpPr>
        <p:spPr>
          <a:xfrm>
            <a:off x="2195736" y="1168533"/>
            <a:ext cx="6948264" cy="5570756"/>
          </a:xfrm>
          <a:prstGeom prst="rect">
            <a:avLst/>
          </a:prstGeom>
          <a:noFill/>
        </p:spPr>
        <p:txBody>
          <a:bodyPr wrap="square" rtlCol="0">
            <a:spAutoFit/>
          </a:bodyPr>
          <a:lstStyle/>
          <a:p>
            <a:pPr marL="457200" indent="-457200">
              <a:spcBef>
                <a:spcPts val="1200"/>
              </a:spcBef>
              <a:buFont typeface="Arial" panose="020B0604020202020204" pitchFamily="34" charset="0"/>
              <a:buChar char="•"/>
            </a:pPr>
            <a:r>
              <a:rPr lang="en-AU" sz="2800" dirty="0"/>
              <a:t>A </a:t>
            </a:r>
            <a:r>
              <a:rPr lang="en-AU" sz="2800" b="1" dirty="0" err="1"/>
              <a:t>photoresistor</a:t>
            </a:r>
            <a:r>
              <a:rPr lang="en-AU" sz="2800" dirty="0"/>
              <a:t> or </a:t>
            </a:r>
            <a:r>
              <a:rPr lang="en-AU" sz="2800" b="1" dirty="0"/>
              <a:t>light-dependent resistor</a:t>
            </a:r>
            <a:r>
              <a:rPr lang="en-AU" sz="2800" dirty="0"/>
              <a:t> (</a:t>
            </a:r>
            <a:r>
              <a:rPr lang="en-AU" sz="2800" b="1" dirty="0"/>
              <a:t>LDR</a:t>
            </a:r>
            <a:r>
              <a:rPr lang="en-AU" sz="2800" dirty="0"/>
              <a:t>) </a:t>
            </a:r>
            <a:r>
              <a:rPr lang="en-AU" sz="2800" dirty="0" smtClean="0"/>
              <a:t>is </a:t>
            </a:r>
            <a:r>
              <a:rPr lang="en-AU" sz="2800" dirty="0"/>
              <a:t>a light-controlled variable resistor. </a:t>
            </a:r>
          </a:p>
          <a:p>
            <a:pPr marL="457200" indent="-457200">
              <a:spcBef>
                <a:spcPts val="1200"/>
              </a:spcBef>
              <a:buFont typeface="Arial" panose="020B0604020202020204" pitchFamily="34" charset="0"/>
              <a:buChar char="•"/>
            </a:pPr>
            <a:r>
              <a:rPr lang="en-AU" sz="2800" dirty="0" smtClean="0"/>
              <a:t>The </a:t>
            </a:r>
            <a:r>
              <a:rPr lang="en-AU" sz="2800" dirty="0"/>
              <a:t>resistance of a </a:t>
            </a:r>
            <a:r>
              <a:rPr lang="en-AU" sz="2800" dirty="0" err="1"/>
              <a:t>photoresistor</a:t>
            </a:r>
            <a:r>
              <a:rPr lang="en-AU" sz="2800" dirty="0"/>
              <a:t> </a:t>
            </a:r>
            <a:r>
              <a:rPr lang="en-AU" sz="2800" u="sng" dirty="0"/>
              <a:t>decreases</a:t>
            </a:r>
            <a:r>
              <a:rPr lang="en-AU" sz="2800" dirty="0"/>
              <a:t> with </a:t>
            </a:r>
            <a:r>
              <a:rPr lang="en-AU" sz="2800" u="sng" dirty="0"/>
              <a:t>increasing</a:t>
            </a:r>
            <a:r>
              <a:rPr lang="en-AU" sz="2800" dirty="0"/>
              <a:t> incident light intensity; in other words, it exhibits photoconductivity. </a:t>
            </a:r>
            <a:endParaRPr lang="en-AU" sz="2800" dirty="0" smtClean="0"/>
          </a:p>
          <a:p>
            <a:pPr marL="457200" indent="-457200">
              <a:spcBef>
                <a:spcPts val="1200"/>
              </a:spcBef>
              <a:buFont typeface="Arial" panose="020B0604020202020204" pitchFamily="34" charset="0"/>
              <a:buChar char="•"/>
            </a:pPr>
            <a:r>
              <a:rPr lang="en-AU" sz="2800" dirty="0" smtClean="0"/>
              <a:t>A </a:t>
            </a:r>
            <a:r>
              <a:rPr lang="en-AU" sz="2800" dirty="0" err="1"/>
              <a:t>photoresistor</a:t>
            </a:r>
            <a:r>
              <a:rPr lang="en-AU" sz="2800" dirty="0"/>
              <a:t> can be </a:t>
            </a:r>
            <a:endParaRPr lang="en-AU" sz="2800" dirty="0" smtClean="0"/>
          </a:p>
          <a:p>
            <a:pPr>
              <a:tabLst>
                <a:tab pos="449263" algn="l"/>
              </a:tabLst>
            </a:pPr>
            <a:r>
              <a:rPr lang="en-AU" sz="2800" dirty="0" smtClean="0"/>
              <a:t>	applied </a:t>
            </a:r>
            <a:r>
              <a:rPr lang="en-AU" sz="2800" dirty="0"/>
              <a:t>in light-sensitive </a:t>
            </a:r>
            <a:endParaRPr lang="en-AU" sz="2800" dirty="0" smtClean="0"/>
          </a:p>
          <a:p>
            <a:pPr>
              <a:tabLst>
                <a:tab pos="449263" algn="l"/>
              </a:tabLst>
            </a:pPr>
            <a:r>
              <a:rPr lang="en-AU" sz="2800" dirty="0" smtClean="0"/>
              <a:t>	detector </a:t>
            </a:r>
            <a:r>
              <a:rPr lang="en-AU" sz="2800" dirty="0"/>
              <a:t>circuits, and </a:t>
            </a:r>
            <a:endParaRPr lang="en-AU" sz="2800" dirty="0" smtClean="0"/>
          </a:p>
          <a:p>
            <a:pPr>
              <a:tabLst>
                <a:tab pos="449263" algn="l"/>
              </a:tabLst>
            </a:pPr>
            <a:r>
              <a:rPr lang="en-AU" sz="2800" dirty="0"/>
              <a:t>	</a:t>
            </a:r>
            <a:r>
              <a:rPr lang="en-AU" sz="2800" dirty="0" smtClean="0"/>
              <a:t>light- and </a:t>
            </a:r>
            <a:r>
              <a:rPr lang="en-AU" sz="2800" dirty="0"/>
              <a:t>dark-activated </a:t>
            </a:r>
            <a:endParaRPr lang="en-AU" sz="2800" dirty="0" smtClean="0"/>
          </a:p>
          <a:p>
            <a:pPr>
              <a:tabLst>
                <a:tab pos="449263" algn="l"/>
              </a:tabLst>
            </a:pPr>
            <a:r>
              <a:rPr lang="en-AU" sz="2800" dirty="0"/>
              <a:t>	</a:t>
            </a:r>
            <a:r>
              <a:rPr lang="en-AU" sz="2800" dirty="0" smtClean="0"/>
              <a:t>switch circuits</a:t>
            </a:r>
            <a:r>
              <a:rPr lang="en-AU" sz="2800" dirty="0"/>
              <a:t>.</a:t>
            </a:r>
            <a:endParaRPr lang="en-AU" sz="2800" baseline="-25000" dirty="0">
              <a:latin typeface="+mj-lt"/>
            </a:endParaRPr>
          </a:p>
        </p:txBody>
      </p:sp>
      <p:pic>
        <p:nvPicPr>
          <p:cNvPr id="12290" name="Picture 2" descr="http://www.circuitstoday.com/wp-content/uploads/2009/08/ldr-light-dependent-resis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3871273"/>
            <a:ext cx="4104456" cy="323013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www.radio-electronics.com/info/data/resistor/ldr/photoresistor-symbol.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5445224"/>
            <a:ext cx="2185957" cy="1224136"/>
          </a:xfrm>
          <a:prstGeom prst="rect">
            <a:avLst/>
          </a:prstGeom>
          <a:solidFill>
            <a:schemeClr val="bg1"/>
          </a:solidFill>
        </p:spPr>
      </p:pic>
      <p:pic>
        <p:nvPicPr>
          <p:cNvPr id="12296" name="Picture 8" descr="http://t2.gstatic.com/images?q=tbn:ANd9GcQgzZ4f5EOx5SQArT3b5mGBas-7AQjKCwmW4DmMx4eV-I6VXBY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3480" y="1988840"/>
            <a:ext cx="3521968" cy="281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9073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11995"/>
            <a:ext cx="8229600" cy="1143000"/>
          </a:xfrm>
          <a:noFill/>
        </p:spPr>
        <p:txBody>
          <a:bodyPr/>
          <a:lstStyle/>
          <a:p>
            <a:r>
              <a:rPr lang="en-AU" dirty="0" smtClean="0">
                <a:solidFill>
                  <a:schemeClr val="bg1"/>
                </a:solidFill>
                <a:latin typeface="Arial" pitchFamily="34" charset="0"/>
                <a:cs typeface="Arial" pitchFamily="34" charset="0"/>
              </a:rPr>
              <a:t>Light </a:t>
            </a:r>
            <a:r>
              <a:rPr lang="en-AU" dirty="0">
                <a:solidFill>
                  <a:schemeClr val="bg1"/>
                </a:solidFill>
                <a:latin typeface="Arial" pitchFamily="34" charset="0"/>
                <a:cs typeface="Arial" pitchFamily="34" charset="0"/>
              </a:rPr>
              <a:t>Emitting </a:t>
            </a:r>
            <a:r>
              <a:rPr lang="en-AU" dirty="0" smtClean="0">
                <a:solidFill>
                  <a:schemeClr val="bg1"/>
                </a:solidFill>
                <a:latin typeface="Arial" pitchFamily="34" charset="0"/>
                <a:cs typeface="Arial" pitchFamily="34" charset="0"/>
              </a:rPr>
              <a:t>Diode - </a:t>
            </a:r>
            <a:r>
              <a:rPr lang="en-AU" dirty="0">
                <a:solidFill>
                  <a:schemeClr val="bg1"/>
                </a:solidFill>
                <a:latin typeface="Arial" pitchFamily="34" charset="0"/>
                <a:cs typeface="Arial" pitchFamily="34" charset="0"/>
              </a:rPr>
              <a:t>LED’s</a:t>
            </a:r>
            <a:endParaRPr lang="en-AU" dirty="0" smtClean="0">
              <a:solidFill>
                <a:schemeClr val="bg1"/>
              </a:solidFill>
            </a:endParaRPr>
          </a:p>
        </p:txBody>
      </p:sp>
      <p:sp>
        <p:nvSpPr>
          <p:cNvPr id="4099" name="Espace réservé du contenu 2"/>
          <p:cNvSpPr>
            <a:spLocks noGrp="1"/>
          </p:cNvSpPr>
          <p:nvPr>
            <p:ph idx="1"/>
          </p:nvPr>
        </p:nvSpPr>
        <p:spPr>
          <a:xfrm>
            <a:off x="35496" y="1052737"/>
            <a:ext cx="9073008" cy="5760640"/>
          </a:xfrm>
          <a:solidFill>
            <a:schemeClr val="bg1"/>
          </a:solidFill>
        </p:spPr>
        <p:txBody>
          <a:bodyPr/>
          <a:lstStyle/>
          <a:p>
            <a:pPr>
              <a:spcBef>
                <a:spcPts val="1200"/>
              </a:spcBef>
            </a:pPr>
            <a:r>
              <a:rPr lang="en-AU" sz="2800" dirty="0" smtClean="0"/>
              <a:t>An </a:t>
            </a:r>
            <a:r>
              <a:rPr lang="en-AU" sz="2800" dirty="0"/>
              <a:t>LED </a:t>
            </a:r>
            <a:r>
              <a:rPr lang="en-AU" sz="2800" dirty="0" smtClean="0"/>
              <a:t>consists </a:t>
            </a:r>
            <a:r>
              <a:rPr lang="en-AU" sz="2800" dirty="0"/>
              <a:t>of two elements of processed material called </a:t>
            </a:r>
            <a:r>
              <a:rPr lang="en-AU" sz="2800" i="1" dirty="0"/>
              <a:t>P-type semiconductor</a:t>
            </a:r>
            <a:r>
              <a:rPr lang="en-AU" sz="2800" dirty="0"/>
              <a:t>s and </a:t>
            </a:r>
            <a:r>
              <a:rPr lang="en-AU" sz="2800" i="1" dirty="0"/>
              <a:t>N-type semiconductor</a:t>
            </a:r>
            <a:r>
              <a:rPr lang="en-AU" sz="2800" dirty="0"/>
              <a:t>s. </a:t>
            </a:r>
            <a:endParaRPr lang="en-AU" sz="2800" dirty="0" smtClean="0"/>
          </a:p>
          <a:p>
            <a:pPr>
              <a:spcBef>
                <a:spcPts val="1200"/>
              </a:spcBef>
            </a:pPr>
            <a:r>
              <a:rPr lang="en-AU" sz="2800" dirty="0" smtClean="0"/>
              <a:t>These </a:t>
            </a:r>
            <a:r>
              <a:rPr lang="en-AU" sz="2800" dirty="0"/>
              <a:t>two elements are placed in direct contact, forming a region called the </a:t>
            </a:r>
            <a:r>
              <a:rPr lang="en-AU" sz="2800" i="1" dirty="0"/>
              <a:t>P-N </a:t>
            </a:r>
            <a:r>
              <a:rPr lang="en-AU" sz="2800" i="1" dirty="0" smtClean="0"/>
              <a:t>junction </a:t>
            </a:r>
            <a:r>
              <a:rPr lang="en-AU" sz="2800" dirty="0" smtClean="0"/>
              <a:t>(active region). </a:t>
            </a:r>
          </a:p>
          <a:p>
            <a:pPr>
              <a:spcBef>
                <a:spcPts val="1200"/>
              </a:spcBef>
            </a:pPr>
            <a:r>
              <a:rPr lang="en-AU" sz="2800" dirty="0" smtClean="0"/>
              <a:t>In </a:t>
            </a:r>
            <a:r>
              <a:rPr lang="en-AU" sz="2800" dirty="0"/>
              <a:t>this respect, the LED </a:t>
            </a:r>
            <a:endParaRPr lang="en-AU" sz="2800" dirty="0" smtClean="0"/>
          </a:p>
          <a:p>
            <a:pPr marL="0" indent="0">
              <a:spcBef>
                <a:spcPts val="0"/>
              </a:spcBef>
              <a:buNone/>
              <a:tabLst>
                <a:tab pos="360363" algn="l"/>
              </a:tabLst>
            </a:pPr>
            <a:r>
              <a:rPr lang="en-AU" sz="2800" dirty="0" smtClean="0"/>
              <a:t>	resembles </a:t>
            </a:r>
            <a:r>
              <a:rPr lang="en-AU" sz="2800" dirty="0"/>
              <a:t>most other </a:t>
            </a:r>
            <a:endParaRPr lang="en-AU" sz="2800" dirty="0" smtClean="0"/>
          </a:p>
          <a:p>
            <a:pPr marL="0" indent="0">
              <a:spcBef>
                <a:spcPts val="0"/>
              </a:spcBef>
              <a:buNone/>
              <a:tabLst>
                <a:tab pos="360363" algn="l"/>
              </a:tabLst>
            </a:pPr>
            <a:r>
              <a:rPr lang="en-AU" sz="2800" dirty="0"/>
              <a:t>	</a:t>
            </a:r>
            <a:r>
              <a:rPr lang="en-AU" sz="2800" dirty="0" smtClean="0"/>
              <a:t>diode </a:t>
            </a:r>
            <a:r>
              <a:rPr lang="en-AU" sz="2800" dirty="0"/>
              <a:t>types, </a:t>
            </a:r>
            <a:r>
              <a:rPr lang="en-AU" sz="2800" dirty="0" smtClean="0"/>
              <a:t>however, the </a:t>
            </a:r>
          </a:p>
          <a:p>
            <a:pPr marL="0" indent="0">
              <a:spcBef>
                <a:spcPts val="0"/>
              </a:spcBef>
              <a:buNone/>
              <a:tabLst>
                <a:tab pos="360363" algn="l"/>
              </a:tabLst>
            </a:pPr>
            <a:r>
              <a:rPr lang="en-AU" sz="2800" dirty="0"/>
              <a:t>	</a:t>
            </a:r>
            <a:r>
              <a:rPr lang="en-AU" sz="2800" dirty="0" smtClean="0"/>
              <a:t>LED has </a:t>
            </a:r>
            <a:r>
              <a:rPr lang="en-AU" sz="2800" dirty="0"/>
              <a:t>a transparent </a:t>
            </a:r>
            <a:endParaRPr lang="en-AU" sz="2800" dirty="0" smtClean="0"/>
          </a:p>
          <a:p>
            <a:pPr marL="0" indent="0">
              <a:spcBef>
                <a:spcPts val="0"/>
              </a:spcBef>
              <a:buNone/>
              <a:tabLst>
                <a:tab pos="360363" algn="l"/>
              </a:tabLst>
            </a:pPr>
            <a:r>
              <a:rPr lang="en-AU" sz="2800" dirty="0"/>
              <a:t>	</a:t>
            </a:r>
            <a:r>
              <a:rPr lang="en-AU" sz="2800" dirty="0" smtClean="0"/>
              <a:t>plastic case, </a:t>
            </a:r>
            <a:r>
              <a:rPr lang="en-AU" sz="2800" dirty="0"/>
              <a:t>allowing </a:t>
            </a:r>
            <a:r>
              <a:rPr lang="en-AU" sz="2800" dirty="0" smtClean="0"/>
              <a:t>visible </a:t>
            </a:r>
          </a:p>
          <a:p>
            <a:pPr marL="0" indent="0">
              <a:spcBef>
                <a:spcPts val="0"/>
              </a:spcBef>
              <a:buNone/>
              <a:tabLst>
                <a:tab pos="360363" algn="l"/>
              </a:tabLst>
            </a:pPr>
            <a:r>
              <a:rPr lang="en-AU" sz="2800" dirty="0"/>
              <a:t>	</a:t>
            </a:r>
            <a:r>
              <a:rPr lang="en-AU" sz="2800" dirty="0" smtClean="0"/>
              <a:t>light energy </a:t>
            </a:r>
            <a:r>
              <a:rPr lang="en-AU" sz="2800" dirty="0"/>
              <a:t>to </a:t>
            </a:r>
            <a:endParaRPr lang="en-AU" sz="2800" dirty="0" smtClean="0"/>
          </a:p>
          <a:p>
            <a:pPr marL="0" indent="0">
              <a:spcBef>
                <a:spcPts val="0"/>
              </a:spcBef>
              <a:buNone/>
              <a:tabLst>
                <a:tab pos="360363" algn="l"/>
              </a:tabLst>
            </a:pPr>
            <a:r>
              <a:rPr lang="en-AU" sz="2800" dirty="0"/>
              <a:t>	</a:t>
            </a:r>
            <a:r>
              <a:rPr lang="en-AU" sz="2800" dirty="0" smtClean="0"/>
              <a:t>pass through</a:t>
            </a:r>
            <a:r>
              <a:rPr lang="en-AU" sz="2800" dirty="0"/>
              <a:t>. </a:t>
            </a:r>
            <a:endParaRPr lang="en-AU" sz="2800" dirty="0" smtClean="0"/>
          </a:p>
        </p:txBody>
      </p:sp>
      <p:pic>
        <p:nvPicPr>
          <p:cNvPr id="14338" name="Picture 2" descr="http://www.myledlightingguide.com/Blog/Images/LED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496" y="3068960"/>
            <a:ext cx="4536504" cy="374441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wyxs.net/web/wiimote/digital_whiteboard/symbol_le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5229200"/>
            <a:ext cx="2533650" cy="158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2864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11995"/>
            <a:ext cx="8229600" cy="1143000"/>
          </a:xfrm>
          <a:noFill/>
        </p:spPr>
        <p:txBody>
          <a:bodyPr/>
          <a:lstStyle/>
          <a:p>
            <a:r>
              <a:rPr lang="en-AU" dirty="0" smtClean="0">
                <a:solidFill>
                  <a:schemeClr val="bg1"/>
                </a:solidFill>
                <a:latin typeface="Arial" pitchFamily="34" charset="0"/>
                <a:cs typeface="Arial" pitchFamily="34" charset="0"/>
              </a:rPr>
              <a:t>Light </a:t>
            </a:r>
            <a:r>
              <a:rPr lang="en-AU" dirty="0">
                <a:solidFill>
                  <a:schemeClr val="bg1"/>
                </a:solidFill>
                <a:latin typeface="Arial" pitchFamily="34" charset="0"/>
                <a:cs typeface="Arial" pitchFamily="34" charset="0"/>
              </a:rPr>
              <a:t>Emitting </a:t>
            </a:r>
            <a:r>
              <a:rPr lang="en-AU" dirty="0" smtClean="0">
                <a:solidFill>
                  <a:schemeClr val="bg1"/>
                </a:solidFill>
                <a:latin typeface="Arial" pitchFamily="34" charset="0"/>
                <a:cs typeface="Arial" pitchFamily="34" charset="0"/>
              </a:rPr>
              <a:t>Diode - </a:t>
            </a:r>
            <a:r>
              <a:rPr lang="en-AU" dirty="0">
                <a:solidFill>
                  <a:schemeClr val="bg1"/>
                </a:solidFill>
                <a:latin typeface="Arial" pitchFamily="34" charset="0"/>
                <a:cs typeface="Arial" pitchFamily="34" charset="0"/>
              </a:rPr>
              <a:t>LED’s</a:t>
            </a:r>
            <a:endParaRPr lang="en-AU" dirty="0" smtClean="0">
              <a:solidFill>
                <a:schemeClr val="bg1"/>
              </a:solidFill>
            </a:endParaRPr>
          </a:p>
        </p:txBody>
      </p:sp>
      <p:sp>
        <p:nvSpPr>
          <p:cNvPr id="4099" name="Espace réservé du contenu 2"/>
          <p:cNvSpPr>
            <a:spLocks noGrp="1"/>
          </p:cNvSpPr>
          <p:nvPr>
            <p:ph idx="1"/>
          </p:nvPr>
        </p:nvSpPr>
        <p:spPr>
          <a:xfrm>
            <a:off x="35496" y="1052737"/>
            <a:ext cx="9073008" cy="5760640"/>
          </a:xfrm>
          <a:solidFill>
            <a:schemeClr val="bg1"/>
          </a:solidFill>
        </p:spPr>
        <p:txBody>
          <a:bodyPr/>
          <a:lstStyle/>
          <a:p>
            <a:pPr>
              <a:spcBef>
                <a:spcPts val="1800"/>
              </a:spcBef>
            </a:pPr>
            <a:r>
              <a:rPr lang="en-AU" sz="2800" dirty="0" smtClean="0"/>
              <a:t>LEDs </a:t>
            </a:r>
            <a:r>
              <a:rPr lang="en-AU" sz="2800" dirty="0"/>
              <a:t>operate by electroluminescence, a phenomenon in which the emission of photons is caused by electronic excitation of a material. </a:t>
            </a:r>
            <a:endParaRPr lang="en-AU" sz="2800" dirty="0" smtClean="0"/>
          </a:p>
          <a:p>
            <a:pPr>
              <a:spcBef>
                <a:spcPts val="1800"/>
              </a:spcBef>
            </a:pPr>
            <a:r>
              <a:rPr lang="en-AU" sz="2800" dirty="0" smtClean="0"/>
              <a:t>The </a:t>
            </a:r>
            <a:r>
              <a:rPr lang="en-AU" sz="2800" dirty="0"/>
              <a:t>material used most often in LEDs is gallium </a:t>
            </a:r>
            <a:r>
              <a:rPr lang="en-AU" sz="2800" dirty="0" smtClean="0"/>
              <a:t>arsenide. </a:t>
            </a:r>
          </a:p>
          <a:p>
            <a:pPr>
              <a:spcBef>
                <a:spcPts val="1800"/>
              </a:spcBef>
            </a:pPr>
            <a:r>
              <a:rPr lang="en-AU" sz="2800" dirty="0" smtClean="0"/>
              <a:t>Among </a:t>
            </a:r>
            <a:r>
              <a:rPr lang="en-AU" sz="2800" dirty="0"/>
              <a:t>other things, they form numbers on </a:t>
            </a:r>
            <a:endParaRPr lang="en-AU" sz="2800" dirty="0" smtClean="0"/>
          </a:p>
          <a:p>
            <a:pPr marL="0" indent="0">
              <a:spcBef>
                <a:spcPts val="0"/>
              </a:spcBef>
              <a:buNone/>
              <a:tabLst>
                <a:tab pos="360363" algn="l"/>
              </a:tabLst>
            </a:pPr>
            <a:r>
              <a:rPr lang="en-AU" sz="2800" dirty="0" smtClean="0"/>
              <a:t>	digital </a:t>
            </a:r>
            <a:r>
              <a:rPr lang="en-AU" sz="2800" dirty="0"/>
              <a:t>clocks, transmit information from remote </a:t>
            </a:r>
            <a:endParaRPr lang="en-AU" sz="2800" dirty="0" smtClean="0"/>
          </a:p>
          <a:p>
            <a:pPr marL="0" indent="0">
              <a:spcBef>
                <a:spcPts val="0"/>
              </a:spcBef>
              <a:buNone/>
              <a:tabLst>
                <a:tab pos="360363" algn="l"/>
              </a:tabLst>
            </a:pPr>
            <a:r>
              <a:rPr lang="en-AU" sz="2800" dirty="0" smtClean="0"/>
              <a:t>	controls</a:t>
            </a:r>
            <a:r>
              <a:rPr lang="en-AU" sz="2800" dirty="0"/>
              <a:t>, light up watches and tell you when </a:t>
            </a:r>
            <a:r>
              <a:rPr lang="en-AU" sz="2800" dirty="0" smtClean="0"/>
              <a:t>your</a:t>
            </a:r>
          </a:p>
          <a:p>
            <a:pPr marL="0" indent="0">
              <a:spcBef>
                <a:spcPts val="0"/>
              </a:spcBef>
              <a:buNone/>
              <a:tabLst>
                <a:tab pos="360363" algn="l"/>
              </a:tabLst>
            </a:pPr>
            <a:r>
              <a:rPr lang="en-AU" sz="2800" dirty="0" smtClean="0"/>
              <a:t>	appliances </a:t>
            </a:r>
            <a:r>
              <a:rPr lang="en-AU" sz="2800" dirty="0"/>
              <a:t>are turned on. Collected together, </a:t>
            </a:r>
            <a:endParaRPr lang="en-AU" sz="2800" dirty="0" smtClean="0"/>
          </a:p>
          <a:p>
            <a:pPr marL="0" indent="0">
              <a:spcBef>
                <a:spcPts val="0"/>
              </a:spcBef>
              <a:buNone/>
              <a:tabLst>
                <a:tab pos="360363" algn="l"/>
              </a:tabLst>
            </a:pPr>
            <a:r>
              <a:rPr lang="en-AU" sz="2800" dirty="0"/>
              <a:t>	</a:t>
            </a:r>
            <a:r>
              <a:rPr lang="en-AU" sz="2800" dirty="0" smtClean="0"/>
              <a:t>they </a:t>
            </a:r>
            <a:r>
              <a:rPr lang="en-AU" sz="2800" dirty="0"/>
              <a:t>can form images on a jumbo television </a:t>
            </a:r>
            <a:endParaRPr lang="en-AU" sz="2800" dirty="0" smtClean="0"/>
          </a:p>
          <a:p>
            <a:pPr marL="0" indent="0">
              <a:spcBef>
                <a:spcPts val="0"/>
              </a:spcBef>
              <a:buNone/>
              <a:tabLst>
                <a:tab pos="360363" algn="l"/>
              </a:tabLst>
            </a:pPr>
            <a:r>
              <a:rPr lang="en-AU" sz="2800" dirty="0"/>
              <a:t>	</a:t>
            </a:r>
            <a:r>
              <a:rPr lang="en-AU" sz="2800" dirty="0" smtClean="0"/>
              <a:t>screen </a:t>
            </a:r>
            <a:r>
              <a:rPr lang="en-AU" sz="2800" dirty="0"/>
              <a:t>or illuminate a traffic light.</a:t>
            </a:r>
          </a:p>
        </p:txBody>
      </p:sp>
      <p:pic>
        <p:nvPicPr>
          <p:cNvPr id="13314" name="Picture 2" descr="http://hyperphysics.phy-astr.gsu.edu/hbase/electronic/ietron2/ledst2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328" y="3356992"/>
            <a:ext cx="131445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0217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a:solidFill>
                  <a:schemeClr val="bg1"/>
                </a:solidFill>
                <a:latin typeface="Arial" pitchFamily="34" charset="0"/>
                <a:cs typeface="Arial" pitchFamily="34" charset="0"/>
              </a:rPr>
              <a:t>Thermistors</a:t>
            </a:r>
          </a:p>
        </p:txBody>
      </p:sp>
      <p:sp>
        <p:nvSpPr>
          <p:cNvPr id="5123" name="Espace réservé du contenu 2"/>
          <p:cNvSpPr>
            <a:spLocks noGrp="1"/>
          </p:cNvSpPr>
          <p:nvPr>
            <p:ph idx="1"/>
          </p:nvPr>
        </p:nvSpPr>
        <p:spPr>
          <a:xfrm>
            <a:off x="251520" y="1196752"/>
            <a:ext cx="8640960" cy="5400599"/>
          </a:xfrm>
          <a:solidFill>
            <a:schemeClr val="accent1">
              <a:alpha val="50000"/>
            </a:schemeClr>
          </a:solidFill>
        </p:spPr>
        <p:txBody>
          <a:bodyPr/>
          <a:lstStyle/>
          <a:p>
            <a:pPr>
              <a:spcBef>
                <a:spcPts val="1200"/>
              </a:spcBef>
            </a:pPr>
            <a:r>
              <a:rPr lang="en-AU" sz="2800" dirty="0">
                <a:solidFill>
                  <a:schemeClr val="bg1"/>
                </a:solidFill>
              </a:rPr>
              <a:t>A thermistor is a </a:t>
            </a:r>
            <a:r>
              <a:rPr lang="en-AU" sz="2800" b="1" dirty="0">
                <a:solidFill>
                  <a:schemeClr val="bg1"/>
                </a:solidFill>
              </a:rPr>
              <a:t>thermal resistor</a:t>
            </a:r>
            <a:r>
              <a:rPr lang="en-AU" sz="2800" dirty="0">
                <a:solidFill>
                  <a:schemeClr val="bg1"/>
                </a:solidFill>
              </a:rPr>
              <a:t> - a resistor that changes its resistance with temperature. </a:t>
            </a:r>
            <a:endParaRPr lang="en-AU" sz="2800" dirty="0" smtClean="0">
              <a:solidFill>
                <a:schemeClr val="bg1"/>
              </a:solidFill>
            </a:endParaRPr>
          </a:p>
          <a:p>
            <a:pPr>
              <a:spcBef>
                <a:spcPts val="1200"/>
              </a:spcBef>
            </a:pPr>
            <a:r>
              <a:rPr lang="en-AU" sz="2800" dirty="0" smtClean="0">
                <a:solidFill>
                  <a:schemeClr val="bg1"/>
                </a:solidFill>
              </a:rPr>
              <a:t>Technically</a:t>
            </a:r>
            <a:r>
              <a:rPr lang="en-AU" sz="2800" dirty="0">
                <a:solidFill>
                  <a:schemeClr val="bg1"/>
                </a:solidFill>
              </a:rPr>
              <a:t>, all resistors are thermistors - their resistance changes slightly with temperature - but the change is usually very </a:t>
            </a:r>
            <a:r>
              <a:rPr lang="en-AU" sz="2800" dirty="0" err="1">
                <a:solidFill>
                  <a:schemeClr val="bg1"/>
                </a:solidFill>
              </a:rPr>
              <a:t>very</a:t>
            </a:r>
            <a:r>
              <a:rPr lang="en-AU" sz="2800" dirty="0">
                <a:solidFill>
                  <a:schemeClr val="bg1"/>
                </a:solidFill>
              </a:rPr>
              <a:t> small and difficult to measure. Thermistors are made so that the resistance changes drastically with temperature so that it can be 100 ohms or more of change per </a:t>
            </a:r>
            <a:r>
              <a:rPr lang="en-AU" sz="2800" dirty="0" smtClean="0">
                <a:solidFill>
                  <a:schemeClr val="bg1"/>
                </a:solidFill>
              </a:rPr>
              <a:t>degree.</a:t>
            </a:r>
          </a:p>
        </p:txBody>
      </p:sp>
      <p:pic>
        <p:nvPicPr>
          <p:cNvPr id="15362" name="Picture 2" descr="http://www.doctronics.co.uk/images/vdiv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91039"/>
            <a:ext cx="4572000" cy="198724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hbd.org/cdp/thermis/therpr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838699"/>
            <a:ext cx="3543300" cy="201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9063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a:solidFill>
                  <a:schemeClr val="bg1"/>
                </a:solidFill>
                <a:latin typeface="Arial" pitchFamily="34" charset="0"/>
                <a:cs typeface="Arial" pitchFamily="34" charset="0"/>
              </a:rPr>
              <a:t>Thermistors</a:t>
            </a:r>
          </a:p>
        </p:txBody>
      </p:sp>
      <p:sp>
        <p:nvSpPr>
          <p:cNvPr id="5123" name="Espace réservé du contenu 2"/>
          <p:cNvSpPr>
            <a:spLocks noGrp="1"/>
          </p:cNvSpPr>
          <p:nvPr>
            <p:ph idx="1"/>
          </p:nvPr>
        </p:nvSpPr>
        <p:spPr>
          <a:xfrm>
            <a:off x="251520" y="1196752"/>
            <a:ext cx="8640960" cy="5400599"/>
          </a:xfrm>
          <a:solidFill>
            <a:schemeClr val="accent1">
              <a:alpha val="50000"/>
            </a:schemeClr>
          </a:solidFill>
        </p:spPr>
        <p:txBody>
          <a:bodyPr/>
          <a:lstStyle/>
          <a:p>
            <a:pPr>
              <a:buNone/>
              <a:tabLst>
                <a:tab pos="360363" algn="l"/>
              </a:tabLst>
            </a:pPr>
            <a:r>
              <a:rPr lang="en-AU" sz="2800" dirty="0" smtClean="0">
                <a:solidFill>
                  <a:schemeClr val="bg1"/>
                </a:solidFill>
              </a:rPr>
              <a:t>There </a:t>
            </a:r>
            <a:r>
              <a:rPr lang="en-AU" sz="2800" dirty="0">
                <a:solidFill>
                  <a:schemeClr val="bg1"/>
                </a:solidFill>
              </a:rPr>
              <a:t>are two kinds </a:t>
            </a:r>
            <a:r>
              <a:rPr lang="en-AU" sz="2800" dirty="0" smtClean="0">
                <a:solidFill>
                  <a:schemeClr val="bg1"/>
                </a:solidFill>
              </a:rPr>
              <a:t>of </a:t>
            </a:r>
            <a:r>
              <a:rPr lang="en-AU" sz="2800" dirty="0">
                <a:solidFill>
                  <a:schemeClr val="bg1"/>
                </a:solidFill>
              </a:rPr>
              <a:t>thermistors, </a:t>
            </a:r>
            <a:endParaRPr lang="en-AU" sz="2800" dirty="0" smtClean="0">
              <a:solidFill>
                <a:schemeClr val="bg1"/>
              </a:solidFill>
            </a:endParaRPr>
          </a:p>
          <a:p>
            <a:pPr marL="923925" indent="-457200">
              <a:buFont typeface="Courier New" panose="02070309020205020404" pitchFamily="49" charset="0"/>
              <a:buChar char="o"/>
              <a:tabLst>
                <a:tab pos="265113" algn="l"/>
              </a:tabLst>
            </a:pPr>
            <a:r>
              <a:rPr lang="en-AU" sz="2800" dirty="0" smtClean="0">
                <a:solidFill>
                  <a:schemeClr val="bg1"/>
                </a:solidFill>
              </a:rPr>
              <a:t>negative </a:t>
            </a:r>
            <a:r>
              <a:rPr lang="en-AU" sz="2800" dirty="0">
                <a:solidFill>
                  <a:schemeClr val="bg1"/>
                </a:solidFill>
              </a:rPr>
              <a:t>temperature </a:t>
            </a:r>
            <a:r>
              <a:rPr lang="en-AU" sz="2800" dirty="0" smtClean="0">
                <a:solidFill>
                  <a:schemeClr val="bg1"/>
                </a:solidFill>
              </a:rPr>
              <a:t>coefficient (NTC) </a:t>
            </a:r>
            <a:r>
              <a:rPr lang="en-AU" sz="2800" dirty="0">
                <a:solidFill>
                  <a:schemeClr val="bg1"/>
                </a:solidFill>
              </a:rPr>
              <a:t>and </a:t>
            </a:r>
            <a:endParaRPr lang="en-AU" sz="2800" dirty="0" smtClean="0">
              <a:solidFill>
                <a:schemeClr val="bg1"/>
              </a:solidFill>
            </a:endParaRPr>
          </a:p>
          <a:p>
            <a:pPr marL="923925" indent="-457200">
              <a:buFont typeface="Courier New" panose="02070309020205020404" pitchFamily="49" charset="0"/>
              <a:buChar char="o"/>
              <a:tabLst>
                <a:tab pos="265113" algn="l"/>
              </a:tabLst>
            </a:pPr>
            <a:r>
              <a:rPr lang="en-AU" sz="2800" dirty="0" smtClean="0">
                <a:solidFill>
                  <a:schemeClr val="bg1"/>
                </a:solidFill>
              </a:rPr>
              <a:t>positive </a:t>
            </a:r>
            <a:r>
              <a:rPr lang="en-AU" sz="2800" dirty="0">
                <a:solidFill>
                  <a:schemeClr val="bg1"/>
                </a:solidFill>
              </a:rPr>
              <a:t>temperature </a:t>
            </a:r>
            <a:r>
              <a:rPr lang="en-AU" sz="2800" dirty="0" smtClean="0">
                <a:solidFill>
                  <a:schemeClr val="bg1"/>
                </a:solidFill>
              </a:rPr>
              <a:t>coefficient (</a:t>
            </a:r>
            <a:r>
              <a:rPr lang="en-AU" sz="2800" dirty="0">
                <a:solidFill>
                  <a:schemeClr val="bg1"/>
                </a:solidFill>
              </a:rPr>
              <a:t>PTC</a:t>
            </a:r>
            <a:r>
              <a:rPr lang="en-AU" sz="2800" dirty="0" smtClean="0">
                <a:solidFill>
                  <a:schemeClr val="bg1"/>
                </a:solidFill>
              </a:rPr>
              <a:t>). </a:t>
            </a:r>
          </a:p>
          <a:p>
            <a:pPr>
              <a:buNone/>
              <a:tabLst>
                <a:tab pos="360363" algn="l"/>
              </a:tabLst>
            </a:pPr>
            <a:r>
              <a:rPr lang="en-AU" sz="2800" dirty="0" smtClean="0">
                <a:solidFill>
                  <a:schemeClr val="bg1"/>
                </a:solidFill>
              </a:rPr>
              <a:t>In </a:t>
            </a:r>
            <a:r>
              <a:rPr lang="en-AU" sz="2800" dirty="0">
                <a:solidFill>
                  <a:schemeClr val="bg1"/>
                </a:solidFill>
              </a:rPr>
              <a:t>general, you will see NTC sensors used for temperature measurement. PTC's are often used as resettable fuses - an increase in temperature increases the resistance which means that as more current passes </a:t>
            </a:r>
            <a:r>
              <a:rPr lang="en-AU" sz="2800" dirty="0" smtClean="0">
                <a:solidFill>
                  <a:schemeClr val="bg1"/>
                </a:solidFill>
              </a:rPr>
              <a:t>through </a:t>
            </a:r>
            <a:r>
              <a:rPr lang="en-AU" sz="2800" dirty="0">
                <a:solidFill>
                  <a:schemeClr val="bg1"/>
                </a:solidFill>
              </a:rPr>
              <a:t>them, they heat up and 'choke back' the </a:t>
            </a:r>
            <a:r>
              <a:rPr lang="en-AU" sz="2800" dirty="0" smtClean="0">
                <a:solidFill>
                  <a:schemeClr val="bg1"/>
                </a:solidFill>
              </a:rPr>
              <a:t>current; a good way </a:t>
            </a:r>
            <a:r>
              <a:rPr lang="en-AU" sz="2800" dirty="0">
                <a:solidFill>
                  <a:schemeClr val="bg1"/>
                </a:solidFill>
              </a:rPr>
              <a:t>for protecting </a:t>
            </a:r>
            <a:r>
              <a:rPr lang="en-AU" sz="2800" dirty="0" smtClean="0">
                <a:solidFill>
                  <a:schemeClr val="bg1"/>
                </a:solidFill>
              </a:rPr>
              <a:t>circuits.</a:t>
            </a:r>
            <a:endParaRPr lang="en-AU" sz="2800" dirty="0">
              <a:solidFill>
                <a:schemeClr val="bg1"/>
              </a:solidFill>
            </a:endParaRPr>
          </a:p>
          <a:p>
            <a:pPr>
              <a:buNone/>
            </a:pPr>
            <a:endParaRPr lang="en-AU" sz="2800" dirty="0" smtClean="0">
              <a:solidFill>
                <a:schemeClr val="bg1"/>
              </a:solidFill>
            </a:endParaRPr>
          </a:p>
        </p:txBody>
      </p:sp>
      <p:pic>
        <p:nvPicPr>
          <p:cNvPr id="16386" name="Picture 2" descr="http://thermalcomponents.com.au/wp-content/uploads/2012/06/Thermistors1-300x2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4953000"/>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02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smtClean="0">
                <a:solidFill>
                  <a:schemeClr val="bg1"/>
                </a:solidFill>
              </a:rPr>
              <a:t>Atomic Charge</a:t>
            </a:r>
          </a:p>
        </p:txBody>
      </p:sp>
      <p:sp>
        <p:nvSpPr>
          <p:cNvPr id="4099" name="Espace réservé du contenu 2"/>
          <p:cNvSpPr>
            <a:spLocks noGrp="1"/>
          </p:cNvSpPr>
          <p:nvPr>
            <p:ph idx="1"/>
          </p:nvPr>
        </p:nvSpPr>
        <p:spPr>
          <a:xfrm>
            <a:off x="179512" y="2198356"/>
            <a:ext cx="8786874" cy="4398996"/>
          </a:xfrm>
        </p:spPr>
        <p:txBody>
          <a:bodyPr/>
          <a:lstStyle/>
          <a:p>
            <a:pPr marL="0" indent="0">
              <a:buNone/>
            </a:pPr>
            <a:r>
              <a:rPr lang="en-AU" sz="2600" u="sng" dirty="0" smtClean="0"/>
              <a:t>Example 5.1a:</a:t>
            </a:r>
          </a:p>
          <a:p>
            <a:pPr marL="357188" indent="0">
              <a:buNone/>
            </a:pPr>
            <a:r>
              <a:rPr lang="en-AU" sz="2600" dirty="0" smtClean="0"/>
              <a:t>What is the charge (in Coulombs) carried by 6 billion electrons jumping from one rod of Perspex to a piece of cloth?</a:t>
            </a:r>
          </a:p>
          <a:p>
            <a:pPr marL="0" indent="0">
              <a:buNone/>
            </a:pPr>
            <a:r>
              <a:rPr lang="en-AU" sz="2600" dirty="0" smtClean="0"/>
              <a:t>Solution</a:t>
            </a:r>
          </a:p>
        </p:txBody>
      </p:sp>
    </p:spTree>
    <p:extLst>
      <p:ext uri="{BB962C8B-B14F-4D97-AF65-F5344CB8AC3E}">
        <p14:creationId xmlns:p14="http://schemas.microsoft.com/office/powerpoint/2010/main" val="361222438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a:solidFill>
                  <a:schemeClr val="bg1"/>
                </a:solidFill>
                <a:latin typeface="Arial" pitchFamily="34" charset="0"/>
                <a:cs typeface="Arial" pitchFamily="34" charset="0"/>
              </a:rPr>
              <a:t>Thermistors</a:t>
            </a:r>
          </a:p>
        </p:txBody>
      </p:sp>
      <p:sp>
        <p:nvSpPr>
          <p:cNvPr id="5123" name="Espace réservé du contenu 2"/>
          <p:cNvSpPr>
            <a:spLocks noGrp="1"/>
          </p:cNvSpPr>
          <p:nvPr>
            <p:ph idx="1"/>
          </p:nvPr>
        </p:nvSpPr>
        <p:spPr>
          <a:xfrm>
            <a:off x="323528" y="1196752"/>
            <a:ext cx="8568952" cy="5400599"/>
          </a:xfrm>
          <a:solidFill>
            <a:schemeClr val="accent1">
              <a:alpha val="50000"/>
            </a:schemeClr>
          </a:solidFill>
        </p:spPr>
        <p:txBody>
          <a:bodyPr/>
          <a:lstStyle/>
          <a:p>
            <a:pPr>
              <a:spcBef>
                <a:spcPts val="1800"/>
              </a:spcBef>
            </a:pPr>
            <a:r>
              <a:rPr lang="en-AU" sz="2700" dirty="0">
                <a:solidFill>
                  <a:schemeClr val="bg1"/>
                </a:solidFill>
              </a:rPr>
              <a:t>Since the negative temperature coefficient of silver sulphide was first observed by Michael Faraday in 1833, there has been a continual improvement in thermistor technology. </a:t>
            </a:r>
            <a:endParaRPr lang="en-AU" sz="2700" dirty="0" smtClean="0">
              <a:solidFill>
                <a:schemeClr val="bg1"/>
              </a:solidFill>
            </a:endParaRPr>
          </a:p>
          <a:p>
            <a:pPr>
              <a:spcBef>
                <a:spcPts val="1800"/>
              </a:spcBef>
            </a:pPr>
            <a:r>
              <a:rPr lang="en-AU" sz="2700" dirty="0" smtClean="0">
                <a:solidFill>
                  <a:schemeClr val="bg1"/>
                </a:solidFill>
              </a:rPr>
              <a:t>The </a:t>
            </a:r>
            <a:r>
              <a:rPr lang="en-AU" sz="2700" dirty="0">
                <a:solidFill>
                  <a:schemeClr val="bg1"/>
                </a:solidFill>
              </a:rPr>
              <a:t>most important characteristic of a thermistor is, without question, its extremely high temperature coefficient of resistance. </a:t>
            </a:r>
            <a:endParaRPr lang="en-AU" sz="2700" dirty="0" smtClean="0">
              <a:solidFill>
                <a:schemeClr val="bg1"/>
              </a:solidFill>
            </a:endParaRPr>
          </a:p>
          <a:p>
            <a:pPr>
              <a:spcBef>
                <a:spcPts val="1800"/>
              </a:spcBef>
            </a:pPr>
            <a:r>
              <a:rPr lang="en-AU" sz="2700" dirty="0" smtClean="0">
                <a:solidFill>
                  <a:schemeClr val="bg1"/>
                </a:solidFill>
              </a:rPr>
              <a:t>Modern </a:t>
            </a:r>
            <a:r>
              <a:rPr lang="en-AU" sz="2700" dirty="0">
                <a:solidFill>
                  <a:schemeClr val="bg1"/>
                </a:solidFill>
              </a:rPr>
              <a:t>thermistor technology results in the production of devices with extremely precise resistance versus temperature characteristics, making them the most advantageous sensor for a wide variety of applications.</a:t>
            </a:r>
            <a:endParaRPr lang="en-AU" sz="2700" dirty="0" smtClean="0">
              <a:solidFill>
                <a:schemeClr val="bg1"/>
              </a:solidFill>
            </a:endParaRPr>
          </a:p>
        </p:txBody>
      </p:sp>
    </p:spTree>
    <p:extLst>
      <p:ext uri="{BB962C8B-B14F-4D97-AF65-F5344CB8AC3E}">
        <p14:creationId xmlns:p14="http://schemas.microsoft.com/office/powerpoint/2010/main" val="294973915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a:noFill/>
        </p:spPr>
        <p:txBody>
          <a:bodyPr/>
          <a:lstStyle/>
          <a:p>
            <a:r>
              <a:rPr lang="en-AU" dirty="0">
                <a:latin typeface="Arial" pitchFamily="34" charset="0"/>
                <a:cs typeface="Arial" pitchFamily="34" charset="0"/>
              </a:rPr>
              <a:t>Photodiodes</a:t>
            </a:r>
          </a:p>
        </p:txBody>
      </p:sp>
      <p:sp>
        <p:nvSpPr>
          <p:cNvPr id="7" name="TextBox 6"/>
          <p:cNvSpPr txBox="1"/>
          <p:nvPr/>
        </p:nvSpPr>
        <p:spPr>
          <a:xfrm>
            <a:off x="179512" y="908720"/>
            <a:ext cx="8712968" cy="5262979"/>
          </a:xfrm>
          <a:prstGeom prst="rect">
            <a:avLst/>
          </a:prstGeom>
          <a:solidFill>
            <a:schemeClr val="bg1"/>
          </a:solidFill>
        </p:spPr>
        <p:txBody>
          <a:bodyPr wrap="square" rtlCol="0">
            <a:spAutoFit/>
          </a:bodyPr>
          <a:lstStyle/>
          <a:p>
            <a:r>
              <a:rPr lang="en-AU" sz="2800" dirty="0"/>
              <a:t>A </a:t>
            </a:r>
            <a:r>
              <a:rPr lang="en-AU" sz="2800" b="1" dirty="0"/>
              <a:t>photodiode</a:t>
            </a:r>
            <a:r>
              <a:rPr lang="en-AU" sz="2800" dirty="0"/>
              <a:t> is a semiconductor device that converts light into current. The current is generated when photons are absorbed in the photodiode. A small amount of current is also produced when no light is present. Photodiodes may contain optical filters, built-in lenses, and may have large or small surface areas. Photodiodes </a:t>
            </a:r>
            <a:r>
              <a:rPr lang="en-AU" sz="2800" dirty="0" smtClean="0"/>
              <a:t>usually </a:t>
            </a:r>
          </a:p>
          <a:p>
            <a:r>
              <a:rPr lang="en-AU" sz="2800" dirty="0" smtClean="0"/>
              <a:t>have </a:t>
            </a:r>
            <a:r>
              <a:rPr lang="en-AU" sz="2800" dirty="0"/>
              <a:t>a slower response time as its </a:t>
            </a:r>
            <a:endParaRPr lang="en-AU" sz="2800" dirty="0" smtClean="0"/>
          </a:p>
          <a:p>
            <a:r>
              <a:rPr lang="en-AU" sz="2800" dirty="0" smtClean="0"/>
              <a:t>surface </a:t>
            </a:r>
            <a:r>
              <a:rPr lang="en-AU" sz="2800" dirty="0"/>
              <a:t>area increases. The </a:t>
            </a:r>
            <a:endParaRPr lang="en-AU" sz="2800" dirty="0" smtClean="0"/>
          </a:p>
          <a:p>
            <a:r>
              <a:rPr lang="en-AU" sz="2800" dirty="0" smtClean="0"/>
              <a:t>common</a:t>
            </a:r>
            <a:r>
              <a:rPr lang="en-AU" sz="2800" dirty="0"/>
              <a:t>, traditional solar cell used </a:t>
            </a:r>
            <a:endParaRPr lang="en-AU" sz="2800" dirty="0" smtClean="0"/>
          </a:p>
          <a:p>
            <a:r>
              <a:rPr lang="en-AU" sz="2800" dirty="0" smtClean="0"/>
              <a:t>to </a:t>
            </a:r>
            <a:r>
              <a:rPr lang="en-AU" sz="2800" dirty="0"/>
              <a:t>generate electric solar power is </a:t>
            </a:r>
            <a:endParaRPr lang="en-AU" sz="2800" dirty="0" smtClean="0"/>
          </a:p>
          <a:p>
            <a:r>
              <a:rPr lang="en-AU" sz="2800" dirty="0" smtClean="0"/>
              <a:t>a </a:t>
            </a:r>
            <a:r>
              <a:rPr lang="en-AU" sz="2800" dirty="0"/>
              <a:t>large area photodiode.</a:t>
            </a:r>
            <a:endParaRPr lang="en-AU" sz="2800" baseline="-25000" dirty="0">
              <a:latin typeface="+mj-lt"/>
            </a:endParaRPr>
          </a:p>
        </p:txBody>
      </p:sp>
      <p:pic>
        <p:nvPicPr>
          <p:cNvPr id="18434" name="Picture 2" descr="http://t0.gstatic.com/images?q=tbn:ANd9GcQ_9B5YQlz4M8GbFxYTz1h3Wk7A9MJovqCj0leq3PPrsTzAi1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9016" y="3573016"/>
            <a:ext cx="3284984" cy="328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9844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a:noFill/>
        </p:spPr>
        <p:txBody>
          <a:bodyPr/>
          <a:lstStyle/>
          <a:p>
            <a:r>
              <a:rPr lang="en-AU" dirty="0">
                <a:latin typeface="Arial" pitchFamily="34" charset="0"/>
                <a:cs typeface="Arial" pitchFamily="34" charset="0"/>
              </a:rPr>
              <a:t>Photodiodes</a:t>
            </a:r>
          </a:p>
        </p:txBody>
      </p:sp>
      <p:sp>
        <p:nvSpPr>
          <p:cNvPr id="7" name="TextBox 6"/>
          <p:cNvSpPr txBox="1"/>
          <p:nvPr/>
        </p:nvSpPr>
        <p:spPr>
          <a:xfrm>
            <a:off x="251520" y="1340768"/>
            <a:ext cx="8712968" cy="2246769"/>
          </a:xfrm>
          <a:prstGeom prst="rect">
            <a:avLst/>
          </a:prstGeom>
          <a:solidFill>
            <a:schemeClr val="bg1"/>
          </a:solidFill>
        </p:spPr>
        <p:txBody>
          <a:bodyPr wrap="square" rtlCol="0">
            <a:spAutoFit/>
          </a:bodyPr>
          <a:lstStyle/>
          <a:p>
            <a:r>
              <a:rPr lang="en-AU" sz="2800" dirty="0"/>
              <a:t>When a photon of sufficient energy strikes the diode, it excites an electron, thereby </a:t>
            </a:r>
            <a:r>
              <a:rPr lang="en-AU" sz="2800" dirty="0" smtClean="0"/>
              <a:t>creating a </a:t>
            </a:r>
            <a:r>
              <a:rPr lang="en-AU" sz="2800" i="1" dirty="0" smtClean="0"/>
              <a:t>free electron</a:t>
            </a:r>
            <a:r>
              <a:rPr lang="en-AU" sz="2800" dirty="0" smtClean="0"/>
              <a:t> and a (positively charged) </a:t>
            </a:r>
            <a:r>
              <a:rPr lang="en-AU" sz="2800" dirty="0"/>
              <a:t>hole. </a:t>
            </a:r>
            <a:r>
              <a:rPr lang="en-AU" sz="2800" dirty="0" smtClean="0"/>
              <a:t>Thus </a:t>
            </a:r>
            <a:r>
              <a:rPr lang="en-AU" sz="2800" dirty="0"/>
              <a:t>holes move toward the anode, and electrons toward the cathode, and a photocurrent is produced.</a:t>
            </a:r>
            <a:endParaRPr lang="en-AU" sz="2800" baseline="-25000" dirty="0">
              <a:latin typeface="+mj-lt"/>
            </a:endParaRPr>
          </a:p>
        </p:txBody>
      </p:sp>
      <p:pic>
        <p:nvPicPr>
          <p:cNvPr id="17410" name="Picture 2" descr="http://spie.org/Images/Graphics/Newsroom/Imported/aug01/tutorialfig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073" y="4365104"/>
            <a:ext cx="3387081" cy="2370958"/>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www.learningaboutelectronics.com/images/Photodiode-circui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6478" y="3861048"/>
            <a:ext cx="3885192"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628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endParaRPr lang="en-AU" dirty="0" smtClean="0">
              <a:solidFill>
                <a:schemeClr val="bg1"/>
              </a:solidFill>
            </a:endParaRP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Homework: </a:t>
            </a:r>
          </a:p>
          <a:p>
            <a:r>
              <a:rPr lang="en-AU" sz="2800" dirty="0">
                <a:solidFill>
                  <a:schemeClr val="bg1"/>
                </a:solidFill>
                <a:latin typeface="Arial" pitchFamily="34" charset="0"/>
                <a:cs typeface="Arial" pitchFamily="34" charset="0"/>
              </a:rPr>
              <a:t>Complete all questions from Set </a:t>
            </a:r>
            <a:r>
              <a:rPr lang="en-AU" sz="2800" dirty="0" smtClean="0">
                <a:solidFill>
                  <a:schemeClr val="bg1"/>
                </a:solidFill>
                <a:latin typeface="Arial" pitchFamily="34" charset="0"/>
                <a:cs typeface="Arial" pitchFamily="34" charset="0"/>
              </a:rPr>
              <a:t>6.3 </a:t>
            </a:r>
            <a:r>
              <a:rPr lang="en-AU" sz="2800" dirty="0">
                <a:solidFill>
                  <a:schemeClr val="bg1"/>
                </a:solidFill>
                <a:latin typeface="Arial" pitchFamily="34" charset="0"/>
                <a:cs typeface="Arial" pitchFamily="34" charset="0"/>
              </a:rPr>
              <a:t>- due first lesson next week.</a:t>
            </a:r>
          </a:p>
          <a:p>
            <a:endParaRPr lang="en-AU" sz="1600" dirty="0">
              <a:solidFill>
                <a:schemeClr val="bg1"/>
              </a:solidFill>
              <a:latin typeface="Arial" pitchFamily="34" charset="0"/>
              <a:cs typeface="Arial" pitchFamily="34" charset="0"/>
            </a:endParaRPr>
          </a:p>
          <a:p>
            <a:r>
              <a:rPr lang="en-AU" sz="2800" dirty="0">
                <a:solidFill>
                  <a:schemeClr val="bg1"/>
                </a:solidFill>
                <a:latin typeface="Arial" pitchFamily="34" charset="0"/>
                <a:cs typeface="Arial" pitchFamily="34" charset="0"/>
              </a:rPr>
              <a:t>Read Chapter </a:t>
            </a:r>
            <a:r>
              <a:rPr lang="en-AU" sz="2800" dirty="0" smtClean="0">
                <a:solidFill>
                  <a:schemeClr val="bg1"/>
                </a:solidFill>
                <a:latin typeface="Arial" pitchFamily="34" charset="0"/>
                <a:cs typeface="Arial" pitchFamily="34" charset="0"/>
              </a:rPr>
              <a:t>6.4 page 197-200 </a:t>
            </a:r>
            <a:r>
              <a:rPr lang="en-AU" sz="2800" dirty="0">
                <a:solidFill>
                  <a:schemeClr val="bg1"/>
                </a:solidFill>
                <a:latin typeface="Arial" pitchFamily="34" charset="0"/>
                <a:cs typeface="Arial" pitchFamily="34" charset="0"/>
              </a:rPr>
              <a:t>and answer </a:t>
            </a:r>
          </a:p>
          <a:p>
            <a:pPr marL="0" indent="0">
              <a:buNone/>
            </a:pPr>
            <a:r>
              <a:rPr lang="en-AU" sz="2800" dirty="0">
                <a:solidFill>
                  <a:schemeClr val="bg1"/>
                </a:solidFill>
                <a:latin typeface="Arial" pitchFamily="34" charset="0"/>
                <a:cs typeface="Arial" pitchFamily="34" charset="0"/>
              </a:rPr>
              <a:t>	</a:t>
            </a:r>
            <a:r>
              <a:rPr lang="en-AU" sz="2800" dirty="0" smtClean="0">
                <a:solidFill>
                  <a:schemeClr val="bg1"/>
                </a:solidFill>
                <a:latin typeface="Arial" pitchFamily="34" charset="0"/>
                <a:cs typeface="Arial" pitchFamily="34" charset="0"/>
              </a:rPr>
              <a:t>Q1 </a:t>
            </a:r>
            <a:r>
              <a:rPr lang="en-AU" sz="2800" dirty="0">
                <a:solidFill>
                  <a:schemeClr val="bg1"/>
                </a:solidFill>
                <a:latin typeface="Arial" pitchFamily="34" charset="0"/>
                <a:cs typeface="Arial" pitchFamily="34" charset="0"/>
              </a:rPr>
              <a:t>Set </a:t>
            </a:r>
            <a:r>
              <a:rPr lang="en-AU" sz="2800" dirty="0" smtClean="0">
                <a:solidFill>
                  <a:schemeClr val="bg1"/>
                </a:solidFill>
                <a:latin typeface="Arial" pitchFamily="34" charset="0"/>
                <a:cs typeface="Arial" pitchFamily="34" charset="0"/>
              </a:rPr>
              <a:t>6.4</a:t>
            </a:r>
            <a:endParaRPr lang="en-AU" sz="2800" dirty="0">
              <a:solidFill>
                <a:schemeClr val="bg1"/>
              </a:solidFill>
              <a:latin typeface="Arial" pitchFamily="34" charset="0"/>
              <a:cs typeface="Arial" pitchFamily="34" charset="0"/>
            </a:endParaRPr>
          </a:p>
          <a:p>
            <a:pPr marL="0" indent="0">
              <a:buNone/>
              <a:tabLst>
                <a:tab pos="361950" algn="l"/>
              </a:tabLst>
            </a:pPr>
            <a:r>
              <a:rPr lang="en-AU" sz="2800" dirty="0">
                <a:solidFill>
                  <a:schemeClr val="bg1"/>
                </a:solidFill>
                <a:latin typeface="Arial" pitchFamily="34" charset="0"/>
                <a:cs typeface="Arial" pitchFamily="34" charset="0"/>
              </a:rPr>
              <a:t>	by next lesson</a:t>
            </a:r>
            <a:r>
              <a:rPr lang="en-AU" sz="2800" dirty="0" smtClean="0">
                <a:solidFill>
                  <a:schemeClr val="bg1"/>
                </a:solidFill>
                <a:latin typeface="Arial" pitchFamily="34" charset="0"/>
                <a:cs typeface="Arial" pitchFamily="34" charset="0"/>
              </a:rPr>
              <a:t>.</a:t>
            </a:r>
          </a:p>
          <a:p>
            <a:pPr marL="0" indent="0">
              <a:buNone/>
              <a:tabLst>
                <a:tab pos="361950" algn="l"/>
              </a:tabLst>
            </a:pPr>
            <a:endParaRPr lang="en-AU"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65429754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131840" y="2571744"/>
            <a:ext cx="5754977" cy="1127125"/>
          </a:xfrm>
        </p:spPr>
        <p:txBody>
          <a:bodyPr/>
          <a:lstStyle/>
          <a:p>
            <a:pPr algn="l"/>
            <a:r>
              <a:rPr lang="en-AU" sz="5400" dirty="0" smtClean="0">
                <a:solidFill>
                  <a:schemeClr val="bg1"/>
                </a:solidFill>
              </a:rPr>
              <a:t>Household Electricity</a:t>
            </a:r>
          </a:p>
        </p:txBody>
      </p:sp>
      <p:sp>
        <p:nvSpPr>
          <p:cNvPr id="2051" name="Sous-titre 2"/>
          <p:cNvSpPr>
            <a:spLocks noGrp="1"/>
          </p:cNvSpPr>
          <p:nvPr>
            <p:ph type="subTitle" idx="1"/>
          </p:nvPr>
        </p:nvSpPr>
        <p:spPr>
          <a:xfrm>
            <a:off x="3491880" y="3967336"/>
            <a:ext cx="4494212" cy="685800"/>
          </a:xfrm>
        </p:spPr>
        <p:txBody>
          <a:bodyPr/>
          <a:lstStyle/>
          <a:p>
            <a:pPr algn="l"/>
            <a:r>
              <a:rPr lang="en-AU" sz="2400" dirty="0" smtClean="0">
                <a:solidFill>
                  <a:schemeClr val="bg1"/>
                </a:solidFill>
              </a:rPr>
              <a:t>Chapter 6.4 page 197-200</a:t>
            </a:r>
          </a:p>
        </p:txBody>
      </p:sp>
    </p:spTree>
    <p:extLst>
      <p:ext uri="{BB962C8B-B14F-4D97-AF65-F5344CB8AC3E}">
        <p14:creationId xmlns:p14="http://schemas.microsoft.com/office/powerpoint/2010/main" val="5348854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a:solidFill>
                  <a:schemeClr val="bg1"/>
                </a:solidFill>
                <a:latin typeface="Arial" pitchFamily="34" charset="0"/>
                <a:cs typeface="Arial" pitchFamily="34" charset="0"/>
              </a:rPr>
              <a:t>Fuse</a:t>
            </a:r>
          </a:p>
        </p:txBody>
      </p:sp>
      <p:sp>
        <p:nvSpPr>
          <p:cNvPr id="5123" name="Espace réservé du contenu 2"/>
          <p:cNvSpPr>
            <a:spLocks noGrp="1"/>
          </p:cNvSpPr>
          <p:nvPr>
            <p:ph idx="1"/>
          </p:nvPr>
        </p:nvSpPr>
        <p:spPr>
          <a:xfrm>
            <a:off x="323528" y="1357298"/>
            <a:ext cx="8496944" cy="5240053"/>
          </a:xfrm>
          <a:solidFill>
            <a:schemeClr val="accent1">
              <a:alpha val="50000"/>
            </a:schemeClr>
          </a:solidFill>
        </p:spPr>
        <p:txBody>
          <a:bodyPr/>
          <a:lstStyle/>
          <a:p>
            <a:pPr>
              <a:spcBef>
                <a:spcPts val="0"/>
              </a:spcBef>
              <a:buNone/>
            </a:pPr>
            <a:r>
              <a:rPr lang="en-AU" sz="2800" dirty="0" smtClean="0">
                <a:solidFill>
                  <a:schemeClr val="bg1"/>
                </a:solidFill>
              </a:rPr>
              <a:t>A fuse is a </a:t>
            </a:r>
            <a:r>
              <a:rPr lang="en-AU" sz="2800" dirty="0">
                <a:solidFill>
                  <a:schemeClr val="bg1"/>
                </a:solidFill>
              </a:rPr>
              <a:t>type of low resistance resistor </a:t>
            </a:r>
            <a:endParaRPr lang="en-AU" sz="2800" dirty="0" smtClean="0">
              <a:solidFill>
                <a:schemeClr val="bg1"/>
              </a:solidFill>
            </a:endParaRPr>
          </a:p>
          <a:p>
            <a:pPr>
              <a:spcBef>
                <a:spcPts val="0"/>
              </a:spcBef>
              <a:buNone/>
            </a:pPr>
            <a:r>
              <a:rPr lang="en-AU" sz="2800" dirty="0" smtClean="0">
                <a:solidFill>
                  <a:schemeClr val="bg1"/>
                </a:solidFill>
              </a:rPr>
              <a:t>that </a:t>
            </a:r>
            <a:r>
              <a:rPr lang="en-AU" sz="2800" dirty="0">
                <a:solidFill>
                  <a:schemeClr val="bg1"/>
                </a:solidFill>
              </a:rPr>
              <a:t>acts as a sacrificial device to provide </a:t>
            </a:r>
            <a:endParaRPr lang="en-AU" sz="2800" dirty="0" smtClean="0">
              <a:solidFill>
                <a:schemeClr val="bg1"/>
              </a:solidFill>
            </a:endParaRPr>
          </a:p>
          <a:p>
            <a:pPr>
              <a:spcBef>
                <a:spcPts val="0"/>
              </a:spcBef>
              <a:buNone/>
            </a:pPr>
            <a:r>
              <a:rPr lang="en-AU" sz="2800" dirty="0" smtClean="0">
                <a:solidFill>
                  <a:schemeClr val="bg1"/>
                </a:solidFill>
              </a:rPr>
              <a:t>overcurrent protection. Its </a:t>
            </a:r>
            <a:r>
              <a:rPr lang="en-AU" sz="2800" dirty="0">
                <a:solidFill>
                  <a:schemeClr val="bg1"/>
                </a:solidFill>
              </a:rPr>
              <a:t>essential </a:t>
            </a:r>
          </a:p>
          <a:p>
            <a:pPr>
              <a:spcBef>
                <a:spcPts val="0"/>
              </a:spcBef>
              <a:buNone/>
            </a:pPr>
            <a:r>
              <a:rPr lang="en-AU" sz="2800" dirty="0" smtClean="0">
                <a:solidFill>
                  <a:schemeClr val="bg1"/>
                </a:solidFill>
              </a:rPr>
              <a:t>component </a:t>
            </a:r>
            <a:r>
              <a:rPr lang="en-AU" sz="2800" dirty="0">
                <a:solidFill>
                  <a:schemeClr val="bg1"/>
                </a:solidFill>
              </a:rPr>
              <a:t>is a metal wire or strip that </a:t>
            </a:r>
            <a:endParaRPr lang="en-AU" sz="2800" dirty="0" smtClean="0">
              <a:solidFill>
                <a:schemeClr val="bg1"/>
              </a:solidFill>
            </a:endParaRPr>
          </a:p>
          <a:p>
            <a:pPr marL="0" indent="0">
              <a:spcBef>
                <a:spcPts val="0"/>
              </a:spcBef>
              <a:buNone/>
            </a:pPr>
            <a:r>
              <a:rPr lang="en-AU" sz="2800" dirty="0" smtClean="0">
                <a:solidFill>
                  <a:schemeClr val="bg1"/>
                </a:solidFill>
              </a:rPr>
              <a:t>melts </a:t>
            </a:r>
            <a:r>
              <a:rPr lang="en-AU" sz="2800" dirty="0">
                <a:solidFill>
                  <a:schemeClr val="bg1"/>
                </a:solidFill>
              </a:rPr>
              <a:t>when too much current flows through it, interrupting the circuit that it connects. </a:t>
            </a:r>
            <a:endParaRPr lang="en-AU" sz="2800" dirty="0" smtClean="0">
              <a:solidFill>
                <a:schemeClr val="bg1"/>
              </a:solidFill>
            </a:endParaRPr>
          </a:p>
          <a:p>
            <a:pPr marL="0" indent="0">
              <a:spcBef>
                <a:spcPts val="0"/>
              </a:spcBef>
              <a:buNone/>
            </a:pPr>
            <a:endParaRPr lang="en-AU" sz="1100" dirty="0">
              <a:solidFill>
                <a:schemeClr val="bg1"/>
              </a:solidFill>
            </a:endParaRPr>
          </a:p>
          <a:p>
            <a:pPr marL="0" indent="0">
              <a:spcBef>
                <a:spcPts val="0"/>
              </a:spcBef>
              <a:buNone/>
            </a:pPr>
            <a:r>
              <a:rPr lang="en-AU" sz="2800" dirty="0" smtClean="0">
                <a:solidFill>
                  <a:schemeClr val="bg1"/>
                </a:solidFill>
              </a:rPr>
              <a:t>Short </a:t>
            </a:r>
            <a:r>
              <a:rPr lang="en-AU" sz="2800" dirty="0">
                <a:solidFill>
                  <a:schemeClr val="bg1"/>
                </a:solidFill>
              </a:rPr>
              <a:t>circuits, overloading, mismatched loads, or device failure are the prime reasons for </a:t>
            </a:r>
            <a:r>
              <a:rPr lang="en-AU" sz="2800" dirty="0" smtClean="0">
                <a:solidFill>
                  <a:schemeClr val="bg1"/>
                </a:solidFill>
              </a:rPr>
              <a:t>excessive current</a:t>
            </a:r>
            <a:r>
              <a:rPr lang="en-AU" sz="2800" dirty="0">
                <a:solidFill>
                  <a:schemeClr val="bg1"/>
                </a:solidFill>
              </a:rPr>
              <a:t>. </a:t>
            </a:r>
            <a:endParaRPr lang="en-AU" sz="2800" dirty="0" smtClean="0">
              <a:solidFill>
                <a:schemeClr val="bg1"/>
              </a:solidFill>
            </a:endParaRPr>
          </a:p>
          <a:p>
            <a:pPr marL="0" indent="0">
              <a:spcBef>
                <a:spcPts val="0"/>
              </a:spcBef>
              <a:buNone/>
            </a:pPr>
            <a:r>
              <a:rPr lang="en-AU" sz="1100" dirty="0">
                <a:solidFill>
                  <a:schemeClr val="bg1"/>
                </a:solidFill>
              </a:rPr>
              <a:t>	</a:t>
            </a:r>
            <a:r>
              <a:rPr lang="en-AU" sz="1100" dirty="0" smtClean="0">
                <a:solidFill>
                  <a:schemeClr val="bg1"/>
                </a:solidFill>
              </a:rPr>
              <a:t>			</a:t>
            </a:r>
          </a:p>
          <a:p>
            <a:pPr marL="0" indent="0">
              <a:spcBef>
                <a:spcPts val="0"/>
              </a:spcBef>
              <a:buNone/>
            </a:pPr>
            <a:r>
              <a:rPr lang="en-AU" sz="2800" dirty="0">
                <a:solidFill>
                  <a:schemeClr val="bg1"/>
                </a:solidFill>
              </a:rPr>
              <a:t>	</a:t>
            </a:r>
            <a:r>
              <a:rPr lang="en-AU" sz="2800" dirty="0" smtClean="0">
                <a:solidFill>
                  <a:schemeClr val="bg1"/>
                </a:solidFill>
              </a:rPr>
              <a:t>			Fuses </a:t>
            </a:r>
            <a:r>
              <a:rPr lang="en-AU" sz="2800" dirty="0">
                <a:solidFill>
                  <a:schemeClr val="bg1"/>
                </a:solidFill>
              </a:rPr>
              <a:t>are an alternative to </a:t>
            </a:r>
            <a:endParaRPr lang="en-AU" sz="2800" dirty="0" smtClean="0">
              <a:solidFill>
                <a:schemeClr val="bg1"/>
              </a:solidFill>
            </a:endParaRPr>
          </a:p>
          <a:p>
            <a:pPr marL="0" indent="0">
              <a:spcBef>
                <a:spcPts val="0"/>
              </a:spcBef>
              <a:buNone/>
            </a:pPr>
            <a:r>
              <a:rPr lang="en-AU" sz="2800" dirty="0">
                <a:solidFill>
                  <a:schemeClr val="bg1"/>
                </a:solidFill>
              </a:rPr>
              <a:t>	</a:t>
            </a:r>
            <a:r>
              <a:rPr lang="en-AU" sz="2800" dirty="0" smtClean="0">
                <a:solidFill>
                  <a:schemeClr val="bg1"/>
                </a:solidFill>
              </a:rPr>
              <a:t>			circuit </a:t>
            </a:r>
            <a:r>
              <a:rPr lang="en-AU" sz="2800" dirty="0">
                <a:solidFill>
                  <a:schemeClr val="bg1"/>
                </a:solidFill>
              </a:rPr>
              <a:t>breakers.</a:t>
            </a:r>
            <a:endParaRPr lang="en-AU" sz="2800" dirty="0" smtClean="0">
              <a:solidFill>
                <a:schemeClr val="bg1"/>
              </a:solidFill>
            </a:endParaRPr>
          </a:p>
        </p:txBody>
      </p:sp>
      <p:pic>
        <p:nvPicPr>
          <p:cNvPr id="19458" name="Picture 2" descr="http://www.bcae1.com/images/jpegs/IMG_4158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216" y="1340768"/>
            <a:ext cx="2472209" cy="165329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http://www.bdfuses.com/images/automotivefus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843616"/>
            <a:ext cx="3744416" cy="1813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40586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smtClean="0">
                <a:solidFill>
                  <a:schemeClr val="bg1"/>
                </a:solidFill>
                <a:latin typeface="Arial" pitchFamily="34" charset="0"/>
                <a:cs typeface="Arial" pitchFamily="34" charset="0"/>
              </a:rPr>
              <a:t>Residual </a:t>
            </a:r>
            <a:r>
              <a:rPr lang="en-AU" dirty="0">
                <a:solidFill>
                  <a:schemeClr val="bg1"/>
                </a:solidFill>
                <a:latin typeface="Arial" pitchFamily="34" charset="0"/>
                <a:cs typeface="Arial" pitchFamily="34" charset="0"/>
              </a:rPr>
              <a:t>Current </a:t>
            </a:r>
            <a:r>
              <a:rPr lang="en-AU" dirty="0" smtClean="0">
                <a:solidFill>
                  <a:schemeClr val="bg1"/>
                </a:solidFill>
                <a:latin typeface="Arial" pitchFamily="34" charset="0"/>
                <a:cs typeface="Arial" pitchFamily="34" charset="0"/>
              </a:rPr>
              <a:t>Device - </a:t>
            </a:r>
            <a:r>
              <a:rPr lang="en-AU" dirty="0">
                <a:solidFill>
                  <a:schemeClr val="bg1"/>
                </a:solidFill>
                <a:latin typeface="Arial" pitchFamily="34" charset="0"/>
                <a:cs typeface="Arial" pitchFamily="34" charset="0"/>
              </a:rPr>
              <a:t>RCD </a:t>
            </a:r>
          </a:p>
        </p:txBody>
      </p:sp>
      <p:sp>
        <p:nvSpPr>
          <p:cNvPr id="5123" name="Espace réservé du contenu 2"/>
          <p:cNvSpPr>
            <a:spLocks noGrp="1"/>
          </p:cNvSpPr>
          <p:nvPr>
            <p:ph idx="1"/>
          </p:nvPr>
        </p:nvSpPr>
        <p:spPr>
          <a:xfrm>
            <a:off x="251520" y="1196752"/>
            <a:ext cx="8568952" cy="5400599"/>
          </a:xfrm>
          <a:solidFill>
            <a:schemeClr val="accent1">
              <a:alpha val="50000"/>
            </a:schemeClr>
          </a:solidFill>
        </p:spPr>
        <p:txBody>
          <a:bodyPr/>
          <a:lstStyle/>
          <a:p>
            <a:pPr>
              <a:buNone/>
            </a:pPr>
            <a:r>
              <a:rPr lang="en-AU" sz="2800" dirty="0">
                <a:solidFill>
                  <a:schemeClr val="bg1"/>
                </a:solidFill>
              </a:rPr>
              <a:t>Residual current devices (RCDs), commonly referred to as ‘safety switches’, are electrical safety devices designed to immediately switch off the supply of electricity when electricity leaking to earth is </a:t>
            </a:r>
            <a:r>
              <a:rPr lang="en-AU" sz="2800" dirty="0" smtClean="0">
                <a:solidFill>
                  <a:schemeClr val="bg1"/>
                </a:solidFill>
              </a:rPr>
              <a:t>detected. </a:t>
            </a:r>
            <a:endParaRPr lang="en-AU" sz="2800" dirty="0">
              <a:solidFill>
                <a:schemeClr val="bg1"/>
              </a:solidFill>
            </a:endParaRPr>
          </a:p>
          <a:p>
            <a:pPr>
              <a:spcBef>
                <a:spcPts val="1200"/>
              </a:spcBef>
              <a:buNone/>
            </a:pPr>
            <a:r>
              <a:rPr lang="en-AU" sz="2800" dirty="0">
                <a:solidFill>
                  <a:schemeClr val="bg1"/>
                </a:solidFill>
              </a:rPr>
              <a:t>A residual-current device (RCD</a:t>
            </a:r>
            <a:r>
              <a:rPr lang="en-AU" sz="2800" dirty="0" smtClean="0">
                <a:solidFill>
                  <a:schemeClr val="bg1"/>
                </a:solidFill>
              </a:rPr>
              <a:t>) is </a:t>
            </a:r>
            <a:r>
              <a:rPr lang="en-AU" sz="2800" dirty="0">
                <a:solidFill>
                  <a:schemeClr val="bg1"/>
                </a:solidFill>
              </a:rPr>
              <a:t>an electrical wiring device that disconnects a circuit whenever it detects that the electric current is not </a:t>
            </a:r>
            <a:endParaRPr lang="en-AU" sz="2800" dirty="0" smtClean="0">
              <a:solidFill>
                <a:schemeClr val="bg1"/>
              </a:solidFill>
            </a:endParaRPr>
          </a:p>
          <a:p>
            <a:pPr>
              <a:spcBef>
                <a:spcPts val="0"/>
              </a:spcBef>
              <a:buNone/>
            </a:pPr>
            <a:r>
              <a:rPr lang="en-AU" sz="2800" dirty="0">
                <a:solidFill>
                  <a:schemeClr val="bg1"/>
                </a:solidFill>
              </a:rPr>
              <a:t>	</a:t>
            </a:r>
            <a:r>
              <a:rPr lang="en-AU" sz="2800" dirty="0" smtClean="0">
                <a:solidFill>
                  <a:schemeClr val="bg1"/>
                </a:solidFill>
              </a:rPr>
              <a:t>balanced </a:t>
            </a:r>
            <a:r>
              <a:rPr lang="en-AU" sz="2800" dirty="0">
                <a:solidFill>
                  <a:schemeClr val="bg1"/>
                </a:solidFill>
              </a:rPr>
              <a:t>between the </a:t>
            </a:r>
            <a:r>
              <a:rPr lang="en-AU" sz="2800" dirty="0" smtClean="0">
                <a:solidFill>
                  <a:schemeClr val="bg1"/>
                </a:solidFill>
              </a:rPr>
              <a:t>energised </a:t>
            </a:r>
          </a:p>
          <a:p>
            <a:pPr>
              <a:spcBef>
                <a:spcPts val="0"/>
              </a:spcBef>
              <a:buNone/>
            </a:pPr>
            <a:r>
              <a:rPr lang="en-AU" sz="2800" dirty="0">
                <a:solidFill>
                  <a:schemeClr val="bg1"/>
                </a:solidFill>
              </a:rPr>
              <a:t>	</a:t>
            </a:r>
            <a:r>
              <a:rPr lang="en-AU" sz="2800" dirty="0" smtClean="0">
                <a:solidFill>
                  <a:schemeClr val="bg1"/>
                </a:solidFill>
              </a:rPr>
              <a:t>conductor </a:t>
            </a:r>
            <a:r>
              <a:rPr lang="en-AU" sz="2800" dirty="0">
                <a:solidFill>
                  <a:schemeClr val="bg1"/>
                </a:solidFill>
              </a:rPr>
              <a:t>and the return neutral </a:t>
            </a:r>
            <a:endParaRPr lang="en-AU" sz="2800" dirty="0" smtClean="0">
              <a:solidFill>
                <a:schemeClr val="bg1"/>
              </a:solidFill>
            </a:endParaRPr>
          </a:p>
          <a:p>
            <a:pPr>
              <a:spcBef>
                <a:spcPts val="0"/>
              </a:spcBef>
              <a:buNone/>
            </a:pPr>
            <a:r>
              <a:rPr lang="en-AU" sz="2800" dirty="0">
                <a:solidFill>
                  <a:schemeClr val="bg1"/>
                </a:solidFill>
              </a:rPr>
              <a:t>	</a:t>
            </a:r>
            <a:r>
              <a:rPr lang="en-AU" sz="2800" dirty="0" smtClean="0">
                <a:solidFill>
                  <a:schemeClr val="bg1"/>
                </a:solidFill>
              </a:rPr>
              <a:t>conductor</a:t>
            </a:r>
            <a:r>
              <a:rPr lang="en-AU" sz="2800" dirty="0">
                <a:solidFill>
                  <a:schemeClr val="bg1"/>
                </a:solidFill>
              </a:rPr>
              <a:t>. </a:t>
            </a:r>
            <a:endParaRPr lang="en-AU" sz="2800" dirty="0" smtClean="0">
              <a:solidFill>
                <a:schemeClr val="bg1"/>
              </a:solidFill>
            </a:endParaRPr>
          </a:p>
        </p:txBody>
      </p:sp>
      <p:pic>
        <p:nvPicPr>
          <p:cNvPr id="20482" name="Picture 2" descr="http://www.judgeelectrical.co.uk/images/domestic-electrical/rcd-electrical-circui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903" y="3933056"/>
            <a:ext cx="3165388" cy="2893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85666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noFill/>
        </p:spPr>
        <p:txBody>
          <a:bodyPr/>
          <a:lstStyle/>
          <a:p>
            <a:r>
              <a:rPr lang="en-AU" dirty="0" smtClean="0">
                <a:solidFill>
                  <a:schemeClr val="bg1"/>
                </a:solidFill>
                <a:latin typeface="Arial" pitchFamily="34" charset="0"/>
                <a:cs typeface="Arial" pitchFamily="34" charset="0"/>
              </a:rPr>
              <a:t>Residual </a:t>
            </a:r>
            <a:r>
              <a:rPr lang="en-AU" dirty="0">
                <a:solidFill>
                  <a:schemeClr val="bg1"/>
                </a:solidFill>
                <a:latin typeface="Arial" pitchFamily="34" charset="0"/>
                <a:cs typeface="Arial" pitchFamily="34" charset="0"/>
              </a:rPr>
              <a:t>Current </a:t>
            </a:r>
            <a:r>
              <a:rPr lang="en-AU" dirty="0" smtClean="0">
                <a:solidFill>
                  <a:schemeClr val="bg1"/>
                </a:solidFill>
                <a:latin typeface="Arial" pitchFamily="34" charset="0"/>
                <a:cs typeface="Arial" pitchFamily="34" charset="0"/>
              </a:rPr>
              <a:t>Device - </a:t>
            </a:r>
            <a:r>
              <a:rPr lang="en-AU" dirty="0">
                <a:solidFill>
                  <a:schemeClr val="bg1"/>
                </a:solidFill>
                <a:latin typeface="Arial" pitchFamily="34" charset="0"/>
                <a:cs typeface="Arial" pitchFamily="34" charset="0"/>
              </a:rPr>
              <a:t>RCD </a:t>
            </a:r>
          </a:p>
        </p:txBody>
      </p:sp>
      <p:sp>
        <p:nvSpPr>
          <p:cNvPr id="5123" name="Espace réservé du contenu 2"/>
          <p:cNvSpPr>
            <a:spLocks noGrp="1"/>
          </p:cNvSpPr>
          <p:nvPr>
            <p:ph idx="1"/>
          </p:nvPr>
        </p:nvSpPr>
        <p:spPr>
          <a:xfrm>
            <a:off x="323528" y="1196752"/>
            <a:ext cx="8363272" cy="5400599"/>
          </a:xfrm>
          <a:solidFill>
            <a:schemeClr val="accent1">
              <a:alpha val="50000"/>
            </a:schemeClr>
          </a:solidFill>
        </p:spPr>
        <p:txBody>
          <a:bodyPr/>
          <a:lstStyle/>
          <a:p>
            <a:pPr>
              <a:spcBef>
                <a:spcPts val="0"/>
              </a:spcBef>
              <a:buNone/>
            </a:pPr>
            <a:r>
              <a:rPr lang="en-AU" sz="2700" dirty="0" smtClean="0">
                <a:solidFill>
                  <a:schemeClr val="bg1"/>
                </a:solidFill>
              </a:rPr>
              <a:t>Such </a:t>
            </a:r>
            <a:r>
              <a:rPr lang="en-AU" sz="2700" dirty="0">
                <a:solidFill>
                  <a:schemeClr val="bg1"/>
                </a:solidFill>
              </a:rPr>
              <a:t>an imbalance may indicate current leakage through the body of a person who is grounded and accidentally touching the </a:t>
            </a:r>
            <a:r>
              <a:rPr lang="en-AU" sz="2700" dirty="0" smtClean="0">
                <a:solidFill>
                  <a:schemeClr val="bg1"/>
                </a:solidFill>
              </a:rPr>
              <a:t>energised </a:t>
            </a:r>
            <a:r>
              <a:rPr lang="en-AU" sz="2700" dirty="0">
                <a:solidFill>
                  <a:schemeClr val="bg1"/>
                </a:solidFill>
              </a:rPr>
              <a:t>part of the circuit. A lethal shock can result from these conditions. </a:t>
            </a:r>
            <a:r>
              <a:rPr lang="en-AU" sz="2700" dirty="0" smtClean="0">
                <a:solidFill>
                  <a:schemeClr val="bg1"/>
                </a:solidFill>
              </a:rPr>
              <a:t>RCD’s </a:t>
            </a:r>
            <a:r>
              <a:rPr lang="en-AU" sz="2700" dirty="0">
                <a:solidFill>
                  <a:schemeClr val="bg1"/>
                </a:solidFill>
              </a:rPr>
              <a:t>are designed to </a:t>
            </a:r>
            <a:r>
              <a:rPr lang="en-AU" sz="2700" dirty="0" smtClean="0">
                <a:solidFill>
                  <a:schemeClr val="bg1"/>
                </a:solidFill>
              </a:rPr>
              <a:t>disconnect </a:t>
            </a:r>
            <a:r>
              <a:rPr lang="en-AU" sz="2700" dirty="0">
                <a:solidFill>
                  <a:schemeClr val="bg1"/>
                </a:solidFill>
              </a:rPr>
              <a:t>quickly </a:t>
            </a:r>
            <a:r>
              <a:rPr lang="en-AU" sz="2700" dirty="0" smtClean="0">
                <a:solidFill>
                  <a:schemeClr val="bg1"/>
                </a:solidFill>
              </a:rPr>
              <a:t>enough </a:t>
            </a:r>
            <a:r>
              <a:rPr lang="en-AU" sz="2700" dirty="0">
                <a:solidFill>
                  <a:schemeClr val="bg1"/>
                </a:solidFill>
              </a:rPr>
              <a:t>to </a:t>
            </a:r>
            <a:r>
              <a:rPr lang="en-AU" sz="2700" dirty="0" smtClean="0">
                <a:solidFill>
                  <a:schemeClr val="bg1"/>
                </a:solidFill>
              </a:rPr>
              <a:t>prevent </a:t>
            </a:r>
          </a:p>
          <a:p>
            <a:pPr>
              <a:spcBef>
                <a:spcPts val="0"/>
              </a:spcBef>
              <a:buNone/>
            </a:pPr>
            <a:r>
              <a:rPr lang="en-AU" sz="2700" dirty="0">
                <a:solidFill>
                  <a:schemeClr val="bg1"/>
                </a:solidFill>
              </a:rPr>
              <a:t>	</a:t>
            </a:r>
            <a:r>
              <a:rPr lang="en-AU" sz="2700" dirty="0" smtClean="0">
                <a:solidFill>
                  <a:schemeClr val="bg1"/>
                </a:solidFill>
              </a:rPr>
              <a:t>injury </a:t>
            </a:r>
            <a:r>
              <a:rPr lang="en-AU" sz="2700" dirty="0">
                <a:solidFill>
                  <a:schemeClr val="bg1"/>
                </a:solidFill>
              </a:rPr>
              <a:t>caused by </a:t>
            </a:r>
            <a:r>
              <a:rPr lang="en-AU" sz="2700" dirty="0" smtClean="0">
                <a:solidFill>
                  <a:schemeClr val="bg1"/>
                </a:solidFill>
              </a:rPr>
              <a:t>such </a:t>
            </a:r>
            <a:r>
              <a:rPr lang="en-AU" sz="2700" dirty="0">
                <a:solidFill>
                  <a:schemeClr val="bg1"/>
                </a:solidFill>
              </a:rPr>
              <a:t>shocks. They </a:t>
            </a:r>
            <a:r>
              <a:rPr lang="en-AU" sz="2700" dirty="0" smtClean="0">
                <a:solidFill>
                  <a:schemeClr val="bg1"/>
                </a:solidFill>
              </a:rPr>
              <a:t>are </a:t>
            </a:r>
          </a:p>
          <a:p>
            <a:pPr>
              <a:spcBef>
                <a:spcPts val="0"/>
              </a:spcBef>
              <a:buNone/>
            </a:pPr>
            <a:r>
              <a:rPr lang="en-AU" sz="2700" dirty="0">
                <a:solidFill>
                  <a:schemeClr val="bg1"/>
                </a:solidFill>
              </a:rPr>
              <a:t>	</a:t>
            </a:r>
            <a:r>
              <a:rPr lang="en-AU" sz="2700" dirty="0" smtClean="0">
                <a:solidFill>
                  <a:schemeClr val="bg1"/>
                </a:solidFill>
              </a:rPr>
              <a:t>not </a:t>
            </a:r>
            <a:r>
              <a:rPr lang="en-AU" sz="2700" dirty="0">
                <a:solidFill>
                  <a:schemeClr val="bg1"/>
                </a:solidFill>
              </a:rPr>
              <a:t>intended </a:t>
            </a:r>
            <a:r>
              <a:rPr lang="en-AU" sz="2700" dirty="0" smtClean="0">
                <a:solidFill>
                  <a:schemeClr val="bg1"/>
                </a:solidFill>
              </a:rPr>
              <a:t>to </a:t>
            </a:r>
            <a:r>
              <a:rPr lang="en-AU" sz="2700" dirty="0">
                <a:solidFill>
                  <a:schemeClr val="bg1"/>
                </a:solidFill>
              </a:rPr>
              <a:t>provide protection </a:t>
            </a:r>
            <a:endParaRPr lang="en-AU" sz="2700" dirty="0" smtClean="0">
              <a:solidFill>
                <a:schemeClr val="bg1"/>
              </a:solidFill>
            </a:endParaRPr>
          </a:p>
          <a:p>
            <a:pPr>
              <a:spcBef>
                <a:spcPts val="0"/>
              </a:spcBef>
              <a:buNone/>
            </a:pPr>
            <a:r>
              <a:rPr lang="en-AU" sz="2700" dirty="0">
                <a:solidFill>
                  <a:schemeClr val="bg1"/>
                </a:solidFill>
              </a:rPr>
              <a:t>	</a:t>
            </a:r>
            <a:r>
              <a:rPr lang="en-AU" sz="2700" dirty="0" smtClean="0">
                <a:solidFill>
                  <a:schemeClr val="bg1"/>
                </a:solidFill>
              </a:rPr>
              <a:t>against overcurrent </a:t>
            </a:r>
            <a:r>
              <a:rPr lang="en-AU" sz="2700" dirty="0">
                <a:solidFill>
                  <a:schemeClr val="bg1"/>
                </a:solidFill>
              </a:rPr>
              <a:t>(overload) or all </a:t>
            </a:r>
            <a:endParaRPr lang="en-AU" sz="2700" dirty="0" smtClean="0">
              <a:solidFill>
                <a:schemeClr val="bg1"/>
              </a:solidFill>
            </a:endParaRPr>
          </a:p>
          <a:p>
            <a:pPr>
              <a:spcBef>
                <a:spcPts val="0"/>
              </a:spcBef>
              <a:buNone/>
              <a:tabLst>
                <a:tab pos="3227388" algn="l"/>
              </a:tabLst>
            </a:pPr>
            <a:r>
              <a:rPr lang="en-AU" sz="2700" dirty="0" smtClean="0">
                <a:solidFill>
                  <a:schemeClr val="bg1"/>
                </a:solidFill>
              </a:rPr>
              <a:t>		short-circuit </a:t>
            </a:r>
          </a:p>
          <a:p>
            <a:pPr>
              <a:spcBef>
                <a:spcPts val="0"/>
              </a:spcBef>
              <a:buNone/>
              <a:tabLst>
                <a:tab pos="3227388" algn="l"/>
              </a:tabLst>
            </a:pPr>
            <a:r>
              <a:rPr lang="en-AU" sz="2700" dirty="0">
                <a:solidFill>
                  <a:schemeClr val="bg1"/>
                </a:solidFill>
              </a:rPr>
              <a:t>	</a:t>
            </a:r>
            <a:r>
              <a:rPr lang="en-AU" sz="2700" dirty="0" smtClean="0">
                <a:solidFill>
                  <a:schemeClr val="bg1"/>
                </a:solidFill>
              </a:rPr>
              <a:t>	conditions</a:t>
            </a:r>
            <a:r>
              <a:rPr lang="en-AU" sz="2700" dirty="0">
                <a:solidFill>
                  <a:schemeClr val="bg1"/>
                </a:solidFill>
              </a:rPr>
              <a:t>.</a:t>
            </a:r>
            <a:br>
              <a:rPr lang="en-AU" sz="2700" dirty="0">
                <a:solidFill>
                  <a:schemeClr val="bg1"/>
                </a:solidFill>
              </a:rPr>
            </a:br>
            <a:endParaRPr lang="en-AU" sz="2700" dirty="0" smtClean="0">
              <a:solidFill>
                <a:schemeClr val="bg1"/>
              </a:solidFill>
            </a:endParaRPr>
          </a:p>
        </p:txBody>
      </p:sp>
      <p:pic>
        <p:nvPicPr>
          <p:cNvPr id="21506" name="Picture 2" descr="http://www.diyhowto.co.uk/images/projects/rc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8815" y="2964622"/>
            <a:ext cx="2909689" cy="3800411"/>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upload.wikimedia.org/wikipedia/commons/7/75/Four_1_pole_circuit_breakers_fitted_in_a_meter_box.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543893"/>
            <a:ext cx="3491880" cy="2314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81931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22" y="0"/>
            <a:ext cx="6329362" cy="1143000"/>
          </a:xfrm>
          <a:noFill/>
        </p:spPr>
        <p:txBody>
          <a:bodyPr/>
          <a:lstStyle/>
          <a:p>
            <a:r>
              <a:rPr lang="en-AU" dirty="0">
                <a:latin typeface="Arial" pitchFamily="34" charset="0"/>
                <a:cs typeface="Arial" pitchFamily="34" charset="0"/>
              </a:rPr>
              <a:t>Double Insulation</a:t>
            </a:r>
          </a:p>
        </p:txBody>
      </p:sp>
      <p:pic>
        <p:nvPicPr>
          <p:cNvPr id="22530" name="Picture 2" descr="http://www.asia.ru/images/target/photo/51574345/UL_1617_1618_Double_Insulated_Hook_Up_Wi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28" y="-290513"/>
            <a:ext cx="3324225" cy="1724025"/>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www.ustudy.in/imagebrowser/view/image/5900/_origin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9198" y="4941168"/>
            <a:ext cx="2871314" cy="28713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47910" y="1340768"/>
            <a:ext cx="7132602" cy="5524589"/>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AU" sz="2600" dirty="0" smtClean="0"/>
              <a:t>Wires are double insulated to ensure accidental cutting of the outer sheath does not expose the wires to human contact.</a:t>
            </a:r>
          </a:p>
          <a:p>
            <a:pPr marL="457200" indent="-457200">
              <a:spcBef>
                <a:spcPts val="600"/>
              </a:spcBef>
              <a:buFont typeface="Arial" panose="020B0604020202020204" pitchFamily="34" charset="0"/>
              <a:buChar char="•"/>
            </a:pPr>
            <a:r>
              <a:rPr lang="en-AU" sz="2600" dirty="0" smtClean="0"/>
              <a:t>Some </a:t>
            </a:r>
            <a:r>
              <a:rPr lang="en-AU" sz="2600" dirty="0"/>
              <a:t>appliances have double </a:t>
            </a:r>
            <a:r>
              <a:rPr lang="en-AU" sz="2600" dirty="0" smtClean="0"/>
              <a:t>insulation. These </a:t>
            </a:r>
            <a:r>
              <a:rPr lang="en-AU" sz="2600" dirty="0"/>
              <a:t>appliances only need live and neutral </a:t>
            </a:r>
            <a:r>
              <a:rPr lang="en-AU" sz="2600" dirty="0" smtClean="0"/>
              <a:t>wires. They </a:t>
            </a:r>
            <a:r>
              <a:rPr lang="en-AU" sz="2600" dirty="0"/>
              <a:t>do not need an earth wire.</a:t>
            </a:r>
          </a:p>
          <a:p>
            <a:pPr marL="457200" indent="-457200">
              <a:spcBef>
                <a:spcPts val="600"/>
              </a:spcBef>
              <a:buFont typeface="Arial" panose="020B0604020202020204" pitchFamily="34" charset="0"/>
              <a:buChar char="•"/>
            </a:pPr>
            <a:r>
              <a:rPr lang="en-AU" sz="2600" dirty="0"/>
              <a:t>An appliance that is double insulated</a:t>
            </a:r>
            <a:br>
              <a:rPr lang="en-AU" sz="2600" dirty="0"/>
            </a:br>
            <a:r>
              <a:rPr lang="en-AU" sz="2600" dirty="0"/>
              <a:t>has the whole of the inside contained in </a:t>
            </a:r>
            <a:r>
              <a:rPr lang="en-AU" sz="2600" dirty="0" smtClean="0"/>
              <a:t>plastic, underneath </a:t>
            </a:r>
            <a:r>
              <a:rPr lang="en-AU" sz="2600" dirty="0"/>
              <a:t>an outer </a:t>
            </a:r>
            <a:r>
              <a:rPr lang="en-AU" sz="2600" dirty="0" smtClean="0"/>
              <a:t>casing. If </a:t>
            </a:r>
            <a:r>
              <a:rPr lang="en-AU" sz="2600" dirty="0"/>
              <a:t>anything goes wrong with the appliance,</a:t>
            </a:r>
            <a:br>
              <a:rPr lang="en-AU" sz="2600" dirty="0"/>
            </a:br>
            <a:r>
              <a:rPr lang="en-AU" sz="2600" dirty="0"/>
              <a:t>no live conductor can touch </a:t>
            </a:r>
            <a:r>
              <a:rPr lang="en-AU" sz="2600" dirty="0" smtClean="0"/>
              <a:t>the outer </a:t>
            </a:r>
            <a:r>
              <a:rPr lang="en-AU" sz="2600" dirty="0"/>
              <a:t>casing because of the insulating </a:t>
            </a:r>
            <a:endParaRPr lang="en-AU" sz="2600" dirty="0" smtClean="0"/>
          </a:p>
          <a:p>
            <a:pPr>
              <a:spcBef>
                <a:spcPts val="0"/>
              </a:spcBef>
              <a:tabLst>
                <a:tab pos="449263" algn="l"/>
              </a:tabLst>
            </a:pPr>
            <a:r>
              <a:rPr lang="en-AU" sz="2600" dirty="0"/>
              <a:t>	</a:t>
            </a:r>
            <a:r>
              <a:rPr lang="en-AU" sz="2600" dirty="0" smtClean="0"/>
              <a:t>plastic</a:t>
            </a:r>
            <a:r>
              <a:rPr lang="en-AU" sz="2600" dirty="0"/>
              <a:t>. </a:t>
            </a:r>
          </a:p>
        </p:txBody>
      </p:sp>
    </p:spTree>
    <p:extLst>
      <p:ext uri="{BB962C8B-B14F-4D97-AF65-F5344CB8AC3E}">
        <p14:creationId xmlns:p14="http://schemas.microsoft.com/office/powerpoint/2010/main" val="286365186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noFill/>
        </p:spPr>
        <p:txBody>
          <a:bodyPr/>
          <a:lstStyle/>
          <a:p>
            <a:r>
              <a:rPr lang="en-AU" dirty="0">
                <a:solidFill>
                  <a:schemeClr val="bg1"/>
                </a:solidFill>
                <a:latin typeface="Arial" pitchFamily="34" charset="0"/>
                <a:cs typeface="Arial" pitchFamily="34" charset="0"/>
              </a:rPr>
              <a:t>Short Circuit</a:t>
            </a:r>
          </a:p>
        </p:txBody>
      </p:sp>
      <p:sp>
        <p:nvSpPr>
          <p:cNvPr id="4099" name="Espace réservé du contenu 2"/>
          <p:cNvSpPr>
            <a:spLocks noGrp="1"/>
          </p:cNvSpPr>
          <p:nvPr>
            <p:ph idx="1"/>
          </p:nvPr>
        </p:nvSpPr>
        <p:spPr>
          <a:xfrm>
            <a:off x="35496" y="2017731"/>
            <a:ext cx="9073008" cy="4795645"/>
          </a:xfrm>
        </p:spPr>
        <p:txBody>
          <a:bodyPr/>
          <a:lstStyle/>
          <a:p>
            <a:r>
              <a:rPr lang="en-AU" sz="2800" dirty="0"/>
              <a:t>A </a:t>
            </a:r>
            <a:r>
              <a:rPr lang="en-AU" sz="2800" b="1" dirty="0"/>
              <a:t>short circuit</a:t>
            </a:r>
            <a:r>
              <a:rPr lang="en-AU" sz="2800" dirty="0"/>
              <a:t> </a:t>
            </a:r>
            <a:r>
              <a:rPr lang="en-AU" sz="2800" dirty="0" smtClean="0"/>
              <a:t>is </a:t>
            </a:r>
            <a:r>
              <a:rPr lang="en-AU" sz="2800" dirty="0"/>
              <a:t>an electrical circuit that allows a current to travel along an unintended path, often where essentially no </a:t>
            </a:r>
            <a:r>
              <a:rPr lang="en-AU" sz="2800" dirty="0" smtClean="0"/>
              <a:t>or </a:t>
            </a:r>
            <a:r>
              <a:rPr lang="en-AU" sz="2800" dirty="0"/>
              <a:t>a very </a:t>
            </a:r>
            <a:r>
              <a:rPr lang="en-AU" sz="2800" dirty="0" smtClean="0"/>
              <a:t>low resistance is </a:t>
            </a:r>
            <a:r>
              <a:rPr lang="en-AU" sz="2800" dirty="0"/>
              <a:t>encountered. </a:t>
            </a:r>
            <a:endParaRPr lang="en-AU" sz="2800" dirty="0" smtClean="0"/>
          </a:p>
          <a:p>
            <a:r>
              <a:rPr lang="en-AU" sz="2800" dirty="0" smtClean="0"/>
              <a:t>The </a:t>
            </a:r>
            <a:r>
              <a:rPr lang="en-AU" sz="2800" dirty="0"/>
              <a:t>electrical opposite of a short circuit is an "open circuit", which is an infinite resistance between two nodes. </a:t>
            </a:r>
            <a:endParaRPr lang="en-AU" sz="2800" dirty="0" smtClean="0"/>
          </a:p>
          <a:p>
            <a:r>
              <a:rPr lang="en-AU" sz="2800" dirty="0" smtClean="0"/>
              <a:t>A </a:t>
            </a:r>
            <a:r>
              <a:rPr lang="en-AU" sz="2800" dirty="0"/>
              <a:t>short circuit can damage </a:t>
            </a:r>
            <a:endParaRPr lang="en-AU" sz="2800" dirty="0" smtClean="0"/>
          </a:p>
          <a:p>
            <a:pPr marL="0" indent="0">
              <a:spcBef>
                <a:spcPts val="0"/>
              </a:spcBef>
              <a:buNone/>
              <a:tabLst>
                <a:tab pos="360363" algn="l"/>
              </a:tabLst>
            </a:pPr>
            <a:r>
              <a:rPr lang="en-AU" sz="2800" dirty="0" smtClean="0"/>
              <a:t>	the circuit </a:t>
            </a:r>
            <a:r>
              <a:rPr lang="en-AU" sz="2800" dirty="0"/>
              <a:t>by overheating.</a:t>
            </a:r>
          </a:p>
        </p:txBody>
      </p:sp>
      <p:pic>
        <p:nvPicPr>
          <p:cNvPr id="23554" name="Picture 2" descr="http://www.tpub.com/doeelecscience/electrical%20science2_files/image45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267748"/>
            <a:ext cx="4283968" cy="2590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197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AU" dirty="0" smtClean="0">
                <a:solidFill>
                  <a:schemeClr val="bg1"/>
                </a:solidFill>
              </a:rPr>
              <a:t>Conductors and Insulators</a:t>
            </a:r>
          </a:p>
        </p:txBody>
      </p:sp>
      <p:sp>
        <p:nvSpPr>
          <p:cNvPr id="4099" name="Espace réservé du contenu 2"/>
          <p:cNvSpPr>
            <a:spLocks noGrp="1"/>
          </p:cNvSpPr>
          <p:nvPr>
            <p:ph idx="1"/>
          </p:nvPr>
        </p:nvSpPr>
        <p:spPr>
          <a:xfrm>
            <a:off x="142844" y="2017731"/>
            <a:ext cx="8786874" cy="4723637"/>
          </a:xfrm>
        </p:spPr>
        <p:txBody>
          <a:bodyPr/>
          <a:lstStyle/>
          <a:p>
            <a:pPr marL="0" indent="0">
              <a:buNone/>
            </a:pPr>
            <a:r>
              <a:rPr lang="en-AU" sz="2800" dirty="0" smtClean="0"/>
              <a:t>A conductor is something that readily allows the transfer, loss or gain of electrons.</a:t>
            </a:r>
          </a:p>
          <a:p>
            <a:pPr marL="0" indent="0">
              <a:buNone/>
            </a:pPr>
            <a:endParaRPr lang="en-AU" sz="2800" dirty="0" smtClean="0"/>
          </a:p>
          <a:p>
            <a:pPr marL="0" indent="0">
              <a:buNone/>
            </a:pPr>
            <a:r>
              <a:rPr lang="en-AU" sz="2800" dirty="0" smtClean="0"/>
              <a:t>Metal structures have free “delocalised” </a:t>
            </a:r>
          </a:p>
          <a:p>
            <a:pPr marL="0" indent="0">
              <a:buNone/>
            </a:pPr>
            <a:r>
              <a:rPr lang="en-AU" sz="2800" dirty="0" smtClean="0"/>
              <a:t>electrons around a crystal lattice of nuclei.</a:t>
            </a:r>
          </a:p>
          <a:p>
            <a:pPr marL="0" indent="0">
              <a:buNone/>
            </a:pPr>
            <a:endParaRPr lang="en-AU" sz="2800" dirty="0"/>
          </a:p>
          <a:p>
            <a:pPr marL="0" indent="0">
              <a:buNone/>
            </a:pPr>
            <a:r>
              <a:rPr lang="en-AU" sz="2800" dirty="0" smtClean="0"/>
              <a:t>		An insulator is an object that does not readily 		allow its electrons to move. This is mostly 			because the outer shell electrons are used in 		the bonding process of the structure.</a:t>
            </a:r>
            <a:endParaRPr lang="en-AU" sz="2800" dirty="0"/>
          </a:p>
        </p:txBody>
      </p:sp>
      <p:pic>
        <p:nvPicPr>
          <p:cNvPr id="3074" name="Picture 2" descr="http://www.ndt-ed.org/EducationResources/CommunityCollege/Materials/Graphics/MetallicBonding/Metalbond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305" y="3140968"/>
            <a:ext cx="2285628" cy="14248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chemistryland.com/CHM151S/08-Bonds/Bonds/CarbonTetrFluorid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92" y="4978776"/>
            <a:ext cx="2009724" cy="1879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85978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en-AU" dirty="0">
                <a:solidFill>
                  <a:schemeClr val="bg1"/>
                </a:solidFill>
              </a:rPr>
              <a:t>Homework, Context &amp; Keywords</a:t>
            </a:r>
            <a:endParaRPr lang="en-AU" dirty="0" smtClean="0">
              <a:solidFill>
                <a:schemeClr val="bg1"/>
              </a:solidFill>
            </a:endParaRPr>
          </a:p>
        </p:txBody>
      </p:sp>
      <p:sp>
        <p:nvSpPr>
          <p:cNvPr id="5123" name="Espace réservé du contenu 2"/>
          <p:cNvSpPr>
            <a:spLocks noGrp="1"/>
          </p:cNvSpPr>
          <p:nvPr>
            <p:ph idx="1"/>
          </p:nvPr>
        </p:nvSpPr>
        <p:spPr>
          <a:xfrm>
            <a:off x="457200" y="1268760"/>
            <a:ext cx="8229600" cy="5400600"/>
          </a:xfrm>
          <a:solidFill>
            <a:schemeClr val="accent1">
              <a:alpha val="50000"/>
            </a:schemeClr>
          </a:solidFill>
        </p:spPr>
        <p:txBody>
          <a:bodyPr/>
          <a:lstStyle/>
          <a:p>
            <a:pPr>
              <a:buNone/>
            </a:pPr>
            <a:r>
              <a:rPr lang="en-AU" sz="2800" b="1" u="sng" dirty="0">
                <a:solidFill>
                  <a:schemeClr val="bg1"/>
                </a:solidFill>
                <a:latin typeface="Arial" pitchFamily="34" charset="0"/>
                <a:cs typeface="Arial" pitchFamily="34" charset="0"/>
              </a:rPr>
              <a:t>Homework: </a:t>
            </a:r>
          </a:p>
          <a:p>
            <a:r>
              <a:rPr lang="en-AU" sz="2800" dirty="0">
                <a:solidFill>
                  <a:schemeClr val="bg1"/>
                </a:solidFill>
                <a:latin typeface="Arial" pitchFamily="34" charset="0"/>
                <a:cs typeface="Arial" pitchFamily="34" charset="0"/>
              </a:rPr>
              <a:t>Complete all questions from Set </a:t>
            </a:r>
            <a:r>
              <a:rPr lang="en-AU" sz="2800" dirty="0" smtClean="0">
                <a:solidFill>
                  <a:schemeClr val="bg1"/>
                </a:solidFill>
                <a:latin typeface="Arial" pitchFamily="34" charset="0"/>
                <a:cs typeface="Arial" pitchFamily="34" charset="0"/>
              </a:rPr>
              <a:t>6.4 </a:t>
            </a:r>
            <a:r>
              <a:rPr lang="en-AU" sz="2800" dirty="0">
                <a:solidFill>
                  <a:schemeClr val="bg1"/>
                </a:solidFill>
                <a:latin typeface="Arial" pitchFamily="34" charset="0"/>
                <a:cs typeface="Arial" pitchFamily="34" charset="0"/>
              </a:rPr>
              <a:t>- due first lesson next week.</a:t>
            </a:r>
          </a:p>
          <a:p>
            <a:endParaRPr lang="en-AU" sz="1600" dirty="0">
              <a:solidFill>
                <a:schemeClr val="bg1"/>
              </a:solidFill>
              <a:latin typeface="Arial" pitchFamily="34" charset="0"/>
              <a:cs typeface="Arial" pitchFamily="34" charset="0"/>
            </a:endParaRPr>
          </a:p>
          <a:p>
            <a:r>
              <a:rPr lang="en-AU" sz="2800" dirty="0">
                <a:solidFill>
                  <a:schemeClr val="bg1"/>
                </a:solidFill>
                <a:latin typeface="Arial" pitchFamily="34" charset="0"/>
                <a:cs typeface="Arial" pitchFamily="34" charset="0"/>
              </a:rPr>
              <a:t>Read Chapter </a:t>
            </a:r>
            <a:r>
              <a:rPr lang="en-AU" sz="2800" dirty="0" smtClean="0">
                <a:solidFill>
                  <a:schemeClr val="bg1"/>
                </a:solidFill>
                <a:latin typeface="Arial" pitchFamily="34" charset="0"/>
                <a:cs typeface="Arial" pitchFamily="34" charset="0"/>
              </a:rPr>
              <a:t>1.1 page 4-9 </a:t>
            </a:r>
            <a:r>
              <a:rPr lang="en-AU" sz="2800" dirty="0">
                <a:solidFill>
                  <a:schemeClr val="bg1"/>
                </a:solidFill>
                <a:latin typeface="Arial" pitchFamily="34" charset="0"/>
                <a:cs typeface="Arial" pitchFamily="34" charset="0"/>
              </a:rPr>
              <a:t>and answer </a:t>
            </a:r>
          </a:p>
          <a:p>
            <a:pPr marL="0" indent="0">
              <a:buNone/>
            </a:pPr>
            <a:r>
              <a:rPr lang="en-AU" sz="2800" dirty="0">
                <a:solidFill>
                  <a:schemeClr val="bg1"/>
                </a:solidFill>
                <a:latin typeface="Arial" pitchFamily="34" charset="0"/>
                <a:cs typeface="Arial" pitchFamily="34" charset="0"/>
              </a:rPr>
              <a:t>	</a:t>
            </a:r>
            <a:r>
              <a:rPr lang="en-AU" sz="2800" dirty="0" smtClean="0">
                <a:solidFill>
                  <a:schemeClr val="bg1"/>
                </a:solidFill>
                <a:latin typeface="Arial" pitchFamily="34" charset="0"/>
                <a:cs typeface="Arial" pitchFamily="34" charset="0"/>
              </a:rPr>
              <a:t>Q1&amp;2 </a:t>
            </a:r>
            <a:r>
              <a:rPr lang="en-AU" sz="2800" dirty="0">
                <a:solidFill>
                  <a:schemeClr val="bg1"/>
                </a:solidFill>
                <a:latin typeface="Arial" pitchFamily="34" charset="0"/>
                <a:cs typeface="Arial" pitchFamily="34" charset="0"/>
              </a:rPr>
              <a:t>Set </a:t>
            </a:r>
            <a:r>
              <a:rPr lang="en-AU" sz="2800" dirty="0" smtClean="0">
                <a:solidFill>
                  <a:schemeClr val="bg1"/>
                </a:solidFill>
                <a:latin typeface="Arial" pitchFamily="34" charset="0"/>
                <a:cs typeface="Arial" pitchFamily="34" charset="0"/>
              </a:rPr>
              <a:t>1.1</a:t>
            </a:r>
            <a:endParaRPr lang="en-AU" sz="2800" dirty="0">
              <a:solidFill>
                <a:schemeClr val="bg1"/>
              </a:solidFill>
              <a:latin typeface="Arial" pitchFamily="34" charset="0"/>
              <a:cs typeface="Arial" pitchFamily="34" charset="0"/>
            </a:endParaRPr>
          </a:p>
          <a:p>
            <a:pPr marL="0" indent="0">
              <a:buNone/>
              <a:tabLst>
                <a:tab pos="361950" algn="l"/>
              </a:tabLst>
            </a:pPr>
            <a:r>
              <a:rPr lang="en-AU" sz="2800" dirty="0">
                <a:solidFill>
                  <a:schemeClr val="bg1"/>
                </a:solidFill>
                <a:latin typeface="Arial" pitchFamily="34" charset="0"/>
                <a:cs typeface="Arial" pitchFamily="34" charset="0"/>
              </a:rPr>
              <a:t>	by next lesson</a:t>
            </a:r>
            <a:r>
              <a:rPr lang="en-AU" sz="2800" dirty="0" smtClean="0">
                <a:solidFill>
                  <a:schemeClr val="bg1"/>
                </a:solidFill>
                <a:latin typeface="Arial" pitchFamily="34" charset="0"/>
                <a:cs typeface="Arial" pitchFamily="34" charset="0"/>
              </a:rPr>
              <a:t>.</a:t>
            </a:r>
          </a:p>
          <a:p>
            <a:pPr marL="0" indent="0">
              <a:buNone/>
              <a:tabLst>
                <a:tab pos="361950" algn="l"/>
              </a:tabLst>
            </a:pPr>
            <a:endParaRPr lang="en-AU" sz="2800" dirty="0">
              <a:solidFill>
                <a:schemeClr val="bg1"/>
              </a:solidFill>
              <a:latin typeface="Arial" pitchFamily="34" charset="0"/>
              <a:cs typeface="Arial" pitchFamily="34" charset="0"/>
            </a:endParaRPr>
          </a:p>
          <a:p>
            <a:pPr>
              <a:tabLst>
                <a:tab pos="361950" algn="l"/>
              </a:tabLst>
            </a:pPr>
            <a:r>
              <a:rPr lang="en-AU" sz="2800" dirty="0">
                <a:solidFill>
                  <a:schemeClr val="bg1"/>
                </a:solidFill>
                <a:latin typeface="Arial" pitchFamily="34" charset="0"/>
                <a:cs typeface="Arial" pitchFamily="34" charset="0"/>
              </a:rPr>
              <a:t>Chapter </a:t>
            </a:r>
            <a:r>
              <a:rPr lang="en-AU" sz="2800" dirty="0" smtClean="0">
                <a:solidFill>
                  <a:schemeClr val="bg1"/>
                </a:solidFill>
                <a:latin typeface="Arial" pitchFamily="34" charset="0"/>
                <a:cs typeface="Arial" pitchFamily="34" charset="0"/>
              </a:rPr>
              <a:t>6 </a:t>
            </a:r>
            <a:r>
              <a:rPr lang="en-AU" sz="2800" dirty="0">
                <a:solidFill>
                  <a:schemeClr val="bg1"/>
                </a:solidFill>
                <a:latin typeface="Arial" pitchFamily="34" charset="0"/>
                <a:cs typeface="Arial" pitchFamily="34" charset="0"/>
              </a:rPr>
              <a:t>Review questions page </a:t>
            </a:r>
            <a:r>
              <a:rPr lang="en-AU" sz="2800" dirty="0" smtClean="0">
                <a:solidFill>
                  <a:schemeClr val="bg1"/>
                </a:solidFill>
                <a:latin typeface="Arial" pitchFamily="34" charset="0"/>
                <a:cs typeface="Arial" pitchFamily="34" charset="0"/>
              </a:rPr>
              <a:t>201 </a:t>
            </a:r>
            <a:r>
              <a:rPr lang="en-AU" sz="2800" dirty="0">
                <a:solidFill>
                  <a:schemeClr val="bg1"/>
                </a:solidFill>
                <a:latin typeface="Arial" pitchFamily="34" charset="0"/>
                <a:cs typeface="Arial" pitchFamily="34" charset="0"/>
              </a:rPr>
              <a:t>– </a:t>
            </a:r>
            <a:r>
              <a:rPr lang="en-AU" sz="2800" dirty="0" smtClean="0">
                <a:solidFill>
                  <a:schemeClr val="bg1"/>
                </a:solidFill>
                <a:latin typeface="Arial" pitchFamily="34" charset="0"/>
                <a:cs typeface="Arial" pitchFamily="34" charset="0"/>
              </a:rPr>
              <a:t>203 </a:t>
            </a:r>
            <a:r>
              <a:rPr lang="en-AU" sz="2800" dirty="0">
                <a:solidFill>
                  <a:schemeClr val="bg1"/>
                </a:solidFill>
                <a:latin typeface="Arial" pitchFamily="34" charset="0"/>
                <a:cs typeface="Arial" pitchFamily="34" charset="0"/>
              </a:rPr>
              <a:t>due first lesson next week. </a:t>
            </a:r>
          </a:p>
          <a:p>
            <a:pPr marL="0" indent="0">
              <a:buNone/>
              <a:tabLst>
                <a:tab pos="361950" algn="l"/>
              </a:tabLst>
            </a:pPr>
            <a:endParaRPr lang="en-AU" sz="2800" dirty="0" smtClean="0">
              <a:solidFill>
                <a:schemeClr val="bg1"/>
              </a:solidFill>
              <a:latin typeface="Arial" pitchFamily="34" charset="0"/>
              <a:cs typeface="Arial" pitchFamily="34" charset="0"/>
            </a:endParaRPr>
          </a:p>
          <a:p>
            <a:pPr marL="0" indent="0">
              <a:buNone/>
              <a:tabLst>
                <a:tab pos="361950" algn="l"/>
              </a:tabLst>
            </a:pPr>
            <a:endParaRPr lang="en-AU" sz="2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093224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13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132</Template>
  <TotalTime>4283</TotalTime>
  <Words>3600</Words>
  <Application>Microsoft Office PowerPoint</Application>
  <PresentationFormat>On-screen Show (4:3)</PresentationFormat>
  <Paragraphs>591</Paragraphs>
  <Slides>90</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98" baseType="lpstr">
      <vt:lpstr>Arial</vt:lpstr>
      <vt:lpstr>Calibri</vt:lpstr>
      <vt:lpstr>Courier New</vt:lpstr>
      <vt:lpstr>Symbol</vt:lpstr>
      <vt:lpstr>Times New Roman</vt:lpstr>
      <vt:lpstr>Wingdings</vt:lpstr>
      <vt:lpstr>132</vt:lpstr>
      <vt:lpstr>Image</vt:lpstr>
      <vt:lpstr>Electrical Charge </vt:lpstr>
      <vt:lpstr>Charges</vt:lpstr>
      <vt:lpstr>Electric Field</vt:lpstr>
      <vt:lpstr>Electrostatic Charge</vt:lpstr>
      <vt:lpstr>Charging By Touch</vt:lpstr>
      <vt:lpstr>Charge By Induction</vt:lpstr>
      <vt:lpstr>Measuring Charge</vt:lpstr>
      <vt:lpstr>Atomic Charge</vt:lpstr>
      <vt:lpstr>Conductors and Insulators</vt:lpstr>
      <vt:lpstr>Valence &amp; Conduction Bands</vt:lpstr>
      <vt:lpstr>Valence &amp; Conduction Bands</vt:lpstr>
      <vt:lpstr>Energy Levels</vt:lpstr>
      <vt:lpstr>Energy Levels</vt:lpstr>
      <vt:lpstr>Line Emission Spectra</vt:lpstr>
      <vt:lpstr>Band Emission Spectra</vt:lpstr>
      <vt:lpstr>Conduction and Valence Bands</vt:lpstr>
      <vt:lpstr>Conduction and Valence Bands</vt:lpstr>
      <vt:lpstr>Conduction and Valence Bands</vt:lpstr>
      <vt:lpstr>Resistance and Insulators</vt:lpstr>
      <vt:lpstr>Van der Graaf Generator</vt:lpstr>
      <vt:lpstr>Lightning Conductor</vt:lpstr>
      <vt:lpstr>Homework, Context &amp; Keywords</vt:lpstr>
      <vt:lpstr>Energy &amp; Flow in Circuits</vt:lpstr>
      <vt:lpstr>Circuit Flow</vt:lpstr>
      <vt:lpstr>Simple Electric Circuits</vt:lpstr>
      <vt:lpstr>Example of Simple Circuits</vt:lpstr>
      <vt:lpstr>Dry Chemical Cells</vt:lpstr>
      <vt:lpstr>Dry Chemical Cells</vt:lpstr>
      <vt:lpstr>Batteries in Series and Parallel</vt:lpstr>
      <vt:lpstr>Batteries in Series and Parallel</vt:lpstr>
      <vt:lpstr>Electrical Potential Difference (Voltage)</vt:lpstr>
      <vt:lpstr>Examples</vt:lpstr>
      <vt:lpstr>Example</vt:lpstr>
      <vt:lpstr>Example</vt:lpstr>
      <vt:lpstr>Current (I)</vt:lpstr>
      <vt:lpstr>Electric Circuits</vt:lpstr>
      <vt:lpstr>Definitions</vt:lpstr>
      <vt:lpstr>Homework, Context &amp; Keywords</vt:lpstr>
      <vt:lpstr>Resistance &amp; Ohm’s Law</vt:lpstr>
      <vt:lpstr>Factors Affecting Resistance</vt:lpstr>
      <vt:lpstr>Ohms Law</vt:lpstr>
      <vt:lpstr>Ohmic and Non-Ohmic</vt:lpstr>
      <vt:lpstr>Ohmic and Non-Ohmic</vt:lpstr>
      <vt:lpstr>Ohmic Resistors</vt:lpstr>
      <vt:lpstr>Non-Ohmic Resistors</vt:lpstr>
      <vt:lpstr>Example</vt:lpstr>
      <vt:lpstr>Homework, Context &amp; Keywords</vt:lpstr>
      <vt:lpstr>Electrical Energy and Power</vt:lpstr>
      <vt:lpstr>Electrical Energy</vt:lpstr>
      <vt:lpstr>Power</vt:lpstr>
      <vt:lpstr>Power in Ohmic Resistors</vt:lpstr>
      <vt:lpstr>Power in Ohmic Resistors</vt:lpstr>
      <vt:lpstr>Power in Ohmic Resistors</vt:lpstr>
      <vt:lpstr>Power in Ohmic Resistors</vt:lpstr>
      <vt:lpstr>Homework, Context &amp; Keywords</vt:lpstr>
      <vt:lpstr>Electric Circuits</vt:lpstr>
      <vt:lpstr>Electric Circuits</vt:lpstr>
      <vt:lpstr>Definitions</vt:lpstr>
      <vt:lpstr>Simple Electric Circuits</vt:lpstr>
      <vt:lpstr>Thinking Problem</vt:lpstr>
      <vt:lpstr>Kirchoff’s Voltage Law</vt:lpstr>
      <vt:lpstr>Kirchoff’s Voltage Law</vt:lpstr>
      <vt:lpstr>Kirchoff’s Current Law</vt:lpstr>
      <vt:lpstr>Kirchoff’s Current Law</vt:lpstr>
      <vt:lpstr>Homework, Context &amp; Keywords</vt:lpstr>
      <vt:lpstr>Parallel &amp; Series Circuits</vt:lpstr>
      <vt:lpstr>Series Circuits</vt:lpstr>
      <vt:lpstr>Parallel Circuits</vt:lpstr>
      <vt:lpstr>Parallel and Series Circuits</vt:lpstr>
      <vt:lpstr>Homework, Context &amp; Keywords</vt:lpstr>
      <vt:lpstr>Electrical Components</vt:lpstr>
      <vt:lpstr>Diodes</vt:lpstr>
      <vt:lpstr>Diodes</vt:lpstr>
      <vt:lpstr>Transducers</vt:lpstr>
      <vt:lpstr>Light Dependent Resistors – LDR’s</vt:lpstr>
      <vt:lpstr>Light Emitting Diode - LED’s</vt:lpstr>
      <vt:lpstr>Light Emitting Diode - LED’s</vt:lpstr>
      <vt:lpstr>Thermistors</vt:lpstr>
      <vt:lpstr>Thermistors</vt:lpstr>
      <vt:lpstr>Thermistors</vt:lpstr>
      <vt:lpstr>Photodiodes</vt:lpstr>
      <vt:lpstr>Photodiodes</vt:lpstr>
      <vt:lpstr>Homework, Context &amp; Keywords</vt:lpstr>
      <vt:lpstr>Household Electricity</vt:lpstr>
      <vt:lpstr>Fuse</vt:lpstr>
      <vt:lpstr>Residual Current Device - RCD </vt:lpstr>
      <vt:lpstr>Residual Current Device - RCD </vt:lpstr>
      <vt:lpstr>Double Insulation</vt:lpstr>
      <vt:lpstr>Short Circuit</vt:lpstr>
      <vt:lpstr>Homework, Context &amp; Keywords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Kim Coddington</dc:creator>
  <cp:lastModifiedBy>Kim</cp:lastModifiedBy>
  <cp:revision>209</cp:revision>
  <cp:lastPrinted>2015-01-18T02:25:27Z</cp:lastPrinted>
  <dcterms:created xsi:type="dcterms:W3CDTF">2011-07-26T12:22:16Z</dcterms:created>
  <dcterms:modified xsi:type="dcterms:W3CDTF">2015-01-18T02:25:52Z</dcterms:modified>
</cp:coreProperties>
</file>