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handoutMasterIdLst>
    <p:handoutMasterId r:id="rId117"/>
  </p:handoutMasterIdLst>
  <p:sldIdLst>
    <p:sldId id="276" r:id="rId2"/>
    <p:sldId id="256" r:id="rId3"/>
    <p:sldId id="278" r:id="rId4"/>
    <p:sldId id="404" r:id="rId5"/>
    <p:sldId id="285" r:id="rId6"/>
    <p:sldId id="284" r:id="rId7"/>
    <p:sldId id="283" r:id="rId8"/>
    <p:sldId id="336" r:id="rId9"/>
    <p:sldId id="282" r:id="rId10"/>
    <p:sldId id="281" r:id="rId11"/>
    <p:sldId id="347" r:id="rId12"/>
    <p:sldId id="408" r:id="rId13"/>
    <p:sldId id="341" r:id="rId14"/>
    <p:sldId id="346" r:id="rId15"/>
    <p:sldId id="410" r:id="rId16"/>
    <p:sldId id="409" r:id="rId17"/>
    <p:sldId id="411" r:id="rId18"/>
    <p:sldId id="413" r:id="rId19"/>
    <p:sldId id="412" r:id="rId20"/>
    <p:sldId id="307" r:id="rId21"/>
    <p:sldId id="270" r:id="rId22"/>
    <p:sldId id="280" r:id="rId23"/>
    <p:sldId id="339" r:id="rId24"/>
    <p:sldId id="349" r:id="rId25"/>
    <p:sldId id="340" r:id="rId26"/>
    <p:sldId id="351" r:id="rId27"/>
    <p:sldId id="289" r:id="rId28"/>
    <p:sldId id="287" r:id="rId29"/>
    <p:sldId id="268" r:id="rId30"/>
    <p:sldId id="355" r:id="rId31"/>
    <p:sldId id="356" r:id="rId32"/>
    <p:sldId id="324" r:id="rId33"/>
    <p:sldId id="325" r:id="rId34"/>
    <p:sldId id="323" r:id="rId35"/>
    <p:sldId id="288" r:id="rId36"/>
    <p:sldId id="294" r:id="rId37"/>
    <p:sldId id="292" r:id="rId38"/>
    <p:sldId id="293" r:id="rId39"/>
    <p:sldId id="279" r:id="rId40"/>
    <p:sldId id="286" r:id="rId41"/>
    <p:sldId id="296" r:id="rId42"/>
    <p:sldId id="358" r:id="rId43"/>
    <p:sldId id="359" r:id="rId44"/>
    <p:sldId id="360" r:id="rId45"/>
    <p:sldId id="361" r:id="rId46"/>
    <p:sldId id="306" r:id="rId47"/>
    <p:sldId id="313" r:id="rId48"/>
    <p:sldId id="364" r:id="rId49"/>
    <p:sldId id="269" r:id="rId50"/>
    <p:sldId id="315" r:id="rId51"/>
    <p:sldId id="310" r:id="rId52"/>
    <p:sldId id="316" r:id="rId53"/>
    <p:sldId id="311" r:id="rId54"/>
    <p:sldId id="365" r:id="rId55"/>
    <p:sldId id="366" r:id="rId56"/>
    <p:sldId id="367" r:id="rId57"/>
    <p:sldId id="368" r:id="rId58"/>
    <p:sldId id="309" r:id="rId59"/>
    <p:sldId id="314" r:id="rId60"/>
    <p:sldId id="369" r:id="rId61"/>
    <p:sldId id="259" r:id="rId62"/>
    <p:sldId id="267" r:id="rId63"/>
    <p:sldId id="318" r:id="rId64"/>
    <p:sldId id="321" r:id="rId65"/>
    <p:sldId id="370" r:id="rId66"/>
    <p:sldId id="371" r:id="rId67"/>
    <p:sldId id="372" r:id="rId68"/>
    <p:sldId id="373" r:id="rId69"/>
    <p:sldId id="317" r:id="rId70"/>
    <p:sldId id="297" r:id="rId71"/>
    <p:sldId id="320" r:id="rId72"/>
    <p:sldId id="354" r:id="rId73"/>
    <p:sldId id="266" r:id="rId74"/>
    <p:sldId id="272" r:id="rId75"/>
    <p:sldId id="263" r:id="rId76"/>
    <p:sldId id="261" r:id="rId77"/>
    <p:sldId id="262" r:id="rId78"/>
    <p:sldId id="374" r:id="rId79"/>
    <p:sldId id="375" r:id="rId80"/>
    <p:sldId id="376" r:id="rId81"/>
    <p:sldId id="377" r:id="rId82"/>
    <p:sldId id="362" r:id="rId83"/>
    <p:sldId id="264" r:id="rId84"/>
    <p:sldId id="265" r:id="rId85"/>
    <p:sldId id="327" r:id="rId86"/>
    <p:sldId id="380" r:id="rId87"/>
    <p:sldId id="381" r:id="rId88"/>
    <p:sldId id="382" r:id="rId89"/>
    <p:sldId id="383" r:id="rId90"/>
    <p:sldId id="322" r:id="rId91"/>
    <p:sldId id="303" r:id="rId92"/>
    <p:sldId id="418" r:id="rId93"/>
    <p:sldId id="277" r:id="rId94"/>
    <p:sldId id="388" r:id="rId95"/>
    <p:sldId id="419" r:id="rId96"/>
    <p:sldId id="395" r:id="rId97"/>
    <p:sldId id="396" r:id="rId98"/>
    <p:sldId id="421" r:id="rId99"/>
    <p:sldId id="420" r:id="rId100"/>
    <p:sldId id="397" r:id="rId101"/>
    <p:sldId id="422" r:id="rId102"/>
    <p:sldId id="384" r:id="rId103"/>
    <p:sldId id="385" r:id="rId104"/>
    <p:sldId id="386" r:id="rId105"/>
    <p:sldId id="387" r:id="rId106"/>
    <p:sldId id="379" r:id="rId107"/>
    <p:sldId id="390" r:id="rId108"/>
    <p:sldId id="423" r:id="rId109"/>
    <p:sldId id="424" r:id="rId110"/>
    <p:sldId id="391" r:id="rId111"/>
    <p:sldId id="403" r:id="rId112"/>
    <p:sldId id="399" r:id="rId113"/>
    <p:sldId id="400" r:id="rId114"/>
    <p:sldId id="401" r:id="rId115"/>
    <p:sldId id="389" r:id="rId116"/>
  </p:sldIdLst>
  <p:sldSz cx="9144000" cy="6858000" type="screen4x3"/>
  <p:notesSz cx="10234613" cy="70993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0" autoAdjust="0"/>
    <p:restoredTop sz="94660"/>
  </p:normalViewPr>
  <p:slideViewPr>
    <p:cSldViewPr>
      <p:cViewPr varScale="1">
        <p:scale>
          <a:sx n="97" d="100"/>
          <a:sy n="97"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8"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7" y="0"/>
            <a:ext cx="4434998" cy="354965"/>
          </a:xfrm>
          <a:prstGeom prst="rect">
            <a:avLst/>
          </a:prstGeom>
        </p:spPr>
        <p:txBody>
          <a:bodyPr vert="horz" lIns="99048" tIns="49524" rIns="99048" bIns="49524" rtlCol="0"/>
          <a:lstStyle>
            <a:lvl1pPr algn="r">
              <a:defRPr sz="1300"/>
            </a:lvl1pPr>
          </a:lstStyle>
          <a:p>
            <a:fld id="{B938B788-25E5-4CAE-871A-A1433BD38F5E}" type="datetimeFigureOut">
              <a:rPr lang="en-AU" smtClean="0"/>
              <a:pPr/>
              <a:t>15/06/2024</a:t>
            </a:fld>
            <a:endParaRPr lang="en-AU"/>
          </a:p>
        </p:txBody>
      </p:sp>
      <p:sp>
        <p:nvSpPr>
          <p:cNvPr id="4" name="Footer Placeholder 3"/>
          <p:cNvSpPr>
            <a:spLocks noGrp="1"/>
          </p:cNvSpPr>
          <p:nvPr>
            <p:ph type="ftr" sz="quarter" idx="2"/>
          </p:nvPr>
        </p:nvSpPr>
        <p:spPr>
          <a:xfrm>
            <a:off x="1" y="6743103"/>
            <a:ext cx="4434998"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7" y="6743103"/>
            <a:ext cx="4434998" cy="354965"/>
          </a:xfrm>
          <a:prstGeom prst="rect">
            <a:avLst/>
          </a:prstGeom>
        </p:spPr>
        <p:txBody>
          <a:bodyPr vert="horz" lIns="99048" tIns="49524" rIns="99048" bIns="49524" rtlCol="0" anchor="b"/>
          <a:lstStyle>
            <a:lvl1pPr algn="r">
              <a:defRPr sz="1300"/>
            </a:lvl1pPr>
          </a:lstStyle>
          <a:p>
            <a:fld id="{D04322D1-1B6F-4101-8781-FD019C94843F}" type="slidenum">
              <a:rPr lang="en-AU" smtClean="0"/>
              <a:pPr/>
              <a:t>‹#›</a:t>
            </a:fld>
            <a:endParaRPr lang="en-AU"/>
          </a:p>
        </p:txBody>
      </p:sp>
    </p:spTree>
    <p:extLst>
      <p:ext uri="{BB962C8B-B14F-4D97-AF65-F5344CB8AC3E}">
        <p14:creationId xmlns:p14="http://schemas.microsoft.com/office/powerpoint/2010/main" val="40085919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ED5CC743-D98F-46DF-A377-088B30C96EE0}" type="datetimeFigureOut">
              <a:rPr lang="fr-FR"/>
              <a:pPr>
                <a:defRPr/>
              </a:pPr>
              <a:t>15/06/2024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08F0DE1E-43CF-4CDA-BA43-97214CF2EC0E}"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BE3D126-F47E-40BF-A3DF-63459CB31CAA}" type="datetimeFigureOut">
              <a:rPr lang="fr-FR"/>
              <a:pPr>
                <a:defRPr/>
              </a:pPr>
              <a:t>15/06/2024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23FDB245-AE8A-40F8-B581-F2B1EAA9DF77}"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679EE042-73E4-4956-9AFB-AC9DE3310D5B}" type="datetimeFigureOut">
              <a:rPr lang="fr-FR"/>
              <a:pPr>
                <a:defRPr/>
              </a:pPr>
              <a:t>15/06/2024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A3BEEC2-01FC-4527-8A4B-40E483B81396}"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65A90C7-2D91-4F52-845B-A33AB760E3D8}" type="datetimeFigureOut">
              <a:rPr lang="fr-FR"/>
              <a:pPr>
                <a:defRPr/>
              </a:pPr>
              <a:t>15/06/2024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5A7BF60F-EDDD-43A9-9E77-4E67E39D3D69}"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60C35FA-C2FB-41FC-BFFA-46A7F4AD1E66}" type="datetimeFigureOut">
              <a:rPr lang="fr-FR"/>
              <a:pPr>
                <a:defRPr/>
              </a:pPr>
              <a:t>15/06/2024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1C7C24A8-7E56-4C0C-B762-BEDC5C6DED57}"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09288BB4-3D28-4C0C-825E-8D7F73B5854F}" type="datetimeFigureOut">
              <a:rPr lang="fr-FR"/>
              <a:pPr>
                <a:defRPr/>
              </a:pPr>
              <a:t>15/06/2024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CAA16012-24E5-4FF3-B317-4991B99BF1EE}"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699D193E-16A6-44A5-8333-06DDCACD77E1}" type="datetimeFigureOut">
              <a:rPr lang="fr-FR"/>
              <a:pPr>
                <a:defRPr/>
              </a:pPr>
              <a:t>15/06/2024</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81D3792B-49ED-4AED-B13C-01784BAC9067}"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C737D05A-E408-43FE-B6D0-E052E5E295F1}" type="datetimeFigureOut">
              <a:rPr lang="fr-FR"/>
              <a:pPr>
                <a:defRPr/>
              </a:pPr>
              <a:t>15/06/2024</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9F1E6D63-606F-425F-A8D2-E83FD8DB0F2A}"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ADC1C6F9-945C-4641-8691-359C938D4041}" type="datetimeFigureOut">
              <a:rPr lang="fr-FR"/>
              <a:pPr>
                <a:defRPr/>
              </a:pPr>
              <a:t>15/06/2024</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C2048C65-27C0-463D-9471-2F335B66FD1C}"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E7095EB0-4336-4932-BCBE-57110724F8A6}" type="datetimeFigureOut">
              <a:rPr lang="fr-FR"/>
              <a:pPr>
                <a:defRPr/>
              </a:pPr>
              <a:t>15/06/2024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A1EC7102-67C7-4B3F-8B2E-D4BCEAB501E0}"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5388692F-183C-4055-B791-11AA1A526881}" type="datetimeFigureOut">
              <a:rPr lang="fr-FR"/>
              <a:pPr>
                <a:defRPr/>
              </a:pPr>
              <a:t>15/06/2024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DABD86E6-6582-4295-8E36-27948BCDF96E}"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DD747085-6B90-46B7-BB19-030557143D79}" type="datetimeFigureOut">
              <a:rPr lang="fr-FR"/>
              <a:pPr>
                <a:defRPr/>
              </a:pPr>
              <a:t>15/06/2024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661533F9-6EC5-4AEA-8184-188AB08B8073}"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00.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6.gif"/><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08.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71.gi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2.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10.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74.jpeg"/></Relationships>
</file>

<file path=ppt/slides/_rels/slide111.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4.bin"/><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hyperlink" Target="https://dlnmh9ip6v2uc.cloudfront.net/assets/1/5/1/f/5/517afd67ce395f2f49000003.gi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33.gif"/><Relationship Id="rId4" Type="http://schemas.openxmlformats.org/officeDocument/2006/relationships/image" Target="../media/image32.gif"/></Relationships>
</file>

<file path=ppt/slides/_rels/slide3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33.gif"/><Relationship Id="rId4" Type="http://schemas.openxmlformats.org/officeDocument/2006/relationships/image" Target="../media/image32.gif"/></Relationships>
</file>

<file path=ppt/slides/_rels/slide33.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34.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5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58.jpeg"/><Relationship Id="rId4" Type="http://schemas.openxmlformats.org/officeDocument/2006/relationships/image" Target="../media/image57.gif"/></Relationships>
</file>

<file path=ppt/slides/_rels/slide9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96.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3.gif"/></Relationships>
</file>

<file path=ppt/slides/_rels/slide98.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t>Page Setup</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dirty="0">
                <a:latin typeface="Arial" pitchFamily="34" charset="0"/>
                <a:cs typeface="Arial" pitchFamily="34" charset="0"/>
              </a:rPr>
              <a:t>Set up the </a:t>
            </a:r>
            <a:r>
              <a:rPr lang="en-AU" sz="2800" b="1" u="sng" dirty="0">
                <a:latin typeface="Arial" pitchFamily="34" charset="0"/>
                <a:cs typeface="Arial" pitchFamily="34" charset="0"/>
              </a:rPr>
              <a:t>first</a:t>
            </a:r>
            <a:r>
              <a:rPr lang="en-AU" sz="2800" dirty="0">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800" dirty="0">
              <a:solidFill>
                <a:schemeClr val="bg1"/>
              </a:solidFill>
            </a:endParaRPr>
          </a:p>
          <a:p>
            <a:pPr>
              <a:buFont typeface="Arial" pitchFamily="34" charset="0"/>
              <a:buChar char="•"/>
            </a:pPr>
            <a:endParaRPr lang="en-AU" sz="2800" dirty="0">
              <a:solidFill>
                <a:schemeClr val="bg1"/>
              </a:solidFill>
            </a:endParaRPr>
          </a:p>
        </p:txBody>
      </p:sp>
      <p:grpSp>
        <p:nvGrpSpPr>
          <p:cNvPr id="4" name="Group 3"/>
          <p:cNvGrpSpPr/>
          <p:nvPr/>
        </p:nvGrpSpPr>
        <p:grpSpPr>
          <a:xfrm>
            <a:off x="467544" y="2697062"/>
            <a:ext cx="8280920" cy="6008586"/>
            <a:chOff x="971600" y="2276872"/>
            <a:chExt cx="7046046" cy="5112568"/>
          </a:xfrm>
        </p:grpSpPr>
        <p:grpSp>
          <p:nvGrpSpPr>
            <p:cNvPr id="5" name="Group 4"/>
            <p:cNvGrpSpPr/>
            <p:nvPr/>
          </p:nvGrpSpPr>
          <p:grpSpPr>
            <a:xfrm>
              <a:off x="971600" y="2276872"/>
              <a:ext cx="7046046" cy="5112568"/>
              <a:chOff x="971600" y="2276872"/>
              <a:chExt cx="7046046" cy="5112568"/>
            </a:xfrm>
          </p:grpSpPr>
          <p:grpSp>
            <p:nvGrpSpPr>
              <p:cNvPr id="7" name="Group 6"/>
              <p:cNvGrpSpPr/>
              <p:nvPr/>
            </p:nvGrpSpPr>
            <p:grpSpPr>
              <a:xfrm>
                <a:off x="971600" y="2276872"/>
                <a:ext cx="6984776" cy="5112568"/>
                <a:chOff x="971600" y="2276872"/>
                <a:chExt cx="6984776" cy="5112568"/>
              </a:xfrm>
            </p:grpSpPr>
            <p:cxnSp>
              <p:nvCxnSpPr>
                <p:cNvPr id="12" name="Straight Connector 11"/>
                <p:cNvCxnSpPr/>
                <p:nvPr/>
              </p:nvCxnSpPr>
              <p:spPr>
                <a:xfrm flipV="1">
                  <a:off x="971600"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71600" y="2276872"/>
                  <a:ext cx="69847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56376"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56176" y="2276873"/>
                  <a:ext cx="0" cy="23666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145438" y="4643500"/>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3328551"/>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71600" y="2297589"/>
                <a:ext cx="7046046" cy="2359576"/>
                <a:chOff x="971600" y="1361485"/>
                <a:chExt cx="7046046" cy="2359576"/>
              </a:xfrm>
            </p:grpSpPr>
            <p:sp>
              <p:nvSpPr>
                <p:cNvPr id="9" name="TextBox 8"/>
                <p:cNvSpPr txBox="1"/>
                <p:nvPr/>
              </p:nvSpPr>
              <p:spPr>
                <a:xfrm>
                  <a:off x="971600" y="1361485"/>
                  <a:ext cx="5184576" cy="707076"/>
                </a:xfrm>
                <a:prstGeom prst="rect">
                  <a:avLst/>
                </a:prstGeom>
                <a:noFill/>
              </p:spPr>
              <p:txBody>
                <a:bodyPr wrap="square" rtlCol="0">
                  <a:spAutoFit/>
                </a:bodyPr>
                <a:lstStyle/>
                <a:p>
                  <a:r>
                    <a:rPr lang="en-AU" sz="2400" b="1" u="sng" dirty="0"/>
                    <a:t>Focus:</a:t>
                  </a:r>
                  <a:r>
                    <a:rPr lang="en-AU" sz="2400" dirty="0"/>
                    <a:t> State the Chapter Number, Title and the page numbers (3 lines).  </a:t>
                  </a:r>
                </a:p>
              </p:txBody>
            </p:sp>
            <p:sp>
              <p:nvSpPr>
                <p:cNvPr id="10" name="TextBox 9"/>
                <p:cNvSpPr txBox="1"/>
                <p:nvPr/>
              </p:nvSpPr>
              <p:spPr>
                <a:xfrm>
                  <a:off x="971600" y="2385473"/>
                  <a:ext cx="5155404" cy="1335588"/>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1" name="TextBox 10"/>
                <p:cNvSpPr txBox="1"/>
                <p:nvPr/>
              </p:nvSpPr>
              <p:spPr>
                <a:xfrm>
                  <a:off x="6156176" y="1361485"/>
                  <a:ext cx="1861470" cy="2345909"/>
                </a:xfrm>
                <a:prstGeom prst="rect">
                  <a:avLst/>
                </a:prstGeom>
                <a:noFill/>
              </p:spPr>
              <p:txBody>
                <a:bodyPr wrap="square" rtlCol="0">
                  <a:spAutoFit/>
                </a:bodyPr>
                <a:lstStyle/>
                <a:p>
                  <a:r>
                    <a:rPr lang="en-AU" sz="2100" b="1" u="sng" dirty="0"/>
                    <a:t>Keywords:</a:t>
                  </a:r>
                  <a:r>
                    <a:rPr lang="en-AU" sz="2100" dirty="0"/>
                    <a:t> During the lesson write out your own keywords used during the lesson.                              (8 lines)</a:t>
                  </a:r>
                </a:p>
              </p:txBody>
            </p:sp>
          </p:grpSp>
        </p:grpSp>
        <p:cxnSp>
          <p:nvCxnSpPr>
            <p:cNvPr id="6" name="Straight Connector 5"/>
            <p:cNvCxnSpPr/>
            <p:nvPr/>
          </p:nvCxnSpPr>
          <p:spPr>
            <a:xfrm flipH="1">
              <a:off x="971600" y="4643500"/>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914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Conductors and Insulators</a:t>
            </a:r>
          </a:p>
        </p:txBody>
      </p:sp>
      <p:sp>
        <p:nvSpPr>
          <p:cNvPr id="4099" name="Espace réservé du contenu 2"/>
          <p:cNvSpPr>
            <a:spLocks noGrp="1"/>
          </p:cNvSpPr>
          <p:nvPr>
            <p:ph idx="1"/>
          </p:nvPr>
        </p:nvSpPr>
        <p:spPr>
          <a:xfrm>
            <a:off x="142844" y="2017731"/>
            <a:ext cx="8786874" cy="4723637"/>
          </a:xfrm>
        </p:spPr>
        <p:txBody>
          <a:bodyPr/>
          <a:lstStyle/>
          <a:p>
            <a:pPr marL="0" indent="0">
              <a:buNone/>
            </a:pPr>
            <a:r>
              <a:rPr lang="en-AU" sz="2800" dirty="0"/>
              <a:t>A conductor is something that readily allows the transfer, loss or gain of electrons.</a:t>
            </a:r>
          </a:p>
          <a:p>
            <a:pPr marL="0" indent="0">
              <a:buNone/>
            </a:pPr>
            <a:endParaRPr lang="en-AU" sz="2800" dirty="0"/>
          </a:p>
          <a:p>
            <a:pPr marL="0" indent="0">
              <a:buNone/>
            </a:pPr>
            <a:r>
              <a:rPr lang="en-AU" sz="2800" dirty="0"/>
              <a:t>Metal structures have free “delocalised” </a:t>
            </a:r>
          </a:p>
          <a:p>
            <a:pPr marL="0" indent="0">
              <a:buNone/>
            </a:pPr>
            <a:r>
              <a:rPr lang="en-AU" sz="2800" dirty="0"/>
              <a:t>electrons around a crystal lattice of nuclei.</a:t>
            </a:r>
          </a:p>
          <a:p>
            <a:pPr marL="0" indent="0">
              <a:buNone/>
            </a:pPr>
            <a:endParaRPr lang="en-AU" sz="2800" dirty="0"/>
          </a:p>
          <a:p>
            <a:pPr marL="0" indent="0">
              <a:buNone/>
            </a:pPr>
            <a:r>
              <a:rPr lang="en-AU" sz="2800" dirty="0"/>
              <a:t>		An insulator is an object that does not readily 		allow its electrons to move. This is mostly 			because the outer shell electrons are used in 		the bonding process of the structure.</a:t>
            </a:r>
          </a:p>
        </p:txBody>
      </p:sp>
      <p:pic>
        <p:nvPicPr>
          <p:cNvPr id="3074" name="Picture 2" descr="http://www.ndt-ed.org/EducationResources/CommunityCollege/Materials/Graphics/MetallicBonding/Metalbond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305" y="3140968"/>
            <a:ext cx="2285628" cy="14248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hemistryland.com/CHM151S/08-Bonds/Bonds/CarbonTetrFluor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92" y="4978776"/>
            <a:ext cx="2009724" cy="1879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8597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a:noFill/>
        </p:spPr>
        <p:txBody>
          <a:bodyPr/>
          <a:lstStyle/>
          <a:p>
            <a:r>
              <a:rPr lang="en-AU" dirty="0">
                <a:latin typeface="Arial" pitchFamily="34" charset="0"/>
                <a:cs typeface="Arial" pitchFamily="34" charset="0"/>
              </a:rPr>
              <a:t>Photodiodes</a:t>
            </a:r>
          </a:p>
        </p:txBody>
      </p:sp>
      <p:sp>
        <p:nvSpPr>
          <p:cNvPr id="7" name="TextBox 6"/>
          <p:cNvSpPr txBox="1"/>
          <p:nvPr/>
        </p:nvSpPr>
        <p:spPr>
          <a:xfrm>
            <a:off x="179512" y="908720"/>
            <a:ext cx="8712968" cy="5262979"/>
          </a:xfrm>
          <a:prstGeom prst="rect">
            <a:avLst/>
          </a:prstGeom>
          <a:solidFill>
            <a:schemeClr val="bg1"/>
          </a:solidFill>
        </p:spPr>
        <p:txBody>
          <a:bodyPr wrap="square" rtlCol="0">
            <a:spAutoFit/>
          </a:bodyPr>
          <a:lstStyle/>
          <a:p>
            <a:r>
              <a:rPr lang="en-AU" sz="2800" dirty="0"/>
              <a:t>A </a:t>
            </a:r>
            <a:r>
              <a:rPr lang="en-AU" sz="2800" b="1" dirty="0"/>
              <a:t>photodiode</a:t>
            </a:r>
            <a:r>
              <a:rPr lang="en-AU" sz="2800" dirty="0"/>
              <a:t> is a semiconductor device that converts light into current. The current is generated when photons are absorbed in the photodiode. A small amount of current is also produced when no light is present. Photodiodes may contain optical filters, built-in lenses, and may have large or small surface areas. Photodiodes usually </a:t>
            </a:r>
          </a:p>
          <a:p>
            <a:r>
              <a:rPr lang="en-AU" sz="2800" dirty="0"/>
              <a:t>have a slower response time as its </a:t>
            </a:r>
          </a:p>
          <a:p>
            <a:r>
              <a:rPr lang="en-AU" sz="2800" dirty="0"/>
              <a:t>surface area increases. The </a:t>
            </a:r>
          </a:p>
          <a:p>
            <a:r>
              <a:rPr lang="en-AU" sz="2800" dirty="0"/>
              <a:t>common, traditional solar cell used </a:t>
            </a:r>
          </a:p>
          <a:p>
            <a:r>
              <a:rPr lang="en-AU" sz="2800" dirty="0"/>
              <a:t>to generate electric solar power is </a:t>
            </a:r>
          </a:p>
          <a:p>
            <a:r>
              <a:rPr lang="en-AU" sz="2800" dirty="0"/>
              <a:t>a large area photodiode.</a:t>
            </a:r>
            <a:endParaRPr lang="en-AU" sz="2800" baseline="-25000" dirty="0">
              <a:latin typeface="+mj-lt"/>
            </a:endParaRPr>
          </a:p>
        </p:txBody>
      </p:sp>
      <p:pic>
        <p:nvPicPr>
          <p:cNvPr id="18434" name="Picture 2" descr="http://t0.gstatic.com/images?q=tbn:ANd9GcQ_9B5YQlz4M8GbFxYTz1h3Wk7A9MJovqCj0leq3PPrsTzAi1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016" y="3573016"/>
            <a:ext cx="3284984" cy="328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9844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a:noFill/>
        </p:spPr>
        <p:txBody>
          <a:bodyPr/>
          <a:lstStyle/>
          <a:p>
            <a:r>
              <a:rPr lang="en-AU" dirty="0">
                <a:latin typeface="Arial" pitchFamily="34" charset="0"/>
                <a:cs typeface="Arial" pitchFamily="34" charset="0"/>
              </a:rPr>
              <a:t>Photodiodes</a:t>
            </a:r>
          </a:p>
        </p:txBody>
      </p:sp>
      <p:sp>
        <p:nvSpPr>
          <p:cNvPr id="7" name="TextBox 6"/>
          <p:cNvSpPr txBox="1"/>
          <p:nvPr/>
        </p:nvSpPr>
        <p:spPr>
          <a:xfrm>
            <a:off x="251520" y="1340768"/>
            <a:ext cx="8712968" cy="2246769"/>
          </a:xfrm>
          <a:prstGeom prst="rect">
            <a:avLst/>
          </a:prstGeom>
          <a:solidFill>
            <a:schemeClr val="bg1"/>
          </a:solidFill>
        </p:spPr>
        <p:txBody>
          <a:bodyPr wrap="square" rtlCol="0">
            <a:spAutoFit/>
          </a:bodyPr>
          <a:lstStyle/>
          <a:p>
            <a:r>
              <a:rPr lang="en-AU" sz="2800" dirty="0"/>
              <a:t>When a photon of sufficient energy strikes the diode, it excites an electron, thereby creating a </a:t>
            </a:r>
            <a:r>
              <a:rPr lang="en-AU" sz="2800" i="1" dirty="0"/>
              <a:t>free electron</a:t>
            </a:r>
            <a:r>
              <a:rPr lang="en-AU" sz="2800" dirty="0"/>
              <a:t> and a (positively charged) hole. Thus holes move toward the anode, and electrons toward the cathode, and a photocurrent is produced.</a:t>
            </a:r>
            <a:endParaRPr lang="en-AU" sz="2800" baseline="-25000" dirty="0">
              <a:latin typeface="+mj-lt"/>
            </a:endParaRPr>
          </a:p>
        </p:txBody>
      </p:sp>
      <p:pic>
        <p:nvPicPr>
          <p:cNvPr id="17410" name="Picture 2" descr="http://spie.org/Images/Graphics/Newsroom/Imported/aug01/tutorialfig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073" y="4365104"/>
            <a:ext cx="3387081" cy="237095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www.learningaboutelectronics.com/images/Photodiode-circu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478" y="3861048"/>
            <a:ext cx="388519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628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marL="0" indent="0">
              <a:buNone/>
            </a:pPr>
            <a:r>
              <a:rPr lang="en-AU" sz="2800" b="1" u="sng" dirty="0">
                <a:solidFill>
                  <a:schemeClr val="bg1"/>
                </a:solidFill>
                <a:latin typeface="Arial" pitchFamily="34" charset="0"/>
                <a:cs typeface="Arial" pitchFamily="34" charset="0"/>
              </a:rPr>
              <a:t>Context:</a:t>
            </a:r>
            <a:r>
              <a:rPr lang="en-AU" sz="2800" dirty="0">
                <a:solidFill>
                  <a:schemeClr val="bg1"/>
                </a:solidFill>
                <a:latin typeface="Arial" pitchFamily="34" charset="0"/>
                <a:cs typeface="Arial" pitchFamily="34" charset="0"/>
              </a:rPr>
              <a:t> How is this content used to better society?</a:t>
            </a: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p:txBody>
      </p:sp>
      <p:sp>
        <p:nvSpPr>
          <p:cNvPr id="18" name="TextBox 17"/>
          <p:cNvSpPr txBox="1"/>
          <p:nvPr/>
        </p:nvSpPr>
        <p:spPr>
          <a:xfrm>
            <a:off x="755577" y="2204864"/>
            <a:ext cx="7344816" cy="1384995"/>
          </a:xfrm>
          <a:prstGeom prst="rect">
            <a:avLst/>
          </a:prstGeom>
          <a:noFill/>
        </p:spPr>
        <p:txBody>
          <a:bodyPr wrap="square" rtlCol="0">
            <a:spAutoFit/>
          </a:bodyPr>
          <a:lstStyle/>
          <a:p>
            <a:r>
              <a:rPr lang="en-AU" sz="2800" dirty="0">
                <a:solidFill>
                  <a:schemeClr val="bg1"/>
                </a:solidFill>
                <a:latin typeface="Arial" pitchFamily="34" charset="0"/>
                <a:cs typeface="Arial" pitchFamily="34" charset="0"/>
              </a:rPr>
              <a:t>To analyse the principles and uses of existing electrical components to advance electrical technology.</a:t>
            </a:r>
          </a:p>
        </p:txBody>
      </p:sp>
    </p:spTree>
    <p:extLst>
      <p:ext uri="{BB962C8B-B14F-4D97-AF65-F5344CB8AC3E}">
        <p14:creationId xmlns:p14="http://schemas.microsoft.com/office/powerpoint/2010/main" val="44108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Key words:</a:t>
            </a:r>
          </a:p>
          <a:p>
            <a:pPr>
              <a:buFont typeface="Arial" pitchFamily="34" charset="0"/>
              <a:buChar char="•"/>
            </a:pPr>
            <a:endParaRPr lang="en-AU" sz="2800" dirty="0">
              <a:solidFill>
                <a:schemeClr val="bg1"/>
              </a:solidFill>
            </a:endParaRPr>
          </a:p>
        </p:txBody>
      </p:sp>
      <p:sp>
        <p:nvSpPr>
          <p:cNvPr id="19" name="TextBox 18"/>
          <p:cNvSpPr txBox="1"/>
          <p:nvPr/>
        </p:nvSpPr>
        <p:spPr>
          <a:xfrm>
            <a:off x="539552" y="1916832"/>
            <a:ext cx="8208911" cy="3970318"/>
          </a:xfrm>
          <a:prstGeom prst="rect">
            <a:avLst/>
          </a:prstGeom>
          <a:noFill/>
        </p:spPr>
        <p:txBody>
          <a:bodyPr wrap="square" rtlCol="0">
            <a:spAutoFit/>
          </a:bodyPr>
          <a:lstStyle/>
          <a:p>
            <a:pPr marL="342900" indent="-342900">
              <a:buFont typeface="Arial" pitchFamily="34" charset="0"/>
              <a:buChar char="•"/>
            </a:pPr>
            <a:r>
              <a:rPr lang="en-AU" sz="2800" dirty="0">
                <a:solidFill>
                  <a:schemeClr val="bg1"/>
                </a:solidFill>
                <a:latin typeface="Arial" pitchFamily="34" charset="0"/>
                <a:cs typeface="Arial" pitchFamily="34" charset="0"/>
              </a:rPr>
              <a:t>Diodes</a:t>
            </a:r>
          </a:p>
          <a:p>
            <a:pPr marL="342900" indent="-342900">
              <a:buFont typeface="Arial" pitchFamily="34" charset="0"/>
              <a:buChar char="•"/>
            </a:pPr>
            <a:r>
              <a:rPr lang="en-AU" sz="2800" dirty="0">
                <a:solidFill>
                  <a:schemeClr val="bg1"/>
                </a:solidFill>
                <a:latin typeface="Arial" pitchFamily="34" charset="0"/>
                <a:cs typeface="Arial" pitchFamily="34" charset="0"/>
              </a:rPr>
              <a:t>Transducers</a:t>
            </a:r>
          </a:p>
          <a:p>
            <a:pPr marL="342900" indent="-342900">
              <a:buFont typeface="Arial" pitchFamily="34" charset="0"/>
              <a:buChar char="•"/>
            </a:pPr>
            <a:r>
              <a:rPr lang="en-AU" sz="2800" dirty="0">
                <a:solidFill>
                  <a:schemeClr val="bg1"/>
                </a:solidFill>
                <a:latin typeface="Arial" pitchFamily="34" charset="0"/>
                <a:cs typeface="Arial" pitchFamily="34" charset="0"/>
              </a:rPr>
              <a:t>LDR’s (Light Dependent Resistors)</a:t>
            </a:r>
          </a:p>
          <a:p>
            <a:pPr marL="342900" indent="-342900">
              <a:buFont typeface="Arial" pitchFamily="34" charset="0"/>
              <a:buChar char="•"/>
            </a:pPr>
            <a:r>
              <a:rPr lang="en-AU" sz="2800" dirty="0">
                <a:solidFill>
                  <a:schemeClr val="bg1"/>
                </a:solidFill>
                <a:latin typeface="Arial" pitchFamily="34" charset="0"/>
                <a:cs typeface="Arial" pitchFamily="34" charset="0"/>
              </a:rPr>
              <a:t>LED’s (Light Emitting Diode)</a:t>
            </a:r>
          </a:p>
          <a:p>
            <a:pPr marL="342900" indent="-342900">
              <a:buFont typeface="Arial" pitchFamily="34" charset="0"/>
              <a:buChar char="•"/>
            </a:pPr>
            <a:r>
              <a:rPr lang="en-AU" sz="2800" dirty="0">
                <a:solidFill>
                  <a:schemeClr val="bg1"/>
                </a:solidFill>
                <a:latin typeface="Arial" pitchFamily="34" charset="0"/>
                <a:cs typeface="Arial" pitchFamily="34" charset="0"/>
              </a:rPr>
              <a:t>Thermistors</a:t>
            </a:r>
          </a:p>
          <a:p>
            <a:pPr marL="342900" indent="-342900">
              <a:buFont typeface="Arial" pitchFamily="34" charset="0"/>
              <a:buChar char="•"/>
            </a:pPr>
            <a:r>
              <a:rPr lang="en-AU" sz="2800" dirty="0">
                <a:solidFill>
                  <a:schemeClr val="bg1"/>
                </a:solidFill>
                <a:latin typeface="Arial" pitchFamily="34" charset="0"/>
                <a:cs typeface="Arial" pitchFamily="34" charset="0"/>
              </a:rPr>
              <a:t>Photodiodes</a:t>
            </a: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6044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6.3 - due first lesson next week.</a:t>
            </a:r>
          </a:p>
          <a:p>
            <a:endParaRPr lang="en-AU" sz="16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6.4 page 197-200 and answer </a:t>
            </a:r>
          </a:p>
          <a:p>
            <a:pPr marL="0" indent="0">
              <a:buNone/>
            </a:pPr>
            <a:r>
              <a:rPr lang="en-AU" sz="2800" dirty="0">
                <a:solidFill>
                  <a:schemeClr val="bg1"/>
                </a:solidFill>
                <a:latin typeface="Arial" pitchFamily="34" charset="0"/>
                <a:cs typeface="Arial" pitchFamily="34" charset="0"/>
              </a:rPr>
              <a:t>	Q1 Set 6.4</a:t>
            </a:r>
          </a:p>
          <a:p>
            <a:pPr marL="0" indent="0">
              <a:buNone/>
              <a:tabLst>
                <a:tab pos="361950" algn="l"/>
              </a:tabLst>
            </a:pPr>
            <a:r>
              <a:rPr lang="en-AU" sz="2800" dirty="0">
                <a:solidFill>
                  <a:schemeClr val="bg1"/>
                </a:solidFill>
                <a:latin typeface="Arial" pitchFamily="34" charset="0"/>
                <a:cs typeface="Arial" pitchFamily="34" charset="0"/>
              </a:rPr>
              <a:t>	by next lesson.</a:t>
            </a:r>
          </a:p>
          <a:p>
            <a:pPr marL="0" indent="0">
              <a:buNone/>
              <a:tabLst>
                <a:tab pos="361950" algn="l"/>
              </a:tabLst>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6542975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t>Page Setup</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dirty="0">
                <a:latin typeface="Arial" pitchFamily="34" charset="0"/>
                <a:cs typeface="Arial" pitchFamily="34" charset="0"/>
              </a:rPr>
              <a:t>Set up the </a:t>
            </a:r>
            <a:r>
              <a:rPr lang="en-AU" sz="2800" b="1" u="sng" dirty="0">
                <a:latin typeface="Arial" pitchFamily="34" charset="0"/>
                <a:cs typeface="Arial" pitchFamily="34" charset="0"/>
              </a:rPr>
              <a:t>first</a:t>
            </a:r>
            <a:r>
              <a:rPr lang="en-AU" sz="2800" dirty="0">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800" dirty="0">
              <a:solidFill>
                <a:schemeClr val="bg1"/>
              </a:solidFill>
            </a:endParaRPr>
          </a:p>
          <a:p>
            <a:pPr>
              <a:buFont typeface="Arial" pitchFamily="34" charset="0"/>
              <a:buChar char="•"/>
            </a:pPr>
            <a:endParaRPr lang="en-AU" sz="2800" dirty="0">
              <a:solidFill>
                <a:schemeClr val="bg1"/>
              </a:solidFill>
            </a:endParaRPr>
          </a:p>
        </p:txBody>
      </p:sp>
      <p:grpSp>
        <p:nvGrpSpPr>
          <p:cNvPr id="4" name="Group 3"/>
          <p:cNvGrpSpPr/>
          <p:nvPr/>
        </p:nvGrpSpPr>
        <p:grpSpPr>
          <a:xfrm>
            <a:off x="467544" y="2697062"/>
            <a:ext cx="8280920" cy="6008586"/>
            <a:chOff x="971600" y="2276872"/>
            <a:chExt cx="7046046" cy="5112568"/>
          </a:xfrm>
        </p:grpSpPr>
        <p:grpSp>
          <p:nvGrpSpPr>
            <p:cNvPr id="5" name="Group 4"/>
            <p:cNvGrpSpPr/>
            <p:nvPr/>
          </p:nvGrpSpPr>
          <p:grpSpPr>
            <a:xfrm>
              <a:off x="971600" y="2276872"/>
              <a:ext cx="7046046" cy="5112568"/>
              <a:chOff x="971600" y="2276872"/>
              <a:chExt cx="7046046" cy="5112568"/>
            </a:xfrm>
          </p:grpSpPr>
          <p:grpSp>
            <p:nvGrpSpPr>
              <p:cNvPr id="7" name="Group 6"/>
              <p:cNvGrpSpPr/>
              <p:nvPr/>
            </p:nvGrpSpPr>
            <p:grpSpPr>
              <a:xfrm>
                <a:off x="971600" y="2276872"/>
                <a:ext cx="6984776" cy="5112568"/>
                <a:chOff x="971600" y="2276872"/>
                <a:chExt cx="6984776" cy="5112568"/>
              </a:xfrm>
            </p:grpSpPr>
            <p:cxnSp>
              <p:nvCxnSpPr>
                <p:cNvPr id="12" name="Straight Connector 11"/>
                <p:cNvCxnSpPr/>
                <p:nvPr/>
              </p:nvCxnSpPr>
              <p:spPr>
                <a:xfrm flipV="1">
                  <a:off x="971600"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71600" y="2276872"/>
                  <a:ext cx="69847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56376"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56176" y="2276873"/>
                  <a:ext cx="0" cy="23666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145438" y="4643500"/>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3328551"/>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71600" y="2297589"/>
                <a:ext cx="7046046" cy="2359576"/>
                <a:chOff x="971600" y="1361485"/>
                <a:chExt cx="7046046" cy="2359576"/>
              </a:xfrm>
            </p:grpSpPr>
            <p:sp>
              <p:nvSpPr>
                <p:cNvPr id="9" name="TextBox 8"/>
                <p:cNvSpPr txBox="1"/>
                <p:nvPr/>
              </p:nvSpPr>
              <p:spPr>
                <a:xfrm>
                  <a:off x="971600" y="1361485"/>
                  <a:ext cx="5184576" cy="707076"/>
                </a:xfrm>
                <a:prstGeom prst="rect">
                  <a:avLst/>
                </a:prstGeom>
                <a:noFill/>
              </p:spPr>
              <p:txBody>
                <a:bodyPr wrap="square" rtlCol="0">
                  <a:spAutoFit/>
                </a:bodyPr>
                <a:lstStyle/>
                <a:p>
                  <a:r>
                    <a:rPr lang="en-AU" sz="2400" b="1" u="sng" dirty="0"/>
                    <a:t>Focus:</a:t>
                  </a:r>
                  <a:r>
                    <a:rPr lang="en-AU" sz="2400" dirty="0"/>
                    <a:t> State the Chapter Number, Title and the page numbers (3 lines).  </a:t>
                  </a:r>
                </a:p>
              </p:txBody>
            </p:sp>
            <p:sp>
              <p:nvSpPr>
                <p:cNvPr id="10" name="TextBox 9"/>
                <p:cNvSpPr txBox="1"/>
                <p:nvPr/>
              </p:nvSpPr>
              <p:spPr>
                <a:xfrm>
                  <a:off x="971600" y="2385473"/>
                  <a:ext cx="5155404" cy="1335588"/>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1" name="TextBox 10"/>
                <p:cNvSpPr txBox="1"/>
                <p:nvPr/>
              </p:nvSpPr>
              <p:spPr>
                <a:xfrm>
                  <a:off x="6156176" y="1361485"/>
                  <a:ext cx="1861470" cy="2345909"/>
                </a:xfrm>
                <a:prstGeom prst="rect">
                  <a:avLst/>
                </a:prstGeom>
                <a:noFill/>
              </p:spPr>
              <p:txBody>
                <a:bodyPr wrap="square" rtlCol="0">
                  <a:spAutoFit/>
                </a:bodyPr>
                <a:lstStyle/>
                <a:p>
                  <a:r>
                    <a:rPr lang="en-AU" sz="2100" b="1" u="sng" dirty="0"/>
                    <a:t>Keywords:</a:t>
                  </a:r>
                  <a:r>
                    <a:rPr lang="en-AU" sz="2100" dirty="0"/>
                    <a:t> During the lesson write out your own keywords used during the lesson.                              (8 lines)</a:t>
                  </a:r>
                </a:p>
              </p:txBody>
            </p:sp>
          </p:grpSp>
        </p:grpSp>
        <p:cxnSp>
          <p:nvCxnSpPr>
            <p:cNvPr id="6" name="Straight Connector 5"/>
            <p:cNvCxnSpPr/>
            <p:nvPr/>
          </p:nvCxnSpPr>
          <p:spPr>
            <a:xfrm flipH="1">
              <a:off x="971600" y="4643500"/>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5824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131840" y="2571744"/>
            <a:ext cx="5754977" cy="1127125"/>
          </a:xfrm>
        </p:spPr>
        <p:txBody>
          <a:bodyPr/>
          <a:lstStyle/>
          <a:p>
            <a:pPr algn="l"/>
            <a:r>
              <a:rPr lang="en-AU" sz="5400" dirty="0">
                <a:solidFill>
                  <a:schemeClr val="bg1"/>
                </a:solidFill>
              </a:rPr>
              <a:t>Household Electricity</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a:solidFill>
                  <a:schemeClr val="bg1"/>
                </a:solidFill>
              </a:rPr>
              <a:t>Chapter 6.4 page 197-200</a:t>
            </a:r>
          </a:p>
        </p:txBody>
      </p:sp>
    </p:spTree>
    <p:extLst>
      <p:ext uri="{BB962C8B-B14F-4D97-AF65-F5344CB8AC3E}">
        <p14:creationId xmlns:p14="http://schemas.microsoft.com/office/powerpoint/2010/main" val="5348854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Fuse</a:t>
            </a:r>
          </a:p>
        </p:txBody>
      </p:sp>
      <p:sp>
        <p:nvSpPr>
          <p:cNvPr id="5123" name="Espace réservé du contenu 2"/>
          <p:cNvSpPr>
            <a:spLocks noGrp="1"/>
          </p:cNvSpPr>
          <p:nvPr>
            <p:ph idx="1"/>
          </p:nvPr>
        </p:nvSpPr>
        <p:spPr>
          <a:xfrm>
            <a:off x="323528" y="1357298"/>
            <a:ext cx="8496944" cy="5240053"/>
          </a:xfrm>
          <a:solidFill>
            <a:schemeClr val="accent1">
              <a:alpha val="50000"/>
            </a:schemeClr>
          </a:solidFill>
        </p:spPr>
        <p:txBody>
          <a:bodyPr/>
          <a:lstStyle/>
          <a:p>
            <a:pPr>
              <a:spcBef>
                <a:spcPts val="0"/>
              </a:spcBef>
              <a:buNone/>
            </a:pPr>
            <a:r>
              <a:rPr lang="en-AU" sz="2800" dirty="0">
                <a:solidFill>
                  <a:schemeClr val="bg1"/>
                </a:solidFill>
              </a:rPr>
              <a:t>A fuse is a type of low resistance resistor </a:t>
            </a:r>
          </a:p>
          <a:p>
            <a:pPr>
              <a:spcBef>
                <a:spcPts val="0"/>
              </a:spcBef>
              <a:buNone/>
            </a:pPr>
            <a:r>
              <a:rPr lang="en-AU" sz="2800" dirty="0">
                <a:solidFill>
                  <a:schemeClr val="bg1"/>
                </a:solidFill>
              </a:rPr>
              <a:t>that acts as a sacrificial device to provide </a:t>
            </a:r>
          </a:p>
          <a:p>
            <a:pPr>
              <a:spcBef>
                <a:spcPts val="0"/>
              </a:spcBef>
              <a:buNone/>
            </a:pPr>
            <a:r>
              <a:rPr lang="en-AU" sz="2800" dirty="0">
                <a:solidFill>
                  <a:schemeClr val="bg1"/>
                </a:solidFill>
              </a:rPr>
              <a:t>overcurrent protection. Its essential </a:t>
            </a:r>
          </a:p>
          <a:p>
            <a:pPr>
              <a:spcBef>
                <a:spcPts val="0"/>
              </a:spcBef>
              <a:buNone/>
            </a:pPr>
            <a:r>
              <a:rPr lang="en-AU" sz="2800" dirty="0">
                <a:solidFill>
                  <a:schemeClr val="bg1"/>
                </a:solidFill>
              </a:rPr>
              <a:t>component is a metal wire or strip that </a:t>
            </a:r>
          </a:p>
          <a:p>
            <a:pPr marL="0" indent="0">
              <a:spcBef>
                <a:spcPts val="0"/>
              </a:spcBef>
              <a:buNone/>
            </a:pPr>
            <a:r>
              <a:rPr lang="en-AU" sz="2800" dirty="0">
                <a:solidFill>
                  <a:schemeClr val="bg1"/>
                </a:solidFill>
              </a:rPr>
              <a:t>melts when too much current flows through it, interrupting the circuit that it connects. </a:t>
            </a:r>
          </a:p>
          <a:p>
            <a:pPr marL="0" indent="0">
              <a:spcBef>
                <a:spcPts val="0"/>
              </a:spcBef>
              <a:buNone/>
            </a:pPr>
            <a:endParaRPr lang="en-AU" sz="1100" dirty="0">
              <a:solidFill>
                <a:schemeClr val="bg1"/>
              </a:solidFill>
            </a:endParaRPr>
          </a:p>
          <a:p>
            <a:pPr marL="0" indent="0">
              <a:spcBef>
                <a:spcPts val="0"/>
              </a:spcBef>
              <a:buNone/>
            </a:pPr>
            <a:r>
              <a:rPr lang="en-AU" sz="2800" dirty="0">
                <a:solidFill>
                  <a:schemeClr val="bg1"/>
                </a:solidFill>
              </a:rPr>
              <a:t>Short circuits, overloading, mismatched loads, or device failure are the prime reasons for excessive current. </a:t>
            </a:r>
          </a:p>
          <a:p>
            <a:pPr marL="0" indent="0">
              <a:spcBef>
                <a:spcPts val="0"/>
              </a:spcBef>
              <a:buNone/>
            </a:pPr>
            <a:r>
              <a:rPr lang="en-AU" sz="1100" dirty="0">
                <a:solidFill>
                  <a:schemeClr val="bg1"/>
                </a:solidFill>
              </a:rPr>
              <a:t>				</a:t>
            </a:r>
          </a:p>
          <a:p>
            <a:pPr marL="0" indent="0">
              <a:spcBef>
                <a:spcPts val="0"/>
              </a:spcBef>
              <a:buNone/>
            </a:pPr>
            <a:r>
              <a:rPr lang="en-AU" sz="2800" dirty="0">
                <a:solidFill>
                  <a:schemeClr val="bg1"/>
                </a:solidFill>
              </a:rPr>
              <a:t>				Fuses are an alternative to </a:t>
            </a:r>
          </a:p>
          <a:p>
            <a:pPr marL="0" indent="0">
              <a:spcBef>
                <a:spcPts val="0"/>
              </a:spcBef>
              <a:buNone/>
            </a:pPr>
            <a:r>
              <a:rPr lang="en-AU" sz="2800" dirty="0">
                <a:solidFill>
                  <a:schemeClr val="bg1"/>
                </a:solidFill>
              </a:rPr>
              <a:t>				circuit breakers.</a:t>
            </a:r>
          </a:p>
        </p:txBody>
      </p:sp>
      <p:pic>
        <p:nvPicPr>
          <p:cNvPr id="19458" name="Picture 2" descr="http://www.bcae1.com/images/jpegs/IMG_4158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1340768"/>
            <a:ext cx="2472209" cy="165329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www.bdfuses.com/images/automotivefus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843616"/>
            <a:ext cx="3744416" cy="1813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4058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Residual Current Device - RCD </a:t>
            </a:r>
          </a:p>
        </p:txBody>
      </p:sp>
      <p:sp>
        <p:nvSpPr>
          <p:cNvPr id="5123" name="Espace réservé du contenu 2"/>
          <p:cNvSpPr>
            <a:spLocks noGrp="1"/>
          </p:cNvSpPr>
          <p:nvPr>
            <p:ph idx="1"/>
          </p:nvPr>
        </p:nvSpPr>
        <p:spPr>
          <a:xfrm>
            <a:off x="251520" y="1196752"/>
            <a:ext cx="8568952" cy="5400599"/>
          </a:xfrm>
          <a:solidFill>
            <a:schemeClr val="accent1">
              <a:alpha val="50000"/>
            </a:schemeClr>
          </a:solidFill>
        </p:spPr>
        <p:txBody>
          <a:bodyPr/>
          <a:lstStyle/>
          <a:p>
            <a:pPr>
              <a:buNone/>
            </a:pPr>
            <a:r>
              <a:rPr lang="en-AU" sz="2800" dirty="0">
                <a:solidFill>
                  <a:schemeClr val="bg1"/>
                </a:solidFill>
              </a:rPr>
              <a:t>Residual current devices (RCDs), commonly referred to as ‘safety switches’, are electrical safety devices designed to immediately switch off the supply of electricity when electricity leaking to earth is detected. </a:t>
            </a:r>
          </a:p>
          <a:p>
            <a:pPr>
              <a:spcBef>
                <a:spcPts val="1200"/>
              </a:spcBef>
              <a:buNone/>
            </a:pPr>
            <a:r>
              <a:rPr lang="en-AU" sz="2800" dirty="0">
                <a:solidFill>
                  <a:schemeClr val="bg1"/>
                </a:solidFill>
              </a:rPr>
              <a:t>A residual-current device (RCD) is an electrical wiring device that disconnects a circuit whenever it detects that the electric current is not </a:t>
            </a:r>
          </a:p>
          <a:p>
            <a:pPr>
              <a:spcBef>
                <a:spcPts val="0"/>
              </a:spcBef>
              <a:buNone/>
            </a:pPr>
            <a:r>
              <a:rPr lang="en-AU" sz="2800" dirty="0">
                <a:solidFill>
                  <a:schemeClr val="bg1"/>
                </a:solidFill>
              </a:rPr>
              <a:t>	balanced between the energised </a:t>
            </a:r>
          </a:p>
          <a:p>
            <a:pPr>
              <a:spcBef>
                <a:spcPts val="0"/>
              </a:spcBef>
              <a:buNone/>
            </a:pPr>
            <a:r>
              <a:rPr lang="en-AU" sz="2800" dirty="0">
                <a:solidFill>
                  <a:schemeClr val="bg1"/>
                </a:solidFill>
              </a:rPr>
              <a:t>	conductor and the return neutral </a:t>
            </a:r>
          </a:p>
          <a:p>
            <a:pPr>
              <a:spcBef>
                <a:spcPts val="0"/>
              </a:spcBef>
              <a:buNone/>
            </a:pPr>
            <a:r>
              <a:rPr lang="en-AU" sz="2800" dirty="0">
                <a:solidFill>
                  <a:schemeClr val="bg1"/>
                </a:solidFill>
              </a:rPr>
              <a:t>	conductor. </a:t>
            </a:r>
          </a:p>
        </p:txBody>
      </p:sp>
      <p:pic>
        <p:nvPicPr>
          <p:cNvPr id="20482" name="Picture 2" descr="http://www.judgeelectrical.co.uk/images/domestic-electrical/rcd-electrical-circui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903" y="3933056"/>
            <a:ext cx="3165388" cy="289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8566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Residual Current Device - RCD </a:t>
            </a:r>
          </a:p>
        </p:txBody>
      </p:sp>
      <p:sp>
        <p:nvSpPr>
          <p:cNvPr id="5123" name="Espace réservé du contenu 2"/>
          <p:cNvSpPr>
            <a:spLocks noGrp="1"/>
          </p:cNvSpPr>
          <p:nvPr>
            <p:ph idx="1"/>
          </p:nvPr>
        </p:nvSpPr>
        <p:spPr>
          <a:xfrm>
            <a:off x="323528" y="1196752"/>
            <a:ext cx="8363272" cy="5400599"/>
          </a:xfrm>
          <a:solidFill>
            <a:schemeClr val="accent1">
              <a:alpha val="50000"/>
            </a:schemeClr>
          </a:solidFill>
        </p:spPr>
        <p:txBody>
          <a:bodyPr/>
          <a:lstStyle/>
          <a:p>
            <a:pPr>
              <a:spcBef>
                <a:spcPts val="0"/>
              </a:spcBef>
              <a:buNone/>
            </a:pPr>
            <a:r>
              <a:rPr lang="en-AU" sz="2700" dirty="0">
                <a:solidFill>
                  <a:schemeClr val="bg1"/>
                </a:solidFill>
              </a:rPr>
              <a:t>Such an imbalance may indicate current leakage through the body of a person who is grounded and accidentally touching the energised part of the circuit. A lethal shock can result from these conditions. RCD’s are designed to disconnect quickly enough to prevent </a:t>
            </a:r>
          </a:p>
          <a:p>
            <a:pPr>
              <a:spcBef>
                <a:spcPts val="0"/>
              </a:spcBef>
              <a:buNone/>
            </a:pPr>
            <a:r>
              <a:rPr lang="en-AU" sz="2700" dirty="0">
                <a:solidFill>
                  <a:schemeClr val="bg1"/>
                </a:solidFill>
              </a:rPr>
              <a:t>	injury caused by such shocks. They are </a:t>
            </a:r>
          </a:p>
          <a:p>
            <a:pPr>
              <a:spcBef>
                <a:spcPts val="0"/>
              </a:spcBef>
              <a:buNone/>
            </a:pPr>
            <a:r>
              <a:rPr lang="en-AU" sz="2700" dirty="0">
                <a:solidFill>
                  <a:schemeClr val="bg1"/>
                </a:solidFill>
              </a:rPr>
              <a:t>	not intended to provide protection </a:t>
            </a:r>
          </a:p>
          <a:p>
            <a:pPr>
              <a:spcBef>
                <a:spcPts val="0"/>
              </a:spcBef>
              <a:buNone/>
            </a:pPr>
            <a:r>
              <a:rPr lang="en-AU" sz="2700" dirty="0">
                <a:solidFill>
                  <a:schemeClr val="bg1"/>
                </a:solidFill>
              </a:rPr>
              <a:t>	against overcurrent (overload) or all </a:t>
            </a:r>
          </a:p>
          <a:p>
            <a:pPr>
              <a:spcBef>
                <a:spcPts val="0"/>
              </a:spcBef>
              <a:buNone/>
              <a:tabLst>
                <a:tab pos="3227388" algn="l"/>
              </a:tabLst>
            </a:pPr>
            <a:r>
              <a:rPr lang="en-AU" sz="2700" dirty="0">
                <a:solidFill>
                  <a:schemeClr val="bg1"/>
                </a:solidFill>
              </a:rPr>
              <a:t>		short-circuit </a:t>
            </a:r>
          </a:p>
          <a:p>
            <a:pPr>
              <a:spcBef>
                <a:spcPts val="0"/>
              </a:spcBef>
              <a:buNone/>
              <a:tabLst>
                <a:tab pos="3227388" algn="l"/>
              </a:tabLst>
            </a:pPr>
            <a:r>
              <a:rPr lang="en-AU" sz="2700" dirty="0">
                <a:solidFill>
                  <a:schemeClr val="bg1"/>
                </a:solidFill>
              </a:rPr>
              <a:t>		conditions.</a:t>
            </a:r>
            <a:br>
              <a:rPr lang="en-AU" sz="2700" dirty="0">
                <a:solidFill>
                  <a:schemeClr val="bg1"/>
                </a:solidFill>
              </a:rPr>
            </a:br>
            <a:endParaRPr lang="en-AU" sz="2700" dirty="0">
              <a:solidFill>
                <a:schemeClr val="bg1"/>
              </a:solidFill>
            </a:endParaRPr>
          </a:p>
        </p:txBody>
      </p:sp>
      <p:pic>
        <p:nvPicPr>
          <p:cNvPr id="21506" name="Picture 2" descr="http://www.diyhowto.co.uk/images/projects/rc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815" y="2964622"/>
            <a:ext cx="2909689" cy="3800411"/>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upload.wikimedia.org/wikipedia/commons/7/75/Four_1_pole_circuit_breakers_fitted_in_a_meter_box.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543893"/>
            <a:ext cx="3491880" cy="231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81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rPr>
              <a:t>Valence &amp; Conduction Bands</a:t>
            </a:r>
          </a:p>
        </p:txBody>
      </p:sp>
      <p:sp>
        <p:nvSpPr>
          <p:cNvPr id="5123" name="Espace réservé du contenu 2"/>
          <p:cNvSpPr>
            <a:spLocks noGrp="1"/>
          </p:cNvSpPr>
          <p:nvPr>
            <p:ph idx="1"/>
          </p:nvPr>
        </p:nvSpPr>
        <p:spPr>
          <a:xfrm>
            <a:off x="457200" y="1196752"/>
            <a:ext cx="8229600" cy="5472607"/>
          </a:xfrm>
          <a:solidFill>
            <a:schemeClr val="accent1">
              <a:alpha val="50000"/>
            </a:schemeClr>
          </a:solidFill>
        </p:spPr>
        <p:txBody>
          <a:bodyPr/>
          <a:lstStyle/>
          <a:p>
            <a:pPr marL="0" indent="0">
              <a:buNone/>
            </a:pPr>
            <a:r>
              <a:rPr lang="en-AU" sz="2800" dirty="0">
                <a:solidFill>
                  <a:schemeClr val="bg1"/>
                </a:solidFill>
              </a:rPr>
              <a:t>A single atom will have energy levels. Electrons fill the first energy level (E</a:t>
            </a:r>
            <a:r>
              <a:rPr lang="en-AU" sz="2800" baseline="-25000" dirty="0">
                <a:solidFill>
                  <a:schemeClr val="bg1"/>
                </a:solidFill>
              </a:rPr>
              <a:t>1</a:t>
            </a:r>
            <a:r>
              <a:rPr lang="en-AU" sz="2800" dirty="0">
                <a:solidFill>
                  <a:schemeClr val="bg1"/>
                </a:solidFill>
              </a:rPr>
              <a:t>), then the second (E</a:t>
            </a:r>
            <a:r>
              <a:rPr lang="en-AU" sz="2800" baseline="-25000" dirty="0">
                <a:solidFill>
                  <a:schemeClr val="bg1"/>
                </a:solidFill>
              </a:rPr>
              <a:t>2</a:t>
            </a:r>
            <a:r>
              <a:rPr lang="en-AU" sz="2800" dirty="0">
                <a:solidFill>
                  <a:schemeClr val="bg1"/>
                </a:solidFill>
              </a:rPr>
              <a:t>), </a:t>
            </a:r>
            <a:r>
              <a:rPr lang="en-AU" sz="2800" dirty="0" err="1">
                <a:solidFill>
                  <a:schemeClr val="bg1"/>
                </a:solidFill>
              </a:rPr>
              <a:t>etc</a:t>
            </a:r>
            <a:r>
              <a:rPr lang="en-AU" sz="2800" dirty="0">
                <a:solidFill>
                  <a:schemeClr val="bg1"/>
                </a:solidFill>
              </a:rPr>
              <a:t>, until no more electrons are available/needed.  Those electrons at ground state have more potential energy and less kinetic energy than those electrons at higher energy levels, due to their lower orbital path. </a:t>
            </a: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1026" name="Picture 2" descr="http://www2.astro.psu.edu/%7Emce/A010/lectures/figures/fig_atomic_energy_leve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910" y="3789187"/>
            <a:ext cx="2970681" cy="2910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ev.physicslab.org/img/5ba6a5cb-e02d-430d-8707-57cc1005578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696" y="3789040"/>
            <a:ext cx="3779712" cy="2909234"/>
          </a:xfrm>
          <a:prstGeom prst="rect">
            <a:avLst/>
          </a:prstGeom>
          <a:solidFill>
            <a:schemeClr val="bg1"/>
          </a:solidFill>
        </p:spPr>
      </p:pic>
    </p:spTree>
    <p:extLst>
      <p:ext uri="{BB962C8B-B14F-4D97-AF65-F5344CB8AC3E}">
        <p14:creationId xmlns:p14="http://schemas.microsoft.com/office/powerpoint/2010/main" val="12609720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a:noFill/>
        </p:spPr>
        <p:txBody>
          <a:bodyPr/>
          <a:lstStyle/>
          <a:p>
            <a:r>
              <a:rPr lang="en-AU" dirty="0">
                <a:latin typeface="Arial" pitchFamily="34" charset="0"/>
                <a:cs typeface="Arial" pitchFamily="34" charset="0"/>
              </a:rPr>
              <a:t>Double Insulation</a:t>
            </a:r>
          </a:p>
        </p:txBody>
      </p:sp>
      <p:pic>
        <p:nvPicPr>
          <p:cNvPr id="22530" name="Picture 2" descr="http://www.asia.ru/images/target/photo/51574345/UL_1617_1618_Double_Insulated_Hook_Up_Wi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290513"/>
            <a:ext cx="332422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www.ustudy.in/imagebrowser/view/image/5900/_origin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9198" y="4941168"/>
            <a:ext cx="2871314" cy="28713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47910" y="1340768"/>
            <a:ext cx="7132602" cy="5524589"/>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AU" sz="2600" dirty="0"/>
              <a:t>Wires are double insulated to ensure accidental cutting of the outer sheath does not expose the wires to human contact.</a:t>
            </a:r>
          </a:p>
          <a:p>
            <a:pPr marL="457200" indent="-457200">
              <a:spcBef>
                <a:spcPts val="600"/>
              </a:spcBef>
              <a:buFont typeface="Arial" panose="020B0604020202020204" pitchFamily="34" charset="0"/>
              <a:buChar char="•"/>
            </a:pPr>
            <a:r>
              <a:rPr lang="en-AU" sz="2600" dirty="0"/>
              <a:t>Some appliances have double insulation. These appliances only need live and neutral wires. They do not need an earth wire.</a:t>
            </a:r>
          </a:p>
          <a:p>
            <a:pPr marL="457200" indent="-457200">
              <a:spcBef>
                <a:spcPts val="600"/>
              </a:spcBef>
              <a:buFont typeface="Arial" panose="020B0604020202020204" pitchFamily="34" charset="0"/>
              <a:buChar char="•"/>
            </a:pPr>
            <a:r>
              <a:rPr lang="en-AU" sz="2600" dirty="0"/>
              <a:t>An appliance that is double insulated</a:t>
            </a:r>
            <a:br>
              <a:rPr lang="en-AU" sz="2600" dirty="0"/>
            </a:br>
            <a:r>
              <a:rPr lang="en-AU" sz="2600" dirty="0"/>
              <a:t>has the whole of the inside contained in plastic, underneath an outer casing. If anything goes wrong with the appliance,</a:t>
            </a:r>
            <a:br>
              <a:rPr lang="en-AU" sz="2600" dirty="0"/>
            </a:br>
            <a:r>
              <a:rPr lang="en-AU" sz="2600" dirty="0"/>
              <a:t>no live conductor can touch the outer casing because of the insulating </a:t>
            </a:r>
          </a:p>
          <a:p>
            <a:pPr>
              <a:spcBef>
                <a:spcPts val="0"/>
              </a:spcBef>
              <a:tabLst>
                <a:tab pos="449263" algn="l"/>
              </a:tabLst>
            </a:pPr>
            <a:r>
              <a:rPr lang="en-AU" sz="2600" dirty="0"/>
              <a:t>	plastic. </a:t>
            </a:r>
          </a:p>
        </p:txBody>
      </p:sp>
    </p:spTree>
    <p:extLst>
      <p:ext uri="{BB962C8B-B14F-4D97-AF65-F5344CB8AC3E}">
        <p14:creationId xmlns:p14="http://schemas.microsoft.com/office/powerpoint/2010/main" val="28636518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Short Circuit</a:t>
            </a:r>
          </a:p>
        </p:txBody>
      </p:sp>
      <p:sp>
        <p:nvSpPr>
          <p:cNvPr id="4099" name="Espace réservé du contenu 2"/>
          <p:cNvSpPr>
            <a:spLocks noGrp="1"/>
          </p:cNvSpPr>
          <p:nvPr>
            <p:ph idx="1"/>
          </p:nvPr>
        </p:nvSpPr>
        <p:spPr>
          <a:xfrm>
            <a:off x="35496" y="2017731"/>
            <a:ext cx="9073008" cy="4795645"/>
          </a:xfrm>
        </p:spPr>
        <p:txBody>
          <a:bodyPr/>
          <a:lstStyle/>
          <a:p>
            <a:r>
              <a:rPr lang="en-AU" sz="2800" dirty="0"/>
              <a:t>A </a:t>
            </a:r>
            <a:r>
              <a:rPr lang="en-AU" sz="2800" b="1" dirty="0"/>
              <a:t>short circuit</a:t>
            </a:r>
            <a:r>
              <a:rPr lang="en-AU" sz="2800" dirty="0"/>
              <a:t> is an electrical circuit that allows a current to travel along an unintended path, often where essentially no or a very low resistance is encountered. </a:t>
            </a:r>
          </a:p>
          <a:p>
            <a:r>
              <a:rPr lang="en-AU" sz="2800" dirty="0"/>
              <a:t>The electrical opposite of a short circuit is an "open circuit", which is an infinite resistance between two nodes. </a:t>
            </a:r>
          </a:p>
          <a:p>
            <a:r>
              <a:rPr lang="en-AU" sz="2800" dirty="0"/>
              <a:t>A short circuit can damage </a:t>
            </a:r>
          </a:p>
          <a:p>
            <a:pPr marL="0" indent="0">
              <a:spcBef>
                <a:spcPts val="0"/>
              </a:spcBef>
              <a:buNone/>
              <a:tabLst>
                <a:tab pos="360363" algn="l"/>
              </a:tabLst>
            </a:pPr>
            <a:r>
              <a:rPr lang="en-AU" sz="2800" dirty="0"/>
              <a:t>	the circuit by overheating.</a:t>
            </a:r>
          </a:p>
        </p:txBody>
      </p:sp>
      <p:pic>
        <p:nvPicPr>
          <p:cNvPr id="23554" name="Picture 2" descr="http://www.tpub.com/doeelecscience/electrical%20science2_files/image4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267748"/>
            <a:ext cx="4283968" cy="2590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1974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marL="0" indent="0">
              <a:buNone/>
            </a:pPr>
            <a:r>
              <a:rPr lang="en-AU" sz="2800" b="1" u="sng" dirty="0">
                <a:solidFill>
                  <a:schemeClr val="bg1"/>
                </a:solidFill>
                <a:latin typeface="Arial" pitchFamily="34" charset="0"/>
                <a:cs typeface="Arial" pitchFamily="34" charset="0"/>
              </a:rPr>
              <a:t>Context:</a:t>
            </a:r>
            <a:r>
              <a:rPr lang="en-AU" sz="2800" dirty="0">
                <a:solidFill>
                  <a:schemeClr val="bg1"/>
                </a:solidFill>
                <a:latin typeface="Arial" pitchFamily="34" charset="0"/>
                <a:cs typeface="Arial" pitchFamily="34" charset="0"/>
              </a:rPr>
              <a:t> How is this content used to better society?</a:t>
            </a: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p:txBody>
      </p:sp>
      <p:sp>
        <p:nvSpPr>
          <p:cNvPr id="18" name="TextBox 17"/>
          <p:cNvSpPr txBox="1"/>
          <p:nvPr/>
        </p:nvSpPr>
        <p:spPr>
          <a:xfrm>
            <a:off x="755577" y="2204864"/>
            <a:ext cx="7344816" cy="1384995"/>
          </a:xfrm>
          <a:prstGeom prst="rect">
            <a:avLst/>
          </a:prstGeom>
          <a:noFill/>
        </p:spPr>
        <p:txBody>
          <a:bodyPr wrap="square" rtlCol="0">
            <a:spAutoFit/>
          </a:bodyPr>
          <a:lstStyle/>
          <a:p>
            <a:r>
              <a:rPr lang="en-AU" sz="2800" dirty="0">
                <a:solidFill>
                  <a:schemeClr val="bg1"/>
                </a:solidFill>
                <a:latin typeface="Arial" pitchFamily="34" charset="0"/>
                <a:cs typeface="Arial" pitchFamily="34" charset="0"/>
              </a:rPr>
              <a:t>To analyse the principles and uses of existing safety components to advance electrical technology in a safe environment.</a:t>
            </a:r>
          </a:p>
        </p:txBody>
      </p:sp>
    </p:spTree>
    <p:extLst>
      <p:ext uri="{BB962C8B-B14F-4D97-AF65-F5344CB8AC3E}">
        <p14:creationId xmlns:p14="http://schemas.microsoft.com/office/powerpoint/2010/main" val="373259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Key words:</a:t>
            </a:r>
          </a:p>
          <a:p>
            <a:pPr>
              <a:buFont typeface="Arial" pitchFamily="34" charset="0"/>
              <a:buChar char="•"/>
            </a:pPr>
            <a:endParaRPr lang="en-AU" sz="2800" dirty="0">
              <a:solidFill>
                <a:schemeClr val="bg1"/>
              </a:solidFill>
            </a:endParaRPr>
          </a:p>
        </p:txBody>
      </p:sp>
      <p:sp>
        <p:nvSpPr>
          <p:cNvPr id="19" name="TextBox 18"/>
          <p:cNvSpPr txBox="1"/>
          <p:nvPr/>
        </p:nvSpPr>
        <p:spPr>
          <a:xfrm>
            <a:off x="539552" y="1916832"/>
            <a:ext cx="8208911" cy="3108543"/>
          </a:xfrm>
          <a:prstGeom prst="rect">
            <a:avLst/>
          </a:prstGeom>
          <a:noFill/>
        </p:spPr>
        <p:txBody>
          <a:bodyPr wrap="square" rtlCol="0">
            <a:spAutoFit/>
          </a:bodyPr>
          <a:lstStyle/>
          <a:p>
            <a:pPr marL="342900" indent="-342900">
              <a:buFont typeface="Arial" pitchFamily="34" charset="0"/>
              <a:buChar char="•"/>
            </a:pPr>
            <a:r>
              <a:rPr lang="en-AU" sz="2800" dirty="0">
                <a:solidFill>
                  <a:schemeClr val="bg1"/>
                </a:solidFill>
                <a:latin typeface="Arial" pitchFamily="34" charset="0"/>
                <a:cs typeface="Arial" pitchFamily="34" charset="0"/>
              </a:rPr>
              <a:t>Fuse</a:t>
            </a:r>
          </a:p>
          <a:p>
            <a:pPr marL="342900" indent="-342900">
              <a:buFont typeface="Arial" pitchFamily="34" charset="0"/>
              <a:buChar char="•"/>
            </a:pPr>
            <a:r>
              <a:rPr lang="en-AU" sz="2800" dirty="0">
                <a:solidFill>
                  <a:schemeClr val="bg1"/>
                </a:solidFill>
                <a:latin typeface="Arial" pitchFamily="34" charset="0"/>
                <a:cs typeface="Arial" pitchFamily="34" charset="0"/>
              </a:rPr>
              <a:t>RCD (Residual Current Device)</a:t>
            </a:r>
          </a:p>
          <a:p>
            <a:pPr marL="342900" indent="-342900">
              <a:buFont typeface="Arial" pitchFamily="34" charset="0"/>
              <a:buChar char="•"/>
            </a:pPr>
            <a:r>
              <a:rPr lang="en-AU" sz="2800" dirty="0">
                <a:solidFill>
                  <a:schemeClr val="bg1"/>
                </a:solidFill>
                <a:latin typeface="Arial" pitchFamily="34" charset="0"/>
                <a:cs typeface="Arial" pitchFamily="34" charset="0"/>
              </a:rPr>
              <a:t>Double Insulation</a:t>
            </a:r>
          </a:p>
          <a:p>
            <a:pPr marL="342900" indent="-342900">
              <a:buFont typeface="Arial" pitchFamily="34" charset="0"/>
              <a:buChar char="•"/>
            </a:pPr>
            <a:r>
              <a:rPr lang="en-AU" sz="2800" dirty="0">
                <a:solidFill>
                  <a:schemeClr val="bg1"/>
                </a:solidFill>
                <a:latin typeface="Arial" pitchFamily="34" charset="0"/>
                <a:cs typeface="Arial" pitchFamily="34" charset="0"/>
              </a:rPr>
              <a:t>Short Circuit</a:t>
            </a: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68149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6.4 - due first lesson next week.</a:t>
            </a:r>
          </a:p>
          <a:p>
            <a:endParaRPr lang="en-AU" sz="16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1.1 page 4-9 and answer </a:t>
            </a:r>
          </a:p>
          <a:p>
            <a:pPr marL="0" indent="0">
              <a:buNone/>
            </a:pPr>
            <a:r>
              <a:rPr lang="en-AU" sz="2800" dirty="0">
                <a:solidFill>
                  <a:schemeClr val="bg1"/>
                </a:solidFill>
                <a:latin typeface="Arial" pitchFamily="34" charset="0"/>
                <a:cs typeface="Arial" pitchFamily="34" charset="0"/>
              </a:rPr>
              <a:t>	Q1&amp;2 Set 1.1</a:t>
            </a:r>
          </a:p>
          <a:p>
            <a:pPr marL="0" indent="0">
              <a:buNone/>
              <a:tabLst>
                <a:tab pos="361950" algn="l"/>
              </a:tabLst>
            </a:pPr>
            <a:r>
              <a:rPr lang="en-AU" sz="2800" dirty="0">
                <a:solidFill>
                  <a:schemeClr val="bg1"/>
                </a:solidFill>
                <a:latin typeface="Arial" pitchFamily="34" charset="0"/>
                <a:cs typeface="Arial" pitchFamily="34" charset="0"/>
              </a:rPr>
              <a:t>	by next lesson.</a:t>
            </a:r>
          </a:p>
          <a:p>
            <a:pPr marL="0" indent="0">
              <a:buNone/>
              <a:tabLst>
                <a:tab pos="361950" algn="l"/>
              </a:tabLst>
            </a:pPr>
            <a:endParaRPr lang="en-AU" sz="2800" dirty="0">
              <a:solidFill>
                <a:schemeClr val="bg1"/>
              </a:solidFill>
              <a:latin typeface="Arial" pitchFamily="34" charset="0"/>
              <a:cs typeface="Arial" pitchFamily="34" charset="0"/>
            </a:endParaRPr>
          </a:p>
          <a:p>
            <a:pPr>
              <a:tabLst>
                <a:tab pos="361950" algn="l"/>
              </a:tabLst>
            </a:pPr>
            <a:r>
              <a:rPr lang="en-AU" sz="2800" dirty="0">
                <a:solidFill>
                  <a:schemeClr val="bg1"/>
                </a:solidFill>
                <a:latin typeface="Arial" pitchFamily="34" charset="0"/>
                <a:cs typeface="Arial" pitchFamily="34" charset="0"/>
              </a:rPr>
              <a:t>Chapter 6 Review questions page 201 – 203 due first lesson next week. </a:t>
            </a:r>
          </a:p>
          <a:p>
            <a:pPr marL="0" indent="0">
              <a:buNone/>
              <a:tabLst>
                <a:tab pos="361950" algn="l"/>
              </a:tabLst>
            </a:pPr>
            <a:endParaRPr lang="en-AU" sz="2800" dirty="0">
              <a:solidFill>
                <a:schemeClr val="bg1"/>
              </a:solidFill>
              <a:latin typeface="Arial" pitchFamily="34" charset="0"/>
              <a:cs typeface="Arial" pitchFamily="34" charset="0"/>
            </a:endParaRPr>
          </a:p>
          <a:p>
            <a:pPr marL="0" indent="0">
              <a:buNone/>
              <a:tabLst>
                <a:tab pos="361950" algn="l"/>
              </a:tabLst>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0932248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solidFill>
            <a:schemeClr val="accent2"/>
          </a:solidFill>
        </p:spPr>
        <p:txBody>
          <a:bodyPr/>
          <a:lstStyle/>
          <a:p>
            <a:r>
              <a:rPr lang="en-AU" dirty="0">
                <a:solidFill>
                  <a:schemeClr val="bg1"/>
                </a:solidFill>
              </a:rPr>
              <a:t>Household Electrical Design</a:t>
            </a:r>
          </a:p>
        </p:txBody>
      </p:sp>
      <p:sp>
        <p:nvSpPr>
          <p:cNvPr id="4099" name="Espace réservé du contenu 2"/>
          <p:cNvSpPr>
            <a:spLocks noGrp="1"/>
          </p:cNvSpPr>
          <p:nvPr>
            <p:ph idx="1"/>
          </p:nvPr>
        </p:nvSpPr>
        <p:spPr>
          <a:xfrm>
            <a:off x="35496" y="2017731"/>
            <a:ext cx="9073008" cy="4795645"/>
          </a:xfrm>
        </p:spPr>
        <p:txBody>
          <a:bodyPr/>
          <a:lstStyle/>
          <a:p>
            <a:pPr marL="0" indent="0">
              <a:buNone/>
            </a:pPr>
            <a:r>
              <a:rPr lang="en-AU" sz="2800" dirty="0"/>
              <a:t>Draw a basic house plan and allocate certain appliances to each room. Students draw up the wiring diagram based on voltage, current and power outputs in each room.</a:t>
            </a:r>
            <a:endParaRPr lang="en-AU" sz="2800" baseline="-25000" dirty="0"/>
          </a:p>
          <a:p>
            <a:pPr marL="0" indent="0">
              <a:buNone/>
            </a:pPr>
            <a:endParaRPr lang="en-AU" sz="2800" dirty="0"/>
          </a:p>
        </p:txBody>
      </p:sp>
    </p:spTree>
    <p:extLst>
      <p:ext uri="{BB962C8B-B14F-4D97-AF65-F5344CB8AC3E}">
        <p14:creationId xmlns:p14="http://schemas.microsoft.com/office/powerpoint/2010/main" val="26147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rPr>
              <a:t>Valence &amp; Conduction Bands</a:t>
            </a:r>
          </a:p>
        </p:txBody>
      </p:sp>
      <p:sp>
        <p:nvSpPr>
          <p:cNvPr id="5123" name="Espace réservé du contenu 2"/>
          <p:cNvSpPr>
            <a:spLocks noGrp="1"/>
          </p:cNvSpPr>
          <p:nvPr>
            <p:ph idx="1"/>
          </p:nvPr>
        </p:nvSpPr>
        <p:spPr>
          <a:xfrm>
            <a:off x="457200" y="1196752"/>
            <a:ext cx="8229600" cy="5472607"/>
          </a:xfrm>
          <a:solidFill>
            <a:schemeClr val="accent1">
              <a:alpha val="50000"/>
            </a:schemeClr>
          </a:solidFill>
        </p:spPr>
        <p:txBody>
          <a:bodyPr/>
          <a:lstStyle/>
          <a:p>
            <a:r>
              <a:rPr lang="en-AU" sz="2800" dirty="0">
                <a:solidFill>
                  <a:schemeClr val="bg1"/>
                </a:solidFill>
              </a:rPr>
              <a:t>Quantum hypothesis – electrons only exist in definite and discrete orbits of a particular energy (known as energy levels). However, an electron can move temporarily to a higher orbit if given enough energy.</a:t>
            </a:r>
          </a:p>
          <a:p>
            <a:r>
              <a:rPr lang="en-AU" sz="2800" dirty="0">
                <a:solidFill>
                  <a:schemeClr val="bg1"/>
                </a:solidFill>
              </a:rPr>
              <a:t>Hydrogen atom, for example.</a:t>
            </a:r>
          </a:p>
          <a:p>
            <a:endParaRPr lang="en-AU" sz="2800" dirty="0">
              <a:solidFill>
                <a:schemeClr val="bg1"/>
              </a:solidFill>
            </a:endParaRP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4368735"/>
            <a:ext cx="2418413" cy="2418413"/>
          </a:xfrm>
          <a:prstGeom prst="rect">
            <a:avLst/>
          </a:prstGeom>
        </p:spPr>
      </p:pic>
      <p:sp>
        <p:nvSpPr>
          <p:cNvPr id="3" name="Right Arrow 2"/>
          <p:cNvSpPr/>
          <p:nvPr/>
        </p:nvSpPr>
        <p:spPr>
          <a:xfrm>
            <a:off x="2521378" y="5101094"/>
            <a:ext cx="2016224" cy="72008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Energy In</a:t>
            </a:r>
          </a:p>
        </p:txBody>
      </p:sp>
      <p:sp>
        <p:nvSpPr>
          <p:cNvPr id="9" name="Right Arrow 8"/>
          <p:cNvSpPr/>
          <p:nvPr/>
        </p:nvSpPr>
        <p:spPr>
          <a:xfrm rot="20412559">
            <a:off x="6074521" y="4673346"/>
            <a:ext cx="2016224" cy="720080"/>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Energy Out</a:t>
            </a:r>
          </a:p>
        </p:txBody>
      </p:sp>
      <p:sp>
        <p:nvSpPr>
          <p:cNvPr id="4" name="Oval 3"/>
          <p:cNvSpPr/>
          <p:nvPr/>
        </p:nvSpPr>
        <p:spPr>
          <a:xfrm>
            <a:off x="4932040" y="5445224"/>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a:t>
            </a:r>
          </a:p>
        </p:txBody>
      </p:sp>
    </p:spTree>
    <p:extLst>
      <p:ext uri="{BB962C8B-B14F-4D97-AF65-F5344CB8AC3E}">
        <p14:creationId xmlns:p14="http://schemas.microsoft.com/office/powerpoint/2010/main" val="141900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grpId="0" nodeType="withEffect">
                                  <p:stCondLst>
                                    <p:cond delay="0"/>
                                  </p:stCondLst>
                                  <p:endCondLst>
                                    <p:cond evt="onNext" delay="0">
                                      <p:tgtEl>
                                        <p:sldTgt/>
                                      </p:tgtEl>
                                    </p:cond>
                                  </p:endCondLst>
                                  <p:childTnLst>
                                    <p:animMotion origin="layout" path="M -0.19688 3.7037E-6 L 2.5E-6 3.7037E-6 " pathEditMode="relative" rAng="0" ptsTypes="AA">
                                      <p:cBhvr>
                                        <p:cTn id="6" dur="5000" fill="hold"/>
                                        <p:tgtEl>
                                          <p:spTgt spid="3"/>
                                        </p:tgtEl>
                                        <p:attrNameLst>
                                          <p:attrName>ppt_x</p:attrName>
                                          <p:attrName>ppt_y</p:attrName>
                                        </p:attrNameLst>
                                      </p:cBhvr>
                                      <p:rCtr x="9844" y="0"/>
                                    </p:animMotion>
                                  </p:childTnLst>
                                </p:cTn>
                              </p:par>
                              <p:par>
                                <p:cTn id="7" presetID="42" presetClass="path" presetSubtype="0" repeatCount="indefinite" grpId="0" nodeType="withEffect">
                                  <p:stCondLst>
                                    <p:cond delay="2500"/>
                                  </p:stCondLst>
                                  <p:endCondLst>
                                    <p:cond evt="onNext" delay="0">
                                      <p:tgtEl>
                                        <p:sldTgt/>
                                      </p:tgtEl>
                                    </p:cond>
                                  </p:endCondLst>
                                  <p:childTnLst>
                                    <p:animMotion origin="layout" path="M -0.05399 0.03032 L 0.05625 -0.02616 " pathEditMode="relative" rAng="0" ptsTypes="AA">
                                      <p:cBhvr>
                                        <p:cTn id="8" dur="5000" fill="hold"/>
                                        <p:tgtEl>
                                          <p:spTgt spid="9"/>
                                        </p:tgtEl>
                                        <p:attrNameLst>
                                          <p:attrName>ppt_x</p:attrName>
                                          <p:attrName>ppt_y</p:attrName>
                                        </p:attrNameLst>
                                      </p:cBhvr>
                                      <p:rCtr x="5503" y="-28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Energy Levels</a:t>
            </a: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r>
              <a:rPr lang="en-AU" sz="2800" dirty="0">
                <a:solidFill>
                  <a:schemeClr val="bg1"/>
                </a:solidFill>
              </a:rPr>
              <a:t>Energy is absorbed when an electron moves to a higher energy level from a lower energy level.</a:t>
            </a:r>
            <a:endParaRPr lang="en-AU" sz="2000" dirty="0">
              <a:solidFill>
                <a:schemeClr val="bg1"/>
              </a:solidFill>
            </a:endParaRPr>
          </a:p>
          <a:p>
            <a:r>
              <a:rPr lang="en-AU" sz="2800" dirty="0">
                <a:solidFill>
                  <a:schemeClr val="bg1"/>
                </a:solidFill>
              </a:rPr>
              <a:t>Energy is emitted when an electron returns to a lower (more stable) energy level from a higher energy level.</a:t>
            </a: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31" name="Picture 2" descr="http://chemwiki.ucdavis.edu/@api/deki/files/7455/=absorptionemission.jpg"/>
          <p:cNvPicPr>
            <a:picLocks noChangeAspect="1" noChangeArrowheads="1"/>
          </p:cNvPicPr>
          <p:nvPr/>
        </p:nvPicPr>
        <p:blipFill>
          <a:blip r:embed="rId3"/>
          <a:srcRect/>
          <a:stretch>
            <a:fillRect/>
          </a:stretch>
        </p:blipFill>
        <p:spPr bwMode="auto">
          <a:xfrm>
            <a:off x="1643042" y="3658837"/>
            <a:ext cx="5857916" cy="2928934"/>
          </a:xfrm>
          <a:prstGeom prst="rect">
            <a:avLst/>
          </a:prstGeom>
          <a:noFill/>
        </p:spPr>
      </p:pic>
    </p:spTree>
    <p:extLst>
      <p:ext uri="{BB962C8B-B14F-4D97-AF65-F5344CB8AC3E}">
        <p14:creationId xmlns:p14="http://schemas.microsoft.com/office/powerpoint/2010/main" val="164946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Energy Levels</a:t>
            </a: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r>
              <a:rPr lang="en-AU" sz="2800" dirty="0">
                <a:solidFill>
                  <a:schemeClr val="bg1"/>
                </a:solidFill>
              </a:rPr>
              <a:t>Electromagnetic radiation is either absorbed or emitted by an excited atom when an electron move to or falls from a higher energy level.</a:t>
            </a:r>
          </a:p>
          <a:p>
            <a:r>
              <a:rPr lang="en-AU" sz="2800" dirty="0">
                <a:solidFill>
                  <a:schemeClr val="bg1"/>
                </a:solidFill>
              </a:rPr>
              <a:t>The photons energy will be exactly equal to the energy difference between the electrons initial and final levels. </a:t>
            </a: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2050" name="Picture 2" descr="http://mollykatherinecoffey.weebly.com/uploads/2/2/9/3/22939384/3620115_ori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630883"/>
            <a:ext cx="5038725" cy="3038476"/>
          </a:xfrm>
          <a:prstGeom prst="rect">
            <a:avLst/>
          </a:prstGeom>
          <a:solidFill>
            <a:schemeClr val="bg1"/>
          </a:solidFill>
        </p:spPr>
      </p:pic>
    </p:spTree>
    <p:extLst>
      <p:ext uri="{BB962C8B-B14F-4D97-AF65-F5344CB8AC3E}">
        <p14:creationId xmlns:p14="http://schemas.microsoft.com/office/powerpoint/2010/main" val="382063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Line Emission Spectra</a:t>
            </a: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r>
              <a:rPr lang="en-AU" sz="2400" dirty="0">
                <a:solidFill>
                  <a:schemeClr val="bg1"/>
                </a:solidFill>
              </a:rPr>
              <a:t>The energy levels are unique to each atom, and the emission energy can be recorded when released from the atom.</a:t>
            </a:r>
          </a:p>
          <a:p>
            <a:r>
              <a:rPr lang="en-AU" sz="2400" dirty="0">
                <a:solidFill>
                  <a:schemeClr val="bg1"/>
                </a:solidFill>
              </a:rPr>
              <a:t>This is an example of a line emission diagram of hydrogen.</a:t>
            </a:r>
          </a:p>
          <a:p>
            <a:endParaRPr lang="en-AU" sz="2400" dirty="0">
              <a:solidFill>
                <a:schemeClr val="bg1"/>
              </a:solidFill>
            </a:endParaRPr>
          </a:p>
          <a:p>
            <a:endParaRPr lang="en-AU" sz="2400" dirty="0">
              <a:solidFill>
                <a:schemeClr val="bg1"/>
              </a:solidFill>
            </a:endParaRP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4098" name="Picture 2" descr="http://www.bbc.co.uk/staticarchive/ca0783fa3c6f731d852480948288b33c059ea68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710435"/>
            <a:ext cx="5541402" cy="311577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montessorimuddle.org/wp-content/uploads/2012/02/Emission_spectrum_H_annota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35" y="3508862"/>
            <a:ext cx="4987829" cy="3304514"/>
          </a:xfrm>
          <a:prstGeom prst="rect">
            <a:avLst/>
          </a:prstGeom>
          <a:solidFill>
            <a:schemeClr val="bg1"/>
          </a:solidFill>
        </p:spPr>
      </p:pic>
      <p:graphicFrame>
        <p:nvGraphicFramePr>
          <p:cNvPr id="2" name="Object 1"/>
          <p:cNvGraphicFramePr>
            <a:graphicFrameLocks noChangeAspect="1"/>
          </p:cNvGraphicFramePr>
          <p:nvPr>
            <p:extLst>
              <p:ext uri="{D42A27DB-BD31-4B8C-83A1-F6EECF244321}">
                <p14:modId xmlns:p14="http://schemas.microsoft.com/office/powerpoint/2010/main" val="1337562727"/>
              </p:ext>
            </p:extLst>
          </p:nvPr>
        </p:nvGraphicFramePr>
        <p:xfrm>
          <a:off x="827584" y="2648694"/>
          <a:ext cx="3960440" cy="636290"/>
        </p:xfrm>
        <a:graphic>
          <a:graphicData uri="http://schemas.openxmlformats.org/presentationml/2006/ole">
            <mc:AlternateContent xmlns:mc="http://schemas.openxmlformats.org/markup-compatibility/2006">
              <mc:Choice xmlns:v="urn:schemas-microsoft-com:vml" Requires="v">
                <p:oleObj name="Image" r:id="rId5" imgW="9815760" imgH="4622040" progId="Photoshop.Image.13">
                  <p:embed/>
                </p:oleObj>
              </mc:Choice>
              <mc:Fallback>
                <p:oleObj name="Image" r:id="rId5" imgW="9815760" imgH="4622040" progId="Photoshop.Image.13">
                  <p:embed/>
                  <p:pic>
                    <p:nvPicPr>
                      <p:cNvPr id="0" name=""/>
                      <p:cNvPicPr/>
                      <p:nvPr/>
                    </p:nvPicPr>
                    <p:blipFill>
                      <a:blip r:embed="rId6"/>
                      <a:stretch>
                        <a:fillRect/>
                      </a:stretch>
                    </p:blipFill>
                    <p:spPr>
                      <a:xfrm>
                        <a:off x="827584" y="2648694"/>
                        <a:ext cx="3960440" cy="636290"/>
                      </a:xfrm>
                      <a:prstGeom prst="rect">
                        <a:avLst/>
                      </a:prstGeom>
                    </p:spPr>
                  </p:pic>
                </p:oleObj>
              </mc:Fallback>
            </mc:AlternateContent>
          </a:graphicData>
        </a:graphic>
      </p:graphicFrame>
    </p:spTree>
    <p:extLst>
      <p:ext uri="{BB962C8B-B14F-4D97-AF65-F5344CB8AC3E}">
        <p14:creationId xmlns:p14="http://schemas.microsoft.com/office/powerpoint/2010/main" val="6054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Band Emission Spectra</a:t>
            </a: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r>
              <a:rPr lang="en-AU" sz="2400" dirty="0">
                <a:solidFill>
                  <a:schemeClr val="bg1"/>
                </a:solidFill>
              </a:rPr>
              <a:t>This is useful for determining the make-up of a compound. This is known as band emission.   </a:t>
            </a: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90582"/>
            <a:ext cx="9144000" cy="4618089"/>
          </a:xfrm>
          <a:prstGeom prst="rect">
            <a:avLst/>
          </a:prstGeom>
        </p:spPr>
      </p:pic>
    </p:spTree>
    <p:extLst>
      <p:ext uri="{BB962C8B-B14F-4D97-AF65-F5344CB8AC3E}">
        <p14:creationId xmlns:p14="http://schemas.microsoft.com/office/powerpoint/2010/main" val="2465403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Conduction and Valence Bands</a:t>
            </a:r>
          </a:p>
        </p:txBody>
      </p:sp>
      <p:sp>
        <p:nvSpPr>
          <p:cNvPr id="4099" name="Espace réservé du contenu 2"/>
          <p:cNvSpPr>
            <a:spLocks noGrp="1"/>
          </p:cNvSpPr>
          <p:nvPr>
            <p:ph idx="1"/>
          </p:nvPr>
        </p:nvSpPr>
        <p:spPr>
          <a:xfrm>
            <a:off x="178563" y="1340768"/>
            <a:ext cx="8786874" cy="5443717"/>
          </a:xfrm>
          <a:solidFill>
            <a:schemeClr val="bg1"/>
          </a:solidFill>
        </p:spPr>
        <p:txBody>
          <a:bodyPr/>
          <a:lstStyle/>
          <a:p>
            <a:r>
              <a:rPr lang="en-AU" sz="2400" dirty="0"/>
              <a:t>This is in conjunction with ionic, covalent and metallic bonds between atoms.</a:t>
            </a:r>
          </a:p>
          <a:p>
            <a:pPr>
              <a:buFont typeface="Arial" panose="020B0604020202020204" pitchFamily="34" charset="0"/>
              <a:buChar char="•"/>
            </a:pPr>
            <a:r>
              <a:rPr lang="en-AU" sz="2400" dirty="0"/>
              <a:t>The valence electrons are bound to individual atoms, as opposed to conduction electrons (found in conductors and semiconductors), which can move freely within the atomic lattice of the material. </a:t>
            </a:r>
          </a:p>
          <a:p>
            <a:pPr>
              <a:buFont typeface="Arial" panose="020B0604020202020204" pitchFamily="34" charset="0"/>
              <a:buChar char="•"/>
            </a:pPr>
            <a:r>
              <a:rPr lang="en-AU" sz="2400" dirty="0"/>
              <a:t>The valence band is located below </a:t>
            </a:r>
          </a:p>
          <a:p>
            <a:pPr marL="0" indent="0">
              <a:spcBef>
                <a:spcPts val="0"/>
              </a:spcBef>
              <a:buNone/>
              <a:tabLst>
                <a:tab pos="360363" algn="l"/>
              </a:tabLst>
            </a:pPr>
            <a:r>
              <a:rPr lang="en-AU" sz="2400" dirty="0"/>
              <a:t>	the conduction band. In insulators </a:t>
            </a:r>
          </a:p>
          <a:p>
            <a:pPr marL="0" indent="0">
              <a:spcBef>
                <a:spcPts val="0"/>
              </a:spcBef>
              <a:buNone/>
              <a:tabLst>
                <a:tab pos="360363" algn="l"/>
              </a:tabLst>
            </a:pPr>
            <a:r>
              <a:rPr lang="en-AU" sz="2400" dirty="0"/>
              <a:t>	and semiconductors there is a band </a:t>
            </a:r>
          </a:p>
          <a:p>
            <a:pPr marL="0" indent="0">
              <a:spcBef>
                <a:spcPts val="0"/>
              </a:spcBef>
              <a:buNone/>
              <a:tabLst>
                <a:tab pos="360363" algn="l"/>
              </a:tabLst>
            </a:pPr>
            <a:r>
              <a:rPr lang="en-AU" sz="2400" dirty="0"/>
              <a:t>	gap. In metals, the conduction band </a:t>
            </a:r>
          </a:p>
          <a:p>
            <a:pPr marL="0" indent="0">
              <a:spcBef>
                <a:spcPts val="0"/>
              </a:spcBef>
              <a:buNone/>
              <a:tabLst>
                <a:tab pos="360363" algn="l"/>
              </a:tabLst>
            </a:pPr>
            <a:r>
              <a:rPr lang="en-AU" sz="2400" dirty="0"/>
              <a:t>	has no energy gap separating it </a:t>
            </a:r>
          </a:p>
          <a:p>
            <a:pPr marL="0" indent="0">
              <a:spcBef>
                <a:spcPts val="0"/>
              </a:spcBef>
              <a:buNone/>
              <a:tabLst>
                <a:tab pos="360363" algn="l"/>
              </a:tabLst>
            </a:pPr>
            <a:r>
              <a:rPr lang="en-AU" sz="2400" dirty="0"/>
              <a:t>	from the valence band.</a:t>
            </a:r>
          </a:p>
        </p:txBody>
      </p:sp>
      <p:pic>
        <p:nvPicPr>
          <p:cNvPr id="6146" name="Picture 2" descr="http://chemwiki.ucdavis.edu/@api/deki/files/8951/chemwiki_picure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429000"/>
            <a:ext cx="4067944" cy="319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51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Conduction and Valence Bands</a:t>
            </a:r>
          </a:p>
        </p:txBody>
      </p:sp>
      <p:sp>
        <p:nvSpPr>
          <p:cNvPr id="4099" name="Espace réservé du contenu 2"/>
          <p:cNvSpPr>
            <a:spLocks noGrp="1"/>
          </p:cNvSpPr>
          <p:nvPr>
            <p:ph idx="1"/>
          </p:nvPr>
        </p:nvSpPr>
        <p:spPr>
          <a:xfrm>
            <a:off x="178563" y="1340768"/>
            <a:ext cx="8786874" cy="5443717"/>
          </a:xfrm>
          <a:solidFill>
            <a:schemeClr val="bg1"/>
          </a:solidFill>
        </p:spPr>
        <p:txBody>
          <a:bodyPr/>
          <a:lstStyle/>
          <a:p>
            <a:r>
              <a:rPr lang="en-AU" sz="2400" dirty="0"/>
              <a:t>The </a:t>
            </a:r>
            <a:r>
              <a:rPr lang="en-AU" sz="2400" b="1" dirty="0"/>
              <a:t>conduction band</a:t>
            </a:r>
            <a:r>
              <a:rPr lang="en-AU" sz="2400" dirty="0"/>
              <a:t> quantifies the range of energy required to free an electron from its bond to an atom. Once freed from this bond, the electron becomes a 'delocalized electron', moving freely within the atomic lattice of the material to which the atom belongs. </a:t>
            </a:r>
          </a:p>
          <a:p>
            <a:pPr>
              <a:tabLst>
                <a:tab pos="1703388" algn="l"/>
              </a:tabLst>
            </a:pPr>
            <a:r>
              <a:rPr lang="en-AU" sz="2400" dirty="0"/>
              <a:t>In insulators, the conduction band is much higher in energy than</a:t>
            </a:r>
          </a:p>
          <a:p>
            <a:pPr marL="0" indent="0">
              <a:spcBef>
                <a:spcPts val="0"/>
              </a:spcBef>
              <a:buNone/>
              <a:tabLst>
                <a:tab pos="1703388" algn="l"/>
              </a:tabLst>
            </a:pPr>
            <a:r>
              <a:rPr lang="en-AU" sz="2400" dirty="0"/>
              <a:t>	the valence band and it takes large energies to </a:t>
            </a:r>
          </a:p>
          <a:p>
            <a:pPr marL="0" indent="0">
              <a:spcBef>
                <a:spcPts val="0"/>
              </a:spcBef>
              <a:buNone/>
              <a:tabLst>
                <a:tab pos="1703388" algn="l"/>
              </a:tabLst>
            </a:pPr>
            <a:r>
              <a:rPr lang="en-AU" sz="2400" dirty="0"/>
              <a:t>	delocalize their valence electrons. This usually results </a:t>
            </a:r>
          </a:p>
          <a:p>
            <a:pPr marL="0" indent="0">
              <a:spcBef>
                <a:spcPts val="0"/>
              </a:spcBef>
              <a:buNone/>
              <a:tabLst>
                <a:tab pos="1703388" algn="l"/>
              </a:tabLst>
            </a:pPr>
            <a:r>
              <a:rPr lang="en-AU" sz="2400" dirty="0"/>
              <a:t>	in the melting and chemical alteration of the original </a:t>
            </a:r>
          </a:p>
          <a:p>
            <a:pPr marL="0" indent="0">
              <a:spcBef>
                <a:spcPts val="0"/>
              </a:spcBef>
              <a:buNone/>
              <a:tabLst>
                <a:tab pos="1703388" algn="l"/>
              </a:tabLst>
            </a:pPr>
            <a:r>
              <a:rPr lang="en-AU" sz="2400" dirty="0"/>
              <a:t>	compound. Insulating materials have wide band gaps.</a:t>
            </a:r>
          </a:p>
        </p:txBody>
      </p:sp>
      <p:graphicFrame>
        <p:nvGraphicFramePr>
          <p:cNvPr id="2" name="Object 1"/>
          <p:cNvGraphicFramePr>
            <a:graphicFrameLocks noChangeAspect="1"/>
          </p:cNvGraphicFramePr>
          <p:nvPr>
            <p:extLst>
              <p:ext uri="{D42A27DB-BD31-4B8C-83A1-F6EECF244321}">
                <p14:modId xmlns:p14="http://schemas.microsoft.com/office/powerpoint/2010/main" val="2942284379"/>
              </p:ext>
            </p:extLst>
          </p:nvPr>
        </p:nvGraphicFramePr>
        <p:xfrm>
          <a:off x="24801" y="3717032"/>
          <a:ext cx="1802233" cy="2793461"/>
        </p:xfrm>
        <a:graphic>
          <a:graphicData uri="http://schemas.openxmlformats.org/presentationml/2006/ole">
            <mc:AlternateContent xmlns:mc="http://schemas.openxmlformats.org/markup-compatibility/2006">
              <mc:Choice xmlns:v="urn:schemas-microsoft-com:vml" Requires="v">
                <p:oleObj name="Image" r:id="rId3" imgW="2031480" imgH="3148920" progId="Photoshop.Image.13">
                  <p:embed/>
                </p:oleObj>
              </mc:Choice>
              <mc:Fallback>
                <p:oleObj name="Image" r:id="rId3" imgW="2031480" imgH="3148920" progId="Photoshop.Image.13">
                  <p:embed/>
                  <p:pic>
                    <p:nvPicPr>
                      <p:cNvPr id="0" name=""/>
                      <p:cNvPicPr/>
                      <p:nvPr/>
                    </p:nvPicPr>
                    <p:blipFill>
                      <a:blip r:embed="rId4"/>
                      <a:stretch>
                        <a:fillRect/>
                      </a:stretch>
                    </p:blipFill>
                    <p:spPr>
                      <a:xfrm>
                        <a:off x="24801" y="3717032"/>
                        <a:ext cx="1802233" cy="2793461"/>
                      </a:xfrm>
                      <a:prstGeom prst="rect">
                        <a:avLst/>
                      </a:prstGeom>
                    </p:spPr>
                  </p:pic>
                </p:oleObj>
              </mc:Fallback>
            </mc:AlternateContent>
          </a:graphicData>
        </a:graphic>
      </p:graphicFrame>
    </p:spTree>
    <p:extLst>
      <p:ext uri="{BB962C8B-B14F-4D97-AF65-F5344CB8AC3E}">
        <p14:creationId xmlns:p14="http://schemas.microsoft.com/office/powerpoint/2010/main" val="262223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Conduction and Valence Bands</a:t>
            </a:r>
          </a:p>
        </p:txBody>
      </p:sp>
      <p:sp>
        <p:nvSpPr>
          <p:cNvPr id="4099" name="Espace réservé du contenu 2"/>
          <p:cNvSpPr>
            <a:spLocks noGrp="1"/>
          </p:cNvSpPr>
          <p:nvPr>
            <p:ph idx="1"/>
          </p:nvPr>
        </p:nvSpPr>
        <p:spPr>
          <a:xfrm>
            <a:off x="178563" y="1340768"/>
            <a:ext cx="8786874" cy="5443717"/>
          </a:xfrm>
          <a:solidFill>
            <a:schemeClr val="bg1"/>
          </a:solidFill>
        </p:spPr>
        <p:txBody>
          <a:bodyPr/>
          <a:lstStyle/>
          <a:p>
            <a:r>
              <a:rPr lang="en-AU" sz="2400" dirty="0"/>
              <a:t>In semiconductors, the band gap is small. This explains why it takes </a:t>
            </a:r>
          </a:p>
          <a:p>
            <a:pPr marL="0" indent="0">
              <a:spcBef>
                <a:spcPts val="0"/>
              </a:spcBef>
              <a:buNone/>
              <a:tabLst>
                <a:tab pos="1973263" algn="l"/>
              </a:tabLst>
            </a:pPr>
            <a:r>
              <a:rPr lang="en-AU" sz="2400" dirty="0"/>
              <a:t>	a little energy (in the form of heat or light) to make </a:t>
            </a:r>
          </a:p>
          <a:p>
            <a:pPr marL="0" indent="0">
              <a:spcBef>
                <a:spcPts val="0"/>
              </a:spcBef>
              <a:buNone/>
              <a:tabLst>
                <a:tab pos="1973263" algn="l"/>
              </a:tabLst>
            </a:pPr>
            <a:r>
              <a:rPr lang="en-AU" sz="2400" dirty="0"/>
              <a:t>	semiconductors' electrons delocalise and conduct </a:t>
            </a:r>
          </a:p>
          <a:p>
            <a:pPr marL="0" indent="0">
              <a:spcBef>
                <a:spcPts val="0"/>
              </a:spcBef>
              <a:buNone/>
              <a:tabLst>
                <a:tab pos="1973263" algn="l"/>
              </a:tabLst>
            </a:pPr>
            <a:r>
              <a:rPr lang="en-AU" sz="2400" dirty="0"/>
              <a:t>	electricity, hence the name, semiconductor.</a:t>
            </a:r>
          </a:p>
          <a:p>
            <a:pPr marL="0" indent="0">
              <a:spcBef>
                <a:spcPts val="0"/>
              </a:spcBef>
              <a:buNone/>
              <a:tabLst>
                <a:tab pos="1973263" algn="l"/>
              </a:tabLst>
            </a:pPr>
            <a:endParaRPr lang="en-AU" sz="2400" dirty="0"/>
          </a:p>
          <a:p>
            <a:pPr marL="0" indent="0">
              <a:spcBef>
                <a:spcPts val="0"/>
              </a:spcBef>
              <a:buNone/>
              <a:tabLst>
                <a:tab pos="1973263" algn="l"/>
              </a:tabLst>
            </a:pPr>
            <a:endParaRPr lang="en-AU" sz="2400" dirty="0"/>
          </a:p>
          <a:p>
            <a:pPr marL="0" indent="0">
              <a:spcBef>
                <a:spcPts val="0"/>
              </a:spcBef>
              <a:buNone/>
              <a:tabLst>
                <a:tab pos="1973263" algn="l"/>
              </a:tabLst>
            </a:pPr>
            <a:endParaRPr lang="en-AU" sz="2400" dirty="0"/>
          </a:p>
          <a:p>
            <a:pPr>
              <a:tabLst>
                <a:tab pos="1973263" algn="l"/>
              </a:tabLst>
            </a:pPr>
            <a:r>
              <a:rPr lang="en-AU" sz="2400" dirty="0"/>
              <a:t>In metals, the electrons within the conduction band are mobile </a:t>
            </a:r>
          </a:p>
          <a:p>
            <a:pPr marL="0" indent="0">
              <a:spcBef>
                <a:spcPts val="0"/>
              </a:spcBef>
              <a:buNone/>
              <a:tabLst>
                <a:tab pos="1973263" algn="l"/>
              </a:tabLst>
            </a:pPr>
            <a:r>
              <a:rPr lang="en-AU" sz="2400" dirty="0"/>
              <a:t>	charge carriers in solids, responsible for conduction </a:t>
            </a:r>
          </a:p>
          <a:p>
            <a:pPr marL="0" indent="0">
              <a:spcBef>
                <a:spcPts val="0"/>
              </a:spcBef>
              <a:buNone/>
              <a:tabLst>
                <a:tab pos="1973263" algn="l"/>
              </a:tabLst>
            </a:pPr>
            <a:r>
              <a:rPr lang="en-AU" sz="2400" dirty="0"/>
              <a:t>	of electric currents in metals and other good </a:t>
            </a:r>
          </a:p>
          <a:p>
            <a:pPr marL="0" indent="0">
              <a:spcBef>
                <a:spcPts val="0"/>
              </a:spcBef>
              <a:buNone/>
              <a:tabLst>
                <a:tab pos="1973263" algn="l"/>
              </a:tabLst>
            </a:pPr>
            <a:r>
              <a:rPr lang="en-AU" sz="2400" dirty="0"/>
              <a:t>	electrical conductors.</a:t>
            </a:r>
          </a:p>
        </p:txBody>
      </p:sp>
      <p:graphicFrame>
        <p:nvGraphicFramePr>
          <p:cNvPr id="2" name="Object 1"/>
          <p:cNvGraphicFramePr>
            <a:graphicFrameLocks noChangeAspect="1"/>
          </p:cNvGraphicFramePr>
          <p:nvPr>
            <p:extLst>
              <p:ext uri="{D42A27DB-BD31-4B8C-83A1-F6EECF244321}">
                <p14:modId xmlns:p14="http://schemas.microsoft.com/office/powerpoint/2010/main" val="1920939358"/>
              </p:ext>
            </p:extLst>
          </p:nvPr>
        </p:nvGraphicFramePr>
        <p:xfrm>
          <a:off x="457200" y="4429704"/>
          <a:ext cx="1431203" cy="2345326"/>
        </p:xfrm>
        <a:graphic>
          <a:graphicData uri="http://schemas.openxmlformats.org/presentationml/2006/ole">
            <mc:AlternateContent xmlns:mc="http://schemas.openxmlformats.org/markup-compatibility/2006">
              <mc:Choice xmlns:v="urn:schemas-microsoft-com:vml" Requires="v">
                <p:oleObj name="Image" r:id="rId3" imgW="1968120" imgH="3225240" progId="Photoshop.Image.13">
                  <p:embed/>
                </p:oleObj>
              </mc:Choice>
              <mc:Fallback>
                <p:oleObj name="Image" r:id="rId3" imgW="1968120" imgH="3225240" progId="Photoshop.Image.13">
                  <p:embed/>
                  <p:pic>
                    <p:nvPicPr>
                      <p:cNvPr id="0" name=""/>
                      <p:cNvPicPr/>
                      <p:nvPr/>
                    </p:nvPicPr>
                    <p:blipFill>
                      <a:blip r:embed="rId4"/>
                      <a:stretch>
                        <a:fillRect/>
                      </a:stretch>
                    </p:blipFill>
                    <p:spPr>
                      <a:xfrm>
                        <a:off x="457200" y="4429704"/>
                        <a:ext cx="1431203" cy="2345326"/>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778991383"/>
              </p:ext>
            </p:extLst>
          </p:nvPr>
        </p:nvGraphicFramePr>
        <p:xfrm>
          <a:off x="539553" y="1690576"/>
          <a:ext cx="1407696" cy="2208324"/>
        </p:xfrm>
        <a:graphic>
          <a:graphicData uri="http://schemas.openxmlformats.org/presentationml/2006/ole">
            <mc:AlternateContent xmlns:mc="http://schemas.openxmlformats.org/markup-compatibility/2006">
              <mc:Choice xmlns:v="urn:schemas-microsoft-com:vml" Requires="v">
                <p:oleObj name="Image" r:id="rId5" imgW="2031480" imgH="3187080" progId="Photoshop.Image.13">
                  <p:embed/>
                </p:oleObj>
              </mc:Choice>
              <mc:Fallback>
                <p:oleObj name="Image" r:id="rId5" imgW="2031480" imgH="3187080" progId="Photoshop.Image.13">
                  <p:embed/>
                  <p:pic>
                    <p:nvPicPr>
                      <p:cNvPr id="0" name=""/>
                      <p:cNvPicPr/>
                      <p:nvPr/>
                    </p:nvPicPr>
                    <p:blipFill>
                      <a:blip r:embed="rId6"/>
                      <a:stretch>
                        <a:fillRect/>
                      </a:stretch>
                    </p:blipFill>
                    <p:spPr>
                      <a:xfrm>
                        <a:off x="539553" y="1690576"/>
                        <a:ext cx="1407696" cy="2208324"/>
                      </a:xfrm>
                      <a:prstGeom prst="rect">
                        <a:avLst/>
                      </a:prstGeom>
                    </p:spPr>
                  </p:pic>
                </p:oleObj>
              </mc:Fallback>
            </mc:AlternateContent>
          </a:graphicData>
        </a:graphic>
      </p:graphicFrame>
    </p:spTree>
    <p:extLst>
      <p:ext uri="{BB962C8B-B14F-4D97-AF65-F5344CB8AC3E}">
        <p14:creationId xmlns:p14="http://schemas.microsoft.com/office/powerpoint/2010/main" val="190955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28992" y="2571744"/>
            <a:ext cx="5457825" cy="1127125"/>
          </a:xfrm>
        </p:spPr>
        <p:txBody>
          <a:bodyPr/>
          <a:lstStyle/>
          <a:p>
            <a:pPr algn="l"/>
            <a:r>
              <a:rPr lang="en-AU" sz="6000" dirty="0">
                <a:solidFill>
                  <a:schemeClr val="bg1"/>
                </a:solidFill>
              </a:rPr>
              <a:t>Electrical Charge </a:t>
            </a:r>
          </a:p>
        </p:txBody>
      </p:sp>
      <p:sp>
        <p:nvSpPr>
          <p:cNvPr id="2051" name="Sous-titre 2"/>
          <p:cNvSpPr>
            <a:spLocks noGrp="1"/>
          </p:cNvSpPr>
          <p:nvPr>
            <p:ph type="subTitle" idx="1"/>
          </p:nvPr>
        </p:nvSpPr>
        <p:spPr>
          <a:xfrm>
            <a:off x="3491880" y="3501008"/>
            <a:ext cx="4494212" cy="685800"/>
          </a:xfrm>
        </p:spPr>
        <p:txBody>
          <a:bodyPr/>
          <a:lstStyle/>
          <a:p>
            <a:pPr algn="l"/>
            <a:r>
              <a:rPr lang="en-AU" sz="2400" dirty="0">
                <a:solidFill>
                  <a:schemeClr val="bg1"/>
                </a:solidFill>
              </a:rPr>
              <a:t>Chapter 5.1 page 140-146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27384"/>
            <a:ext cx="8229600" cy="1143000"/>
          </a:xfrm>
        </p:spPr>
        <p:txBody>
          <a:bodyPr/>
          <a:lstStyle/>
          <a:p>
            <a:r>
              <a:rPr lang="en-AU" dirty="0">
                <a:solidFill>
                  <a:schemeClr val="bg1"/>
                </a:solidFill>
              </a:rPr>
              <a:t>Resistance and Insulators</a:t>
            </a:r>
          </a:p>
        </p:txBody>
      </p:sp>
      <p:sp>
        <p:nvSpPr>
          <p:cNvPr id="5123" name="Espace réservé du contenu 2"/>
          <p:cNvSpPr>
            <a:spLocks noGrp="1"/>
          </p:cNvSpPr>
          <p:nvPr>
            <p:ph idx="1"/>
          </p:nvPr>
        </p:nvSpPr>
        <p:spPr>
          <a:xfrm>
            <a:off x="251520" y="908720"/>
            <a:ext cx="8712968" cy="5616624"/>
          </a:xfrm>
          <a:solidFill>
            <a:schemeClr val="accent1">
              <a:alpha val="50000"/>
            </a:schemeClr>
          </a:solidFill>
        </p:spPr>
        <p:txBody>
          <a:bodyPr/>
          <a:lstStyle/>
          <a:p>
            <a:pPr>
              <a:buNone/>
            </a:pPr>
            <a:r>
              <a:rPr lang="en-AU" sz="2400" dirty="0">
                <a:solidFill>
                  <a:schemeClr val="bg1"/>
                </a:solidFill>
              </a:rPr>
              <a:t>The availability and the number of “free electrons” within a material greatly affects the ease with which a current will flow.</a:t>
            </a:r>
          </a:p>
          <a:p>
            <a:pPr>
              <a:buNone/>
            </a:pPr>
            <a:r>
              <a:rPr lang="en-AU" sz="2400" dirty="0">
                <a:solidFill>
                  <a:schemeClr val="bg1"/>
                </a:solidFill>
              </a:rPr>
              <a:t>Super Conductors – some metals and ceramics have zero resistance when they are cooled to temperatures close to absolute zero. Mercury and Lead become superconducting at temperatures of 4.2 K and 7.2 K respectively.</a:t>
            </a:r>
          </a:p>
          <a:p>
            <a:pPr>
              <a:buNone/>
            </a:pPr>
            <a:r>
              <a:rPr lang="en-AU" sz="2400" dirty="0">
                <a:solidFill>
                  <a:schemeClr val="bg1"/>
                </a:solidFill>
              </a:rPr>
              <a:t>Good Conductors – low resistance wires, suitable for electric circuits.</a:t>
            </a:r>
          </a:p>
          <a:p>
            <a:pPr>
              <a:buNone/>
            </a:pPr>
            <a:r>
              <a:rPr lang="en-AU" sz="2400" dirty="0">
                <a:solidFill>
                  <a:schemeClr val="bg1"/>
                </a:solidFill>
              </a:rPr>
              <a:t>Poor Conductors – relatively high resistance, used for fuse wires and heat filaments.</a:t>
            </a:r>
          </a:p>
          <a:p>
            <a:pPr>
              <a:buNone/>
            </a:pPr>
            <a:r>
              <a:rPr lang="en-AU" sz="2400" dirty="0">
                <a:solidFill>
                  <a:schemeClr val="bg1"/>
                </a:solidFill>
              </a:rPr>
              <a:t>Semi-conductors – Non-metals with relatively high resistance. The resistance can be reduced in semi-conductors by introducing specific impurities.</a:t>
            </a:r>
          </a:p>
          <a:p>
            <a:pPr>
              <a:buNone/>
            </a:pPr>
            <a:r>
              <a:rPr lang="en-AU" sz="2400" dirty="0">
                <a:solidFill>
                  <a:schemeClr val="bg1"/>
                </a:solidFill>
              </a:rPr>
              <a:t>Insulators – Materials that have extremely high resistivity, like wood, glass and plastic.</a:t>
            </a:r>
          </a:p>
          <a:p>
            <a:pPr>
              <a:buNone/>
            </a:pPr>
            <a:endParaRPr lang="en-AU" sz="2400" dirty="0">
              <a:solidFill>
                <a:schemeClr val="bg1"/>
              </a:solidFill>
            </a:endParaRPr>
          </a:p>
        </p:txBody>
      </p:sp>
    </p:spTree>
    <p:extLst>
      <p:ext uri="{BB962C8B-B14F-4D97-AF65-F5344CB8AC3E}">
        <p14:creationId xmlns:p14="http://schemas.microsoft.com/office/powerpoint/2010/main" val="57673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a:t>Van der </a:t>
            </a:r>
            <a:r>
              <a:rPr lang="en-AU" dirty="0" err="1"/>
              <a:t>Graaf</a:t>
            </a:r>
            <a:r>
              <a:rPr lang="en-AU" dirty="0"/>
              <a:t> Generator</a:t>
            </a:r>
          </a:p>
        </p:txBody>
      </p:sp>
      <p:sp>
        <p:nvSpPr>
          <p:cNvPr id="6" name="Rectangle 5"/>
          <p:cNvSpPr/>
          <p:nvPr/>
        </p:nvSpPr>
        <p:spPr>
          <a:xfrm>
            <a:off x="4022595" y="1668864"/>
            <a:ext cx="4725870" cy="3416320"/>
          </a:xfrm>
          <a:prstGeom prst="rect">
            <a:avLst/>
          </a:prstGeom>
        </p:spPr>
        <p:txBody>
          <a:bodyPr wrap="square">
            <a:spAutoFit/>
          </a:bodyPr>
          <a:lstStyle/>
          <a:p>
            <a:r>
              <a:rPr lang="en-AU" sz="2700" dirty="0">
                <a:latin typeface="+mj-lt"/>
              </a:rPr>
              <a:t>The rubber belt (4) is rotated by a motor (6). Charge is picked up from the power supply and sprayed onto the belt from a brush (7). This charge is transferred off the belt and to the dome (1), through the top brush (2).</a:t>
            </a:r>
          </a:p>
        </p:txBody>
      </p:sp>
      <p:pic>
        <p:nvPicPr>
          <p:cNvPr id="6146" name="Picture 2" descr="http://s1.manifo.com/usr/4/4e8f/1b/manager/genera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420813"/>
            <a:ext cx="3867020" cy="373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532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Lightning Conductor</a:t>
            </a:r>
          </a:p>
        </p:txBody>
      </p:sp>
      <p:sp>
        <p:nvSpPr>
          <p:cNvPr id="4099" name="Espace réservé du contenu 2"/>
          <p:cNvSpPr>
            <a:spLocks noGrp="1"/>
          </p:cNvSpPr>
          <p:nvPr>
            <p:ph idx="1"/>
          </p:nvPr>
        </p:nvSpPr>
        <p:spPr>
          <a:xfrm>
            <a:off x="0" y="2017732"/>
            <a:ext cx="6588224" cy="1659470"/>
          </a:xfrm>
        </p:spPr>
        <p:txBody>
          <a:bodyPr/>
          <a:lstStyle/>
          <a:p>
            <a:pPr marL="0" indent="0">
              <a:lnSpc>
                <a:spcPct val="90000"/>
              </a:lnSpc>
              <a:spcBef>
                <a:spcPts val="0"/>
              </a:spcBef>
              <a:buNone/>
            </a:pPr>
            <a:r>
              <a:rPr lang="en-AU" sz="2400" dirty="0"/>
              <a:t>Lightning is caused by the build up of charge on the water particles in clouds from the friction with air. The positive charge builds up on the top of the cloud and the negative underside causes the air to ionise. The ionised air acts as a conductor to allow a</a:t>
            </a:r>
          </a:p>
        </p:txBody>
      </p:sp>
      <p:sp>
        <p:nvSpPr>
          <p:cNvPr id="5" name="Rectangle 4"/>
          <p:cNvSpPr/>
          <p:nvPr/>
        </p:nvSpPr>
        <p:spPr>
          <a:xfrm>
            <a:off x="928662" y="5572140"/>
            <a:ext cx="142876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www.ssc.education.ed.ac.uk/BSL/pictures/lightn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8" y="4350527"/>
            <a:ext cx="2459360" cy="25092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jmv.co.in/images/conventional_lightning_protection_system_install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124501"/>
            <a:ext cx="2819400" cy="2552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bwMode="auto">
          <a:xfrm>
            <a:off x="2699792" y="4368499"/>
            <a:ext cx="6444208" cy="24448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AU" sz="2400" dirty="0"/>
              <a:t>make its way toward the Earth. If a step leader makes contact with a positive streamer, it creates a completed path for the plasma to travel on, allowing the accumulated current in the cloud to travel between the two points. This results in a lightning bolt and an explosion of air, which we call thunder.</a:t>
            </a:r>
          </a:p>
        </p:txBody>
      </p:sp>
      <p:sp>
        <p:nvSpPr>
          <p:cNvPr id="9" name="Espace réservé du contenu 2"/>
          <p:cNvSpPr txBox="1">
            <a:spLocks/>
          </p:cNvSpPr>
          <p:nvPr/>
        </p:nvSpPr>
        <p:spPr bwMode="auto">
          <a:xfrm>
            <a:off x="24408" y="3673023"/>
            <a:ext cx="9119592"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None/>
            </a:pPr>
            <a:r>
              <a:rPr lang="en-AU" sz="2400" dirty="0"/>
              <a:t>stream of positive ions to travel up from the ground (positive streamer) and into the cloud mass, as well as a negative stream (step leader) to </a:t>
            </a:r>
          </a:p>
        </p:txBody>
      </p:sp>
    </p:spTree>
    <p:extLst>
      <p:ext uri="{BB962C8B-B14F-4D97-AF65-F5344CB8AC3E}">
        <p14:creationId xmlns:p14="http://schemas.microsoft.com/office/powerpoint/2010/main" val="4218024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marL="0" indent="0">
              <a:buNone/>
            </a:pPr>
            <a:r>
              <a:rPr lang="en-AU" sz="2800" b="1" u="sng" dirty="0">
                <a:solidFill>
                  <a:schemeClr val="bg1"/>
                </a:solidFill>
                <a:latin typeface="Arial" pitchFamily="34" charset="0"/>
                <a:cs typeface="Arial" pitchFamily="34" charset="0"/>
              </a:rPr>
              <a:t>Context:</a:t>
            </a:r>
            <a:r>
              <a:rPr lang="en-AU" sz="2800" dirty="0">
                <a:solidFill>
                  <a:schemeClr val="bg1"/>
                </a:solidFill>
                <a:latin typeface="Arial" pitchFamily="34" charset="0"/>
                <a:cs typeface="Arial" pitchFamily="34" charset="0"/>
              </a:rPr>
              <a:t> How is this content used to better society?</a:t>
            </a: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p:txBody>
      </p:sp>
      <p:sp>
        <p:nvSpPr>
          <p:cNvPr id="18" name="TextBox 17"/>
          <p:cNvSpPr txBox="1"/>
          <p:nvPr/>
        </p:nvSpPr>
        <p:spPr>
          <a:xfrm>
            <a:off x="755577" y="2204864"/>
            <a:ext cx="7344816" cy="2677656"/>
          </a:xfrm>
          <a:prstGeom prst="rect">
            <a:avLst/>
          </a:prstGeom>
          <a:noFill/>
        </p:spPr>
        <p:txBody>
          <a:bodyPr wrap="square" rtlCol="0">
            <a:spAutoFit/>
          </a:bodyPr>
          <a:lstStyle/>
          <a:p>
            <a:r>
              <a:rPr lang="en-AU" sz="2800" dirty="0">
                <a:solidFill>
                  <a:schemeClr val="bg1"/>
                </a:solidFill>
                <a:latin typeface="Arial" pitchFamily="34" charset="0"/>
                <a:cs typeface="Arial" pitchFamily="34" charset="0"/>
              </a:rPr>
              <a:t>The principles behind understanding conductors and insulators can help develop materials that behave closely to superconductors and improve the development of motors and generators, or computers and transmission of information.</a:t>
            </a:r>
          </a:p>
        </p:txBody>
      </p:sp>
    </p:spTree>
    <p:extLst>
      <p:ext uri="{BB962C8B-B14F-4D97-AF65-F5344CB8AC3E}">
        <p14:creationId xmlns:p14="http://schemas.microsoft.com/office/powerpoint/2010/main" val="224166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Key words:</a:t>
            </a:r>
          </a:p>
          <a:p>
            <a:pPr>
              <a:buFont typeface="Arial" pitchFamily="34" charset="0"/>
              <a:buChar char="•"/>
            </a:pPr>
            <a:endParaRPr lang="en-AU" sz="2800" dirty="0">
              <a:solidFill>
                <a:schemeClr val="bg1"/>
              </a:solidFill>
            </a:endParaRPr>
          </a:p>
        </p:txBody>
      </p:sp>
      <p:sp>
        <p:nvSpPr>
          <p:cNvPr id="19" name="TextBox 18"/>
          <p:cNvSpPr txBox="1"/>
          <p:nvPr/>
        </p:nvSpPr>
        <p:spPr>
          <a:xfrm>
            <a:off x="539552" y="1916832"/>
            <a:ext cx="8208911" cy="4832092"/>
          </a:xfrm>
          <a:prstGeom prst="rect">
            <a:avLst/>
          </a:prstGeom>
          <a:noFill/>
        </p:spPr>
        <p:txBody>
          <a:bodyPr wrap="square" rtlCol="0">
            <a:spAutoFit/>
          </a:bodyPr>
          <a:lstStyle/>
          <a:p>
            <a:pPr marL="342900" indent="-342900">
              <a:buFont typeface="Arial" pitchFamily="34" charset="0"/>
              <a:buChar char="•"/>
            </a:pPr>
            <a:r>
              <a:rPr lang="en-AU" sz="2800" dirty="0">
                <a:solidFill>
                  <a:schemeClr val="bg1"/>
                </a:solidFill>
                <a:latin typeface="Arial" pitchFamily="34" charset="0"/>
                <a:cs typeface="Arial" pitchFamily="34" charset="0"/>
              </a:rPr>
              <a:t>Coulombs</a:t>
            </a:r>
          </a:p>
          <a:p>
            <a:pPr marL="342900" indent="-342900">
              <a:buFont typeface="Arial" pitchFamily="34" charset="0"/>
              <a:buChar char="•"/>
            </a:pPr>
            <a:r>
              <a:rPr lang="en-AU" sz="2800" dirty="0">
                <a:solidFill>
                  <a:schemeClr val="bg1"/>
                </a:solidFill>
              </a:rPr>
              <a:t>Capacitance</a:t>
            </a:r>
          </a:p>
          <a:p>
            <a:pPr marL="342900" indent="-342900">
              <a:buFont typeface="Arial" pitchFamily="34" charset="0"/>
              <a:buChar char="•"/>
            </a:pPr>
            <a:r>
              <a:rPr lang="en-AU" sz="2800" dirty="0">
                <a:solidFill>
                  <a:schemeClr val="bg1"/>
                </a:solidFill>
                <a:latin typeface="Arial" pitchFamily="34" charset="0"/>
                <a:cs typeface="Arial" pitchFamily="34" charset="0"/>
              </a:rPr>
              <a:t>Delocalised</a:t>
            </a:r>
          </a:p>
          <a:p>
            <a:pPr marL="342900" indent="-342900">
              <a:buFont typeface="Arial" pitchFamily="34" charset="0"/>
              <a:buChar char="•"/>
            </a:pPr>
            <a:r>
              <a:rPr lang="en-AU" sz="2800" dirty="0">
                <a:solidFill>
                  <a:schemeClr val="bg1"/>
                </a:solidFill>
                <a:latin typeface="Arial" pitchFamily="34" charset="0"/>
                <a:cs typeface="Arial" pitchFamily="34" charset="0"/>
              </a:rPr>
              <a:t>Conductor</a:t>
            </a:r>
          </a:p>
          <a:p>
            <a:pPr marL="342900" indent="-342900">
              <a:buFont typeface="Arial" pitchFamily="34" charset="0"/>
              <a:buChar char="•"/>
            </a:pPr>
            <a:r>
              <a:rPr lang="en-AU" sz="2800" dirty="0">
                <a:solidFill>
                  <a:schemeClr val="bg1"/>
                </a:solidFill>
                <a:latin typeface="Arial" pitchFamily="34" charset="0"/>
                <a:cs typeface="Arial" pitchFamily="34" charset="0"/>
              </a:rPr>
              <a:t>Insulator</a:t>
            </a:r>
          </a:p>
          <a:p>
            <a:pPr marL="342900" indent="-342900">
              <a:buFont typeface="Arial" pitchFamily="34" charset="0"/>
              <a:buChar char="•"/>
            </a:pPr>
            <a:r>
              <a:rPr lang="en-AU" sz="2800" dirty="0">
                <a:solidFill>
                  <a:schemeClr val="bg1"/>
                </a:solidFill>
                <a:latin typeface="Arial" pitchFamily="34" charset="0"/>
                <a:cs typeface="Arial" pitchFamily="34" charset="0"/>
              </a:rPr>
              <a:t>Semi conductors</a:t>
            </a:r>
          </a:p>
          <a:p>
            <a:pPr marL="342900" indent="-342900">
              <a:buFont typeface="Arial" pitchFamily="34" charset="0"/>
              <a:buChar char="•"/>
            </a:pPr>
            <a:r>
              <a:rPr lang="en-AU" sz="2800" dirty="0">
                <a:solidFill>
                  <a:schemeClr val="bg1"/>
                </a:solidFill>
                <a:latin typeface="Arial" pitchFamily="34" charset="0"/>
                <a:cs typeface="Arial" pitchFamily="34" charset="0"/>
              </a:rPr>
              <a:t>Electromagnetic</a:t>
            </a:r>
          </a:p>
          <a:p>
            <a:pPr marL="342900" indent="-342900">
              <a:buFont typeface="Arial" pitchFamily="34" charset="0"/>
              <a:buChar char="•"/>
            </a:pPr>
            <a:r>
              <a:rPr lang="en-AU" sz="2800" dirty="0">
                <a:solidFill>
                  <a:schemeClr val="bg1"/>
                </a:solidFill>
                <a:latin typeface="Arial" pitchFamily="34" charset="0"/>
                <a:cs typeface="Arial" pitchFamily="34" charset="0"/>
              </a:rPr>
              <a:t>Valence Band</a:t>
            </a:r>
          </a:p>
          <a:p>
            <a:pPr marL="342900" indent="-342900">
              <a:buFont typeface="Arial" pitchFamily="34" charset="0"/>
              <a:buChar char="•"/>
            </a:pPr>
            <a:r>
              <a:rPr lang="en-AU" sz="2800" dirty="0">
                <a:solidFill>
                  <a:schemeClr val="bg1"/>
                </a:solidFill>
                <a:latin typeface="Arial" pitchFamily="34" charset="0"/>
                <a:cs typeface="Arial" pitchFamily="34" charset="0"/>
              </a:rPr>
              <a:t>Conduction Band</a:t>
            </a:r>
          </a:p>
          <a:p>
            <a:pPr marL="342900" indent="-342900">
              <a:buFont typeface="Arial" pitchFamily="34" charset="0"/>
              <a:buChar char="•"/>
            </a:pPr>
            <a:r>
              <a:rPr lang="en-AU" sz="2800" dirty="0">
                <a:solidFill>
                  <a:schemeClr val="bg1"/>
                </a:solidFill>
                <a:latin typeface="Arial" pitchFamily="34" charset="0"/>
                <a:cs typeface="Arial" pitchFamily="34" charset="0"/>
              </a:rPr>
              <a:t>Van de </a:t>
            </a:r>
            <a:r>
              <a:rPr lang="en-AU" sz="2800" dirty="0" err="1">
                <a:solidFill>
                  <a:schemeClr val="bg1"/>
                </a:solidFill>
                <a:latin typeface="Arial" pitchFamily="34" charset="0"/>
                <a:cs typeface="Arial" pitchFamily="34" charset="0"/>
              </a:rPr>
              <a:t>Graaf</a:t>
            </a: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5981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5.1 - due first lesson next week.</a:t>
            </a:r>
          </a:p>
          <a:p>
            <a:endParaRPr lang="en-AU" sz="28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5.2 &amp; 5.3 page 146-153 and answer </a:t>
            </a:r>
          </a:p>
          <a:p>
            <a:pPr marL="0" indent="0">
              <a:buNone/>
            </a:pPr>
            <a:r>
              <a:rPr lang="en-AU" sz="2800" dirty="0">
                <a:solidFill>
                  <a:schemeClr val="bg1"/>
                </a:solidFill>
                <a:latin typeface="Arial" pitchFamily="34" charset="0"/>
                <a:cs typeface="Arial" pitchFamily="34" charset="0"/>
              </a:rPr>
              <a:t>	Q1&amp;2 Set 5.2 and </a:t>
            </a:r>
          </a:p>
          <a:p>
            <a:pPr marL="0" indent="0">
              <a:buNone/>
            </a:pPr>
            <a:r>
              <a:rPr lang="en-AU" sz="2800" dirty="0">
                <a:solidFill>
                  <a:schemeClr val="bg1"/>
                </a:solidFill>
                <a:latin typeface="Arial" pitchFamily="34" charset="0"/>
                <a:cs typeface="Arial" pitchFamily="34" charset="0"/>
              </a:rPr>
              <a:t>	Q1,2&amp;3 Set 5.3 </a:t>
            </a:r>
          </a:p>
          <a:p>
            <a:pPr marL="0" indent="0">
              <a:buNone/>
              <a:tabLst>
                <a:tab pos="361950" algn="l"/>
              </a:tabLst>
            </a:pPr>
            <a:r>
              <a:rPr lang="en-AU" sz="2800" dirty="0">
                <a:solidFill>
                  <a:schemeClr val="bg1"/>
                </a:solidFill>
                <a:latin typeface="Arial" pitchFamily="34" charset="0"/>
                <a:cs typeface="Arial" pitchFamily="34" charset="0"/>
              </a:rPr>
              <a:t>	by next lesson.</a:t>
            </a:r>
          </a:p>
        </p:txBody>
      </p:sp>
    </p:spTree>
    <p:extLst>
      <p:ext uri="{BB962C8B-B14F-4D97-AF65-F5344CB8AC3E}">
        <p14:creationId xmlns:p14="http://schemas.microsoft.com/office/powerpoint/2010/main" val="59210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t>Page Setup</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dirty="0">
                <a:latin typeface="Arial" pitchFamily="34" charset="0"/>
                <a:cs typeface="Arial" pitchFamily="34" charset="0"/>
              </a:rPr>
              <a:t>Set up the </a:t>
            </a:r>
            <a:r>
              <a:rPr lang="en-AU" sz="2800" b="1" u="sng" dirty="0">
                <a:latin typeface="Arial" pitchFamily="34" charset="0"/>
                <a:cs typeface="Arial" pitchFamily="34" charset="0"/>
              </a:rPr>
              <a:t>first</a:t>
            </a:r>
            <a:r>
              <a:rPr lang="en-AU" sz="2800" dirty="0">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800" dirty="0">
              <a:solidFill>
                <a:schemeClr val="bg1"/>
              </a:solidFill>
            </a:endParaRPr>
          </a:p>
          <a:p>
            <a:pPr>
              <a:buFont typeface="Arial" pitchFamily="34" charset="0"/>
              <a:buChar char="•"/>
            </a:pPr>
            <a:endParaRPr lang="en-AU" sz="2800" dirty="0">
              <a:solidFill>
                <a:schemeClr val="bg1"/>
              </a:solidFill>
            </a:endParaRPr>
          </a:p>
        </p:txBody>
      </p:sp>
      <p:grpSp>
        <p:nvGrpSpPr>
          <p:cNvPr id="4" name="Group 3"/>
          <p:cNvGrpSpPr/>
          <p:nvPr/>
        </p:nvGrpSpPr>
        <p:grpSpPr>
          <a:xfrm>
            <a:off x="467544" y="2697062"/>
            <a:ext cx="8280920" cy="6008586"/>
            <a:chOff x="971600" y="2276872"/>
            <a:chExt cx="7046046" cy="5112568"/>
          </a:xfrm>
        </p:grpSpPr>
        <p:grpSp>
          <p:nvGrpSpPr>
            <p:cNvPr id="5" name="Group 4"/>
            <p:cNvGrpSpPr/>
            <p:nvPr/>
          </p:nvGrpSpPr>
          <p:grpSpPr>
            <a:xfrm>
              <a:off x="971600" y="2276872"/>
              <a:ext cx="7046046" cy="5112568"/>
              <a:chOff x="971600" y="2276872"/>
              <a:chExt cx="7046046" cy="5112568"/>
            </a:xfrm>
          </p:grpSpPr>
          <p:grpSp>
            <p:nvGrpSpPr>
              <p:cNvPr id="7" name="Group 6"/>
              <p:cNvGrpSpPr/>
              <p:nvPr/>
            </p:nvGrpSpPr>
            <p:grpSpPr>
              <a:xfrm>
                <a:off x="971600" y="2276872"/>
                <a:ext cx="6984776" cy="5112568"/>
                <a:chOff x="971600" y="2276872"/>
                <a:chExt cx="6984776" cy="5112568"/>
              </a:xfrm>
            </p:grpSpPr>
            <p:cxnSp>
              <p:nvCxnSpPr>
                <p:cNvPr id="12" name="Straight Connector 11"/>
                <p:cNvCxnSpPr/>
                <p:nvPr/>
              </p:nvCxnSpPr>
              <p:spPr>
                <a:xfrm flipV="1">
                  <a:off x="971600"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71600" y="2276872"/>
                  <a:ext cx="69847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56376"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56176" y="2276873"/>
                  <a:ext cx="0" cy="23666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145438" y="4643500"/>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3328551"/>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71600" y="2297589"/>
                <a:ext cx="7046046" cy="2359576"/>
                <a:chOff x="971600" y="1361485"/>
                <a:chExt cx="7046046" cy="2359576"/>
              </a:xfrm>
            </p:grpSpPr>
            <p:sp>
              <p:nvSpPr>
                <p:cNvPr id="9" name="TextBox 8"/>
                <p:cNvSpPr txBox="1"/>
                <p:nvPr/>
              </p:nvSpPr>
              <p:spPr>
                <a:xfrm>
                  <a:off x="971600" y="1361485"/>
                  <a:ext cx="5184576" cy="707076"/>
                </a:xfrm>
                <a:prstGeom prst="rect">
                  <a:avLst/>
                </a:prstGeom>
                <a:noFill/>
              </p:spPr>
              <p:txBody>
                <a:bodyPr wrap="square" rtlCol="0">
                  <a:spAutoFit/>
                </a:bodyPr>
                <a:lstStyle/>
                <a:p>
                  <a:r>
                    <a:rPr lang="en-AU" sz="2400" b="1" u="sng" dirty="0"/>
                    <a:t>Focus:</a:t>
                  </a:r>
                  <a:r>
                    <a:rPr lang="en-AU" sz="2400" dirty="0"/>
                    <a:t> State the Chapter Number, Title and the page numbers (3 lines).  </a:t>
                  </a:r>
                </a:p>
              </p:txBody>
            </p:sp>
            <p:sp>
              <p:nvSpPr>
                <p:cNvPr id="10" name="TextBox 9"/>
                <p:cNvSpPr txBox="1"/>
                <p:nvPr/>
              </p:nvSpPr>
              <p:spPr>
                <a:xfrm>
                  <a:off x="971600" y="2385473"/>
                  <a:ext cx="5155404" cy="1335588"/>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1" name="TextBox 10"/>
                <p:cNvSpPr txBox="1"/>
                <p:nvPr/>
              </p:nvSpPr>
              <p:spPr>
                <a:xfrm>
                  <a:off x="6156176" y="1361485"/>
                  <a:ext cx="1861470" cy="2345909"/>
                </a:xfrm>
                <a:prstGeom prst="rect">
                  <a:avLst/>
                </a:prstGeom>
                <a:noFill/>
              </p:spPr>
              <p:txBody>
                <a:bodyPr wrap="square" rtlCol="0">
                  <a:spAutoFit/>
                </a:bodyPr>
                <a:lstStyle/>
                <a:p>
                  <a:r>
                    <a:rPr lang="en-AU" sz="2100" b="1" u="sng" dirty="0"/>
                    <a:t>Keywords:</a:t>
                  </a:r>
                  <a:r>
                    <a:rPr lang="en-AU" sz="2100" dirty="0"/>
                    <a:t> During the lesson write out your own keywords used during the lesson.                              (8 lines)</a:t>
                  </a:r>
                </a:p>
              </p:txBody>
            </p:sp>
          </p:grpSp>
        </p:grpSp>
        <p:cxnSp>
          <p:nvCxnSpPr>
            <p:cNvPr id="6" name="Straight Connector 5"/>
            <p:cNvCxnSpPr/>
            <p:nvPr/>
          </p:nvCxnSpPr>
          <p:spPr>
            <a:xfrm flipH="1">
              <a:off x="971600" y="4643500"/>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1370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28992" y="2348880"/>
            <a:ext cx="5457825" cy="1349989"/>
          </a:xfrm>
        </p:spPr>
        <p:txBody>
          <a:bodyPr/>
          <a:lstStyle/>
          <a:p>
            <a:pPr algn="l"/>
            <a:r>
              <a:rPr lang="en-AU" sz="6000" dirty="0">
                <a:solidFill>
                  <a:schemeClr val="bg1"/>
                </a:solidFill>
              </a:rPr>
              <a:t>Energy &amp; Flow in Circuits</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a:solidFill>
                  <a:schemeClr val="bg1"/>
                </a:solidFill>
              </a:rPr>
              <a:t>Chapter 5.2 &amp; 5.3                                                              page 146-149 &amp; page 149 - 153</a:t>
            </a:r>
          </a:p>
        </p:txBody>
      </p:sp>
    </p:spTree>
    <p:extLst>
      <p:ext uri="{BB962C8B-B14F-4D97-AF65-F5344CB8AC3E}">
        <p14:creationId xmlns:p14="http://schemas.microsoft.com/office/powerpoint/2010/main" val="367758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Circuit Flow</a:t>
            </a:r>
          </a:p>
        </p:txBody>
      </p:sp>
      <p:sp>
        <p:nvSpPr>
          <p:cNvPr id="4099" name="Espace réservé du contenu 2"/>
          <p:cNvSpPr>
            <a:spLocks noGrp="1"/>
          </p:cNvSpPr>
          <p:nvPr>
            <p:ph idx="1"/>
          </p:nvPr>
        </p:nvSpPr>
        <p:spPr>
          <a:xfrm>
            <a:off x="107504" y="2060848"/>
            <a:ext cx="8786874" cy="4824536"/>
          </a:xfrm>
        </p:spPr>
        <p:txBody>
          <a:bodyPr/>
          <a:lstStyle/>
          <a:p>
            <a:pPr marL="0" indent="0">
              <a:spcBef>
                <a:spcPts val="0"/>
              </a:spcBef>
              <a:buNone/>
            </a:pPr>
            <a:r>
              <a:rPr lang="en-AU" sz="2800" dirty="0"/>
              <a:t>The movement of charge occurs when there is a completed circuit and that at some point on the circuit there is a cell (e.g. a battery) with an excess of charge. This charge flows around the circuit in an attempt to equalise/ neutralise the </a:t>
            </a:r>
          </a:p>
          <a:p>
            <a:pPr marL="0" indent="0">
              <a:spcBef>
                <a:spcPts val="0"/>
              </a:spcBef>
              <a:buNone/>
            </a:pPr>
            <a:r>
              <a:rPr lang="en-AU" sz="2800" dirty="0"/>
              <a:t>			excess charge. As the charge moves </a:t>
            </a:r>
          </a:p>
          <a:p>
            <a:pPr marL="0" indent="0">
              <a:spcBef>
                <a:spcPts val="0"/>
              </a:spcBef>
              <a:buNone/>
            </a:pPr>
            <a:r>
              <a:rPr lang="en-AU" sz="2800" dirty="0"/>
              <a:t>			around the circuit it can gain or lose </a:t>
            </a:r>
          </a:p>
          <a:p>
            <a:pPr marL="0" indent="0">
              <a:spcBef>
                <a:spcPts val="0"/>
              </a:spcBef>
              <a:buNone/>
            </a:pPr>
            <a:r>
              <a:rPr lang="en-AU" sz="2800" dirty="0"/>
              <a:t>			potential energy (such as it would </a:t>
            </a:r>
          </a:p>
          <a:p>
            <a:pPr marL="0" indent="0">
              <a:spcBef>
                <a:spcPts val="0"/>
              </a:spcBef>
              <a:buNone/>
            </a:pPr>
            <a:r>
              <a:rPr lang="en-AU" sz="2800" dirty="0"/>
              <a:t>			when it passes through this light bulb).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19" y="3861049"/>
            <a:ext cx="2571024" cy="2736304"/>
          </a:xfrm>
          <a:prstGeom prst="rect">
            <a:avLst/>
          </a:prstGeom>
        </p:spPr>
      </p:pic>
    </p:spTree>
    <p:extLst>
      <p:ext uri="{BB962C8B-B14F-4D97-AF65-F5344CB8AC3E}">
        <p14:creationId xmlns:p14="http://schemas.microsoft.com/office/powerpoint/2010/main" val="843622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a:t>Simple Electric Circuits</a:t>
            </a:r>
          </a:p>
        </p:txBody>
      </p:sp>
      <p:pic>
        <p:nvPicPr>
          <p:cNvPr id="3076" name="Picture 4"/>
          <p:cNvPicPr>
            <a:picLocks noChangeAspect="1" noChangeArrowheads="1"/>
          </p:cNvPicPr>
          <p:nvPr/>
        </p:nvPicPr>
        <p:blipFill>
          <a:blip r:embed="rId3"/>
          <a:srcRect/>
          <a:stretch>
            <a:fillRect/>
          </a:stretch>
        </p:blipFill>
        <p:spPr bwMode="auto">
          <a:xfrm>
            <a:off x="3131840" y="1268760"/>
            <a:ext cx="4643048" cy="4143403"/>
          </a:xfrm>
          <a:prstGeom prst="rect">
            <a:avLst/>
          </a:prstGeom>
          <a:noFill/>
          <a:ln w="9525">
            <a:noFill/>
            <a:miter lim="800000"/>
            <a:headEnd/>
            <a:tailEnd/>
          </a:ln>
          <a:effectLst/>
        </p:spPr>
      </p:pic>
    </p:spTree>
    <p:extLst>
      <p:ext uri="{BB962C8B-B14F-4D97-AF65-F5344CB8AC3E}">
        <p14:creationId xmlns:p14="http://schemas.microsoft.com/office/powerpoint/2010/main" val="327736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Charges</a:t>
            </a:r>
          </a:p>
        </p:txBody>
      </p:sp>
      <p:sp>
        <p:nvSpPr>
          <p:cNvPr id="5123" name="Espace réservé du contenu 2"/>
          <p:cNvSpPr>
            <a:spLocks noGrp="1"/>
          </p:cNvSpPr>
          <p:nvPr>
            <p:ph idx="1"/>
          </p:nvPr>
        </p:nvSpPr>
        <p:spPr>
          <a:xfrm>
            <a:off x="457200" y="1196752"/>
            <a:ext cx="8229600" cy="5400600"/>
          </a:xfrm>
          <a:solidFill>
            <a:schemeClr val="accent1">
              <a:alpha val="50000"/>
            </a:schemeClr>
          </a:solidFill>
        </p:spPr>
        <p:txBody>
          <a:bodyPr/>
          <a:lstStyle/>
          <a:p>
            <a:pPr>
              <a:buNone/>
            </a:pPr>
            <a:r>
              <a:rPr lang="en-AU" sz="2800" dirty="0">
                <a:solidFill>
                  <a:schemeClr val="bg1"/>
                </a:solidFill>
              </a:rPr>
              <a:t>In brief</a:t>
            </a:r>
          </a:p>
          <a:p>
            <a:pPr marL="449263" indent="-271463"/>
            <a:r>
              <a:rPr lang="en-AU" sz="2800" dirty="0">
                <a:solidFill>
                  <a:schemeClr val="bg1"/>
                </a:solidFill>
              </a:rPr>
              <a:t>Like charges Repel</a:t>
            </a:r>
          </a:p>
          <a:p>
            <a:pPr marL="449263" indent="-271463"/>
            <a:r>
              <a:rPr lang="en-AU" sz="2800" dirty="0">
                <a:solidFill>
                  <a:schemeClr val="bg1"/>
                </a:solidFill>
              </a:rPr>
              <a:t>Unlike charges Attract</a:t>
            </a:r>
          </a:p>
          <a:p>
            <a:pPr marL="449263" indent="-271463"/>
            <a:r>
              <a:rPr lang="en-AU" sz="2800" dirty="0">
                <a:solidFill>
                  <a:schemeClr val="bg1"/>
                </a:solidFill>
              </a:rPr>
              <a:t>Capacitance – storage of Power</a:t>
            </a:r>
          </a:p>
          <a:p>
            <a:pPr marL="449263" indent="-271463"/>
            <a:r>
              <a:rPr lang="en-AU" sz="2800" dirty="0">
                <a:solidFill>
                  <a:schemeClr val="bg1"/>
                </a:solidFill>
              </a:rPr>
              <a:t>Power is the amount of energy used per unit time.</a:t>
            </a:r>
          </a:p>
          <a:p>
            <a:pPr>
              <a:buNone/>
            </a:pPr>
            <a:endParaRPr lang="en-AU" sz="2800" dirty="0">
              <a:solidFill>
                <a:schemeClr val="bg1"/>
              </a:solidFill>
            </a:endParaRPr>
          </a:p>
          <a:p>
            <a:pPr>
              <a:buNone/>
            </a:pPr>
            <a:r>
              <a:rPr lang="en-AU" sz="2800" dirty="0">
                <a:solidFill>
                  <a:schemeClr val="bg1"/>
                </a:solidFill>
              </a:rPr>
              <a:t>The imbalance between the number of electrons and number of protons in a local area results in a charge existing (A need to equalise by the taking or removing of electrons results in a static discharge).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499495"/>
            <a:ext cx="495151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00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Example of Simple Circuits</a:t>
            </a:r>
          </a:p>
        </p:txBody>
      </p:sp>
      <p:sp>
        <p:nvSpPr>
          <p:cNvPr id="4099" name="Espace réservé du contenu 2"/>
          <p:cNvSpPr>
            <a:spLocks noGrp="1"/>
          </p:cNvSpPr>
          <p:nvPr>
            <p:ph idx="1"/>
          </p:nvPr>
        </p:nvSpPr>
        <p:spPr>
          <a:xfrm>
            <a:off x="107504" y="2060848"/>
            <a:ext cx="8786874" cy="432048"/>
          </a:xfrm>
        </p:spPr>
        <p:txBody>
          <a:bodyPr/>
          <a:lstStyle/>
          <a:p>
            <a:pPr marL="0" indent="0">
              <a:spcBef>
                <a:spcPts val="0"/>
              </a:spcBef>
              <a:buNone/>
            </a:pPr>
            <a:r>
              <a:rPr lang="en-AU" sz="2800" dirty="0"/>
              <a:t>List the observes components</a:t>
            </a:r>
          </a:p>
        </p:txBody>
      </p:sp>
      <p:pic>
        <p:nvPicPr>
          <p:cNvPr id="1026" name="Picture 2" descr="diagram of a simple series circuit, with an ammeter and volt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30" y="2492896"/>
            <a:ext cx="2133600" cy="2251263"/>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p:cNvSpPr txBox="1">
            <a:spLocks/>
          </p:cNvSpPr>
          <p:nvPr/>
        </p:nvSpPr>
        <p:spPr bwMode="auto">
          <a:xfrm>
            <a:off x="107504" y="4797152"/>
            <a:ext cx="2651826" cy="1772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AU" sz="2800" dirty="0"/>
              <a:t>Light</a:t>
            </a:r>
          </a:p>
          <a:p>
            <a:pPr marL="0" indent="0">
              <a:spcBef>
                <a:spcPts val="0"/>
              </a:spcBef>
              <a:buFont typeface="Arial" charset="0"/>
              <a:buNone/>
            </a:pPr>
            <a:r>
              <a:rPr lang="en-AU" sz="2800" dirty="0"/>
              <a:t>Voltmeter</a:t>
            </a:r>
          </a:p>
          <a:p>
            <a:pPr marL="0" indent="0">
              <a:spcBef>
                <a:spcPts val="0"/>
              </a:spcBef>
              <a:buFont typeface="Arial" charset="0"/>
              <a:buNone/>
            </a:pPr>
            <a:r>
              <a:rPr lang="en-AU" sz="2800" dirty="0"/>
              <a:t>Ammeter</a:t>
            </a:r>
          </a:p>
          <a:p>
            <a:pPr marL="0" indent="0">
              <a:spcBef>
                <a:spcPts val="0"/>
              </a:spcBef>
              <a:buFont typeface="Arial" charset="0"/>
              <a:buNone/>
            </a:pPr>
            <a:r>
              <a:rPr lang="en-AU" sz="2800" dirty="0"/>
              <a:t>Cells</a:t>
            </a:r>
          </a:p>
        </p:txBody>
      </p:sp>
      <p:pic>
        <p:nvPicPr>
          <p:cNvPr id="1028" name="Picture 4" descr="alt text">
            <a:hlinkClick r:id="rId4"/>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2636912"/>
            <a:ext cx="2062632" cy="20162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bwMode="auto">
          <a:xfrm>
            <a:off x="2784269" y="4797152"/>
            <a:ext cx="2651826" cy="1772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AU" sz="2800" dirty="0"/>
              <a:t>Battery</a:t>
            </a:r>
          </a:p>
          <a:p>
            <a:pPr marL="0" indent="0">
              <a:spcBef>
                <a:spcPts val="0"/>
              </a:spcBef>
              <a:buFont typeface="Arial" charset="0"/>
              <a:buNone/>
            </a:pPr>
            <a:r>
              <a:rPr lang="en-AU" sz="2800" dirty="0"/>
              <a:t>Switch</a:t>
            </a:r>
          </a:p>
          <a:p>
            <a:pPr marL="0" indent="0">
              <a:spcBef>
                <a:spcPts val="0"/>
              </a:spcBef>
              <a:buFont typeface="Arial" charset="0"/>
              <a:buNone/>
            </a:pPr>
            <a:r>
              <a:rPr lang="en-AU" sz="2800" dirty="0"/>
              <a:t>Resistor</a:t>
            </a:r>
          </a:p>
          <a:p>
            <a:pPr marL="0" indent="0">
              <a:spcBef>
                <a:spcPts val="0"/>
              </a:spcBef>
              <a:buFont typeface="Arial" charset="0"/>
              <a:buNone/>
            </a:pPr>
            <a:r>
              <a:rPr lang="en-AU" sz="2800" dirty="0"/>
              <a:t>Diode (LED)</a:t>
            </a:r>
          </a:p>
        </p:txBody>
      </p:sp>
      <p:sp>
        <p:nvSpPr>
          <p:cNvPr id="9" name="TextBox 8"/>
          <p:cNvSpPr txBox="1"/>
          <p:nvPr/>
        </p:nvSpPr>
        <p:spPr>
          <a:xfrm>
            <a:off x="4644008" y="2073037"/>
            <a:ext cx="4311395" cy="4524315"/>
          </a:xfrm>
          <a:prstGeom prst="rect">
            <a:avLst/>
          </a:prstGeom>
          <a:noFill/>
        </p:spPr>
        <p:txBody>
          <a:bodyPr wrap="square" rtlCol="0">
            <a:spAutoFit/>
          </a:bodyPr>
          <a:lstStyle/>
          <a:p>
            <a:r>
              <a:rPr lang="en-AU" sz="2400" b="1" u="sng" dirty="0"/>
              <a:t>NOTE:</a:t>
            </a:r>
            <a:r>
              <a:rPr lang="en-AU" sz="2400" dirty="0"/>
              <a:t> </a:t>
            </a:r>
          </a:p>
          <a:p>
            <a:r>
              <a:rPr lang="en-AU" sz="2400" dirty="0"/>
              <a:t>1) The Voltmeter is connected either side of the light (in parallel to the light) so to measure the potential energy drop due to electricity running through the light.</a:t>
            </a:r>
          </a:p>
          <a:p>
            <a:r>
              <a:rPr lang="en-AU" sz="2400" dirty="0"/>
              <a:t>2) The Ammeter must always be connected in the circuit like the lights and resistors (in series), else you will burn-out the wiring in the ammeter.</a:t>
            </a:r>
          </a:p>
        </p:txBody>
      </p:sp>
    </p:spTree>
    <p:extLst>
      <p:ext uri="{BB962C8B-B14F-4D97-AF65-F5344CB8AC3E}">
        <p14:creationId xmlns:p14="http://schemas.microsoft.com/office/powerpoint/2010/main" val="94651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Dry Chemical Cells</a:t>
            </a:r>
          </a:p>
        </p:txBody>
      </p:sp>
      <p:sp>
        <p:nvSpPr>
          <p:cNvPr id="4099" name="Espace réservé du contenu 2"/>
          <p:cNvSpPr>
            <a:spLocks noGrp="1"/>
          </p:cNvSpPr>
          <p:nvPr>
            <p:ph idx="1"/>
          </p:nvPr>
        </p:nvSpPr>
        <p:spPr>
          <a:xfrm>
            <a:off x="142844" y="2276872"/>
            <a:ext cx="8786874" cy="4536504"/>
          </a:xfrm>
          <a:solidFill>
            <a:schemeClr val="bg1"/>
          </a:solidFill>
        </p:spPr>
        <p:txBody>
          <a:bodyPr/>
          <a:lstStyle/>
          <a:p>
            <a:pPr marL="0" indent="0">
              <a:lnSpc>
                <a:spcPct val="90000"/>
              </a:lnSpc>
              <a:spcBef>
                <a:spcPts val="0"/>
              </a:spcBef>
              <a:buNone/>
            </a:pPr>
            <a:r>
              <a:rPr lang="en-AU" sz="2400" dirty="0"/>
              <a:t>The chemical energy stored in a battery is the source of the electromotive force (</a:t>
            </a:r>
            <a:r>
              <a:rPr lang="el-GR" sz="2400" dirty="0"/>
              <a:t>ε</a:t>
            </a:r>
            <a:r>
              <a:rPr lang="en-AU" sz="2400" dirty="0"/>
              <a:t>MF).</a:t>
            </a:r>
          </a:p>
          <a:p>
            <a:pPr marL="0" indent="0">
              <a:lnSpc>
                <a:spcPct val="90000"/>
              </a:lnSpc>
              <a:spcBef>
                <a:spcPts val="0"/>
              </a:spcBef>
              <a:buNone/>
            </a:pPr>
            <a:r>
              <a:rPr lang="en-AU" sz="2400" dirty="0"/>
              <a:t>Electrons flow from the location (or material) of low electronegativity (anode) to material of high electronegativity (cathode).</a:t>
            </a:r>
          </a:p>
          <a:p>
            <a:pPr marL="0" indent="0">
              <a:lnSpc>
                <a:spcPct val="90000"/>
              </a:lnSpc>
              <a:spcBef>
                <a:spcPts val="0"/>
              </a:spcBef>
              <a:buNone/>
            </a:pPr>
            <a:endParaRPr lang="en-AU" sz="2200" dirty="0"/>
          </a:p>
          <a:p>
            <a:pPr marL="0" indent="0">
              <a:lnSpc>
                <a:spcPct val="90000"/>
              </a:lnSpc>
              <a:spcBef>
                <a:spcPts val="0"/>
              </a:spcBef>
              <a:buNone/>
            </a:pPr>
            <a:endParaRPr lang="en-AU" sz="2200" dirty="0"/>
          </a:p>
          <a:p>
            <a:pPr marL="0" indent="0">
              <a:lnSpc>
                <a:spcPct val="90000"/>
              </a:lnSpc>
              <a:spcBef>
                <a:spcPts val="0"/>
              </a:spcBef>
              <a:buNone/>
            </a:pPr>
            <a:endParaRPr lang="en-AU" sz="2200" dirty="0"/>
          </a:p>
          <a:p>
            <a:pPr marL="0" indent="0">
              <a:lnSpc>
                <a:spcPct val="90000"/>
              </a:lnSpc>
              <a:spcBef>
                <a:spcPts val="0"/>
              </a:spcBef>
              <a:buNone/>
            </a:pPr>
            <a:endParaRPr lang="en-AU" sz="2200" dirty="0"/>
          </a:p>
          <a:p>
            <a:pPr marL="0" indent="0">
              <a:lnSpc>
                <a:spcPct val="90000"/>
              </a:lnSpc>
              <a:spcBef>
                <a:spcPts val="0"/>
              </a:spcBef>
              <a:buNone/>
            </a:pPr>
            <a:endParaRPr lang="en-AU" sz="2200" dirty="0"/>
          </a:p>
          <a:p>
            <a:pPr marL="0" indent="0">
              <a:lnSpc>
                <a:spcPct val="90000"/>
              </a:lnSpc>
              <a:spcBef>
                <a:spcPts val="0"/>
              </a:spcBef>
              <a:buNone/>
            </a:pPr>
            <a:endParaRPr lang="en-AU" sz="2200" dirty="0"/>
          </a:p>
        </p:txBody>
      </p:sp>
      <p:pic>
        <p:nvPicPr>
          <p:cNvPr id="21506" name="Picture 2" descr="http://media.web.britannica.com/eb-media/66/85266-034-A99B0E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654647"/>
            <a:ext cx="4464496" cy="3043976"/>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media.tumblr.com/tumblr_loeauuBapc1qf00w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962" y="3821182"/>
            <a:ext cx="2233342" cy="1754769"/>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www.qrg.northwestern.edu/projects/vss/docs/media/Power/batter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304" y="4698567"/>
            <a:ext cx="1495472" cy="175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691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Dry Chemical Cells</a:t>
            </a:r>
          </a:p>
        </p:txBody>
      </p:sp>
      <p:sp>
        <p:nvSpPr>
          <p:cNvPr id="4099" name="Espace réservé du contenu 2"/>
          <p:cNvSpPr>
            <a:spLocks noGrp="1"/>
          </p:cNvSpPr>
          <p:nvPr>
            <p:ph idx="1"/>
          </p:nvPr>
        </p:nvSpPr>
        <p:spPr>
          <a:xfrm>
            <a:off x="142844" y="1484784"/>
            <a:ext cx="8786874" cy="5328592"/>
          </a:xfrm>
          <a:solidFill>
            <a:schemeClr val="bg1"/>
          </a:solidFill>
        </p:spPr>
        <p:txBody>
          <a:bodyPr/>
          <a:lstStyle/>
          <a:p>
            <a:pPr marL="0" indent="0">
              <a:lnSpc>
                <a:spcPct val="90000"/>
              </a:lnSpc>
              <a:spcBef>
                <a:spcPts val="0"/>
              </a:spcBef>
              <a:buNone/>
            </a:pPr>
            <a:endParaRPr lang="en-AU" sz="2200" dirty="0"/>
          </a:p>
          <a:p>
            <a:pPr marL="0" indent="0">
              <a:lnSpc>
                <a:spcPct val="90000"/>
              </a:lnSpc>
              <a:spcBef>
                <a:spcPts val="0"/>
              </a:spcBef>
              <a:buNone/>
            </a:pPr>
            <a:endParaRPr lang="en-AU" sz="2200" dirty="0"/>
          </a:p>
          <a:p>
            <a:pPr marL="0" indent="0">
              <a:lnSpc>
                <a:spcPct val="90000"/>
              </a:lnSpc>
              <a:spcBef>
                <a:spcPts val="0"/>
              </a:spcBef>
              <a:buNone/>
            </a:pPr>
            <a:endParaRPr lang="en-AU" sz="2200" dirty="0"/>
          </a:p>
          <a:p>
            <a:pPr marL="0" indent="0">
              <a:lnSpc>
                <a:spcPct val="90000"/>
              </a:lnSpc>
              <a:spcBef>
                <a:spcPts val="0"/>
              </a:spcBef>
              <a:buNone/>
            </a:pPr>
            <a:endParaRPr lang="en-AU" sz="2200" dirty="0"/>
          </a:p>
          <a:p>
            <a:pPr marL="0" indent="0">
              <a:lnSpc>
                <a:spcPct val="90000"/>
              </a:lnSpc>
              <a:spcBef>
                <a:spcPts val="0"/>
              </a:spcBef>
              <a:buNone/>
            </a:pPr>
            <a:endParaRPr lang="en-AU" sz="2200" dirty="0"/>
          </a:p>
          <a:p>
            <a:pPr marL="0" indent="0">
              <a:lnSpc>
                <a:spcPct val="90000"/>
              </a:lnSpc>
              <a:spcBef>
                <a:spcPts val="0"/>
              </a:spcBef>
              <a:buNone/>
            </a:pPr>
            <a:endParaRPr lang="en-AU" sz="2200" dirty="0"/>
          </a:p>
          <a:p>
            <a:pPr marL="0" indent="0">
              <a:lnSpc>
                <a:spcPct val="90000"/>
              </a:lnSpc>
              <a:spcBef>
                <a:spcPts val="0"/>
              </a:spcBef>
              <a:buNone/>
            </a:pPr>
            <a:r>
              <a:rPr lang="en-AU" sz="2500" dirty="0"/>
              <a:t>The conducting material (paste/electrolyte) acts to allow electron trading through chemical reactions.</a:t>
            </a:r>
          </a:p>
          <a:p>
            <a:pPr marL="0" indent="0">
              <a:lnSpc>
                <a:spcPct val="90000"/>
              </a:lnSpc>
              <a:spcBef>
                <a:spcPts val="0"/>
              </a:spcBef>
              <a:buNone/>
            </a:pPr>
            <a:r>
              <a:rPr lang="en-AU" sz="2500" dirty="0"/>
              <a:t>The chemical reaction occurs between the conducting material and both the low electronegative (high number of electrons) and high electronegative materials (low number of electrons).</a:t>
            </a:r>
          </a:p>
          <a:p>
            <a:pPr marL="0" indent="0">
              <a:lnSpc>
                <a:spcPct val="90000"/>
              </a:lnSpc>
              <a:spcBef>
                <a:spcPts val="0"/>
              </a:spcBef>
              <a:buNone/>
            </a:pPr>
            <a:r>
              <a:rPr lang="en-AU" sz="2500" dirty="0"/>
              <a:t>During the process the positive and negative ions in the conducting material move to either side to increase the life of the battery.</a:t>
            </a:r>
          </a:p>
          <a:p>
            <a:pPr marL="0" indent="0">
              <a:lnSpc>
                <a:spcPct val="90000"/>
              </a:lnSpc>
              <a:spcBef>
                <a:spcPts val="0"/>
              </a:spcBef>
              <a:buNone/>
            </a:pPr>
            <a:r>
              <a:rPr lang="en-AU" sz="2500" dirty="0"/>
              <a:t>Once the chemicals are exhausted, the battery is considered “flat”.</a:t>
            </a:r>
          </a:p>
        </p:txBody>
      </p:sp>
      <p:pic>
        <p:nvPicPr>
          <p:cNvPr id="21506" name="Picture 2" descr="http://media.web.britannica.com/eb-media/66/85266-034-A99B0E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84784"/>
            <a:ext cx="2573660" cy="1754769"/>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media.tumblr.com/tumblr_loeauuBapc1qf00w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484784"/>
            <a:ext cx="2233342" cy="1754769"/>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www.qrg.northwestern.edu/projects/vss/docs/media/Power/batter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4685" y="1484784"/>
            <a:ext cx="1495472" cy="175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55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Batteries in Series and Parallel</a:t>
            </a:r>
          </a:p>
        </p:txBody>
      </p:sp>
      <p:sp>
        <p:nvSpPr>
          <p:cNvPr id="4099" name="Espace réservé du contenu 2"/>
          <p:cNvSpPr>
            <a:spLocks noGrp="1"/>
          </p:cNvSpPr>
          <p:nvPr>
            <p:ph idx="1"/>
          </p:nvPr>
        </p:nvSpPr>
        <p:spPr>
          <a:xfrm>
            <a:off x="142844" y="5731221"/>
            <a:ext cx="8786874" cy="1152127"/>
          </a:xfrm>
        </p:spPr>
        <p:txBody>
          <a:bodyPr/>
          <a:lstStyle/>
          <a:p>
            <a:pPr marL="0" indent="0">
              <a:buNone/>
            </a:pPr>
            <a:r>
              <a:rPr lang="en-AU" sz="2800" dirty="0"/>
              <a:t>Batteries in parallel last longer. That is, 2 full batteries in parallel will last twice as long as 2 full batteries in series.</a:t>
            </a:r>
          </a:p>
        </p:txBody>
      </p:sp>
      <p:pic>
        <p:nvPicPr>
          <p:cNvPr id="22530" name="Picture 2" descr="http://www.makeitsolar.com/images/battery_circuit_series_0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2933700" cy="441007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www.makeitsolar.com/images/battery_circuit_parallel_0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1882984"/>
            <a:ext cx="4752528" cy="379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663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Batteries in Series and Parallel</a:t>
            </a:r>
          </a:p>
        </p:txBody>
      </p:sp>
      <p:pic>
        <p:nvPicPr>
          <p:cNvPr id="23554" name="Picture 2" descr="http://www.members.shaw.ca/len92/battery_parallel_seri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340768"/>
            <a:ext cx="7104786" cy="4896544"/>
          </a:xfrm>
          <a:prstGeom prst="rect">
            <a:avLst/>
          </a:prstGeom>
          <a:solidFill>
            <a:schemeClr val="bg1"/>
          </a:solidFill>
        </p:spPr>
      </p:pic>
    </p:spTree>
    <p:extLst>
      <p:ext uri="{BB962C8B-B14F-4D97-AF65-F5344CB8AC3E}">
        <p14:creationId xmlns:p14="http://schemas.microsoft.com/office/powerpoint/2010/main" val="327968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Electrical Potential Difference (Voltage)</a:t>
            </a:r>
          </a:p>
        </p:txBody>
      </p:sp>
      <p:sp>
        <p:nvSpPr>
          <p:cNvPr id="5123" name="Espace réservé du contenu 2"/>
          <p:cNvSpPr>
            <a:spLocks noGrp="1"/>
          </p:cNvSpPr>
          <p:nvPr>
            <p:ph idx="1"/>
          </p:nvPr>
        </p:nvSpPr>
        <p:spPr>
          <a:xfrm>
            <a:off x="457200" y="1668150"/>
            <a:ext cx="8229600" cy="4929202"/>
          </a:xfrm>
          <a:solidFill>
            <a:schemeClr val="accent1">
              <a:alpha val="50000"/>
            </a:schemeClr>
          </a:solidFill>
        </p:spPr>
        <p:txBody>
          <a:bodyPr/>
          <a:lstStyle/>
          <a:p>
            <a:pPr>
              <a:spcBef>
                <a:spcPts val="0"/>
              </a:spcBef>
              <a:buNone/>
            </a:pPr>
            <a:r>
              <a:rPr lang="en-AU" dirty="0">
                <a:solidFill>
                  <a:schemeClr val="bg1"/>
                </a:solidFill>
              </a:rPr>
              <a:t>		V = </a:t>
            </a:r>
            <a:r>
              <a:rPr lang="en-AU" u="sng" dirty="0">
                <a:solidFill>
                  <a:schemeClr val="bg1"/>
                </a:solidFill>
              </a:rPr>
              <a:t> W</a:t>
            </a:r>
            <a:endParaRPr lang="en-AU" dirty="0">
              <a:solidFill>
                <a:schemeClr val="bg1"/>
              </a:solidFill>
            </a:endParaRPr>
          </a:p>
          <a:p>
            <a:pPr>
              <a:spcBef>
                <a:spcPts val="0"/>
              </a:spcBef>
              <a:buNone/>
            </a:pPr>
            <a:r>
              <a:rPr lang="en-AU" dirty="0">
                <a:solidFill>
                  <a:schemeClr val="bg1"/>
                </a:solidFill>
              </a:rPr>
              <a:t>		        q</a:t>
            </a:r>
          </a:p>
          <a:p>
            <a:pPr>
              <a:spcBef>
                <a:spcPts val="0"/>
              </a:spcBef>
              <a:buNone/>
            </a:pPr>
            <a:r>
              <a:rPr lang="en-AU" dirty="0">
                <a:solidFill>
                  <a:schemeClr val="bg1"/>
                </a:solidFill>
              </a:rPr>
              <a:t>				V – potential difference or 					voltage (V or J C</a:t>
            </a:r>
            <a:r>
              <a:rPr lang="en-AU" baseline="30000" dirty="0">
                <a:solidFill>
                  <a:schemeClr val="bg1"/>
                </a:solidFill>
              </a:rPr>
              <a:t>-1</a:t>
            </a:r>
            <a:r>
              <a:rPr lang="en-AU" dirty="0">
                <a:solidFill>
                  <a:schemeClr val="bg1"/>
                </a:solidFill>
              </a:rPr>
              <a:t>)</a:t>
            </a:r>
          </a:p>
          <a:p>
            <a:pPr>
              <a:spcBef>
                <a:spcPts val="0"/>
              </a:spcBef>
              <a:buNone/>
            </a:pPr>
            <a:r>
              <a:rPr lang="en-AU" dirty="0">
                <a:solidFill>
                  <a:schemeClr val="bg1"/>
                </a:solidFill>
              </a:rPr>
              <a:t>				q – charge (C)</a:t>
            </a:r>
          </a:p>
          <a:p>
            <a:pPr>
              <a:spcBef>
                <a:spcPts val="0"/>
              </a:spcBef>
              <a:buNone/>
            </a:pPr>
            <a:r>
              <a:rPr lang="en-AU" dirty="0">
                <a:solidFill>
                  <a:schemeClr val="bg1"/>
                </a:solidFill>
              </a:rPr>
              <a:t>				W – work (J)</a:t>
            </a:r>
          </a:p>
          <a:p>
            <a:pPr>
              <a:spcBef>
                <a:spcPts val="0"/>
              </a:spcBef>
              <a:buNone/>
            </a:pPr>
            <a:endParaRPr lang="en-AU" dirty="0">
              <a:solidFill>
                <a:schemeClr val="bg1"/>
              </a:solidFill>
            </a:endParaRPr>
          </a:p>
          <a:p>
            <a:pPr>
              <a:spcBef>
                <a:spcPts val="0"/>
              </a:spcBef>
              <a:buNone/>
            </a:pPr>
            <a:r>
              <a:rPr lang="en-AU" dirty="0">
                <a:solidFill>
                  <a:schemeClr val="bg1"/>
                </a:solidFill>
              </a:rPr>
              <a:t>Potential difference is the difference in potential energy per unit charge between two points.</a:t>
            </a:r>
          </a:p>
        </p:txBody>
      </p:sp>
    </p:spTree>
    <p:extLst>
      <p:ext uri="{BB962C8B-B14F-4D97-AF65-F5344CB8AC3E}">
        <p14:creationId xmlns:p14="http://schemas.microsoft.com/office/powerpoint/2010/main" val="78716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Examples</a:t>
            </a:r>
          </a:p>
        </p:txBody>
      </p:sp>
      <p:sp>
        <p:nvSpPr>
          <p:cNvPr id="5123" name="Espace réservé du contenu 2"/>
          <p:cNvSpPr>
            <a:spLocks noGrp="1"/>
          </p:cNvSpPr>
          <p:nvPr>
            <p:ph idx="1"/>
          </p:nvPr>
        </p:nvSpPr>
        <p:spPr>
          <a:xfrm>
            <a:off x="107504" y="1196752"/>
            <a:ext cx="8928992" cy="5544616"/>
          </a:xfrm>
          <a:solidFill>
            <a:schemeClr val="accent1">
              <a:alpha val="50000"/>
            </a:schemeClr>
          </a:solidFill>
        </p:spPr>
        <p:txBody>
          <a:bodyPr/>
          <a:lstStyle/>
          <a:p>
            <a:pPr>
              <a:buNone/>
            </a:pPr>
            <a:r>
              <a:rPr lang="en-AU" sz="2800" u="sng" dirty="0">
                <a:solidFill>
                  <a:schemeClr val="bg1"/>
                </a:solidFill>
              </a:rPr>
              <a:t>Example 5.2a:</a:t>
            </a:r>
            <a:r>
              <a:rPr lang="en-AU" sz="2800" dirty="0">
                <a:solidFill>
                  <a:schemeClr val="bg1"/>
                </a:solidFill>
              </a:rPr>
              <a:t> </a:t>
            </a:r>
          </a:p>
          <a:p>
            <a:pPr>
              <a:buNone/>
            </a:pPr>
            <a:r>
              <a:rPr lang="en-AU" sz="2800" dirty="0">
                <a:solidFill>
                  <a:schemeClr val="bg1"/>
                </a:solidFill>
              </a:rPr>
              <a:t>A CRT monitor has a potential difference in its picture tube of 3 kV across which electrons are accelerated. Calculate the energy acquired by the electrons as they are accelerated through this potential difference.</a:t>
            </a:r>
          </a:p>
          <a:p>
            <a:pPr>
              <a:buNone/>
            </a:pPr>
            <a:r>
              <a:rPr lang="en-AU" sz="2800" dirty="0">
                <a:solidFill>
                  <a:schemeClr val="bg1"/>
                </a:solidFill>
              </a:rPr>
              <a:t>Solution</a:t>
            </a:r>
          </a:p>
          <a:p>
            <a:pPr>
              <a:buNone/>
            </a:pPr>
            <a:r>
              <a:rPr lang="en-AU" sz="2800" dirty="0">
                <a:solidFill>
                  <a:schemeClr val="bg1"/>
                </a:solidFill>
              </a:rPr>
              <a:t>V = 3 x 10</a:t>
            </a:r>
            <a:r>
              <a:rPr lang="en-AU" sz="2800" baseline="30000" dirty="0">
                <a:solidFill>
                  <a:schemeClr val="bg1"/>
                </a:solidFill>
              </a:rPr>
              <a:t>3</a:t>
            </a:r>
            <a:r>
              <a:rPr lang="en-AU" sz="2800" dirty="0">
                <a:solidFill>
                  <a:schemeClr val="bg1"/>
                </a:solidFill>
              </a:rPr>
              <a:t> V</a:t>
            </a:r>
          </a:p>
          <a:p>
            <a:pPr>
              <a:buNone/>
            </a:pPr>
            <a:r>
              <a:rPr lang="en-AU" sz="2800" dirty="0">
                <a:solidFill>
                  <a:schemeClr val="bg1"/>
                </a:solidFill>
              </a:rPr>
              <a:t>q = 1.6 x 10</a:t>
            </a:r>
            <a:r>
              <a:rPr lang="en-AU" sz="2800" baseline="30000" dirty="0">
                <a:solidFill>
                  <a:schemeClr val="bg1"/>
                </a:solidFill>
              </a:rPr>
              <a:t>-19</a:t>
            </a:r>
            <a:r>
              <a:rPr lang="en-AU" sz="2800" dirty="0">
                <a:solidFill>
                  <a:schemeClr val="bg1"/>
                </a:solidFill>
              </a:rPr>
              <a:t> C</a:t>
            </a:r>
          </a:p>
          <a:p>
            <a:pPr>
              <a:buNone/>
            </a:pPr>
            <a:r>
              <a:rPr lang="en-AU" sz="2800" dirty="0">
                <a:solidFill>
                  <a:schemeClr val="bg1"/>
                </a:solidFill>
              </a:rPr>
              <a:t>				W = V q</a:t>
            </a:r>
          </a:p>
          <a:p>
            <a:pPr>
              <a:buNone/>
            </a:pPr>
            <a:r>
              <a:rPr lang="en-AU" sz="2800" dirty="0">
                <a:solidFill>
                  <a:schemeClr val="bg1"/>
                </a:solidFill>
              </a:rPr>
              <a:t>				     = 3 x 10</a:t>
            </a:r>
            <a:r>
              <a:rPr lang="en-AU" sz="2800" baseline="30000" dirty="0">
                <a:solidFill>
                  <a:schemeClr val="bg1"/>
                </a:solidFill>
              </a:rPr>
              <a:t>3</a:t>
            </a:r>
            <a:r>
              <a:rPr lang="en-AU" sz="2800" dirty="0">
                <a:solidFill>
                  <a:schemeClr val="bg1"/>
                </a:solidFill>
              </a:rPr>
              <a:t> x 1.6 x 10</a:t>
            </a:r>
            <a:r>
              <a:rPr lang="en-AU" sz="2800" baseline="30000" dirty="0">
                <a:solidFill>
                  <a:schemeClr val="bg1"/>
                </a:solidFill>
              </a:rPr>
              <a:t>-19</a:t>
            </a:r>
            <a:endParaRPr lang="en-AU" sz="2800" dirty="0">
              <a:solidFill>
                <a:schemeClr val="bg1"/>
              </a:solidFill>
            </a:endParaRPr>
          </a:p>
          <a:p>
            <a:pPr>
              <a:buNone/>
            </a:pPr>
            <a:r>
              <a:rPr lang="en-AU" sz="2800" dirty="0">
                <a:solidFill>
                  <a:schemeClr val="bg1"/>
                </a:solidFill>
              </a:rPr>
              <a:t>				     = 4.8 x 10</a:t>
            </a:r>
            <a:r>
              <a:rPr lang="en-AU" sz="2800" baseline="30000" dirty="0">
                <a:solidFill>
                  <a:schemeClr val="bg1"/>
                </a:solidFill>
              </a:rPr>
              <a:t>-16</a:t>
            </a:r>
            <a:r>
              <a:rPr lang="en-AU" sz="2800" dirty="0">
                <a:solidFill>
                  <a:schemeClr val="bg1"/>
                </a:solidFill>
              </a:rPr>
              <a:t> J</a:t>
            </a:r>
          </a:p>
        </p:txBody>
      </p:sp>
    </p:spTree>
    <p:extLst>
      <p:ext uri="{BB962C8B-B14F-4D97-AF65-F5344CB8AC3E}">
        <p14:creationId xmlns:p14="http://schemas.microsoft.com/office/powerpoint/2010/main" val="175199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Example</a:t>
            </a:r>
          </a:p>
        </p:txBody>
      </p:sp>
      <p:sp>
        <p:nvSpPr>
          <p:cNvPr id="4099" name="Espace réservé du contenu 2"/>
          <p:cNvSpPr>
            <a:spLocks noGrp="1"/>
          </p:cNvSpPr>
          <p:nvPr>
            <p:ph idx="1"/>
          </p:nvPr>
        </p:nvSpPr>
        <p:spPr>
          <a:xfrm>
            <a:off x="142844" y="1340769"/>
            <a:ext cx="8786874" cy="5400600"/>
          </a:xfrm>
          <a:solidFill>
            <a:schemeClr val="bg1"/>
          </a:solidFill>
        </p:spPr>
        <p:txBody>
          <a:bodyPr/>
          <a:lstStyle/>
          <a:p>
            <a:pPr marL="0" indent="0">
              <a:buNone/>
            </a:pPr>
            <a:r>
              <a:rPr lang="en-AU" sz="2600" u="sng" dirty="0"/>
              <a:t>Example 5.2b:</a:t>
            </a:r>
            <a:r>
              <a:rPr lang="en-AU" sz="2600" dirty="0"/>
              <a:t> Electrons in a T.V. tube are accelerated through a potential difference of 2kV. Given that the mass of an electron is 9.11 x 10</a:t>
            </a:r>
            <a:r>
              <a:rPr lang="en-AU" sz="2600" baseline="30000" dirty="0"/>
              <a:t>-31</a:t>
            </a:r>
            <a:r>
              <a:rPr lang="en-AU" sz="2600" dirty="0"/>
              <a:t> kg and their charge is 1.6 x 10</a:t>
            </a:r>
            <a:r>
              <a:rPr lang="en-AU" sz="2600" baseline="30000" dirty="0"/>
              <a:t>-19</a:t>
            </a:r>
            <a:r>
              <a:rPr lang="en-AU" sz="2600" dirty="0"/>
              <a:t> C, determine;</a:t>
            </a:r>
          </a:p>
          <a:p>
            <a:pPr marL="0" indent="0">
              <a:buNone/>
            </a:pPr>
            <a:r>
              <a:rPr lang="en-AU" sz="2600" dirty="0"/>
              <a:t>a) The work done on an electron</a:t>
            </a:r>
          </a:p>
          <a:p>
            <a:pPr marL="0" indent="0">
              <a:buNone/>
            </a:pPr>
            <a:r>
              <a:rPr lang="en-AU" sz="2600" dirty="0"/>
              <a:t>	Solution</a:t>
            </a:r>
          </a:p>
          <a:p>
            <a:pPr marL="0" indent="0">
              <a:buNone/>
            </a:pPr>
            <a:r>
              <a:rPr lang="en-AU" sz="2600" dirty="0"/>
              <a:t>	V = 2 x 10</a:t>
            </a:r>
            <a:r>
              <a:rPr lang="en-AU" sz="2600" baseline="30000" dirty="0"/>
              <a:t>3</a:t>
            </a:r>
            <a:r>
              <a:rPr lang="en-AU" sz="2600" dirty="0"/>
              <a:t> V			W = V q</a:t>
            </a:r>
          </a:p>
          <a:p>
            <a:pPr marL="0" indent="0">
              <a:buNone/>
            </a:pPr>
            <a:r>
              <a:rPr lang="en-AU" sz="2600" dirty="0"/>
              <a:t>	q = 1.6 x 10</a:t>
            </a:r>
            <a:r>
              <a:rPr lang="en-AU" sz="2600" baseline="30000" dirty="0"/>
              <a:t>-19</a:t>
            </a:r>
            <a:r>
              <a:rPr lang="en-AU" sz="2600" dirty="0"/>
              <a:t> C		     = 2 x 10</a:t>
            </a:r>
            <a:r>
              <a:rPr lang="en-AU" sz="2600" baseline="30000" dirty="0"/>
              <a:t>3</a:t>
            </a:r>
            <a:r>
              <a:rPr lang="en-AU" sz="2600" dirty="0"/>
              <a:t> x 1.6 x 10</a:t>
            </a:r>
            <a:r>
              <a:rPr lang="en-AU" sz="2600" baseline="30000" dirty="0"/>
              <a:t>-19</a:t>
            </a:r>
            <a:r>
              <a:rPr lang="en-AU" sz="2600" dirty="0"/>
              <a:t> </a:t>
            </a:r>
          </a:p>
          <a:p>
            <a:pPr marL="0" indent="0">
              <a:buNone/>
            </a:pPr>
            <a:r>
              <a:rPr lang="en-AU" sz="2600" dirty="0"/>
              <a:t>					     = 3.2 x 10</a:t>
            </a:r>
            <a:r>
              <a:rPr lang="en-AU" sz="2600" baseline="30000" dirty="0"/>
              <a:t>-16</a:t>
            </a:r>
            <a:r>
              <a:rPr lang="en-AU" sz="2600" dirty="0"/>
              <a:t> J</a:t>
            </a:r>
          </a:p>
          <a:p>
            <a:pPr marL="0" indent="0">
              <a:buNone/>
            </a:pPr>
            <a:r>
              <a:rPr lang="en-AU" sz="2600" dirty="0"/>
              <a:t>b) The Kinetic Energy of the electrons</a:t>
            </a:r>
          </a:p>
          <a:p>
            <a:pPr marL="0" indent="0">
              <a:buNone/>
            </a:pPr>
            <a:r>
              <a:rPr lang="en-AU" sz="2600" dirty="0"/>
              <a:t>	Kinetic Energy = Work Done</a:t>
            </a:r>
          </a:p>
          <a:p>
            <a:pPr marL="0" indent="0">
              <a:buNone/>
            </a:pPr>
            <a:r>
              <a:rPr lang="en-AU" sz="2600" dirty="0"/>
              <a:t>			= 3.2 x 10</a:t>
            </a:r>
            <a:r>
              <a:rPr lang="en-AU" sz="2600" baseline="30000" dirty="0"/>
              <a:t>-16</a:t>
            </a:r>
            <a:r>
              <a:rPr lang="en-AU" sz="2600" dirty="0"/>
              <a:t> J</a:t>
            </a:r>
          </a:p>
          <a:p>
            <a:pPr marL="0" indent="0">
              <a:buNone/>
            </a:pPr>
            <a:endParaRPr lang="en-AU" sz="2600" dirty="0"/>
          </a:p>
        </p:txBody>
      </p:sp>
    </p:spTree>
    <p:extLst>
      <p:ext uri="{BB962C8B-B14F-4D97-AF65-F5344CB8AC3E}">
        <p14:creationId xmlns:p14="http://schemas.microsoft.com/office/powerpoint/2010/main" val="237367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Example</a:t>
            </a:r>
          </a:p>
        </p:txBody>
      </p:sp>
      <mc:AlternateContent xmlns:mc="http://schemas.openxmlformats.org/markup-compatibility/2006" xmlns:a14="http://schemas.microsoft.com/office/drawing/2010/main">
        <mc:Choice Requires="a14">
          <p:sp>
            <p:nvSpPr>
              <p:cNvPr id="4099" name="Espace réservé du contenu 2"/>
              <p:cNvSpPr>
                <a:spLocks noGrp="1"/>
              </p:cNvSpPr>
              <p:nvPr>
                <p:ph idx="1"/>
              </p:nvPr>
            </p:nvSpPr>
            <p:spPr>
              <a:xfrm>
                <a:off x="142844" y="1340769"/>
                <a:ext cx="8786874" cy="5400600"/>
              </a:xfrm>
              <a:solidFill>
                <a:schemeClr val="bg1"/>
              </a:solidFill>
            </p:spPr>
            <p:txBody>
              <a:bodyPr/>
              <a:lstStyle/>
              <a:p>
                <a:pPr marL="0" indent="0">
                  <a:buNone/>
                </a:pPr>
                <a:r>
                  <a:rPr lang="en-AU" sz="2400" dirty="0"/>
                  <a:t>c) The final velocity of the electrons, assuming they were initially at rest.</a:t>
                </a:r>
              </a:p>
              <a:p>
                <a:pPr marL="0" indent="0">
                  <a:buNone/>
                </a:pPr>
                <a:r>
                  <a:rPr lang="en-AU" sz="2400" dirty="0"/>
                  <a:t>	Solution</a:t>
                </a:r>
              </a:p>
              <a:p>
                <a:pPr marL="0" indent="0">
                  <a:buNone/>
                </a:pPr>
                <a:r>
                  <a:rPr lang="en-AU" sz="2400" dirty="0" err="1"/>
                  <a:t>E</a:t>
                </a:r>
                <a:r>
                  <a:rPr lang="en-AU" sz="2400" baseline="-25000" dirty="0" err="1"/>
                  <a:t>k</a:t>
                </a:r>
                <a:r>
                  <a:rPr lang="en-AU" sz="2400" dirty="0"/>
                  <a:t> = 3.2 x 10</a:t>
                </a:r>
                <a:r>
                  <a:rPr lang="en-AU" sz="2400" baseline="30000" dirty="0"/>
                  <a:t>-16</a:t>
                </a:r>
                <a:r>
                  <a:rPr lang="en-AU" sz="2400" dirty="0"/>
                  <a:t>J			</a:t>
                </a:r>
              </a:p>
              <a:p>
                <a:pPr marL="0" indent="0">
                  <a:buNone/>
                </a:pPr>
                <a:r>
                  <a:rPr lang="en-AU" sz="2400" dirty="0"/>
                  <a:t>m = 9.11 x 10</a:t>
                </a:r>
                <a:r>
                  <a:rPr lang="en-AU" sz="2400" baseline="30000" dirty="0"/>
                  <a:t>-31</a:t>
                </a:r>
                <a:r>
                  <a:rPr lang="en-AU" sz="2400" dirty="0"/>
                  <a:t> kg</a:t>
                </a:r>
              </a:p>
              <a:p>
                <a:pPr marL="0" indent="0">
                  <a:buNone/>
                </a:pPr>
                <a:r>
                  <a:rPr lang="en-AU" sz="2400" dirty="0"/>
                  <a:t>u = 0</a:t>
                </a:r>
              </a:p>
              <a:p>
                <a:pPr marL="0" indent="0">
                  <a:buNone/>
                </a:pPr>
                <a:r>
                  <a:rPr lang="en-AU" sz="2400" dirty="0" err="1"/>
                  <a:t>E</a:t>
                </a:r>
                <a:r>
                  <a:rPr lang="en-AU" sz="2400" baseline="-25000" dirty="0" err="1"/>
                  <a:t>k</a:t>
                </a:r>
                <a:r>
                  <a:rPr lang="en-AU" sz="2400" dirty="0"/>
                  <a:t> = ½ m v</a:t>
                </a:r>
                <a:r>
                  <a:rPr lang="en-AU" sz="2400" baseline="30000" dirty="0"/>
                  <a:t>2</a:t>
                </a:r>
              </a:p>
              <a:p>
                <a:pPr marL="0" indent="0">
                  <a:buNone/>
                </a:pPr>
                <a:r>
                  <a:rPr lang="en-AU" sz="2400" dirty="0"/>
                  <a:t>			       v =              </a:t>
                </a:r>
                <a:r>
                  <a:rPr lang="en-AU" sz="2400" dirty="0" err="1"/>
                  <a:t>E</a:t>
                </a:r>
                <a:r>
                  <a:rPr lang="en-AU" sz="2400" baseline="-25000" dirty="0" err="1"/>
                  <a:t>k</a:t>
                </a:r>
                <a:r>
                  <a:rPr lang="en-AU" sz="2400" dirty="0"/>
                  <a:t>	= 	 3.2 x 10</a:t>
                </a:r>
                <a:r>
                  <a:rPr lang="en-AU" sz="2400" baseline="30000" dirty="0"/>
                  <a:t>-16</a:t>
                </a:r>
                <a:endParaRPr lang="en-AU" sz="2400" dirty="0"/>
              </a:p>
              <a:p>
                <a:pPr marL="0" indent="0">
                  <a:buNone/>
                </a:pPr>
                <a14:m>
                  <m:oMath xmlns:m="http://schemas.openxmlformats.org/officeDocument/2006/math">
                    <m:r>
                      <a:rPr lang="en-AU" sz="2400" b="0" i="1" smtClean="0">
                        <a:latin typeface="Cambria Math"/>
                      </a:rPr>
                      <m:t>                                                            </m:t>
                    </m:r>
                    <m:r>
                      <a:rPr lang="en-AU" sz="2400" i="1">
                        <a:latin typeface="Cambria Math"/>
                      </a:rPr>
                      <m:t>√</m:t>
                    </m:r>
                  </m:oMath>
                </a14:m>
                <a:r>
                  <a:rPr lang="en-AU" sz="2400" dirty="0"/>
                  <a:t>   ½ m </a:t>
                </a:r>
                <a14:m>
                  <m:oMath xmlns:m="http://schemas.openxmlformats.org/officeDocument/2006/math">
                    <m:r>
                      <a:rPr lang="en-AU" sz="2400" b="0" i="0" smtClean="0">
                        <a:latin typeface="Cambria Math"/>
                      </a:rPr>
                      <m:t>          </m:t>
                    </m:r>
                    <m:r>
                      <a:rPr lang="en-AU" sz="2400" i="1">
                        <a:latin typeface="Cambria Math"/>
                      </a:rPr>
                      <m:t>√</m:t>
                    </m:r>
                  </m:oMath>
                </a14:m>
                <a:r>
                  <a:rPr lang="en-AU" sz="2400" dirty="0"/>
                  <a:t>  ½ x 9.11 x 10</a:t>
                </a:r>
                <a:r>
                  <a:rPr lang="en-AU" sz="2400" baseline="30000" dirty="0"/>
                  <a:t>-31</a:t>
                </a:r>
              </a:p>
              <a:p>
                <a:pPr marL="0" indent="0">
                  <a:buNone/>
                </a:pPr>
                <a:r>
                  <a:rPr lang="en-AU" sz="2400" dirty="0"/>
                  <a:t>				v = 2.65 x 10</a:t>
                </a:r>
                <a:r>
                  <a:rPr lang="en-AU" sz="2400" baseline="30000" dirty="0"/>
                  <a:t>7</a:t>
                </a:r>
                <a:r>
                  <a:rPr lang="en-AU" sz="2400" dirty="0"/>
                  <a:t> m s</a:t>
                </a:r>
                <a:r>
                  <a:rPr lang="en-AU" sz="2400" baseline="30000" dirty="0"/>
                  <a:t>-1</a:t>
                </a:r>
              </a:p>
            </p:txBody>
          </p:sp>
        </mc:Choice>
        <mc:Fallback xmlns="">
          <p:sp>
            <p:nvSpPr>
              <p:cNvPr id="4099" name="Espace réservé du contenu 2"/>
              <p:cNvSpPr>
                <a:spLocks noGrp="1" noRot="1" noChangeAspect="1" noMove="1" noResize="1" noEditPoints="1" noAdjustHandles="1" noChangeArrowheads="1" noChangeShapeType="1" noTextEdit="1"/>
              </p:cNvSpPr>
              <p:nvPr>
                <p:ph idx="1"/>
              </p:nvPr>
            </p:nvSpPr>
            <p:spPr>
              <a:xfrm>
                <a:off x="142844" y="1340769"/>
                <a:ext cx="8786874" cy="5400600"/>
              </a:xfrm>
              <a:blipFill rotWithShape="0">
                <a:blip r:embed="rId3"/>
                <a:stretch>
                  <a:fillRect l="-1040" t="-903"/>
                </a:stretch>
              </a:blipFill>
            </p:spPr>
            <p:txBody>
              <a:bodyPr/>
              <a:lstStyle/>
              <a:p>
                <a:r>
                  <a:rPr lang="en-AU">
                    <a:noFill/>
                  </a:rPr>
                  <a:t> </a:t>
                </a:r>
              </a:p>
            </p:txBody>
          </p:sp>
        </mc:Fallback>
      </mc:AlternateContent>
      <p:grpSp>
        <p:nvGrpSpPr>
          <p:cNvPr id="7" name="Group 6"/>
          <p:cNvGrpSpPr/>
          <p:nvPr/>
        </p:nvGrpSpPr>
        <p:grpSpPr>
          <a:xfrm>
            <a:off x="4355976" y="4293096"/>
            <a:ext cx="864096" cy="792088"/>
            <a:chOff x="4355976" y="5013176"/>
            <a:chExt cx="864096" cy="792088"/>
          </a:xfrm>
        </p:grpSpPr>
        <p:cxnSp>
          <p:nvCxnSpPr>
            <p:cNvPr id="3" name="Straight Connector 2"/>
            <p:cNvCxnSpPr/>
            <p:nvPr/>
          </p:nvCxnSpPr>
          <p:spPr>
            <a:xfrm flipV="1">
              <a:off x="4355976" y="5013176"/>
              <a:ext cx="216024" cy="7920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572000" y="5013176"/>
              <a:ext cx="64807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2000" y="5517232"/>
              <a:ext cx="64807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012160" y="4293096"/>
            <a:ext cx="2232248" cy="792088"/>
            <a:chOff x="4355976" y="5013176"/>
            <a:chExt cx="2232248" cy="792088"/>
          </a:xfrm>
        </p:grpSpPr>
        <p:cxnSp>
          <p:nvCxnSpPr>
            <p:cNvPr id="14" name="Straight Connector 13"/>
            <p:cNvCxnSpPr/>
            <p:nvPr/>
          </p:nvCxnSpPr>
          <p:spPr>
            <a:xfrm flipV="1">
              <a:off x="4355976" y="5013176"/>
              <a:ext cx="216024" cy="7920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572000" y="5013176"/>
              <a:ext cx="201622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572000" y="5517232"/>
              <a:ext cx="194421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2427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283968" y="2060848"/>
            <a:ext cx="1224136" cy="72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483768" y="908720"/>
            <a:ext cx="6624736" cy="5632311"/>
          </a:xfrm>
          <a:prstGeom prst="rect">
            <a:avLst/>
          </a:prstGeom>
        </p:spPr>
        <p:txBody>
          <a:bodyPr wrap="square">
            <a:spAutoFit/>
          </a:bodyPr>
          <a:lstStyle/>
          <a:p>
            <a:pPr marL="342900" indent="-342900">
              <a:buFont typeface="Arial" pitchFamily="34" charset="0"/>
              <a:buChar char="•"/>
            </a:pPr>
            <a:r>
              <a:rPr lang="en-AU" sz="2400" dirty="0">
                <a:latin typeface="Arial" pitchFamily="34" charset="0"/>
                <a:cs typeface="Arial" pitchFamily="34" charset="0"/>
              </a:rPr>
              <a:t>Electric Current (I) – The amount of charge passing a given point per second. Unit of current is Ampere (A).</a:t>
            </a:r>
          </a:p>
          <a:p>
            <a:r>
              <a:rPr lang="en-AU" sz="2400" dirty="0">
                <a:latin typeface="Arial" pitchFamily="34" charset="0"/>
                <a:cs typeface="Arial" pitchFamily="34" charset="0"/>
              </a:rPr>
              <a:t>		I = </a:t>
            </a:r>
            <a:r>
              <a:rPr lang="en-AU" sz="2400" u="sng" dirty="0">
                <a:latin typeface="Arial" pitchFamily="34" charset="0"/>
                <a:cs typeface="Arial" pitchFamily="34" charset="0"/>
              </a:rPr>
              <a:t>  q  </a:t>
            </a:r>
            <a:r>
              <a:rPr lang="en-AU" sz="2400" u="sng" dirty="0">
                <a:solidFill>
                  <a:schemeClr val="accent1">
                    <a:lumMod val="40000"/>
                    <a:lumOff val="60000"/>
                  </a:schemeClr>
                </a:solidFill>
                <a:latin typeface="Arial" pitchFamily="34" charset="0"/>
                <a:cs typeface="Arial" pitchFamily="34" charset="0"/>
              </a:rPr>
              <a:t>.</a:t>
            </a:r>
          </a:p>
          <a:p>
            <a:r>
              <a:rPr lang="en-AU" sz="2400" dirty="0">
                <a:latin typeface="Arial" pitchFamily="34" charset="0"/>
                <a:cs typeface="Arial" pitchFamily="34" charset="0"/>
              </a:rPr>
              <a:t>		        t		I – current (A)</a:t>
            </a:r>
          </a:p>
          <a:p>
            <a:r>
              <a:rPr lang="en-AU" sz="2400" dirty="0">
                <a:latin typeface="Arial" pitchFamily="34" charset="0"/>
                <a:cs typeface="Arial" pitchFamily="34" charset="0"/>
              </a:rPr>
              <a:t>				q – charge (C)</a:t>
            </a:r>
          </a:p>
          <a:p>
            <a:r>
              <a:rPr lang="en-AU" sz="2400" dirty="0">
                <a:latin typeface="Arial" pitchFamily="34" charset="0"/>
                <a:cs typeface="Arial" pitchFamily="34" charset="0"/>
              </a:rPr>
              <a:t>				t – time (s)</a:t>
            </a:r>
          </a:p>
          <a:p>
            <a:r>
              <a:rPr lang="en-AU" sz="2400" u="sng" dirty="0">
                <a:latin typeface="Arial" pitchFamily="34" charset="0"/>
                <a:cs typeface="Arial" pitchFamily="34" charset="0"/>
              </a:rPr>
              <a:t>Example 5.3a:</a:t>
            </a:r>
          </a:p>
          <a:p>
            <a:r>
              <a:rPr lang="en-AU" sz="2400" dirty="0">
                <a:latin typeface="Arial" pitchFamily="34" charset="0"/>
                <a:cs typeface="Arial" pitchFamily="34" charset="0"/>
              </a:rPr>
              <a:t>A torch circuit carries a current of 2.5 x 10</a:t>
            </a:r>
            <a:r>
              <a:rPr lang="en-AU" sz="2400" baseline="30000" dirty="0">
                <a:latin typeface="Arial" pitchFamily="34" charset="0"/>
                <a:cs typeface="Arial" pitchFamily="34" charset="0"/>
              </a:rPr>
              <a:t>2</a:t>
            </a:r>
            <a:r>
              <a:rPr lang="en-AU" sz="2400" dirty="0">
                <a:latin typeface="Arial" pitchFamily="34" charset="0"/>
                <a:cs typeface="Arial" pitchFamily="34" charset="0"/>
              </a:rPr>
              <a:t> mA for 3.5 minutes. Calculate the total charge the battery has lost in this time.</a:t>
            </a:r>
          </a:p>
          <a:p>
            <a:r>
              <a:rPr lang="en-AU" sz="2400" dirty="0">
                <a:latin typeface="Arial" pitchFamily="34" charset="0"/>
                <a:cs typeface="Arial" pitchFamily="34" charset="0"/>
              </a:rPr>
              <a:t>Solution</a:t>
            </a:r>
          </a:p>
          <a:p>
            <a:r>
              <a:rPr lang="en-AU" sz="2400" dirty="0">
                <a:latin typeface="Arial" pitchFamily="34" charset="0"/>
                <a:cs typeface="Arial" pitchFamily="34" charset="0"/>
              </a:rPr>
              <a:t>I = 0.25 A</a:t>
            </a:r>
          </a:p>
          <a:p>
            <a:r>
              <a:rPr lang="en-AU" sz="2400" dirty="0">
                <a:latin typeface="Arial" pitchFamily="34" charset="0"/>
                <a:cs typeface="Arial" pitchFamily="34" charset="0"/>
              </a:rPr>
              <a:t>t = 3.5 x 60</a:t>
            </a:r>
          </a:p>
          <a:p>
            <a:r>
              <a:rPr lang="en-AU" sz="2400" dirty="0">
                <a:latin typeface="Arial" pitchFamily="34" charset="0"/>
                <a:cs typeface="Arial" pitchFamily="34" charset="0"/>
              </a:rPr>
              <a:t>	q = It = 0.25 x 3.5 x 60 = 52.5 C</a:t>
            </a:r>
          </a:p>
        </p:txBody>
      </p:sp>
      <p:sp>
        <p:nvSpPr>
          <p:cNvPr id="3074" name="Titre 1"/>
          <p:cNvSpPr>
            <a:spLocks noGrp="1"/>
          </p:cNvSpPr>
          <p:nvPr>
            <p:ph type="title"/>
          </p:nvPr>
        </p:nvSpPr>
        <p:spPr>
          <a:xfrm>
            <a:off x="2357422" y="0"/>
            <a:ext cx="6329362" cy="1143000"/>
          </a:xfrm>
        </p:spPr>
        <p:txBody>
          <a:bodyPr/>
          <a:lstStyle/>
          <a:p>
            <a:pPr algn="l"/>
            <a:r>
              <a:rPr lang="en-AU" dirty="0"/>
              <a:t>Current (I)</a:t>
            </a:r>
          </a:p>
        </p:txBody>
      </p:sp>
    </p:spTree>
    <p:extLst>
      <p:ext uri="{BB962C8B-B14F-4D97-AF65-F5344CB8AC3E}">
        <p14:creationId xmlns:p14="http://schemas.microsoft.com/office/powerpoint/2010/main" val="235373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Electric Field</a:t>
            </a:r>
          </a:p>
        </p:txBody>
      </p:sp>
      <p:sp>
        <p:nvSpPr>
          <p:cNvPr id="5123" name="Espace réservé du contenu 2"/>
          <p:cNvSpPr>
            <a:spLocks noGrp="1"/>
          </p:cNvSpPr>
          <p:nvPr>
            <p:ph idx="1"/>
          </p:nvPr>
        </p:nvSpPr>
        <p:spPr>
          <a:xfrm>
            <a:off x="457200" y="1357298"/>
            <a:ext cx="8229600" cy="5240053"/>
          </a:xfrm>
          <a:solidFill>
            <a:schemeClr val="accent1">
              <a:alpha val="50000"/>
            </a:schemeClr>
          </a:solidFill>
        </p:spPr>
        <p:txBody>
          <a:bodyPr/>
          <a:lstStyle/>
          <a:p>
            <a:pPr>
              <a:buNone/>
            </a:pPr>
            <a:r>
              <a:rPr lang="en-AU" sz="2800" dirty="0">
                <a:solidFill>
                  <a:schemeClr val="bg1"/>
                </a:solidFill>
              </a:rPr>
              <a:t>Field lines are representations of the forces a charge experiences.</a:t>
            </a:r>
          </a:p>
          <a:p>
            <a:pPr>
              <a:buNone/>
            </a:pPr>
            <a:endParaRPr lang="en-AU" dirty="0">
              <a:solidFill>
                <a:schemeClr val="bg1"/>
              </a:solidFill>
            </a:endParaRPr>
          </a:p>
          <a:p>
            <a:pPr>
              <a:buNone/>
            </a:pPr>
            <a:endParaRPr lang="en-AU" dirty="0">
              <a:solidFill>
                <a:schemeClr val="bg1"/>
              </a:solidFill>
            </a:endParaRPr>
          </a:p>
          <a:p>
            <a:pPr>
              <a:buNone/>
            </a:pPr>
            <a:endParaRPr lang="en-AU" sz="2800" dirty="0">
              <a:solidFill>
                <a:schemeClr val="bg1"/>
              </a:solidFill>
            </a:endParaRPr>
          </a:p>
          <a:p>
            <a:pPr>
              <a:buNone/>
            </a:pPr>
            <a:r>
              <a:rPr lang="en-AU" sz="2800" dirty="0">
                <a:solidFill>
                  <a:schemeClr val="bg1"/>
                </a:solidFill>
              </a:rPr>
              <a:t>Field lines must enter and leave at 90</a:t>
            </a:r>
            <a:r>
              <a:rPr lang="en-AU" sz="2800" baseline="30000" dirty="0">
                <a:solidFill>
                  <a:schemeClr val="bg1"/>
                </a:solidFill>
              </a:rPr>
              <a:t>o</a:t>
            </a:r>
            <a:r>
              <a:rPr lang="en-AU" sz="2800" dirty="0">
                <a:solidFill>
                  <a:schemeClr val="bg1"/>
                </a:solidFill>
              </a:rPr>
              <a:t> to the tangent of the object. </a:t>
            </a:r>
          </a:p>
          <a:p>
            <a:pPr>
              <a:buNone/>
            </a:pPr>
            <a:r>
              <a:rPr lang="en-AU" sz="2800" dirty="0">
                <a:solidFill>
                  <a:schemeClr val="bg1"/>
                </a:solidFill>
              </a:rPr>
              <a:t>Arrows must show field lines </a:t>
            </a:r>
          </a:p>
          <a:p>
            <a:pPr marL="806450" indent="-463550">
              <a:buFont typeface="Wingdings" pitchFamily="2" charset="2"/>
              <a:buChar char="§"/>
            </a:pPr>
            <a:r>
              <a:rPr lang="en-AU" sz="2800" dirty="0">
                <a:solidFill>
                  <a:schemeClr val="bg1"/>
                </a:solidFill>
              </a:rPr>
              <a:t>entering a negative charge and 		</a:t>
            </a:r>
          </a:p>
          <a:p>
            <a:pPr marL="806450" indent="-463550">
              <a:buFont typeface="Wingdings" pitchFamily="2" charset="2"/>
              <a:buChar char="§"/>
            </a:pPr>
            <a:r>
              <a:rPr lang="en-AU" sz="2800" dirty="0">
                <a:solidFill>
                  <a:schemeClr val="bg1"/>
                </a:solidFill>
              </a:rPr>
              <a:t>exiting a positive charge</a:t>
            </a:r>
          </a:p>
        </p:txBody>
      </p:sp>
      <p:pic>
        <p:nvPicPr>
          <p:cNvPr id="8196" name="Picture 4" descr="http://mrdphysics.weebly.com/uploads/1/1/7/9/11797812/7127951.gif?4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425" y="1916832"/>
            <a:ext cx="3543035" cy="211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508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Electric Circuits</a:t>
            </a:r>
          </a:p>
        </p:txBody>
      </p:sp>
      <p:sp>
        <p:nvSpPr>
          <p:cNvPr id="5123" name="Espace réservé du contenu 2"/>
          <p:cNvSpPr>
            <a:spLocks noGrp="1"/>
          </p:cNvSpPr>
          <p:nvPr>
            <p:ph idx="1"/>
          </p:nvPr>
        </p:nvSpPr>
        <p:spPr>
          <a:xfrm>
            <a:off x="457200" y="1196752"/>
            <a:ext cx="8229600" cy="1063589"/>
          </a:xfrm>
          <a:solidFill>
            <a:schemeClr val="accent1">
              <a:alpha val="50000"/>
            </a:schemeClr>
          </a:solidFill>
        </p:spPr>
        <p:txBody>
          <a:bodyPr/>
          <a:lstStyle/>
          <a:p>
            <a:pPr>
              <a:buNone/>
            </a:pPr>
            <a:r>
              <a:rPr lang="en-AU" sz="2800" dirty="0">
                <a:solidFill>
                  <a:schemeClr val="bg1"/>
                </a:solidFill>
              </a:rPr>
              <a:t>The rate of flow of electric charges, whether positive or negative is called an electric current.</a:t>
            </a:r>
          </a:p>
        </p:txBody>
      </p:sp>
      <p:pic>
        <p:nvPicPr>
          <p:cNvPr id="11266" name="Picture 2" descr="http://physicshelp.zohosites.com/files/Electrical-Circuit-The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 y="2332349"/>
            <a:ext cx="3520675"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b.allaboutcircuits.com/images/0043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332349"/>
            <a:ext cx="5738484" cy="2664296"/>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p:cNvSpPr txBox="1">
            <a:spLocks/>
          </p:cNvSpPr>
          <p:nvPr/>
        </p:nvSpPr>
        <p:spPr bwMode="auto">
          <a:xfrm>
            <a:off x="467544" y="5085184"/>
            <a:ext cx="8229600" cy="1512168"/>
          </a:xfrm>
          <a:prstGeom prst="rect">
            <a:avLst/>
          </a:prstGeom>
          <a:solidFill>
            <a:schemeClr val="accent1">
              <a:alpha val="5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AU" sz="2800" dirty="0">
                <a:solidFill>
                  <a:schemeClr val="bg1"/>
                </a:solidFill>
              </a:rPr>
              <a:t>Conventional Current is the flow from positive to negative. </a:t>
            </a:r>
          </a:p>
          <a:p>
            <a:pPr>
              <a:buFont typeface="Arial" charset="0"/>
              <a:buNone/>
            </a:pPr>
            <a:r>
              <a:rPr lang="en-AU" sz="2800" dirty="0">
                <a:solidFill>
                  <a:schemeClr val="bg1"/>
                </a:solidFill>
              </a:rPr>
              <a:t>Electron flow is from negative to positive.</a:t>
            </a:r>
          </a:p>
        </p:txBody>
      </p:sp>
    </p:spTree>
    <p:extLst>
      <p:ext uri="{BB962C8B-B14F-4D97-AF65-F5344CB8AC3E}">
        <p14:creationId xmlns:p14="http://schemas.microsoft.com/office/powerpoint/2010/main" val="1796003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Definitions</a:t>
            </a:r>
          </a:p>
        </p:txBody>
      </p:sp>
      <p:sp>
        <p:nvSpPr>
          <p:cNvPr id="5123" name="Espace réservé du contenu 2"/>
          <p:cNvSpPr>
            <a:spLocks noGrp="1"/>
          </p:cNvSpPr>
          <p:nvPr>
            <p:ph idx="1"/>
          </p:nvPr>
        </p:nvSpPr>
        <p:spPr>
          <a:xfrm>
            <a:off x="457200" y="1357298"/>
            <a:ext cx="8229600" cy="5240053"/>
          </a:xfrm>
          <a:solidFill>
            <a:schemeClr val="accent1">
              <a:alpha val="50000"/>
            </a:schemeClr>
          </a:solidFill>
        </p:spPr>
        <p:txBody>
          <a:bodyPr/>
          <a:lstStyle/>
          <a:p>
            <a:pPr>
              <a:buNone/>
            </a:pPr>
            <a:r>
              <a:rPr lang="en-AU" sz="2800" dirty="0">
                <a:solidFill>
                  <a:schemeClr val="bg1"/>
                </a:solidFill>
              </a:rPr>
              <a:t>Conventional current – the direction of positive charge flow. Flows in the opposite direction to the flow of electrons. </a:t>
            </a:r>
          </a:p>
          <a:p>
            <a:pPr>
              <a:buNone/>
            </a:pPr>
            <a:endParaRPr lang="en-AU" sz="1800" dirty="0">
              <a:solidFill>
                <a:schemeClr val="bg1"/>
              </a:solidFill>
            </a:endParaRPr>
          </a:p>
          <a:p>
            <a:pPr>
              <a:buNone/>
            </a:pPr>
            <a:r>
              <a:rPr lang="en-AU" sz="2800" dirty="0">
                <a:solidFill>
                  <a:schemeClr val="bg1"/>
                </a:solidFill>
              </a:rPr>
              <a:t>Direct Current (DC) – the flow of charge is always in one direction (e.g. current from a battery).</a:t>
            </a:r>
          </a:p>
          <a:p>
            <a:pPr>
              <a:buNone/>
            </a:pPr>
            <a:endParaRPr lang="en-AU" sz="1800" dirty="0">
              <a:solidFill>
                <a:schemeClr val="bg1"/>
              </a:solidFill>
            </a:endParaRPr>
          </a:p>
          <a:p>
            <a:pPr>
              <a:buNone/>
            </a:pPr>
            <a:r>
              <a:rPr lang="en-AU" sz="2800" dirty="0">
                <a:solidFill>
                  <a:schemeClr val="bg1"/>
                </a:solidFill>
              </a:rPr>
              <a:t>Alternating Current (AC) – The flow of charge alternates back and forth (e.g. household supply to the power points). In Australia we run on 240 V at a frequency of 50 Hz. This means it completes one oscillation every 0.02 seconds.</a:t>
            </a:r>
          </a:p>
        </p:txBody>
      </p:sp>
    </p:spTree>
    <p:extLst>
      <p:ext uri="{BB962C8B-B14F-4D97-AF65-F5344CB8AC3E}">
        <p14:creationId xmlns:p14="http://schemas.microsoft.com/office/powerpoint/2010/main" val="3797791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marL="0" indent="0">
              <a:buNone/>
            </a:pPr>
            <a:r>
              <a:rPr lang="en-AU" sz="2800" b="1" u="sng" dirty="0">
                <a:solidFill>
                  <a:schemeClr val="bg1"/>
                </a:solidFill>
                <a:latin typeface="Arial" pitchFamily="34" charset="0"/>
                <a:cs typeface="Arial" pitchFamily="34" charset="0"/>
              </a:rPr>
              <a:t>Context:</a:t>
            </a:r>
            <a:r>
              <a:rPr lang="en-AU" sz="2800" dirty="0">
                <a:solidFill>
                  <a:schemeClr val="bg1"/>
                </a:solidFill>
                <a:latin typeface="Arial" pitchFamily="34" charset="0"/>
                <a:cs typeface="Arial" pitchFamily="34" charset="0"/>
              </a:rPr>
              <a:t> How is this content used to better society?</a:t>
            </a: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p:txBody>
      </p:sp>
      <p:sp>
        <p:nvSpPr>
          <p:cNvPr id="18" name="TextBox 17"/>
          <p:cNvSpPr txBox="1"/>
          <p:nvPr/>
        </p:nvSpPr>
        <p:spPr>
          <a:xfrm>
            <a:off x="755577" y="2204864"/>
            <a:ext cx="7344816" cy="2677656"/>
          </a:xfrm>
          <a:prstGeom prst="rect">
            <a:avLst/>
          </a:prstGeom>
          <a:noFill/>
        </p:spPr>
        <p:txBody>
          <a:bodyPr wrap="square" rtlCol="0">
            <a:spAutoFit/>
          </a:bodyPr>
          <a:lstStyle/>
          <a:p>
            <a:r>
              <a:rPr lang="en-AU" sz="2800" dirty="0">
                <a:solidFill>
                  <a:schemeClr val="bg1"/>
                </a:solidFill>
                <a:latin typeface="Arial" pitchFamily="34" charset="0"/>
                <a:cs typeface="Arial" pitchFamily="34" charset="0"/>
              </a:rPr>
              <a:t>The principles behind understanding potential difference and current can help develop materials that behave closely to superconductors and improve the development of motors and generators, or computers and transmission of information.</a:t>
            </a:r>
          </a:p>
        </p:txBody>
      </p:sp>
    </p:spTree>
    <p:extLst>
      <p:ext uri="{BB962C8B-B14F-4D97-AF65-F5344CB8AC3E}">
        <p14:creationId xmlns:p14="http://schemas.microsoft.com/office/powerpoint/2010/main" val="294099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Key words:</a:t>
            </a:r>
          </a:p>
          <a:p>
            <a:pPr>
              <a:buFont typeface="Arial" pitchFamily="34" charset="0"/>
              <a:buChar char="•"/>
            </a:pPr>
            <a:endParaRPr lang="en-AU" sz="2800" dirty="0">
              <a:solidFill>
                <a:schemeClr val="bg1"/>
              </a:solidFill>
            </a:endParaRPr>
          </a:p>
        </p:txBody>
      </p:sp>
      <p:sp>
        <p:nvSpPr>
          <p:cNvPr id="19" name="TextBox 18"/>
          <p:cNvSpPr txBox="1"/>
          <p:nvPr/>
        </p:nvSpPr>
        <p:spPr>
          <a:xfrm>
            <a:off x="539552" y="1916832"/>
            <a:ext cx="8208911" cy="4832092"/>
          </a:xfrm>
          <a:prstGeom prst="rect">
            <a:avLst/>
          </a:prstGeom>
          <a:noFill/>
        </p:spPr>
        <p:txBody>
          <a:bodyPr wrap="square" rtlCol="0">
            <a:spAutoFit/>
          </a:bodyPr>
          <a:lstStyle/>
          <a:p>
            <a:pPr marL="342900" indent="-342900">
              <a:buFont typeface="Arial" pitchFamily="34" charset="0"/>
              <a:buChar char="•"/>
            </a:pPr>
            <a:r>
              <a:rPr lang="en-AU" sz="2800" dirty="0">
                <a:solidFill>
                  <a:schemeClr val="bg1"/>
                </a:solidFill>
                <a:latin typeface="Arial" pitchFamily="34" charset="0"/>
                <a:cs typeface="Arial" pitchFamily="34" charset="0"/>
              </a:rPr>
              <a:t>Current</a:t>
            </a:r>
          </a:p>
          <a:p>
            <a:pPr marL="342900" indent="-342900">
              <a:buFont typeface="Arial" pitchFamily="34" charset="0"/>
              <a:buChar char="•"/>
            </a:pPr>
            <a:r>
              <a:rPr lang="en-AU" sz="2800" dirty="0">
                <a:solidFill>
                  <a:schemeClr val="bg1"/>
                </a:solidFill>
                <a:latin typeface="Arial" pitchFamily="34" charset="0"/>
                <a:cs typeface="Arial" pitchFamily="34" charset="0"/>
              </a:rPr>
              <a:t>Voltage</a:t>
            </a:r>
          </a:p>
          <a:p>
            <a:pPr marL="342900" indent="-342900">
              <a:buFont typeface="Arial" pitchFamily="34" charset="0"/>
              <a:buChar char="•"/>
            </a:pPr>
            <a:r>
              <a:rPr lang="en-AU" sz="2800" dirty="0">
                <a:solidFill>
                  <a:schemeClr val="bg1"/>
                </a:solidFill>
                <a:latin typeface="Arial" pitchFamily="34" charset="0"/>
                <a:cs typeface="Arial" pitchFamily="34" charset="0"/>
              </a:rPr>
              <a:t>Charge</a:t>
            </a:r>
          </a:p>
          <a:p>
            <a:pPr marL="342900" indent="-342900">
              <a:buFont typeface="Arial" pitchFamily="34" charset="0"/>
              <a:buChar char="•"/>
            </a:pPr>
            <a:r>
              <a:rPr lang="en-AU" sz="2800" dirty="0">
                <a:solidFill>
                  <a:schemeClr val="bg1"/>
                </a:solidFill>
                <a:latin typeface="Arial" pitchFamily="34" charset="0"/>
                <a:cs typeface="Arial" pitchFamily="34" charset="0"/>
              </a:rPr>
              <a:t>Potential Difference</a:t>
            </a:r>
          </a:p>
          <a:p>
            <a:pPr marL="342900" indent="-342900">
              <a:buFont typeface="Arial" pitchFamily="34" charset="0"/>
              <a:buChar char="•"/>
            </a:pPr>
            <a:r>
              <a:rPr lang="en-AU" sz="2800" dirty="0">
                <a:solidFill>
                  <a:schemeClr val="bg1"/>
                </a:solidFill>
                <a:latin typeface="Arial" pitchFamily="34" charset="0"/>
                <a:cs typeface="Arial" pitchFamily="34" charset="0"/>
              </a:rPr>
              <a:t>Cells</a:t>
            </a:r>
          </a:p>
          <a:p>
            <a:pPr marL="342900" indent="-342900">
              <a:buFont typeface="Arial" pitchFamily="34" charset="0"/>
              <a:buChar char="•"/>
            </a:pPr>
            <a:r>
              <a:rPr lang="en-AU" sz="2800" dirty="0">
                <a:solidFill>
                  <a:schemeClr val="bg1"/>
                </a:solidFill>
                <a:latin typeface="Arial" pitchFamily="34" charset="0"/>
                <a:cs typeface="Arial" pitchFamily="34" charset="0"/>
              </a:rPr>
              <a:t>Ammeter</a:t>
            </a:r>
          </a:p>
          <a:p>
            <a:pPr marL="342900" indent="-342900">
              <a:buFont typeface="Arial" pitchFamily="34" charset="0"/>
              <a:buChar char="•"/>
            </a:pPr>
            <a:r>
              <a:rPr lang="en-AU" sz="2800" dirty="0">
                <a:solidFill>
                  <a:schemeClr val="bg1"/>
                </a:solidFill>
                <a:latin typeface="Arial" pitchFamily="34" charset="0"/>
                <a:cs typeface="Arial" pitchFamily="34" charset="0"/>
              </a:rPr>
              <a:t>Resistors</a:t>
            </a:r>
          </a:p>
          <a:p>
            <a:pPr marL="342900" indent="-342900">
              <a:buFont typeface="Arial" pitchFamily="34" charset="0"/>
              <a:buChar char="•"/>
            </a:pPr>
            <a:r>
              <a:rPr lang="en-AU" sz="2800" dirty="0">
                <a:solidFill>
                  <a:schemeClr val="bg1"/>
                </a:solidFill>
                <a:latin typeface="Arial" pitchFamily="34" charset="0"/>
                <a:cs typeface="Arial" pitchFamily="34" charset="0"/>
              </a:rPr>
              <a:t>Battery</a:t>
            </a: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57785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5.2 &amp; 5.3 - due first lesson next week.</a:t>
            </a:r>
          </a:p>
          <a:p>
            <a:endParaRPr lang="en-AU" sz="28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5.5 page 157-162 and answer </a:t>
            </a:r>
          </a:p>
          <a:p>
            <a:pPr marL="0" indent="0">
              <a:buNone/>
            </a:pPr>
            <a:r>
              <a:rPr lang="en-AU" sz="2800" dirty="0">
                <a:solidFill>
                  <a:schemeClr val="bg1"/>
                </a:solidFill>
                <a:latin typeface="Arial" pitchFamily="34" charset="0"/>
                <a:cs typeface="Arial" pitchFamily="34" charset="0"/>
              </a:rPr>
              <a:t>	Q1,2&amp;3 Set 5.5</a:t>
            </a:r>
          </a:p>
          <a:p>
            <a:pPr marL="0" indent="0">
              <a:buNone/>
              <a:tabLst>
                <a:tab pos="361950" algn="l"/>
              </a:tabLst>
            </a:pPr>
            <a:r>
              <a:rPr lang="en-AU" sz="2800" dirty="0">
                <a:solidFill>
                  <a:schemeClr val="bg1"/>
                </a:solidFill>
                <a:latin typeface="Arial" pitchFamily="34" charset="0"/>
                <a:cs typeface="Arial" pitchFamily="34" charset="0"/>
              </a:rPr>
              <a:t>	by next lesson.</a:t>
            </a:r>
          </a:p>
        </p:txBody>
      </p:sp>
    </p:spTree>
    <p:extLst>
      <p:ext uri="{BB962C8B-B14F-4D97-AF65-F5344CB8AC3E}">
        <p14:creationId xmlns:p14="http://schemas.microsoft.com/office/powerpoint/2010/main" val="786309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t>Page Setup</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dirty="0">
                <a:latin typeface="Arial" pitchFamily="34" charset="0"/>
                <a:cs typeface="Arial" pitchFamily="34" charset="0"/>
              </a:rPr>
              <a:t>Set up the </a:t>
            </a:r>
            <a:r>
              <a:rPr lang="en-AU" sz="2800" b="1" u="sng" dirty="0">
                <a:latin typeface="Arial" pitchFamily="34" charset="0"/>
                <a:cs typeface="Arial" pitchFamily="34" charset="0"/>
              </a:rPr>
              <a:t>first</a:t>
            </a:r>
            <a:r>
              <a:rPr lang="en-AU" sz="2800" dirty="0">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800" dirty="0">
              <a:solidFill>
                <a:schemeClr val="bg1"/>
              </a:solidFill>
            </a:endParaRPr>
          </a:p>
          <a:p>
            <a:pPr>
              <a:buFont typeface="Arial" pitchFamily="34" charset="0"/>
              <a:buChar char="•"/>
            </a:pPr>
            <a:endParaRPr lang="en-AU" sz="2800" dirty="0">
              <a:solidFill>
                <a:schemeClr val="bg1"/>
              </a:solidFill>
            </a:endParaRPr>
          </a:p>
        </p:txBody>
      </p:sp>
      <p:grpSp>
        <p:nvGrpSpPr>
          <p:cNvPr id="4" name="Group 3"/>
          <p:cNvGrpSpPr/>
          <p:nvPr/>
        </p:nvGrpSpPr>
        <p:grpSpPr>
          <a:xfrm>
            <a:off x="467544" y="2697062"/>
            <a:ext cx="8280920" cy="6008586"/>
            <a:chOff x="971600" y="2276872"/>
            <a:chExt cx="7046046" cy="5112568"/>
          </a:xfrm>
        </p:grpSpPr>
        <p:grpSp>
          <p:nvGrpSpPr>
            <p:cNvPr id="5" name="Group 4"/>
            <p:cNvGrpSpPr/>
            <p:nvPr/>
          </p:nvGrpSpPr>
          <p:grpSpPr>
            <a:xfrm>
              <a:off x="971600" y="2276872"/>
              <a:ext cx="7046046" cy="5112568"/>
              <a:chOff x="971600" y="2276872"/>
              <a:chExt cx="7046046" cy="5112568"/>
            </a:xfrm>
          </p:grpSpPr>
          <p:grpSp>
            <p:nvGrpSpPr>
              <p:cNvPr id="7" name="Group 6"/>
              <p:cNvGrpSpPr/>
              <p:nvPr/>
            </p:nvGrpSpPr>
            <p:grpSpPr>
              <a:xfrm>
                <a:off x="971600" y="2276872"/>
                <a:ext cx="6984776" cy="5112568"/>
                <a:chOff x="971600" y="2276872"/>
                <a:chExt cx="6984776" cy="5112568"/>
              </a:xfrm>
            </p:grpSpPr>
            <p:cxnSp>
              <p:nvCxnSpPr>
                <p:cNvPr id="12" name="Straight Connector 11"/>
                <p:cNvCxnSpPr/>
                <p:nvPr/>
              </p:nvCxnSpPr>
              <p:spPr>
                <a:xfrm flipV="1">
                  <a:off x="971600"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71600" y="2276872"/>
                  <a:ext cx="69847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56376"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56176" y="2276873"/>
                  <a:ext cx="0" cy="23666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145438" y="4643500"/>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3328551"/>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71600" y="2297589"/>
                <a:ext cx="7046046" cy="2359576"/>
                <a:chOff x="971600" y="1361485"/>
                <a:chExt cx="7046046" cy="2359576"/>
              </a:xfrm>
            </p:grpSpPr>
            <p:sp>
              <p:nvSpPr>
                <p:cNvPr id="9" name="TextBox 8"/>
                <p:cNvSpPr txBox="1"/>
                <p:nvPr/>
              </p:nvSpPr>
              <p:spPr>
                <a:xfrm>
                  <a:off x="971600" y="1361485"/>
                  <a:ext cx="5184576" cy="707076"/>
                </a:xfrm>
                <a:prstGeom prst="rect">
                  <a:avLst/>
                </a:prstGeom>
                <a:noFill/>
              </p:spPr>
              <p:txBody>
                <a:bodyPr wrap="square" rtlCol="0">
                  <a:spAutoFit/>
                </a:bodyPr>
                <a:lstStyle/>
                <a:p>
                  <a:r>
                    <a:rPr lang="en-AU" sz="2400" b="1" u="sng" dirty="0"/>
                    <a:t>Focus:</a:t>
                  </a:r>
                  <a:r>
                    <a:rPr lang="en-AU" sz="2400" dirty="0"/>
                    <a:t> State the Chapter Number, Title and the page numbers (3 lines).  </a:t>
                  </a:r>
                </a:p>
              </p:txBody>
            </p:sp>
            <p:sp>
              <p:nvSpPr>
                <p:cNvPr id="10" name="TextBox 9"/>
                <p:cNvSpPr txBox="1"/>
                <p:nvPr/>
              </p:nvSpPr>
              <p:spPr>
                <a:xfrm>
                  <a:off x="971600" y="2385473"/>
                  <a:ext cx="5155404" cy="1335588"/>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1" name="TextBox 10"/>
                <p:cNvSpPr txBox="1"/>
                <p:nvPr/>
              </p:nvSpPr>
              <p:spPr>
                <a:xfrm>
                  <a:off x="6156176" y="1361485"/>
                  <a:ext cx="1861470" cy="2345909"/>
                </a:xfrm>
                <a:prstGeom prst="rect">
                  <a:avLst/>
                </a:prstGeom>
                <a:noFill/>
              </p:spPr>
              <p:txBody>
                <a:bodyPr wrap="square" rtlCol="0">
                  <a:spAutoFit/>
                </a:bodyPr>
                <a:lstStyle/>
                <a:p>
                  <a:r>
                    <a:rPr lang="en-AU" sz="2100" b="1" u="sng" dirty="0"/>
                    <a:t>Keywords:</a:t>
                  </a:r>
                  <a:r>
                    <a:rPr lang="en-AU" sz="2100" dirty="0"/>
                    <a:t> During the lesson write out your own keywords used during the lesson.                              (8 lines)</a:t>
                  </a:r>
                </a:p>
              </p:txBody>
            </p:sp>
          </p:grpSp>
        </p:grpSp>
        <p:cxnSp>
          <p:nvCxnSpPr>
            <p:cNvPr id="6" name="Straight Connector 5"/>
            <p:cNvCxnSpPr/>
            <p:nvPr/>
          </p:nvCxnSpPr>
          <p:spPr>
            <a:xfrm flipH="1">
              <a:off x="971600" y="4643500"/>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2784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28992" y="2571744"/>
            <a:ext cx="5457825" cy="1127125"/>
          </a:xfrm>
        </p:spPr>
        <p:txBody>
          <a:bodyPr/>
          <a:lstStyle/>
          <a:p>
            <a:pPr algn="l"/>
            <a:r>
              <a:rPr lang="en-AU" sz="4000" dirty="0">
                <a:solidFill>
                  <a:schemeClr val="bg1"/>
                </a:solidFill>
              </a:rPr>
              <a:t>Resistance &amp; Ohm’s Law</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a:solidFill>
                  <a:schemeClr val="bg1"/>
                </a:solidFill>
              </a:rPr>
              <a:t>Chapter 5.5 page 157-162</a:t>
            </a:r>
          </a:p>
        </p:txBody>
      </p:sp>
    </p:spTree>
    <p:extLst>
      <p:ext uri="{BB962C8B-B14F-4D97-AF65-F5344CB8AC3E}">
        <p14:creationId xmlns:p14="http://schemas.microsoft.com/office/powerpoint/2010/main" val="3989072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Factors Affecting Resistance</a:t>
            </a:r>
          </a:p>
        </p:txBody>
      </p:sp>
      <p:sp>
        <p:nvSpPr>
          <p:cNvPr id="5123" name="Espace réservé du contenu 2"/>
          <p:cNvSpPr>
            <a:spLocks noGrp="1"/>
          </p:cNvSpPr>
          <p:nvPr>
            <p:ph idx="1"/>
          </p:nvPr>
        </p:nvSpPr>
        <p:spPr>
          <a:xfrm>
            <a:off x="457200" y="1357298"/>
            <a:ext cx="8229600" cy="5240053"/>
          </a:xfrm>
          <a:solidFill>
            <a:schemeClr val="accent1">
              <a:alpha val="50000"/>
            </a:schemeClr>
          </a:solidFill>
        </p:spPr>
        <p:txBody>
          <a:bodyPr/>
          <a:lstStyle/>
          <a:p>
            <a:pPr>
              <a:lnSpc>
                <a:spcPct val="90000"/>
              </a:lnSpc>
              <a:spcBef>
                <a:spcPts val="0"/>
              </a:spcBef>
              <a:buNone/>
            </a:pPr>
            <a:r>
              <a:rPr lang="en-AU" sz="2800" i="1" dirty="0">
                <a:solidFill>
                  <a:schemeClr val="bg1"/>
                </a:solidFill>
              </a:rPr>
              <a:t>		R = </a:t>
            </a:r>
            <a:r>
              <a:rPr lang="en-AU" sz="2800" i="1" u="sng" dirty="0">
                <a:solidFill>
                  <a:schemeClr val="bg1"/>
                </a:solidFill>
              </a:rPr>
              <a:t> </a:t>
            </a:r>
            <a:r>
              <a:rPr lang="el-GR" sz="2800" i="1" u="sng" dirty="0">
                <a:solidFill>
                  <a:schemeClr val="bg1"/>
                </a:solidFill>
              </a:rPr>
              <a:t>ρ</a:t>
            </a:r>
            <a:r>
              <a:rPr lang="en-AU" sz="2800" i="1" u="sng" dirty="0">
                <a:solidFill>
                  <a:schemeClr val="bg1"/>
                </a:solidFill>
              </a:rPr>
              <a:t> L </a:t>
            </a:r>
            <a:r>
              <a:rPr lang="en-AU" sz="2800" i="1" u="sng" dirty="0">
                <a:solidFill>
                  <a:schemeClr val="accent1">
                    <a:lumMod val="75000"/>
                  </a:schemeClr>
                </a:solidFill>
              </a:rPr>
              <a:t>.</a:t>
            </a:r>
            <a:endParaRPr lang="en-AU" sz="2800" i="1" dirty="0">
              <a:solidFill>
                <a:schemeClr val="accent1">
                  <a:lumMod val="75000"/>
                </a:schemeClr>
              </a:solidFill>
            </a:endParaRPr>
          </a:p>
          <a:p>
            <a:pPr>
              <a:lnSpc>
                <a:spcPct val="90000"/>
              </a:lnSpc>
              <a:spcBef>
                <a:spcPts val="0"/>
              </a:spcBef>
              <a:buNone/>
            </a:pPr>
            <a:r>
              <a:rPr lang="en-AU" sz="2800" i="1" dirty="0">
                <a:solidFill>
                  <a:schemeClr val="bg1"/>
                </a:solidFill>
              </a:rPr>
              <a:t>		        A		L – length of wire (m)</a:t>
            </a:r>
          </a:p>
          <a:p>
            <a:pPr>
              <a:lnSpc>
                <a:spcPct val="90000"/>
              </a:lnSpc>
              <a:spcBef>
                <a:spcPts val="0"/>
              </a:spcBef>
              <a:buNone/>
            </a:pPr>
            <a:r>
              <a:rPr lang="en-AU" sz="2800" i="1" dirty="0">
                <a:solidFill>
                  <a:schemeClr val="bg1"/>
                </a:solidFill>
              </a:rPr>
              <a:t>				A – cross-sectional area (m</a:t>
            </a:r>
            <a:r>
              <a:rPr lang="en-AU" sz="2800" i="1" baseline="30000" dirty="0">
                <a:solidFill>
                  <a:schemeClr val="bg1"/>
                </a:solidFill>
              </a:rPr>
              <a:t>2</a:t>
            </a:r>
            <a:r>
              <a:rPr lang="en-AU" sz="2800" i="1" dirty="0">
                <a:solidFill>
                  <a:schemeClr val="bg1"/>
                </a:solidFill>
              </a:rPr>
              <a:t>)</a:t>
            </a:r>
          </a:p>
          <a:p>
            <a:pPr>
              <a:lnSpc>
                <a:spcPct val="90000"/>
              </a:lnSpc>
              <a:spcBef>
                <a:spcPts val="0"/>
              </a:spcBef>
              <a:buNone/>
            </a:pPr>
            <a:r>
              <a:rPr lang="en-AU" sz="2800" i="1" dirty="0">
                <a:solidFill>
                  <a:schemeClr val="bg1"/>
                </a:solidFill>
              </a:rPr>
              <a:t>				</a:t>
            </a:r>
            <a:r>
              <a:rPr lang="el-GR" sz="2800" i="1" dirty="0">
                <a:solidFill>
                  <a:schemeClr val="bg1"/>
                </a:solidFill>
              </a:rPr>
              <a:t>ρ</a:t>
            </a:r>
            <a:r>
              <a:rPr lang="en-AU" sz="2800" i="1" dirty="0">
                <a:solidFill>
                  <a:schemeClr val="bg1"/>
                </a:solidFill>
              </a:rPr>
              <a:t> – resistivity (</a:t>
            </a:r>
            <a:r>
              <a:rPr lang="el-GR" sz="2800" i="1" dirty="0">
                <a:solidFill>
                  <a:schemeClr val="bg1"/>
                </a:solidFill>
              </a:rPr>
              <a:t>Ω</a:t>
            </a:r>
            <a:r>
              <a:rPr lang="en-AU" sz="2800" i="1" dirty="0">
                <a:solidFill>
                  <a:schemeClr val="bg1"/>
                </a:solidFill>
              </a:rPr>
              <a:t> m)</a:t>
            </a:r>
          </a:p>
          <a:p>
            <a:pPr>
              <a:lnSpc>
                <a:spcPct val="90000"/>
              </a:lnSpc>
              <a:spcBef>
                <a:spcPts val="0"/>
              </a:spcBef>
              <a:buNone/>
            </a:pPr>
            <a:r>
              <a:rPr lang="en-AU" sz="2600" dirty="0">
                <a:solidFill>
                  <a:schemeClr val="bg1"/>
                </a:solidFill>
              </a:rPr>
              <a:t>Length – the greater the length the greater the resistance.</a:t>
            </a:r>
          </a:p>
          <a:p>
            <a:pPr>
              <a:lnSpc>
                <a:spcPct val="90000"/>
              </a:lnSpc>
              <a:spcBef>
                <a:spcPts val="0"/>
              </a:spcBef>
              <a:buNone/>
            </a:pPr>
            <a:r>
              <a:rPr lang="en-AU" sz="2600" dirty="0">
                <a:solidFill>
                  <a:schemeClr val="bg1"/>
                </a:solidFill>
              </a:rPr>
              <a:t>Cross-sectional Area – increasing area decreases resistance. </a:t>
            </a:r>
            <a:r>
              <a:rPr lang="en-AU" sz="2600" dirty="0" err="1">
                <a:solidFill>
                  <a:schemeClr val="bg1"/>
                </a:solidFill>
              </a:rPr>
              <a:t>E.g</a:t>
            </a:r>
            <a:r>
              <a:rPr lang="en-AU" sz="2600" dirty="0">
                <a:solidFill>
                  <a:schemeClr val="bg1"/>
                </a:solidFill>
              </a:rPr>
              <a:t> a thick piece of copper wire will conduct electricity easily than a thin piece.</a:t>
            </a:r>
          </a:p>
          <a:p>
            <a:pPr>
              <a:lnSpc>
                <a:spcPct val="90000"/>
              </a:lnSpc>
              <a:spcBef>
                <a:spcPts val="0"/>
              </a:spcBef>
              <a:buNone/>
            </a:pPr>
            <a:r>
              <a:rPr lang="en-AU" sz="2600" dirty="0">
                <a:solidFill>
                  <a:schemeClr val="bg1"/>
                </a:solidFill>
              </a:rPr>
              <a:t>Resistivity – is based on the nature of the conducting material (lattice arrangement, behaviour and quantity of free electrons contribute to the resistivity factor.</a:t>
            </a:r>
          </a:p>
          <a:p>
            <a:pPr>
              <a:lnSpc>
                <a:spcPct val="90000"/>
              </a:lnSpc>
              <a:spcBef>
                <a:spcPts val="0"/>
              </a:spcBef>
              <a:buNone/>
            </a:pPr>
            <a:r>
              <a:rPr lang="en-AU" sz="2600" dirty="0">
                <a:solidFill>
                  <a:schemeClr val="bg1"/>
                </a:solidFill>
              </a:rPr>
              <a:t>Temperature – this can, with some materials, affect the resistance. Usually as temperature increases, then resistance increases.</a:t>
            </a:r>
          </a:p>
          <a:p>
            <a:pPr>
              <a:lnSpc>
                <a:spcPct val="90000"/>
              </a:lnSpc>
              <a:spcBef>
                <a:spcPts val="0"/>
              </a:spcBef>
              <a:buNone/>
            </a:pPr>
            <a:endParaRPr lang="en-AU" sz="2800" i="1" dirty="0">
              <a:solidFill>
                <a:schemeClr val="bg1"/>
              </a:solidFill>
            </a:endParaRPr>
          </a:p>
        </p:txBody>
      </p:sp>
    </p:spTree>
    <p:extLst>
      <p:ext uri="{BB962C8B-B14F-4D97-AF65-F5344CB8AC3E}">
        <p14:creationId xmlns:p14="http://schemas.microsoft.com/office/powerpoint/2010/main" val="2929523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Ohms Law</a:t>
            </a:r>
          </a:p>
        </p:txBody>
      </p:sp>
      <p:sp>
        <p:nvSpPr>
          <p:cNvPr id="4099" name="Espace réservé du contenu 2"/>
          <p:cNvSpPr>
            <a:spLocks noGrp="1"/>
          </p:cNvSpPr>
          <p:nvPr>
            <p:ph idx="1"/>
          </p:nvPr>
        </p:nvSpPr>
        <p:spPr>
          <a:xfrm>
            <a:off x="142844" y="2017731"/>
            <a:ext cx="8786874" cy="4579621"/>
          </a:xfrm>
        </p:spPr>
        <p:txBody>
          <a:bodyPr/>
          <a:lstStyle/>
          <a:p>
            <a:pPr marL="0" indent="0">
              <a:buNone/>
            </a:pPr>
            <a:r>
              <a:rPr lang="en-AU" sz="2400" dirty="0"/>
              <a:t>Provided that the temperature in the circuit remains constant, the current through the resistor is proportional to the potential difference applied across it.</a:t>
            </a:r>
          </a:p>
          <a:p>
            <a:pPr marL="0" indent="0">
              <a:buNone/>
            </a:pPr>
            <a:r>
              <a:rPr lang="en-AU" sz="2400" dirty="0"/>
              <a:t>			</a:t>
            </a:r>
            <a:r>
              <a:rPr lang="en-AU" sz="3600" b="1" dirty="0"/>
              <a:t>V = I R</a:t>
            </a:r>
          </a:p>
          <a:p>
            <a:pPr marL="0" indent="0">
              <a:buNone/>
            </a:pPr>
            <a:r>
              <a:rPr lang="en-AU" sz="2400" dirty="0"/>
              <a:t>				V – voltage (V)</a:t>
            </a:r>
          </a:p>
          <a:p>
            <a:pPr marL="0" indent="0">
              <a:buNone/>
            </a:pPr>
            <a:r>
              <a:rPr lang="en-AU" sz="2400" dirty="0"/>
              <a:t>				I – current (A)</a:t>
            </a:r>
          </a:p>
          <a:p>
            <a:pPr marL="0" indent="0">
              <a:buNone/>
            </a:pPr>
            <a:r>
              <a:rPr lang="en-AU" sz="2400" dirty="0"/>
              <a:t>				R – resistance (</a:t>
            </a:r>
            <a:r>
              <a:rPr lang="el-GR" sz="2400" dirty="0"/>
              <a:t>Ω</a:t>
            </a:r>
            <a:r>
              <a:rPr lang="en-AU" sz="2400" dirty="0"/>
              <a:t>)</a:t>
            </a:r>
          </a:p>
          <a:p>
            <a:pPr marL="0" indent="0">
              <a:buNone/>
            </a:pPr>
            <a:endParaRPr lang="en-AU" sz="2400" dirty="0"/>
          </a:p>
        </p:txBody>
      </p:sp>
      <p:sp>
        <p:nvSpPr>
          <p:cNvPr id="5" name="Rectangle 4"/>
          <p:cNvSpPr/>
          <p:nvPr/>
        </p:nvSpPr>
        <p:spPr>
          <a:xfrm>
            <a:off x="928662" y="5572140"/>
            <a:ext cx="142876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10574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err="1"/>
              <a:t>Ohmic</a:t>
            </a:r>
            <a:r>
              <a:rPr lang="en-AU" dirty="0"/>
              <a:t> and Non-</a:t>
            </a:r>
            <a:r>
              <a:rPr lang="en-AU" dirty="0" err="1"/>
              <a:t>Ohmic</a:t>
            </a:r>
            <a:endParaRPr lang="en-AU" dirty="0"/>
          </a:p>
        </p:txBody>
      </p:sp>
      <p:sp>
        <p:nvSpPr>
          <p:cNvPr id="6" name="Rectangle 5"/>
          <p:cNvSpPr/>
          <p:nvPr/>
        </p:nvSpPr>
        <p:spPr>
          <a:xfrm>
            <a:off x="2500298" y="980728"/>
            <a:ext cx="6392182" cy="5693866"/>
          </a:xfrm>
          <a:prstGeom prst="rect">
            <a:avLst/>
          </a:prstGeom>
        </p:spPr>
        <p:txBody>
          <a:bodyPr wrap="square">
            <a:spAutoFit/>
          </a:bodyPr>
          <a:lstStyle/>
          <a:p>
            <a:r>
              <a:rPr lang="en-AU" sz="2800" dirty="0" err="1">
                <a:latin typeface="+mj-lt"/>
              </a:rPr>
              <a:t>Ohmic</a:t>
            </a:r>
            <a:r>
              <a:rPr lang="en-AU" sz="2800" dirty="0">
                <a:latin typeface="+mj-lt"/>
              </a:rPr>
              <a:t> conductors are those whose resistance remains constant as the current is varied. </a:t>
            </a:r>
          </a:p>
          <a:p>
            <a:r>
              <a:rPr lang="en-AU" sz="2800" dirty="0">
                <a:latin typeface="+mj-lt"/>
              </a:rPr>
              <a:t>	Examples are resistors and 	conducting wires within specific 	limits.</a:t>
            </a:r>
          </a:p>
          <a:p>
            <a:endParaRPr lang="en-AU" sz="2800" dirty="0">
              <a:latin typeface="+mj-lt"/>
            </a:endParaRPr>
          </a:p>
          <a:p>
            <a:r>
              <a:rPr lang="en-AU" sz="2800" dirty="0">
                <a:latin typeface="+mj-lt"/>
              </a:rPr>
              <a:t>Non-</a:t>
            </a:r>
            <a:r>
              <a:rPr lang="en-AU" sz="2800" dirty="0" err="1">
                <a:latin typeface="+mj-lt"/>
              </a:rPr>
              <a:t>Ohmic</a:t>
            </a:r>
            <a:r>
              <a:rPr lang="en-AU" sz="2800" dirty="0">
                <a:latin typeface="+mj-lt"/>
              </a:rPr>
              <a:t> conductors do not show a constant relationship between voltage and current. Their resistance can increase with temperature. </a:t>
            </a:r>
          </a:p>
          <a:p>
            <a:r>
              <a:rPr lang="en-AU" sz="2800" dirty="0">
                <a:latin typeface="+mj-lt"/>
              </a:rPr>
              <a:t>	Examples are diodes (LED’s), and	filament light bulbs.</a:t>
            </a:r>
          </a:p>
        </p:txBody>
      </p:sp>
    </p:spTree>
    <p:extLst>
      <p:ext uri="{BB962C8B-B14F-4D97-AF65-F5344CB8AC3E}">
        <p14:creationId xmlns:p14="http://schemas.microsoft.com/office/powerpoint/2010/main" val="425467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Electrostatic Charge</a:t>
            </a:r>
          </a:p>
        </p:txBody>
      </p:sp>
      <p:sp>
        <p:nvSpPr>
          <p:cNvPr id="5123" name="Espace réservé du contenu 2"/>
          <p:cNvSpPr>
            <a:spLocks noGrp="1"/>
          </p:cNvSpPr>
          <p:nvPr>
            <p:ph idx="1"/>
          </p:nvPr>
        </p:nvSpPr>
        <p:spPr>
          <a:xfrm>
            <a:off x="457200" y="1196752"/>
            <a:ext cx="8229600" cy="5400600"/>
          </a:xfrm>
          <a:solidFill>
            <a:schemeClr val="accent1">
              <a:alpha val="50000"/>
            </a:schemeClr>
          </a:solidFill>
        </p:spPr>
        <p:txBody>
          <a:bodyPr/>
          <a:lstStyle/>
          <a:p>
            <a:pPr>
              <a:buNone/>
            </a:pPr>
            <a:r>
              <a:rPr lang="en-AU" sz="2800" dirty="0">
                <a:solidFill>
                  <a:schemeClr val="bg1"/>
                </a:solidFill>
              </a:rPr>
              <a:t>When two objects are rubbed together this results in electrons moving between the materials.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060848"/>
            <a:ext cx="8208912" cy="214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292046"/>
            <a:ext cx="8208912" cy="230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57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err="1"/>
              <a:t>Ohmic</a:t>
            </a:r>
            <a:r>
              <a:rPr lang="en-AU" dirty="0"/>
              <a:t> and Non-</a:t>
            </a:r>
            <a:r>
              <a:rPr lang="en-AU" dirty="0" err="1"/>
              <a:t>Ohmic</a:t>
            </a:r>
            <a:endParaRPr lang="en-AU" dirty="0"/>
          </a:p>
        </p:txBody>
      </p:sp>
      <p:pic>
        <p:nvPicPr>
          <p:cNvPr id="19458" name="Picture 2" descr="http://sub.allaboutcircuits.com/images/quiz/00091x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124744"/>
            <a:ext cx="3882380" cy="2829928"/>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ession.masteringphysics.com/problemAsset/1027881/4/yg.19.4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012304"/>
            <a:ext cx="4392488" cy="357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21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err="1">
                <a:solidFill>
                  <a:schemeClr val="bg1"/>
                </a:solidFill>
              </a:rPr>
              <a:t>Ohmic</a:t>
            </a:r>
            <a:r>
              <a:rPr lang="en-AU" dirty="0">
                <a:solidFill>
                  <a:schemeClr val="bg1"/>
                </a:solidFill>
              </a:rPr>
              <a:t> Resistors</a:t>
            </a:r>
          </a:p>
        </p:txBody>
      </p:sp>
      <p:sp>
        <p:nvSpPr>
          <p:cNvPr id="5123" name="Espace réservé du contenu 2"/>
          <p:cNvSpPr>
            <a:spLocks noGrp="1"/>
          </p:cNvSpPr>
          <p:nvPr>
            <p:ph idx="1"/>
          </p:nvPr>
        </p:nvSpPr>
        <p:spPr>
          <a:xfrm>
            <a:off x="3131840" y="1357299"/>
            <a:ext cx="5554960" cy="4929202"/>
          </a:xfrm>
          <a:solidFill>
            <a:schemeClr val="accent1">
              <a:alpha val="50000"/>
            </a:schemeClr>
          </a:solidFill>
        </p:spPr>
        <p:txBody>
          <a:bodyPr/>
          <a:lstStyle/>
          <a:p>
            <a:pPr>
              <a:lnSpc>
                <a:spcPct val="80000"/>
              </a:lnSpc>
              <a:spcBef>
                <a:spcPts val="0"/>
              </a:spcBef>
              <a:buNone/>
            </a:pPr>
            <a:r>
              <a:rPr lang="en-AU" sz="2800" i="1" dirty="0">
                <a:solidFill>
                  <a:schemeClr val="bg1"/>
                </a:solidFill>
              </a:rPr>
              <a:t>The line always intercepts (0,0) as       V = IR, if I=0, then V=0 always.</a:t>
            </a:r>
          </a:p>
          <a:p>
            <a:pPr>
              <a:lnSpc>
                <a:spcPct val="80000"/>
              </a:lnSpc>
              <a:spcBef>
                <a:spcPts val="0"/>
              </a:spcBef>
              <a:buNone/>
            </a:pPr>
            <a:r>
              <a:rPr lang="en-AU" sz="2800" i="1" dirty="0">
                <a:solidFill>
                  <a:schemeClr val="bg1"/>
                </a:solidFill>
              </a:rPr>
              <a:t>No matter where on the line, R is constant.</a:t>
            </a:r>
          </a:p>
          <a:p>
            <a:pPr>
              <a:lnSpc>
                <a:spcPct val="80000"/>
              </a:lnSpc>
              <a:spcBef>
                <a:spcPts val="0"/>
              </a:spcBef>
              <a:buNone/>
            </a:pPr>
            <a:r>
              <a:rPr lang="en-AU" sz="2800" i="1" dirty="0">
                <a:solidFill>
                  <a:schemeClr val="bg1"/>
                </a:solidFill>
              </a:rPr>
              <a:t>Example:</a:t>
            </a:r>
          </a:p>
          <a:p>
            <a:pPr>
              <a:lnSpc>
                <a:spcPct val="80000"/>
              </a:lnSpc>
              <a:spcBef>
                <a:spcPts val="0"/>
              </a:spcBef>
              <a:buNone/>
            </a:pPr>
            <a:r>
              <a:rPr lang="en-AU" sz="2800" i="1" dirty="0">
                <a:solidFill>
                  <a:schemeClr val="bg1"/>
                </a:solidFill>
              </a:rPr>
              <a:t>R = </a:t>
            </a:r>
            <a:r>
              <a:rPr lang="en-AU" sz="2800" i="1" u="sng" dirty="0">
                <a:solidFill>
                  <a:schemeClr val="bg1"/>
                </a:solidFill>
              </a:rPr>
              <a:t>V</a:t>
            </a:r>
            <a:r>
              <a:rPr lang="en-AU" sz="2800" i="1" dirty="0">
                <a:solidFill>
                  <a:schemeClr val="bg1"/>
                </a:solidFill>
              </a:rPr>
              <a:t> = </a:t>
            </a:r>
            <a:r>
              <a:rPr lang="en-AU" sz="2800" i="1" u="sng" dirty="0">
                <a:solidFill>
                  <a:schemeClr val="bg1"/>
                </a:solidFill>
              </a:rPr>
              <a:t>rise</a:t>
            </a:r>
          </a:p>
          <a:p>
            <a:pPr>
              <a:lnSpc>
                <a:spcPct val="80000"/>
              </a:lnSpc>
              <a:spcBef>
                <a:spcPts val="0"/>
              </a:spcBef>
              <a:buNone/>
            </a:pPr>
            <a:r>
              <a:rPr lang="en-AU" sz="2800" i="1" dirty="0">
                <a:solidFill>
                  <a:schemeClr val="bg1"/>
                </a:solidFill>
              </a:rPr>
              <a:t>	   I     run</a:t>
            </a:r>
          </a:p>
          <a:p>
            <a:pPr>
              <a:lnSpc>
                <a:spcPct val="80000"/>
              </a:lnSpc>
              <a:spcBef>
                <a:spcPts val="0"/>
              </a:spcBef>
              <a:buNone/>
            </a:pPr>
            <a:r>
              <a:rPr lang="en-AU" sz="2800" i="1" dirty="0">
                <a:solidFill>
                  <a:schemeClr val="bg1"/>
                </a:solidFill>
              </a:rPr>
              <a:t> when I = 0.2 A, then V = 0.56 V,   hence R = 2.8 </a:t>
            </a:r>
            <a:r>
              <a:rPr lang="el-GR" sz="2800" i="1" dirty="0">
                <a:solidFill>
                  <a:schemeClr val="bg1"/>
                </a:solidFill>
              </a:rPr>
              <a:t>Ω</a:t>
            </a:r>
            <a:endParaRPr lang="en-AU" sz="2800" i="1" dirty="0">
              <a:solidFill>
                <a:schemeClr val="bg1"/>
              </a:solidFill>
            </a:endParaRPr>
          </a:p>
          <a:p>
            <a:pPr>
              <a:lnSpc>
                <a:spcPct val="80000"/>
              </a:lnSpc>
              <a:spcBef>
                <a:spcPts val="0"/>
              </a:spcBef>
              <a:buNone/>
            </a:pPr>
            <a:r>
              <a:rPr lang="en-AU" sz="2800" i="1" dirty="0">
                <a:solidFill>
                  <a:schemeClr val="bg1"/>
                </a:solidFill>
              </a:rPr>
              <a:t>when I = 0.5 A, then V = 1.4 V,   hence R = 2.8 </a:t>
            </a:r>
            <a:r>
              <a:rPr lang="el-GR" sz="2800" i="1" dirty="0">
                <a:solidFill>
                  <a:schemeClr val="bg1"/>
                </a:solidFill>
              </a:rPr>
              <a:t>Ω</a:t>
            </a:r>
            <a:endParaRPr lang="en-AU" sz="2800" i="1" dirty="0">
              <a:solidFill>
                <a:schemeClr val="bg1"/>
              </a:solidFill>
            </a:endParaRPr>
          </a:p>
          <a:p>
            <a:pPr>
              <a:lnSpc>
                <a:spcPct val="80000"/>
              </a:lnSpc>
              <a:spcBef>
                <a:spcPts val="0"/>
              </a:spcBef>
              <a:buNone/>
            </a:pPr>
            <a:endParaRPr lang="en-AU" sz="2800" i="1" dirty="0">
              <a:solidFill>
                <a:schemeClr val="bg1"/>
              </a:solidFill>
            </a:endParaRPr>
          </a:p>
        </p:txBody>
      </p:sp>
      <p:pic>
        <p:nvPicPr>
          <p:cNvPr id="18434" name="Picture 2" descr="http://www.kshitij-school.com/Study-Material/Class-10/Science/Electricity/Ohm-law/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50553"/>
            <a:ext cx="2819400" cy="246697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V="1">
            <a:off x="1220624" y="2780928"/>
            <a:ext cx="0" cy="504056"/>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683568" y="2813550"/>
            <a:ext cx="50405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195736" y="1923202"/>
            <a:ext cx="0" cy="1361782"/>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83568" y="1947862"/>
            <a:ext cx="1512168"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1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down)">
                                      <p:cBhvr>
                                        <p:cTn id="9" dur="500"/>
                                        <p:tgtEl>
                                          <p:spTgt spid="3"/>
                                        </p:tgtEl>
                                      </p:cBhvr>
                                    </p:animEffect>
                                  </p:childTnLst>
                                </p:cTn>
                              </p:par>
                            </p:childTnLst>
                          </p:cTn>
                        </p:par>
                        <p:par>
                          <p:cTn id="10" fill="hold">
                            <p:stCondLst>
                              <p:cond delay="500"/>
                            </p:stCondLst>
                            <p:childTnLst>
                              <p:par>
                                <p:cTn id="11" presetID="22" presetClass="entr" presetSubtype="2"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123">
                                            <p:txEl>
                                              <p:pRg st="6" end="6"/>
                                            </p:txEl>
                                          </p:spTgt>
                                        </p:tgtEl>
                                        <p:attrNameLst>
                                          <p:attrName>style.visibility</p:attrName>
                                        </p:attrNameLst>
                                      </p:cBhvr>
                                      <p:to>
                                        <p:strVal val="visible"/>
                                      </p:to>
                                    </p:set>
                                  </p:childTnLst>
                                </p:cTn>
                              </p:par>
                              <p:par>
                                <p:cTn id="18" presetID="2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par>
                          <p:cTn id="21" fill="hold">
                            <p:stCondLst>
                              <p:cond delay="500"/>
                            </p:stCondLst>
                            <p:childTnLst>
                              <p:par>
                                <p:cTn id="22" presetID="22" presetClass="entr" presetSubtype="2" fill="hold" nodeType="afterEffect">
                                  <p:stCondLst>
                                    <p:cond delay="100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0482" name="Picture 2" descr="http://sub.allaboutcircuits.com/images/quiz/00091x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780928"/>
            <a:ext cx="5136968" cy="3744416"/>
          </a:xfrm>
          <a:prstGeom prst="rect">
            <a:avLst/>
          </a:prstGeom>
          <a:solidFill>
            <a:schemeClr val="bg1"/>
          </a:solidFill>
        </p:spPr>
      </p:pic>
      <p:sp>
        <p:nvSpPr>
          <p:cNvPr id="5122" name="Titre 1"/>
          <p:cNvSpPr>
            <a:spLocks noGrp="1"/>
          </p:cNvSpPr>
          <p:nvPr>
            <p:ph type="title"/>
          </p:nvPr>
        </p:nvSpPr>
        <p:spPr/>
        <p:txBody>
          <a:bodyPr/>
          <a:lstStyle/>
          <a:p>
            <a:r>
              <a:rPr lang="en-AU" dirty="0">
                <a:solidFill>
                  <a:schemeClr val="bg1"/>
                </a:solidFill>
              </a:rPr>
              <a:t>Non-</a:t>
            </a:r>
            <a:r>
              <a:rPr lang="en-AU" dirty="0" err="1">
                <a:solidFill>
                  <a:schemeClr val="bg1"/>
                </a:solidFill>
              </a:rPr>
              <a:t>Ohmic</a:t>
            </a:r>
            <a:r>
              <a:rPr lang="en-AU" dirty="0">
                <a:solidFill>
                  <a:schemeClr val="bg1"/>
                </a:solidFill>
              </a:rPr>
              <a:t> Resistors</a:t>
            </a:r>
          </a:p>
        </p:txBody>
      </p:sp>
      <p:sp>
        <p:nvSpPr>
          <p:cNvPr id="5123" name="Espace réservé du contenu 2"/>
          <p:cNvSpPr>
            <a:spLocks noGrp="1"/>
          </p:cNvSpPr>
          <p:nvPr>
            <p:ph idx="1"/>
          </p:nvPr>
        </p:nvSpPr>
        <p:spPr>
          <a:xfrm>
            <a:off x="683568" y="1357299"/>
            <a:ext cx="8003232" cy="1351621"/>
          </a:xfrm>
          <a:solidFill>
            <a:schemeClr val="accent1">
              <a:alpha val="50000"/>
            </a:schemeClr>
          </a:solidFill>
        </p:spPr>
        <p:txBody>
          <a:bodyPr/>
          <a:lstStyle/>
          <a:p>
            <a:pPr>
              <a:lnSpc>
                <a:spcPct val="80000"/>
              </a:lnSpc>
              <a:spcBef>
                <a:spcPts val="0"/>
              </a:spcBef>
              <a:buNone/>
            </a:pPr>
            <a:r>
              <a:rPr lang="en-AU" sz="2800" i="1" dirty="0">
                <a:solidFill>
                  <a:schemeClr val="bg1"/>
                </a:solidFill>
              </a:rPr>
              <a:t>The line intercepts (0,0).</a:t>
            </a:r>
          </a:p>
          <a:p>
            <a:pPr>
              <a:lnSpc>
                <a:spcPct val="80000"/>
              </a:lnSpc>
              <a:spcBef>
                <a:spcPts val="0"/>
              </a:spcBef>
              <a:buNone/>
            </a:pPr>
            <a:r>
              <a:rPr lang="en-AU" sz="2800" i="1" dirty="0">
                <a:solidFill>
                  <a:schemeClr val="bg1"/>
                </a:solidFill>
              </a:rPr>
              <a:t>R is not constant. Since the line is curved the gradient is changing.</a:t>
            </a:r>
          </a:p>
        </p:txBody>
      </p:sp>
    </p:spTree>
    <p:extLst>
      <p:ext uri="{BB962C8B-B14F-4D97-AF65-F5344CB8AC3E}">
        <p14:creationId xmlns:p14="http://schemas.microsoft.com/office/powerpoint/2010/main" val="39596090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Example</a:t>
            </a:r>
          </a:p>
        </p:txBody>
      </p:sp>
      <p:pic>
        <p:nvPicPr>
          <p:cNvPr id="17410" name="Picture 2" descr="http://johnvagabondscience.files.wordpress.com/2010/09/grphoh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492438"/>
            <a:ext cx="5904656" cy="27919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39952" y="4365104"/>
            <a:ext cx="1296144" cy="261610"/>
          </a:xfrm>
          <a:prstGeom prst="rect">
            <a:avLst/>
          </a:prstGeom>
          <a:solidFill>
            <a:schemeClr val="bg1"/>
          </a:solidFill>
        </p:spPr>
        <p:txBody>
          <a:bodyPr wrap="square" rtlCol="0">
            <a:spAutoFit/>
          </a:bodyPr>
          <a:lstStyle/>
          <a:p>
            <a:r>
              <a:rPr lang="en-AU" sz="1100" dirty="0"/>
              <a:t>Current (A)</a:t>
            </a:r>
          </a:p>
        </p:txBody>
      </p:sp>
      <p:sp>
        <p:nvSpPr>
          <p:cNvPr id="11" name="TextBox 10"/>
          <p:cNvSpPr txBox="1"/>
          <p:nvPr/>
        </p:nvSpPr>
        <p:spPr>
          <a:xfrm rot="16200000">
            <a:off x="2296033" y="3499141"/>
            <a:ext cx="977956" cy="261610"/>
          </a:xfrm>
          <a:prstGeom prst="rect">
            <a:avLst/>
          </a:prstGeom>
          <a:solidFill>
            <a:schemeClr val="bg1"/>
          </a:solidFill>
        </p:spPr>
        <p:txBody>
          <a:bodyPr wrap="square" rtlCol="0">
            <a:spAutoFit/>
          </a:bodyPr>
          <a:lstStyle/>
          <a:p>
            <a:r>
              <a:rPr lang="en-AU" sz="1100" dirty="0"/>
              <a:t>Voltage (V)</a:t>
            </a:r>
          </a:p>
        </p:txBody>
      </p:sp>
      <p:sp>
        <p:nvSpPr>
          <p:cNvPr id="4" name="Rectangle 3"/>
          <p:cNvSpPr/>
          <p:nvPr/>
        </p:nvSpPr>
        <p:spPr>
          <a:xfrm>
            <a:off x="683568" y="2708920"/>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a:t>
            </a:r>
          </a:p>
        </p:txBody>
      </p:sp>
      <p:sp>
        <p:nvSpPr>
          <p:cNvPr id="13" name="Rectangle 12"/>
          <p:cNvSpPr/>
          <p:nvPr/>
        </p:nvSpPr>
        <p:spPr>
          <a:xfrm>
            <a:off x="1547664" y="2708920"/>
            <a:ext cx="79671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V</a:t>
            </a:r>
          </a:p>
        </p:txBody>
      </p:sp>
      <p:cxnSp>
        <p:nvCxnSpPr>
          <p:cNvPr id="14" name="Straight Connector 13"/>
          <p:cNvCxnSpPr/>
          <p:nvPr/>
        </p:nvCxnSpPr>
        <p:spPr>
          <a:xfrm flipV="1">
            <a:off x="5004048" y="3247650"/>
            <a:ext cx="0" cy="97343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131840" y="3272310"/>
            <a:ext cx="1872208"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55576" y="5949280"/>
            <a:ext cx="324036"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13638" y="5949280"/>
            <a:ext cx="882098"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099" name="Espace réservé du contenu 2"/>
          <p:cNvSpPr>
            <a:spLocks noGrp="1"/>
          </p:cNvSpPr>
          <p:nvPr>
            <p:ph idx="1"/>
          </p:nvPr>
        </p:nvSpPr>
        <p:spPr>
          <a:xfrm>
            <a:off x="323528" y="2017731"/>
            <a:ext cx="8606190" cy="4651629"/>
          </a:xfrm>
        </p:spPr>
        <p:txBody>
          <a:bodyPr/>
          <a:lstStyle/>
          <a:p>
            <a:pPr marL="0" indent="0">
              <a:buNone/>
            </a:pPr>
            <a:r>
              <a:rPr lang="en-AU" sz="2400" u="sng" dirty="0"/>
              <a:t>Example 5.5a:</a:t>
            </a:r>
            <a:r>
              <a:rPr lang="en-AU" sz="2400" dirty="0"/>
              <a:t> Graph the following data on the graph below.</a:t>
            </a:r>
          </a:p>
          <a:p>
            <a:pPr marL="0" indent="0">
              <a:buNone/>
            </a:pPr>
            <a:endParaRPr lang="en-AU" sz="2400" dirty="0"/>
          </a:p>
          <a:p>
            <a:pPr marL="0" indent="0">
              <a:buNone/>
            </a:pPr>
            <a:endParaRPr lang="en-AU" sz="2400" dirty="0"/>
          </a:p>
          <a:p>
            <a:pPr marL="0" indent="0">
              <a:buNone/>
            </a:pPr>
            <a:endParaRPr lang="en-AU" sz="2400" dirty="0"/>
          </a:p>
          <a:p>
            <a:pPr marL="0" indent="0">
              <a:buNone/>
            </a:pPr>
            <a:endParaRPr lang="en-AU" sz="2400" dirty="0"/>
          </a:p>
          <a:p>
            <a:pPr marL="0" indent="0">
              <a:buNone/>
            </a:pPr>
            <a:endParaRPr lang="en-AU" sz="2400" dirty="0"/>
          </a:p>
          <a:p>
            <a:pPr marL="0" indent="0">
              <a:buNone/>
            </a:pPr>
            <a:endParaRPr lang="en-AU" sz="2400" dirty="0"/>
          </a:p>
          <a:p>
            <a:pPr marL="0" indent="0">
              <a:buNone/>
            </a:pPr>
            <a:r>
              <a:rPr lang="en-AU" sz="2400" dirty="0"/>
              <a:t>Calculate the resistance.</a:t>
            </a:r>
          </a:p>
          <a:p>
            <a:pPr marL="0" indent="0">
              <a:buNone/>
            </a:pPr>
            <a:r>
              <a:rPr lang="en-AU" sz="2400" dirty="0"/>
              <a:t>R = V = 2.2 – 0   = 0.25</a:t>
            </a:r>
            <a:r>
              <a:rPr lang="el-GR" sz="2400" dirty="0"/>
              <a:t>Ω</a:t>
            </a:r>
            <a:endParaRPr lang="en-AU" sz="2400" dirty="0"/>
          </a:p>
          <a:p>
            <a:pPr marL="0" indent="0">
              <a:buNone/>
            </a:pPr>
            <a:r>
              <a:rPr lang="en-AU" sz="2400" dirty="0"/>
              <a:t>        I     8.8 – 0 </a:t>
            </a:r>
          </a:p>
        </p:txBody>
      </p:sp>
    </p:spTree>
    <p:extLst>
      <p:ext uri="{BB962C8B-B14F-4D97-AF65-F5344CB8AC3E}">
        <p14:creationId xmlns:p14="http://schemas.microsoft.com/office/powerpoint/2010/main" val="297085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2" fill="hold"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099">
                                            <p:txEl>
                                              <p:pRg st="8" end="8"/>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marL="0" indent="0">
              <a:buNone/>
            </a:pPr>
            <a:r>
              <a:rPr lang="en-AU" sz="2800" b="1" u="sng" dirty="0">
                <a:solidFill>
                  <a:schemeClr val="bg1"/>
                </a:solidFill>
                <a:latin typeface="Arial" pitchFamily="34" charset="0"/>
                <a:cs typeface="Arial" pitchFamily="34" charset="0"/>
              </a:rPr>
              <a:t>Context:</a:t>
            </a:r>
            <a:r>
              <a:rPr lang="en-AU" sz="2800" dirty="0">
                <a:solidFill>
                  <a:schemeClr val="bg1"/>
                </a:solidFill>
                <a:latin typeface="Arial" pitchFamily="34" charset="0"/>
                <a:cs typeface="Arial" pitchFamily="34" charset="0"/>
              </a:rPr>
              <a:t> How is this content used to better society?</a:t>
            </a: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p:txBody>
      </p:sp>
      <p:sp>
        <p:nvSpPr>
          <p:cNvPr id="18" name="TextBox 17"/>
          <p:cNvSpPr txBox="1"/>
          <p:nvPr/>
        </p:nvSpPr>
        <p:spPr>
          <a:xfrm>
            <a:off x="755577" y="2204864"/>
            <a:ext cx="7344816" cy="1815882"/>
          </a:xfrm>
          <a:prstGeom prst="rect">
            <a:avLst/>
          </a:prstGeom>
          <a:noFill/>
        </p:spPr>
        <p:txBody>
          <a:bodyPr wrap="square" rtlCol="0">
            <a:spAutoFit/>
          </a:bodyPr>
          <a:lstStyle/>
          <a:p>
            <a:r>
              <a:rPr lang="en-AU" sz="2800" dirty="0">
                <a:solidFill>
                  <a:schemeClr val="bg1"/>
                </a:solidFill>
                <a:latin typeface="Arial" pitchFamily="34" charset="0"/>
                <a:cs typeface="Arial" pitchFamily="34" charset="0"/>
              </a:rPr>
              <a:t>The principles behind understanding the relationship of potential difference and current can help develop the transmission of information.</a:t>
            </a:r>
          </a:p>
        </p:txBody>
      </p:sp>
    </p:spTree>
    <p:extLst>
      <p:ext uri="{BB962C8B-B14F-4D97-AF65-F5344CB8AC3E}">
        <p14:creationId xmlns:p14="http://schemas.microsoft.com/office/powerpoint/2010/main" val="256301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Key words:</a:t>
            </a:r>
          </a:p>
          <a:p>
            <a:pPr>
              <a:buFont typeface="Arial" pitchFamily="34" charset="0"/>
              <a:buChar char="•"/>
            </a:pPr>
            <a:endParaRPr lang="en-AU" sz="2800" dirty="0">
              <a:solidFill>
                <a:schemeClr val="bg1"/>
              </a:solidFill>
            </a:endParaRPr>
          </a:p>
        </p:txBody>
      </p:sp>
      <p:sp>
        <p:nvSpPr>
          <p:cNvPr id="19" name="TextBox 18"/>
          <p:cNvSpPr txBox="1"/>
          <p:nvPr/>
        </p:nvSpPr>
        <p:spPr>
          <a:xfrm>
            <a:off x="539552" y="1916832"/>
            <a:ext cx="8208911" cy="3539430"/>
          </a:xfrm>
          <a:prstGeom prst="rect">
            <a:avLst/>
          </a:prstGeom>
          <a:noFill/>
        </p:spPr>
        <p:txBody>
          <a:bodyPr wrap="square" rtlCol="0">
            <a:spAutoFit/>
          </a:bodyPr>
          <a:lstStyle/>
          <a:p>
            <a:pPr marL="342900" indent="-342900">
              <a:buFont typeface="Arial" pitchFamily="34" charset="0"/>
              <a:buChar char="•"/>
            </a:pPr>
            <a:r>
              <a:rPr lang="en-AU" sz="2800" dirty="0" err="1">
                <a:solidFill>
                  <a:schemeClr val="bg1"/>
                </a:solidFill>
                <a:latin typeface="Arial" pitchFamily="34" charset="0"/>
                <a:cs typeface="Arial" pitchFamily="34" charset="0"/>
              </a:rPr>
              <a:t>Ohmic</a:t>
            </a:r>
            <a:endParaRPr lang="en-AU" sz="2800" dirty="0">
              <a:solidFill>
                <a:schemeClr val="bg1"/>
              </a:solidFill>
              <a:latin typeface="Arial" pitchFamily="34" charset="0"/>
              <a:cs typeface="Arial" pitchFamily="34" charset="0"/>
            </a:endParaRPr>
          </a:p>
          <a:p>
            <a:pPr marL="342900" indent="-342900">
              <a:buFont typeface="Arial" pitchFamily="34" charset="0"/>
              <a:buChar char="•"/>
            </a:pPr>
            <a:r>
              <a:rPr lang="en-AU" sz="2800" dirty="0">
                <a:solidFill>
                  <a:schemeClr val="bg1"/>
                </a:solidFill>
                <a:latin typeface="Arial" pitchFamily="34" charset="0"/>
                <a:cs typeface="Arial" pitchFamily="34" charset="0"/>
              </a:rPr>
              <a:t>Non-</a:t>
            </a:r>
            <a:r>
              <a:rPr lang="en-AU" sz="2800" dirty="0" err="1">
                <a:solidFill>
                  <a:schemeClr val="bg1"/>
                </a:solidFill>
                <a:latin typeface="Arial" pitchFamily="34" charset="0"/>
                <a:cs typeface="Arial" pitchFamily="34" charset="0"/>
              </a:rPr>
              <a:t>ohmic</a:t>
            </a:r>
            <a:endParaRPr lang="en-AU" sz="2800" dirty="0">
              <a:solidFill>
                <a:schemeClr val="bg1"/>
              </a:solidFill>
              <a:latin typeface="Arial" pitchFamily="34" charset="0"/>
              <a:cs typeface="Arial" pitchFamily="34" charset="0"/>
            </a:endParaRPr>
          </a:p>
          <a:p>
            <a:pPr marL="342900" indent="-342900">
              <a:buFont typeface="Arial" pitchFamily="34" charset="0"/>
              <a:buChar char="•"/>
            </a:pPr>
            <a:r>
              <a:rPr lang="en-AU" sz="2800" dirty="0">
                <a:solidFill>
                  <a:schemeClr val="bg1"/>
                </a:solidFill>
                <a:latin typeface="Arial" pitchFamily="34" charset="0"/>
                <a:cs typeface="Arial" pitchFamily="34" charset="0"/>
              </a:rPr>
              <a:t>Resistivity</a:t>
            </a:r>
          </a:p>
          <a:p>
            <a:pPr marL="342900" indent="-342900">
              <a:buFont typeface="Arial" pitchFamily="34" charset="0"/>
              <a:buChar char="•"/>
            </a:pPr>
            <a:r>
              <a:rPr lang="en-AU" sz="2800" dirty="0">
                <a:solidFill>
                  <a:schemeClr val="bg1"/>
                </a:solidFill>
                <a:latin typeface="Arial" pitchFamily="34" charset="0"/>
                <a:cs typeface="Arial" pitchFamily="34" charset="0"/>
              </a:rPr>
              <a:t>Resistance</a:t>
            </a: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29176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5.5 - due first lesson next week.</a:t>
            </a:r>
          </a:p>
          <a:p>
            <a:endParaRPr lang="en-AU" sz="28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5.6 page 163-167 and answer </a:t>
            </a:r>
          </a:p>
          <a:p>
            <a:pPr marL="0" indent="0">
              <a:buNone/>
            </a:pPr>
            <a:r>
              <a:rPr lang="en-AU" sz="2800" dirty="0">
                <a:solidFill>
                  <a:schemeClr val="bg1"/>
                </a:solidFill>
                <a:latin typeface="Arial" pitchFamily="34" charset="0"/>
                <a:cs typeface="Arial" pitchFamily="34" charset="0"/>
              </a:rPr>
              <a:t>	Q1&amp;2 Set 5.6</a:t>
            </a:r>
          </a:p>
          <a:p>
            <a:pPr marL="0" indent="0">
              <a:buNone/>
              <a:tabLst>
                <a:tab pos="361950" algn="l"/>
              </a:tabLst>
            </a:pPr>
            <a:r>
              <a:rPr lang="en-AU" sz="2800" dirty="0">
                <a:solidFill>
                  <a:schemeClr val="bg1"/>
                </a:solidFill>
                <a:latin typeface="Arial" pitchFamily="34" charset="0"/>
                <a:cs typeface="Arial" pitchFamily="34" charset="0"/>
              </a:rPr>
              <a:t>	by next lesson.</a:t>
            </a:r>
          </a:p>
        </p:txBody>
      </p:sp>
    </p:spTree>
    <p:extLst>
      <p:ext uri="{BB962C8B-B14F-4D97-AF65-F5344CB8AC3E}">
        <p14:creationId xmlns:p14="http://schemas.microsoft.com/office/powerpoint/2010/main" val="34694952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t>Page Setup</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dirty="0">
                <a:latin typeface="Arial" pitchFamily="34" charset="0"/>
                <a:cs typeface="Arial" pitchFamily="34" charset="0"/>
              </a:rPr>
              <a:t>Set up the </a:t>
            </a:r>
            <a:r>
              <a:rPr lang="en-AU" sz="2800" b="1" u="sng" dirty="0">
                <a:latin typeface="Arial" pitchFamily="34" charset="0"/>
                <a:cs typeface="Arial" pitchFamily="34" charset="0"/>
              </a:rPr>
              <a:t>first</a:t>
            </a:r>
            <a:r>
              <a:rPr lang="en-AU" sz="2800" dirty="0">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800" dirty="0">
              <a:solidFill>
                <a:schemeClr val="bg1"/>
              </a:solidFill>
            </a:endParaRPr>
          </a:p>
          <a:p>
            <a:pPr>
              <a:buFont typeface="Arial" pitchFamily="34" charset="0"/>
              <a:buChar char="•"/>
            </a:pPr>
            <a:endParaRPr lang="en-AU" sz="2800" dirty="0">
              <a:solidFill>
                <a:schemeClr val="bg1"/>
              </a:solidFill>
            </a:endParaRPr>
          </a:p>
        </p:txBody>
      </p:sp>
      <p:grpSp>
        <p:nvGrpSpPr>
          <p:cNvPr id="4" name="Group 3"/>
          <p:cNvGrpSpPr/>
          <p:nvPr/>
        </p:nvGrpSpPr>
        <p:grpSpPr>
          <a:xfrm>
            <a:off x="467544" y="2697062"/>
            <a:ext cx="8280920" cy="6008586"/>
            <a:chOff x="971600" y="2276872"/>
            <a:chExt cx="7046046" cy="5112568"/>
          </a:xfrm>
        </p:grpSpPr>
        <p:grpSp>
          <p:nvGrpSpPr>
            <p:cNvPr id="5" name="Group 4"/>
            <p:cNvGrpSpPr/>
            <p:nvPr/>
          </p:nvGrpSpPr>
          <p:grpSpPr>
            <a:xfrm>
              <a:off x="971600" y="2276872"/>
              <a:ext cx="7046046" cy="5112568"/>
              <a:chOff x="971600" y="2276872"/>
              <a:chExt cx="7046046" cy="5112568"/>
            </a:xfrm>
          </p:grpSpPr>
          <p:grpSp>
            <p:nvGrpSpPr>
              <p:cNvPr id="7" name="Group 6"/>
              <p:cNvGrpSpPr/>
              <p:nvPr/>
            </p:nvGrpSpPr>
            <p:grpSpPr>
              <a:xfrm>
                <a:off x="971600" y="2276872"/>
                <a:ext cx="6984776" cy="5112568"/>
                <a:chOff x="971600" y="2276872"/>
                <a:chExt cx="6984776" cy="5112568"/>
              </a:xfrm>
            </p:grpSpPr>
            <p:cxnSp>
              <p:nvCxnSpPr>
                <p:cNvPr id="12" name="Straight Connector 11"/>
                <p:cNvCxnSpPr/>
                <p:nvPr/>
              </p:nvCxnSpPr>
              <p:spPr>
                <a:xfrm flipV="1">
                  <a:off x="971600"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71600" y="2276872"/>
                  <a:ext cx="69847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56376"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56176" y="2276873"/>
                  <a:ext cx="0" cy="23666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145438" y="4643500"/>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3328551"/>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71600" y="2297589"/>
                <a:ext cx="7046046" cy="2359576"/>
                <a:chOff x="971600" y="1361485"/>
                <a:chExt cx="7046046" cy="2359576"/>
              </a:xfrm>
            </p:grpSpPr>
            <p:sp>
              <p:nvSpPr>
                <p:cNvPr id="9" name="TextBox 8"/>
                <p:cNvSpPr txBox="1"/>
                <p:nvPr/>
              </p:nvSpPr>
              <p:spPr>
                <a:xfrm>
                  <a:off x="971600" y="1361485"/>
                  <a:ext cx="5184576" cy="707076"/>
                </a:xfrm>
                <a:prstGeom prst="rect">
                  <a:avLst/>
                </a:prstGeom>
                <a:noFill/>
              </p:spPr>
              <p:txBody>
                <a:bodyPr wrap="square" rtlCol="0">
                  <a:spAutoFit/>
                </a:bodyPr>
                <a:lstStyle/>
                <a:p>
                  <a:r>
                    <a:rPr lang="en-AU" sz="2400" b="1" u="sng" dirty="0"/>
                    <a:t>Focus:</a:t>
                  </a:r>
                  <a:r>
                    <a:rPr lang="en-AU" sz="2400" dirty="0"/>
                    <a:t> State the Chapter Number, Title and the page numbers (3 lines).  </a:t>
                  </a:r>
                </a:p>
              </p:txBody>
            </p:sp>
            <p:sp>
              <p:nvSpPr>
                <p:cNvPr id="10" name="TextBox 9"/>
                <p:cNvSpPr txBox="1"/>
                <p:nvPr/>
              </p:nvSpPr>
              <p:spPr>
                <a:xfrm>
                  <a:off x="971600" y="2385473"/>
                  <a:ext cx="5155404" cy="1335588"/>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1" name="TextBox 10"/>
                <p:cNvSpPr txBox="1"/>
                <p:nvPr/>
              </p:nvSpPr>
              <p:spPr>
                <a:xfrm>
                  <a:off x="6156176" y="1361485"/>
                  <a:ext cx="1861470" cy="2345909"/>
                </a:xfrm>
                <a:prstGeom prst="rect">
                  <a:avLst/>
                </a:prstGeom>
                <a:noFill/>
              </p:spPr>
              <p:txBody>
                <a:bodyPr wrap="square" rtlCol="0">
                  <a:spAutoFit/>
                </a:bodyPr>
                <a:lstStyle/>
                <a:p>
                  <a:r>
                    <a:rPr lang="en-AU" sz="2100" b="1" u="sng" dirty="0"/>
                    <a:t>Keywords:</a:t>
                  </a:r>
                  <a:r>
                    <a:rPr lang="en-AU" sz="2100" dirty="0"/>
                    <a:t> During the lesson write out your own keywords used during the lesson.                              (8 lines)</a:t>
                  </a:r>
                </a:p>
              </p:txBody>
            </p:sp>
          </p:grpSp>
        </p:grpSp>
        <p:cxnSp>
          <p:nvCxnSpPr>
            <p:cNvPr id="6" name="Straight Connector 5"/>
            <p:cNvCxnSpPr/>
            <p:nvPr/>
          </p:nvCxnSpPr>
          <p:spPr>
            <a:xfrm flipH="1">
              <a:off x="971600" y="4643500"/>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5295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131840" y="2571744"/>
            <a:ext cx="5754977" cy="1127125"/>
          </a:xfrm>
        </p:spPr>
        <p:txBody>
          <a:bodyPr/>
          <a:lstStyle/>
          <a:p>
            <a:pPr algn="l"/>
            <a:r>
              <a:rPr lang="en-AU" sz="5400" dirty="0">
                <a:solidFill>
                  <a:schemeClr val="bg1"/>
                </a:solidFill>
              </a:rPr>
              <a:t>Electrical Energy and Power</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a:solidFill>
                  <a:schemeClr val="bg1"/>
                </a:solidFill>
              </a:rPr>
              <a:t>Chapter 5.6 page 163-167</a:t>
            </a:r>
          </a:p>
        </p:txBody>
      </p:sp>
    </p:spTree>
    <p:extLst>
      <p:ext uri="{BB962C8B-B14F-4D97-AF65-F5344CB8AC3E}">
        <p14:creationId xmlns:p14="http://schemas.microsoft.com/office/powerpoint/2010/main" val="3193228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Electrical Energy</a:t>
            </a:r>
          </a:p>
        </p:txBody>
      </p:sp>
      <p:sp>
        <p:nvSpPr>
          <p:cNvPr id="4099" name="Espace réservé du contenu 2"/>
          <p:cNvSpPr>
            <a:spLocks noGrp="1"/>
          </p:cNvSpPr>
          <p:nvPr>
            <p:ph idx="1"/>
          </p:nvPr>
        </p:nvSpPr>
        <p:spPr>
          <a:xfrm>
            <a:off x="142844" y="2017731"/>
            <a:ext cx="8786874" cy="4435605"/>
          </a:xfrm>
        </p:spPr>
        <p:txBody>
          <a:bodyPr/>
          <a:lstStyle/>
          <a:p>
            <a:pPr marL="0" indent="0">
              <a:lnSpc>
                <a:spcPct val="90000"/>
              </a:lnSpc>
              <a:spcBef>
                <a:spcPts val="0"/>
              </a:spcBef>
              <a:buNone/>
            </a:pPr>
            <a:r>
              <a:rPr lang="en-AU" dirty="0"/>
              <a:t>Electrical energy (work) is the potential energy transmitted or transformed when emitted from a power source. Hence;</a:t>
            </a:r>
          </a:p>
          <a:p>
            <a:pPr marL="0" indent="0">
              <a:lnSpc>
                <a:spcPct val="90000"/>
              </a:lnSpc>
              <a:spcBef>
                <a:spcPts val="0"/>
              </a:spcBef>
              <a:buNone/>
            </a:pPr>
            <a:endParaRPr lang="en-AU" dirty="0"/>
          </a:p>
          <a:p>
            <a:pPr marL="0" indent="0">
              <a:lnSpc>
                <a:spcPct val="90000"/>
              </a:lnSpc>
              <a:spcBef>
                <a:spcPts val="0"/>
              </a:spcBef>
              <a:buNone/>
            </a:pPr>
            <a:r>
              <a:rPr lang="en-AU" dirty="0"/>
              <a:t>		</a:t>
            </a:r>
            <a:r>
              <a:rPr lang="en-AU" sz="3600" b="1" dirty="0"/>
              <a:t>E = V I t</a:t>
            </a:r>
          </a:p>
          <a:p>
            <a:pPr marL="0" indent="0">
              <a:lnSpc>
                <a:spcPct val="90000"/>
              </a:lnSpc>
              <a:spcBef>
                <a:spcPts val="0"/>
              </a:spcBef>
              <a:buNone/>
            </a:pPr>
            <a:r>
              <a:rPr lang="en-AU" dirty="0"/>
              <a:t>			E – electrical energy (J)</a:t>
            </a:r>
          </a:p>
          <a:p>
            <a:pPr marL="0" indent="0">
              <a:lnSpc>
                <a:spcPct val="90000"/>
              </a:lnSpc>
              <a:spcBef>
                <a:spcPts val="0"/>
              </a:spcBef>
              <a:buNone/>
            </a:pPr>
            <a:r>
              <a:rPr lang="en-AU" dirty="0"/>
              <a:t>			V – voltage (V)</a:t>
            </a:r>
          </a:p>
          <a:p>
            <a:pPr marL="0" indent="0">
              <a:lnSpc>
                <a:spcPct val="90000"/>
              </a:lnSpc>
              <a:spcBef>
                <a:spcPts val="0"/>
              </a:spcBef>
              <a:buNone/>
            </a:pPr>
            <a:r>
              <a:rPr lang="en-AU" dirty="0"/>
              <a:t>			I – current (A)</a:t>
            </a:r>
          </a:p>
          <a:p>
            <a:pPr marL="0" indent="0">
              <a:lnSpc>
                <a:spcPct val="90000"/>
              </a:lnSpc>
              <a:spcBef>
                <a:spcPts val="0"/>
              </a:spcBef>
              <a:buNone/>
            </a:pPr>
            <a:r>
              <a:rPr lang="en-AU" dirty="0"/>
              <a:t>			t – time (s)</a:t>
            </a:r>
          </a:p>
        </p:txBody>
      </p:sp>
    </p:spTree>
    <p:extLst>
      <p:ext uri="{BB962C8B-B14F-4D97-AF65-F5344CB8AC3E}">
        <p14:creationId xmlns:p14="http://schemas.microsoft.com/office/powerpoint/2010/main" val="194412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3" name="Espace réservé du contenu 2"/>
          <p:cNvSpPr>
            <a:spLocks noGrp="1"/>
          </p:cNvSpPr>
          <p:nvPr>
            <p:ph idx="1"/>
          </p:nvPr>
        </p:nvSpPr>
        <p:spPr>
          <a:xfrm>
            <a:off x="457200" y="1357299"/>
            <a:ext cx="8229600" cy="4929202"/>
          </a:xfrm>
          <a:solidFill>
            <a:schemeClr val="accent1">
              <a:alpha val="50000"/>
            </a:schemeClr>
          </a:solidFill>
        </p:spPr>
        <p:txBody>
          <a:bodyPr/>
          <a:lstStyle/>
          <a:p>
            <a:pPr>
              <a:buNone/>
            </a:pPr>
            <a:r>
              <a:rPr lang="en-AU" sz="2800" dirty="0">
                <a:solidFill>
                  <a:schemeClr val="bg1"/>
                </a:solidFill>
              </a:rPr>
              <a:t>Charged objects can transfer and equally distribute their charge with other objects.</a:t>
            </a:r>
          </a:p>
        </p:txBody>
      </p:sp>
      <p:sp>
        <p:nvSpPr>
          <p:cNvPr id="19" name="Rectangle 18"/>
          <p:cNvSpPr/>
          <p:nvPr/>
        </p:nvSpPr>
        <p:spPr>
          <a:xfrm>
            <a:off x="2875626" y="3061084"/>
            <a:ext cx="2416454"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600"/>
              </a:spcAft>
            </a:pPr>
            <a:r>
              <a:rPr lang="en-AU" sz="2400" dirty="0"/>
              <a:t>Moves towards</a:t>
            </a:r>
          </a:p>
          <a:p>
            <a:pPr algn="ctr">
              <a:spcBef>
                <a:spcPts val="0"/>
              </a:spcBef>
              <a:spcAft>
                <a:spcPts val="600"/>
              </a:spcAft>
            </a:pPr>
            <a:r>
              <a:rPr lang="en-AU" sz="2400" dirty="0"/>
              <a:t> neutral sphere</a:t>
            </a:r>
          </a:p>
        </p:txBody>
      </p:sp>
      <p:sp>
        <p:nvSpPr>
          <p:cNvPr id="5122" name="Titre 1"/>
          <p:cNvSpPr>
            <a:spLocks noGrp="1"/>
          </p:cNvSpPr>
          <p:nvPr>
            <p:ph type="title"/>
          </p:nvPr>
        </p:nvSpPr>
        <p:spPr/>
        <p:txBody>
          <a:bodyPr/>
          <a:lstStyle/>
          <a:p>
            <a:r>
              <a:rPr lang="en-AU" dirty="0">
                <a:solidFill>
                  <a:schemeClr val="bg1"/>
                </a:solidFill>
              </a:rPr>
              <a:t>Charging By Touch</a:t>
            </a:r>
          </a:p>
        </p:txBody>
      </p:sp>
      <p:sp>
        <p:nvSpPr>
          <p:cNvPr id="5" name="Oval 4"/>
          <p:cNvSpPr/>
          <p:nvPr/>
        </p:nvSpPr>
        <p:spPr>
          <a:xfrm>
            <a:off x="5581786" y="2708920"/>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Group 20"/>
          <p:cNvGrpSpPr/>
          <p:nvPr/>
        </p:nvGrpSpPr>
        <p:grpSpPr>
          <a:xfrm>
            <a:off x="1331640" y="2708920"/>
            <a:ext cx="1368152" cy="1368152"/>
            <a:chOff x="1331640" y="2708920"/>
            <a:chExt cx="1368152" cy="1368152"/>
          </a:xfrm>
        </p:grpSpPr>
        <p:sp>
          <p:nvSpPr>
            <p:cNvPr id="2" name="Oval 1"/>
            <p:cNvSpPr/>
            <p:nvPr/>
          </p:nvSpPr>
          <p:spPr>
            <a:xfrm>
              <a:off x="1331640" y="2708920"/>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8" name="Group 17"/>
            <p:cNvGrpSpPr/>
            <p:nvPr/>
          </p:nvGrpSpPr>
          <p:grpSpPr>
            <a:xfrm>
              <a:off x="1381972" y="2797482"/>
              <a:ext cx="1162210" cy="1278911"/>
              <a:chOff x="1381972" y="2797482"/>
              <a:chExt cx="1162210" cy="1278911"/>
            </a:xfrm>
          </p:grpSpPr>
          <p:sp>
            <p:nvSpPr>
              <p:cNvPr id="3" name="Rectangle 2"/>
              <p:cNvSpPr/>
              <p:nvPr/>
            </p:nvSpPr>
            <p:spPr>
              <a:xfrm>
                <a:off x="1691680" y="318680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7" name="Rectangle 6"/>
              <p:cNvSpPr/>
              <p:nvPr/>
            </p:nvSpPr>
            <p:spPr>
              <a:xfrm>
                <a:off x="1504804" y="280031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8" name="Rectangle 7"/>
              <p:cNvSpPr/>
              <p:nvPr/>
            </p:nvSpPr>
            <p:spPr>
              <a:xfrm>
                <a:off x="2182821" y="303677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9" name="Rectangle 8"/>
              <p:cNvSpPr/>
              <p:nvPr/>
            </p:nvSpPr>
            <p:spPr>
              <a:xfrm>
                <a:off x="2256150" y="337354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10" name="Rectangle 9"/>
              <p:cNvSpPr/>
              <p:nvPr/>
            </p:nvSpPr>
            <p:spPr>
              <a:xfrm>
                <a:off x="1381972" y="318210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11" name="Rectangle 10"/>
              <p:cNvSpPr/>
              <p:nvPr/>
            </p:nvSpPr>
            <p:spPr>
              <a:xfrm>
                <a:off x="1877108" y="2797482"/>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12" name="Rectangle 11"/>
              <p:cNvSpPr/>
              <p:nvPr/>
            </p:nvSpPr>
            <p:spPr>
              <a:xfrm>
                <a:off x="1871700" y="3534204"/>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13" name="Rectangle 12"/>
              <p:cNvSpPr/>
              <p:nvPr/>
            </p:nvSpPr>
            <p:spPr>
              <a:xfrm>
                <a:off x="1955060" y="321644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14" name="Rectangle 13"/>
              <p:cNvSpPr/>
              <p:nvPr/>
            </p:nvSpPr>
            <p:spPr>
              <a:xfrm>
                <a:off x="1547664" y="357301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15" name="Rectangle 14"/>
              <p:cNvSpPr/>
              <p:nvPr/>
            </p:nvSpPr>
            <p:spPr>
              <a:xfrm>
                <a:off x="2074424" y="3762191"/>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grpSp>
      </p:grpSp>
      <p:sp>
        <p:nvSpPr>
          <p:cNvPr id="4" name="Rectangle 3"/>
          <p:cNvSpPr/>
          <p:nvPr/>
        </p:nvSpPr>
        <p:spPr>
          <a:xfrm>
            <a:off x="1462741" y="4221088"/>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+ 10 Coulomb Charge</a:t>
            </a:r>
          </a:p>
        </p:txBody>
      </p:sp>
      <p:cxnSp>
        <p:nvCxnSpPr>
          <p:cNvPr id="16" name="Straight Arrow Connector 15"/>
          <p:cNvCxnSpPr/>
          <p:nvPr/>
        </p:nvCxnSpPr>
        <p:spPr>
          <a:xfrm>
            <a:off x="2915816" y="3392996"/>
            <a:ext cx="2592288" cy="0"/>
          </a:xfrm>
          <a:prstGeom prst="straightConnector1">
            <a:avLst/>
          </a:prstGeom>
          <a:ln w="539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257750" y="4239552"/>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No Charge</a:t>
            </a:r>
          </a:p>
        </p:txBody>
      </p:sp>
      <p:sp>
        <p:nvSpPr>
          <p:cNvPr id="25" name="Oval 24"/>
          <p:cNvSpPr/>
          <p:nvPr/>
        </p:nvSpPr>
        <p:spPr>
          <a:xfrm>
            <a:off x="5590979" y="2721562"/>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p:cNvSpPr/>
          <p:nvPr/>
        </p:nvSpPr>
        <p:spPr>
          <a:xfrm>
            <a:off x="4283968" y="2708920"/>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5796136" y="2806412"/>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28" name="Rectangle 27"/>
          <p:cNvSpPr/>
          <p:nvPr/>
        </p:nvSpPr>
        <p:spPr>
          <a:xfrm>
            <a:off x="4655602" y="318748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29" name="Rectangle 28"/>
          <p:cNvSpPr/>
          <p:nvPr/>
        </p:nvSpPr>
        <p:spPr>
          <a:xfrm>
            <a:off x="4468726" y="280099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33" name="Rectangle 32"/>
          <p:cNvSpPr/>
          <p:nvPr/>
        </p:nvSpPr>
        <p:spPr>
          <a:xfrm>
            <a:off x="4841030" y="2798161"/>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35" name="Rectangle 34"/>
          <p:cNvSpPr/>
          <p:nvPr/>
        </p:nvSpPr>
        <p:spPr>
          <a:xfrm>
            <a:off x="4918982" y="3217124"/>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36" name="Rectangle 35"/>
          <p:cNvSpPr/>
          <p:nvPr/>
        </p:nvSpPr>
        <p:spPr>
          <a:xfrm>
            <a:off x="4511586" y="357369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37" name="Rectangle 36"/>
          <p:cNvSpPr/>
          <p:nvPr/>
        </p:nvSpPr>
        <p:spPr>
          <a:xfrm>
            <a:off x="5038346" y="3762870"/>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39" name="Rectangle 38"/>
          <p:cNvSpPr/>
          <p:nvPr/>
        </p:nvSpPr>
        <p:spPr>
          <a:xfrm>
            <a:off x="5891579" y="280031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41" name="Rectangle 40"/>
          <p:cNvSpPr/>
          <p:nvPr/>
        </p:nvSpPr>
        <p:spPr>
          <a:xfrm>
            <a:off x="6163032" y="3546846"/>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42" name="Rectangle 41"/>
          <p:cNvSpPr/>
          <p:nvPr/>
        </p:nvSpPr>
        <p:spPr>
          <a:xfrm>
            <a:off x="4860032" y="354142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43" name="Rectangle 42"/>
          <p:cNvSpPr/>
          <p:nvPr/>
        </p:nvSpPr>
        <p:spPr>
          <a:xfrm>
            <a:off x="6258475" y="3540750"/>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44" name="Rectangle 43"/>
          <p:cNvSpPr/>
          <p:nvPr/>
        </p:nvSpPr>
        <p:spPr>
          <a:xfrm>
            <a:off x="6469345" y="3042790"/>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46" name="Rectangle 45"/>
          <p:cNvSpPr/>
          <p:nvPr/>
        </p:nvSpPr>
        <p:spPr>
          <a:xfrm>
            <a:off x="6564788" y="3036694"/>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45" name="Rectangle 44"/>
          <p:cNvSpPr/>
          <p:nvPr/>
        </p:nvSpPr>
        <p:spPr>
          <a:xfrm>
            <a:off x="5148064" y="3037373"/>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47" name="Rectangle 46"/>
          <p:cNvSpPr/>
          <p:nvPr/>
        </p:nvSpPr>
        <p:spPr>
          <a:xfrm>
            <a:off x="5677257" y="3187522"/>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48" name="Rectangle 47"/>
          <p:cNvSpPr/>
          <p:nvPr/>
        </p:nvSpPr>
        <p:spPr>
          <a:xfrm>
            <a:off x="4355976" y="318210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49" name="Rectangle 48"/>
          <p:cNvSpPr/>
          <p:nvPr/>
        </p:nvSpPr>
        <p:spPr>
          <a:xfrm>
            <a:off x="5772700" y="318142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50" name="Rectangle 49"/>
          <p:cNvSpPr/>
          <p:nvPr/>
        </p:nvSpPr>
        <p:spPr>
          <a:xfrm>
            <a:off x="6547482" y="3363088"/>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51" name="Rectangle 50"/>
          <p:cNvSpPr/>
          <p:nvPr/>
        </p:nvSpPr>
        <p:spPr>
          <a:xfrm>
            <a:off x="5220072" y="3357671"/>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52" name="Rectangle 51"/>
          <p:cNvSpPr/>
          <p:nvPr/>
        </p:nvSpPr>
        <p:spPr>
          <a:xfrm>
            <a:off x="6642925" y="3356992"/>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53" name="Rectangle 52"/>
          <p:cNvSpPr/>
          <p:nvPr/>
        </p:nvSpPr>
        <p:spPr>
          <a:xfrm>
            <a:off x="1475656" y="4221088"/>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+ 5 Coulomb Charge</a:t>
            </a:r>
          </a:p>
        </p:txBody>
      </p:sp>
      <p:sp>
        <p:nvSpPr>
          <p:cNvPr id="54" name="Rectangle 53"/>
          <p:cNvSpPr/>
          <p:nvPr/>
        </p:nvSpPr>
        <p:spPr>
          <a:xfrm>
            <a:off x="5220072" y="4221088"/>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+ 5 Coulomb Charge</a:t>
            </a:r>
          </a:p>
        </p:txBody>
      </p:sp>
    </p:spTree>
    <p:extLst>
      <p:ext uri="{BB962C8B-B14F-4D97-AF65-F5344CB8AC3E}">
        <p14:creationId xmlns:p14="http://schemas.microsoft.com/office/powerpoint/2010/main" val="218867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1" presetClass="exit" presetSubtype="0" fill="hold" nodeType="afterEffect">
                                  <p:stCondLst>
                                    <p:cond delay="1000"/>
                                  </p:stCondLst>
                                  <p:childTnLst>
                                    <p:set>
                                      <p:cBhvr>
                                        <p:cTn id="13" dur="1" fill="hold">
                                          <p:stCondLst>
                                            <p:cond delay="0"/>
                                          </p:stCondLst>
                                        </p:cTn>
                                        <p:tgtEl>
                                          <p:spTgt spid="16"/>
                                        </p:tgtEl>
                                        <p:attrNameLst>
                                          <p:attrName>style.visibility</p:attrName>
                                        </p:attrNameLst>
                                      </p:cBhvr>
                                      <p:to>
                                        <p:strVal val="hidden"/>
                                      </p:to>
                                    </p:set>
                                  </p:childTnLst>
                                </p:cTn>
                              </p:par>
                              <p:par>
                                <p:cTn id="14" presetID="1" presetClass="exit" presetSubtype="0" fill="hold" grpId="1" nodeType="withEffect">
                                  <p:stCondLst>
                                    <p:cond delay="1000"/>
                                  </p:stCondLst>
                                  <p:childTnLst>
                                    <p:set>
                                      <p:cBhvr>
                                        <p:cTn id="15" dur="1" fill="hold">
                                          <p:stCondLst>
                                            <p:cond delay="0"/>
                                          </p:stCondLst>
                                        </p:cTn>
                                        <p:tgtEl>
                                          <p:spTgt spid="19"/>
                                        </p:tgtEl>
                                        <p:attrNameLst>
                                          <p:attrName>style.visibility</p:attrName>
                                        </p:attrNameLst>
                                      </p:cBhvr>
                                      <p:to>
                                        <p:strVal val="hidden"/>
                                      </p:to>
                                    </p:set>
                                  </p:childTnLst>
                                </p:cTn>
                              </p:par>
                            </p:childTnLst>
                          </p:cTn>
                        </p:par>
                        <p:par>
                          <p:cTn id="16" fill="hold">
                            <p:stCondLst>
                              <p:cond delay="1500"/>
                            </p:stCondLst>
                            <p:childTnLst>
                              <p:par>
                                <p:cTn id="17" presetID="63" presetClass="path" presetSubtype="0" accel="50000" decel="50000" fill="hold" nodeType="afterEffect">
                                  <p:stCondLst>
                                    <p:cond delay="2000"/>
                                  </p:stCondLst>
                                  <p:childTnLst>
                                    <p:animMotion origin="layout" path="M 3.88889E-6 4.07407E-6 L 0.31892 4.07407E-6 " pathEditMode="relative" rAng="0" ptsTypes="AA">
                                      <p:cBhvr>
                                        <p:cTn id="18" dur="2000" fill="hold"/>
                                        <p:tgtEl>
                                          <p:spTgt spid="21"/>
                                        </p:tgtEl>
                                        <p:attrNameLst>
                                          <p:attrName>ppt_x</p:attrName>
                                          <p:attrName>ppt_y</p:attrName>
                                        </p:attrNameLst>
                                      </p:cBhvr>
                                      <p:rCtr x="15937" y="0"/>
                                    </p:animMotion>
                                  </p:childTnLst>
                                </p:cTn>
                              </p:par>
                            </p:childTnLst>
                          </p:cTn>
                        </p:par>
                        <p:par>
                          <p:cTn id="19" fill="hold">
                            <p:stCondLst>
                              <p:cond delay="5500"/>
                            </p:stCondLst>
                            <p:childTnLst>
                              <p:par>
                                <p:cTn id="20" presetID="1" presetClass="entr" presetSubtype="0" fill="hold" grpId="1" nodeType="after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5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par>
                          <p:cTn id="42" fill="hold">
                            <p:stCondLst>
                              <p:cond delay="5500"/>
                            </p:stCondLst>
                            <p:childTnLst>
                              <p:par>
                                <p:cTn id="43" presetID="1" presetClass="exit" presetSubtype="0" fill="hold" nodeType="afterEffect">
                                  <p:stCondLst>
                                    <p:cond delay="1000"/>
                                  </p:stCondLst>
                                  <p:childTnLst>
                                    <p:set>
                                      <p:cBhvr>
                                        <p:cTn id="44" dur="1" fill="hold">
                                          <p:stCondLst>
                                            <p:cond delay="0"/>
                                          </p:stCondLst>
                                        </p:cTn>
                                        <p:tgtEl>
                                          <p:spTgt spid="21"/>
                                        </p:tgtEl>
                                        <p:attrNameLst>
                                          <p:attrName>style.visibility</p:attrName>
                                        </p:attrNameLst>
                                      </p:cBhvr>
                                      <p:to>
                                        <p:strVal val="hidden"/>
                                      </p:to>
                                    </p:set>
                                  </p:childTnLst>
                                </p:cTn>
                              </p:par>
                            </p:childTnLst>
                          </p:cTn>
                        </p:par>
                        <p:par>
                          <p:cTn id="45" fill="hold">
                            <p:stCondLst>
                              <p:cond delay="6500"/>
                            </p:stCondLst>
                            <p:childTnLst>
                              <p:par>
                                <p:cTn id="46" presetID="1" presetClass="entr" presetSubtype="0" fill="hold" grpId="2" nodeType="afterEffect">
                                  <p:stCondLst>
                                    <p:cond delay="1000"/>
                                  </p:stCondLst>
                                  <p:childTnLst>
                                    <p:set>
                                      <p:cBhvr>
                                        <p:cTn id="47" dur="1" fill="hold">
                                          <p:stCondLst>
                                            <p:cond delay="0"/>
                                          </p:stCondLst>
                                        </p:cTn>
                                        <p:tgtEl>
                                          <p:spTgt spid="27"/>
                                        </p:tgtEl>
                                        <p:attrNameLst>
                                          <p:attrName>style.visibility</p:attrName>
                                        </p:attrNameLst>
                                      </p:cBhvr>
                                      <p:to>
                                        <p:strVal val="visible"/>
                                      </p:to>
                                    </p:set>
                                  </p:childTnLst>
                                </p:cTn>
                              </p:par>
                              <p:par>
                                <p:cTn id="48"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49" dur="2000" fill="hold"/>
                                        <p:tgtEl>
                                          <p:spTgt spid="27"/>
                                        </p:tgtEl>
                                        <p:attrNameLst>
                                          <p:attrName>ppt_x</p:attrName>
                                          <p:attrName>ppt_y</p:attrName>
                                        </p:attrNameLst>
                                      </p:cBhvr>
                                      <p:rCtr x="-7483" y="-2708"/>
                                    </p:animMotion>
                                  </p:childTnLst>
                                </p:cTn>
                              </p:par>
                            </p:childTnLst>
                          </p:cTn>
                        </p:par>
                        <p:par>
                          <p:cTn id="50" fill="hold">
                            <p:stCondLst>
                              <p:cond delay="8500"/>
                            </p:stCondLst>
                            <p:childTnLst>
                              <p:par>
                                <p:cTn id="51" presetID="10"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9000"/>
                            </p:stCondLst>
                            <p:childTnLst>
                              <p:par>
                                <p:cTn id="55" presetID="10" presetClass="exit" presetSubtype="0" fill="hold" grpId="0" nodeType="afterEffect">
                                  <p:stCondLst>
                                    <p:cond delay="0"/>
                                  </p:stCondLst>
                                  <p:childTnLst>
                                    <p:animEffect transition="out" filter="fad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7"/>
                                        </p:tgtEl>
                                      </p:cBhvr>
                                    </p:animEffect>
                                    <p:set>
                                      <p:cBhvr>
                                        <p:cTn id="60" dur="1" fill="hold">
                                          <p:stCondLst>
                                            <p:cond delay="499"/>
                                          </p:stCondLst>
                                        </p:cTn>
                                        <p:tgtEl>
                                          <p:spTgt spid="27"/>
                                        </p:tgtEl>
                                        <p:attrNameLst>
                                          <p:attrName>style.visibility</p:attrName>
                                        </p:attrNameLst>
                                      </p:cBhvr>
                                      <p:to>
                                        <p:strVal val="hidden"/>
                                      </p:to>
                                    </p:set>
                                  </p:childTnLst>
                                </p:cTn>
                              </p:par>
                            </p:childTnLst>
                          </p:cTn>
                        </p:par>
                        <p:par>
                          <p:cTn id="61" fill="hold">
                            <p:stCondLst>
                              <p:cond delay="9500"/>
                            </p:stCondLst>
                            <p:childTnLst>
                              <p:par>
                                <p:cTn id="62" presetID="1" presetClass="entr" presetSubtype="0" fill="hold" grpId="2" nodeType="afterEffect">
                                  <p:stCondLst>
                                    <p:cond delay="1000"/>
                                  </p:stCondLst>
                                  <p:childTnLst>
                                    <p:set>
                                      <p:cBhvr>
                                        <p:cTn id="63" dur="1" fill="hold">
                                          <p:stCondLst>
                                            <p:cond delay="0"/>
                                          </p:stCondLst>
                                        </p:cTn>
                                        <p:tgtEl>
                                          <p:spTgt spid="41"/>
                                        </p:tgtEl>
                                        <p:attrNameLst>
                                          <p:attrName>style.visibility</p:attrName>
                                        </p:attrNameLst>
                                      </p:cBhvr>
                                      <p:to>
                                        <p:strVal val="visible"/>
                                      </p:to>
                                    </p:set>
                                  </p:childTnLst>
                                </p:cTn>
                              </p:par>
                              <p:par>
                                <p:cTn id="64"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65" dur="2000" fill="hold"/>
                                        <p:tgtEl>
                                          <p:spTgt spid="41"/>
                                        </p:tgtEl>
                                        <p:attrNameLst>
                                          <p:attrName>ppt_x</p:attrName>
                                          <p:attrName>ppt_y</p:attrName>
                                        </p:attrNameLst>
                                      </p:cBhvr>
                                      <p:rCtr x="-7483" y="-2708"/>
                                    </p:animMotion>
                                  </p:childTnLst>
                                </p:cTn>
                              </p:par>
                            </p:childTnLst>
                          </p:cTn>
                        </p:par>
                        <p:par>
                          <p:cTn id="66" fill="hold">
                            <p:stCondLst>
                              <p:cond delay="11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par>
                          <p:cTn id="70" fill="hold">
                            <p:stCondLst>
                              <p:cond delay="12000"/>
                            </p:stCondLst>
                            <p:childTnLst>
                              <p:par>
                                <p:cTn id="71" presetID="10" presetClass="exit" presetSubtype="0" fill="hold" grpId="0" nodeType="afterEffect">
                                  <p:stCondLst>
                                    <p:cond delay="0"/>
                                  </p:stCondLst>
                                  <p:childTnLst>
                                    <p:animEffect transition="out" filter="fade">
                                      <p:cBhvr>
                                        <p:cTn id="72" dur="500"/>
                                        <p:tgtEl>
                                          <p:spTgt spid="42"/>
                                        </p:tgtEl>
                                      </p:cBhvr>
                                    </p:animEffect>
                                    <p:set>
                                      <p:cBhvr>
                                        <p:cTn id="73" dur="1" fill="hold">
                                          <p:stCondLst>
                                            <p:cond delay="499"/>
                                          </p:stCondLst>
                                        </p:cTn>
                                        <p:tgtEl>
                                          <p:spTgt spid="4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41"/>
                                        </p:tgtEl>
                                      </p:cBhvr>
                                    </p:animEffect>
                                    <p:set>
                                      <p:cBhvr>
                                        <p:cTn id="76" dur="1" fill="hold">
                                          <p:stCondLst>
                                            <p:cond delay="499"/>
                                          </p:stCondLst>
                                        </p:cTn>
                                        <p:tgtEl>
                                          <p:spTgt spid="41"/>
                                        </p:tgtEl>
                                        <p:attrNameLst>
                                          <p:attrName>style.visibility</p:attrName>
                                        </p:attrNameLst>
                                      </p:cBhvr>
                                      <p:to>
                                        <p:strVal val="hidden"/>
                                      </p:to>
                                    </p:set>
                                  </p:childTnLst>
                                </p:cTn>
                              </p:par>
                            </p:childTnLst>
                          </p:cTn>
                        </p:par>
                        <p:par>
                          <p:cTn id="77" fill="hold">
                            <p:stCondLst>
                              <p:cond delay="12500"/>
                            </p:stCondLst>
                            <p:childTnLst>
                              <p:par>
                                <p:cTn id="78" presetID="1" presetClass="entr" presetSubtype="0" fill="hold" grpId="2" nodeType="afterEffect">
                                  <p:stCondLst>
                                    <p:cond delay="1000"/>
                                  </p:stCondLst>
                                  <p:childTnLst>
                                    <p:set>
                                      <p:cBhvr>
                                        <p:cTn id="79" dur="1" fill="hold">
                                          <p:stCondLst>
                                            <p:cond delay="0"/>
                                          </p:stCondLst>
                                        </p:cTn>
                                        <p:tgtEl>
                                          <p:spTgt spid="44"/>
                                        </p:tgtEl>
                                        <p:attrNameLst>
                                          <p:attrName>style.visibility</p:attrName>
                                        </p:attrNameLst>
                                      </p:cBhvr>
                                      <p:to>
                                        <p:strVal val="visible"/>
                                      </p:to>
                                    </p:set>
                                  </p:childTnLst>
                                </p:cTn>
                              </p:par>
                              <p:par>
                                <p:cTn id="80"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81" dur="2000" fill="hold"/>
                                        <p:tgtEl>
                                          <p:spTgt spid="44"/>
                                        </p:tgtEl>
                                        <p:attrNameLst>
                                          <p:attrName>ppt_x</p:attrName>
                                          <p:attrName>ppt_y</p:attrName>
                                        </p:attrNameLst>
                                      </p:cBhvr>
                                      <p:rCtr x="-7483" y="-2708"/>
                                    </p:animMotion>
                                  </p:childTnLst>
                                </p:cTn>
                              </p:par>
                            </p:childTnLst>
                          </p:cTn>
                        </p:par>
                        <p:par>
                          <p:cTn id="82" fill="hold">
                            <p:stCondLst>
                              <p:cond delay="14500"/>
                            </p:stCondLst>
                            <p:childTnLst>
                              <p:par>
                                <p:cTn id="83" presetID="10" presetClass="entr" presetSubtype="0"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par>
                          <p:cTn id="86" fill="hold">
                            <p:stCondLst>
                              <p:cond delay="15000"/>
                            </p:stCondLst>
                            <p:childTnLst>
                              <p:par>
                                <p:cTn id="87" presetID="10" presetClass="exit" presetSubtype="0" fill="hold" grpId="0" nodeType="afterEffect">
                                  <p:stCondLst>
                                    <p:cond delay="0"/>
                                  </p:stCondLst>
                                  <p:childTnLst>
                                    <p:animEffect transition="out" filter="fade">
                                      <p:cBhvr>
                                        <p:cTn id="88" dur="500"/>
                                        <p:tgtEl>
                                          <p:spTgt spid="45"/>
                                        </p:tgtEl>
                                      </p:cBhvr>
                                    </p:animEffect>
                                    <p:set>
                                      <p:cBhvr>
                                        <p:cTn id="89" dur="1" fill="hold">
                                          <p:stCondLst>
                                            <p:cond delay="499"/>
                                          </p:stCondLst>
                                        </p:cTn>
                                        <p:tgtEl>
                                          <p:spTgt spid="45"/>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44"/>
                                        </p:tgtEl>
                                      </p:cBhvr>
                                    </p:animEffect>
                                    <p:set>
                                      <p:cBhvr>
                                        <p:cTn id="92" dur="1" fill="hold">
                                          <p:stCondLst>
                                            <p:cond delay="499"/>
                                          </p:stCondLst>
                                        </p:cTn>
                                        <p:tgtEl>
                                          <p:spTgt spid="44"/>
                                        </p:tgtEl>
                                        <p:attrNameLst>
                                          <p:attrName>style.visibility</p:attrName>
                                        </p:attrNameLst>
                                      </p:cBhvr>
                                      <p:to>
                                        <p:strVal val="hidden"/>
                                      </p:to>
                                    </p:set>
                                  </p:childTnLst>
                                </p:cTn>
                              </p:par>
                            </p:childTnLst>
                          </p:cTn>
                        </p:par>
                        <p:par>
                          <p:cTn id="93" fill="hold">
                            <p:stCondLst>
                              <p:cond delay="15500"/>
                            </p:stCondLst>
                            <p:childTnLst>
                              <p:par>
                                <p:cTn id="94" presetID="1" presetClass="entr" presetSubtype="0" fill="hold" grpId="2" nodeType="afterEffect">
                                  <p:stCondLst>
                                    <p:cond delay="1000"/>
                                  </p:stCondLst>
                                  <p:childTnLst>
                                    <p:set>
                                      <p:cBhvr>
                                        <p:cTn id="95" dur="1" fill="hold">
                                          <p:stCondLst>
                                            <p:cond delay="0"/>
                                          </p:stCondLst>
                                        </p:cTn>
                                        <p:tgtEl>
                                          <p:spTgt spid="47"/>
                                        </p:tgtEl>
                                        <p:attrNameLst>
                                          <p:attrName>style.visibility</p:attrName>
                                        </p:attrNameLst>
                                      </p:cBhvr>
                                      <p:to>
                                        <p:strVal val="visible"/>
                                      </p:to>
                                    </p:set>
                                  </p:childTnLst>
                                </p:cTn>
                              </p:par>
                              <p:par>
                                <p:cTn id="96"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97" dur="2000" fill="hold"/>
                                        <p:tgtEl>
                                          <p:spTgt spid="47"/>
                                        </p:tgtEl>
                                        <p:attrNameLst>
                                          <p:attrName>ppt_x</p:attrName>
                                          <p:attrName>ppt_y</p:attrName>
                                        </p:attrNameLst>
                                      </p:cBhvr>
                                      <p:rCtr x="-7483" y="-2708"/>
                                    </p:animMotion>
                                  </p:childTnLst>
                                </p:cTn>
                              </p:par>
                            </p:childTnLst>
                          </p:cTn>
                        </p:par>
                        <p:par>
                          <p:cTn id="98" fill="hold">
                            <p:stCondLst>
                              <p:cond delay="17500"/>
                            </p:stCondLst>
                            <p:childTnLst>
                              <p:par>
                                <p:cTn id="99" presetID="10" presetClass="entr" presetSubtype="0" fill="hold" grpId="0" nodeType="after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childTnLst>
                          </p:cTn>
                        </p:par>
                        <p:par>
                          <p:cTn id="102" fill="hold">
                            <p:stCondLst>
                              <p:cond delay="18000"/>
                            </p:stCondLst>
                            <p:childTnLst>
                              <p:par>
                                <p:cTn id="103" presetID="10" presetClass="exit" presetSubtype="0" fill="hold" grpId="0" nodeType="after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47"/>
                                        </p:tgtEl>
                                      </p:cBhvr>
                                    </p:animEffect>
                                    <p:set>
                                      <p:cBhvr>
                                        <p:cTn id="108" dur="1" fill="hold">
                                          <p:stCondLst>
                                            <p:cond delay="499"/>
                                          </p:stCondLst>
                                        </p:cTn>
                                        <p:tgtEl>
                                          <p:spTgt spid="47"/>
                                        </p:tgtEl>
                                        <p:attrNameLst>
                                          <p:attrName>style.visibility</p:attrName>
                                        </p:attrNameLst>
                                      </p:cBhvr>
                                      <p:to>
                                        <p:strVal val="hidden"/>
                                      </p:to>
                                    </p:set>
                                  </p:childTnLst>
                                </p:cTn>
                              </p:par>
                            </p:childTnLst>
                          </p:cTn>
                        </p:par>
                        <p:par>
                          <p:cTn id="109" fill="hold">
                            <p:stCondLst>
                              <p:cond delay="18500"/>
                            </p:stCondLst>
                            <p:childTnLst>
                              <p:par>
                                <p:cTn id="110" presetID="1" presetClass="entr" presetSubtype="0" fill="hold" grpId="2" nodeType="afterEffect">
                                  <p:stCondLst>
                                    <p:cond delay="1000"/>
                                  </p:stCondLst>
                                  <p:childTnLst>
                                    <p:set>
                                      <p:cBhvr>
                                        <p:cTn id="111" dur="1" fill="hold">
                                          <p:stCondLst>
                                            <p:cond delay="0"/>
                                          </p:stCondLst>
                                        </p:cTn>
                                        <p:tgtEl>
                                          <p:spTgt spid="50"/>
                                        </p:tgtEl>
                                        <p:attrNameLst>
                                          <p:attrName>style.visibility</p:attrName>
                                        </p:attrNameLst>
                                      </p:cBhvr>
                                      <p:to>
                                        <p:strVal val="visible"/>
                                      </p:to>
                                    </p:set>
                                  </p:childTnLst>
                                </p:cTn>
                              </p:par>
                              <p:par>
                                <p:cTn id="112"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113" dur="2000" fill="hold"/>
                                        <p:tgtEl>
                                          <p:spTgt spid="50"/>
                                        </p:tgtEl>
                                        <p:attrNameLst>
                                          <p:attrName>ppt_x</p:attrName>
                                          <p:attrName>ppt_y</p:attrName>
                                        </p:attrNameLst>
                                      </p:cBhvr>
                                      <p:rCtr x="-7483" y="-2708"/>
                                    </p:animMotion>
                                  </p:childTnLst>
                                </p:cTn>
                              </p:par>
                            </p:childTnLst>
                          </p:cTn>
                        </p:par>
                        <p:par>
                          <p:cTn id="114" fill="hold">
                            <p:stCondLst>
                              <p:cond delay="20500"/>
                            </p:stCondLst>
                            <p:childTnLst>
                              <p:par>
                                <p:cTn id="115" presetID="10" presetClass="entr" presetSubtype="0" fill="hold" grpId="0" nodeType="after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fade">
                                      <p:cBhvr>
                                        <p:cTn id="117" dur="500"/>
                                        <p:tgtEl>
                                          <p:spTgt spid="52"/>
                                        </p:tgtEl>
                                      </p:cBhvr>
                                    </p:animEffect>
                                  </p:childTnLst>
                                </p:cTn>
                              </p:par>
                            </p:childTnLst>
                          </p:cTn>
                        </p:par>
                        <p:par>
                          <p:cTn id="118" fill="hold">
                            <p:stCondLst>
                              <p:cond delay="21000"/>
                            </p:stCondLst>
                            <p:childTnLst>
                              <p:par>
                                <p:cTn id="119" presetID="10" presetClass="exit" presetSubtype="0" fill="hold" grpId="0" nodeType="afterEffect">
                                  <p:stCondLst>
                                    <p:cond delay="0"/>
                                  </p:stCondLst>
                                  <p:childTnLst>
                                    <p:animEffect transition="out" filter="fade">
                                      <p:cBhvr>
                                        <p:cTn id="120" dur="500"/>
                                        <p:tgtEl>
                                          <p:spTgt spid="51"/>
                                        </p:tgtEl>
                                      </p:cBhvr>
                                    </p:animEffect>
                                    <p:set>
                                      <p:cBhvr>
                                        <p:cTn id="121" dur="1" fill="hold">
                                          <p:stCondLst>
                                            <p:cond delay="499"/>
                                          </p:stCondLst>
                                        </p:cTn>
                                        <p:tgtEl>
                                          <p:spTgt spid="51"/>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50"/>
                                        </p:tgtEl>
                                      </p:cBhvr>
                                    </p:animEffect>
                                    <p:set>
                                      <p:cBhvr>
                                        <p:cTn id="124" dur="1" fill="hold">
                                          <p:stCondLst>
                                            <p:cond delay="499"/>
                                          </p:stCondLst>
                                        </p:cTn>
                                        <p:tgtEl>
                                          <p:spTgt spid="50"/>
                                        </p:tgtEl>
                                        <p:attrNameLst>
                                          <p:attrName>style.visibility</p:attrName>
                                        </p:attrNameLst>
                                      </p:cBhvr>
                                      <p:to>
                                        <p:strVal val="hidden"/>
                                      </p:to>
                                    </p:set>
                                  </p:childTnLst>
                                </p:cTn>
                              </p:par>
                            </p:childTnLst>
                          </p:cTn>
                        </p:par>
                        <p:par>
                          <p:cTn id="125" fill="hold">
                            <p:stCondLst>
                              <p:cond delay="21500"/>
                            </p:stCondLst>
                            <p:childTnLst>
                              <p:par>
                                <p:cTn id="126" presetID="35" presetClass="path" presetSubtype="0" accel="50000" decel="50000" fill="hold" grpId="1" nodeType="afterEffect">
                                  <p:stCondLst>
                                    <p:cond delay="0"/>
                                  </p:stCondLst>
                                  <p:childTnLst>
                                    <p:animMotion origin="layout" path="M 0 0 L -0.25 0 E" pathEditMode="relative" ptsTypes="">
                                      <p:cBhvr>
                                        <p:cTn id="127" dur="2000" fill="hold"/>
                                        <p:tgtEl>
                                          <p:spTgt spid="35"/>
                                        </p:tgtEl>
                                        <p:attrNameLst>
                                          <p:attrName>ppt_x</p:attrName>
                                          <p:attrName>ppt_y</p:attrName>
                                        </p:attrNameLst>
                                      </p:cBhvr>
                                    </p:animMotion>
                                  </p:childTnLst>
                                </p:cTn>
                              </p:par>
                              <p:par>
                                <p:cTn id="128" presetID="35" presetClass="path" presetSubtype="0" accel="50000" decel="50000" fill="hold" grpId="1" nodeType="withEffect">
                                  <p:stCondLst>
                                    <p:cond delay="0"/>
                                  </p:stCondLst>
                                  <p:childTnLst>
                                    <p:animMotion origin="layout" path="M 0 0 L -0.25 0 E" pathEditMode="relative" ptsTypes="">
                                      <p:cBhvr>
                                        <p:cTn id="129" dur="2000" fill="hold"/>
                                        <p:tgtEl>
                                          <p:spTgt spid="37"/>
                                        </p:tgtEl>
                                        <p:attrNameLst>
                                          <p:attrName>ppt_x</p:attrName>
                                          <p:attrName>ppt_y</p:attrName>
                                        </p:attrNameLst>
                                      </p:cBhvr>
                                    </p:animMotion>
                                  </p:childTnLst>
                                </p:cTn>
                              </p:par>
                              <p:par>
                                <p:cTn id="130" presetID="35" presetClass="path" presetSubtype="0" accel="50000" decel="50000" fill="hold" grpId="1" nodeType="withEffect">
                                  <p:stCondLst>
                                    <p:cond delay="0"/>
                                  </p:stCondLst>
                                  <p:childTnLst>
                                    <p:animMotion origin="layout" path="M 0 0 L -0.25 0 E" pathEditMode="relative" ptsTypes="">
                                      <p:cBhvr>
                                        <p:cTn id="131" dur="2000" fill="hold"/>
                                        <p:tgtEl>
                                          <p:spTgt spid="36"/>
                                        </p:tgtEl>
                                        <p:attrNameLst>
                                          <p:attrName>ppt_x</p:attrName>
                                          <p:attrName>ppt_y</p:attrName>
                                        </p:attrNameLst>
                                      </p:cBhvr>
                                    </p:animMotion>
                                  </p:childTnLst>
                                </p:cTn>
                              </p:par>
                              <p:par>
                                <p:cTn id="132" presetID="35" presetClass="path" presetSubtype="0" accel="50000" decel="50000" fill="hold" grpId="1" nodeType="withEffect">
                                  <p:stCondLst>
                                    <p:cond delay="0"/>
                                  </p:stCondLst>
                                  <p:childTnLst>
                                    <p:animMotion origin="layout" path="M 0 0 L -0.25 0 E" pathEditMode="relative" ptsTypes="">
                                      <p:cBhvr>
                                        <p:cTn id="133" dur="2000" fill="hold"/>
                                        <p:tgtEl>
                                          <p:spTgt spid="28"/>
                                        </p:tgtEl>
                                        <p:attrNameLst>
                                          <p:attrName>ppt_x</p:attrName>
                                          <p:attrName>ppt_y</p:attrName>
                                        </p:attrNameLst>
                                      </p:cBhvr>
                                    </p:animMotion>
                                  </p:childTnLst>
                                </p:cTn>
                              </p:par>
                              <p:par>
                                <p:cTn id="134" presetID="35" presetClass="path" presetSubtype="0" accel="50000" decel="50000" fill="hold" grpId="1" nodeType="withEffect">
                                  <p:stCondLst>
                                    <p:cond delay="0"/>
                                  </p:stCondLst>
                                  <p:childTnLst>
                                    <p:animMotion origin="layout" path="M 0 0 L -0.25 0 E" pathEditMode="relative" ptsTypes="">
                                      <p:cBhvr>
                                        <p:cTn id="135" dur="2000" fill="hold"/>
                                        <p:tgtEl>
                                          <p:spTgt spid="33"/>
                                        </p:tgtEl>
                                        <p:attrNameLst>
                                          <p:attrName>ppt_x</p:attrName>
                                          <p:attrName>ppt_y</p:attrName>
                                        </p:attrNameLst>
                                      </p:cBhvr>
                                    </p:animMotion>
                                  </p:childTnLst>
                                </p:cTn>
                              </p:par>
                              <p:par>
                                <p:cTn id="136" presetID="35" presetClass="path" presetSubtype="0" accel="50000" decel="50000" fill="hold" grpId="1" nodeType="withEffect">
                                  <p:stCondLst>
                                    <p:cond delay="0"/>
                                  </p:stCondLst>
                                  <p:childTnLst>
                                    <p:animMotion origin="layout" path="M 0 0 L -0.25 0 E" pathEditMode="relative" ptsTypes="">
                                      <p:cBhvr>
                                        <p:cTn id="137" dur="2000" fill="hold"/>
                                        <p:tgtEl>
                                          <p:spTgt spid="26"/>
                                        </p:tgtEl>
                                        <p:attrNameLst>
                                          <p:attrName>ppt_x</p:attrName>
                                          <p:attrName>ppt_y</p:attrName>
                                        </p:attrNameLst>
                                      </p:cBhvr>
                                    </p:animMotion>
                                  </p:childTnLst>
                                </p:cTn>
                              </p:par>
                            </p:childTnLst>
                          </p:cTn>
                        </p:par>
                        <p:par>
                          <p:cTn id="138" fill="hold">
                            <p:stCondLst>
                              <p:cond delay="23500"/>
                            </p:stCondLst>
                            <p:childTnLst>
                              <p:par>
                                <p:cTn id="139" presetID="1" presetClass="entr" presetSubtype="0" fill="hold" grpId="0" nodeType="afterEffect">
                                  <p:stCondLst>
                                    <p:cond delay="500"/>
                                  </p:stCondLst>
                                  <p:childTnLst>
                                    <p:set>
                                      <p:cBhvr>
                                        <p:cTn id="140" dur="1" fill="hold">
                                          <p:stCondLst>
                                            <p:cond delay="0"/>
                                          </p:stCondLst>
                                        </p:cTn>
                                        <p:tgtEl>
                                          <p:spTgt spid="53"/>
                                        </p:tgtEl>
                                        <p:attrNameLst>
                                          <p:attrName>style.visibility</p:attrName>
                                        </p:attrNameLst>
                                      </p:cBhvr>
                                      <p:to>
                                        <p:strVal val="visible"/>
                                      </p:to>
                                    </p:set>
                                  </p:childTnLst>
                                </p:cTn>
                              </p:par>
                              <p:par>
                                <p:cTn id="141" presetID="1" presetClass="entr" presetSubtype="0" fill="hold" grpId="0" nodeType="withEffect">
                                  <p:stCondLst>
                                    <p:cond delay="500"/>
                                  </p:stCondLst>
                                  <p:childTnLst>
                                    <p:set>
                                      <p:cBhvr>
                                        <p:cTn id="1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6" grpId="0" animBg="1"/>
      <p:bldP spid="26" grpId="1" animBg="1"/>
      <p:bldP spid="27" grpId="0"/>
      <p:bldP spid="27" grpId="1"/>
      <p:bldP spid="27" grpId="2"/>
      <p:bldP spid="28" grpId="0"/>
      <p:bldP spid="28" grpId="1"/>
      <p:bldP spid="29" grpId="0"/>
      <p:bldP spid="29" grpId="1"/>
      <p:bldP spid="33" grpId="0"/>
      <p:bldP spid="33" grpId="1"/>
      <p:bldP spid="35" grpId="0"/>
      <p:bldP spid="35" grpId="1"/>
      <p:bldP spid="36" grpId="0"/>
      <p:bldP spid="36" grpId="1"/>
      <p:bldP spid="37" grpId="0"/>
      <p:bldP spid="37" grpId="1"/>
      <p:bldP spid="39" grpId="0"/>
      <p:bldP spid="41" grpId="0"/>
      <p:bldP spid="41" grpId="1"/>
      <p:bldP spid="41" grpId="2"/>
      <p:bldP spid="42" grpId="0"/>
      <p:bldP spid="42" grpId="1"/>
      <p:bldP spid="43" grpId="0"/>
      <p:bldP spid="44" grpId="0"/>
      <p:bldP spid="44" grpId="1"/>
      <p:bldP spid="44" grpId="2"/>
      <p:bldP spid="46" grpId="0"/>
      <p:bldP spid="45" grpId="0"/>
      <p:bldP spid="45" grpId="1"/>
      <p:bldP spid="47" grpId="0"/>
      <p:bldP spid="47" grpId="1"/>
      <p:bldP spid="47" grpId="2"/>
      <p:bldP spid="48" grpId="0"/>
      <p:bldP spid="48" grpId="1"/>
      <p:bldP spid="49" grpId="0"/>
      <p:bldP spid="50" grpId="0"/>
      <p:bldP spid="50" grpId="1"/>
      <p:bldP spid="50" grpId="2"/>
      <p:bldP spid="51" grpId="0"/>
      <p:bldP spid="51" grpId="1"/>
      <p:bldP spid="52" grpId="0"/>
      <p:bldP spid="53" grpId="0" animBg="1"/>
      <p:bldP spid="5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Power</a:t>
            </a:r>
          </a:p>
        </p:txBody>
      </p:sp>
      <p:sp>
        <p:nvSpPr>
          <p:cNvPr id="4099" name="Espace réservé du contenu 2"/>
          <p:cNvSpPr>
            <a:spLocks noGrp="1"/>
          </p:cNvSpPr>
          <p:nvPr>
            <p:ph idx="1"/>
          </p:nvPr>
        </p:nvSpPr>
        <p:spPr>
          <a:xfrm>
            <a:off x="142844" y="2017731"/>
            <a:ext cx="8786874" cy="4435605"/>
          </a:xfrm>
        </p:spPr>
        <p:txBody>
          <a:bodyPr/>
          <a:lstStyle/>
          <a:p>
            <a:pPr marL="0" indent="0">
              <a:lnSpc>
                <a:spcPct val="90000"/>
              </a:lnSpc>
              <a:spcBef>
                <a:spcPts val="0"/>
              </a:spcBef>
              <a:buNone/>
            </a:pPr>
            <a:r>
              <a:rPr lang="en-AU" dirty="0"/>
              <a:t>Power is defined as the rate of doing work or releasing energy.</a:t>
            </a:r>
          </a:p>
          <a:p>
            <a:pPr marL="0" indent="0">
              <a:lnSpc>
                <a:spcPct val="90000"/>
              </a:lnSpc>
              <a:spcBef>
                <a:spcPts val="0"/>
              </a:spcBef>
              <a:buNone/>
            </a:pPr>
            <a:r>
              <a:rPr lang="en-AU" dirty="0"/>
              <a:t>		</a:t>
            </a:r>
          </a:p>
          <a:p>
            <a:pPr marL="0" indent="0">
              <a:lnSpc>
                <a:spcPct val="90000"/>
              </a:lnSpc>
              <a:spcBef>
                <a:spcPts val="0"/>
              </a:spcBef>
              <a:buNone/>
            </a:pPr>
            <a:r>
              <a:rPr lang="en-AU" b="1" dirty="0"/>
              <a:t>	P =  </a:t>
            </a:r>
            <a:r>
              <a:rPr lang="en-AU" b="1" u="sng" dirty="0"/>
              <a:t> W </a:t>
            </a:r>
            <a:r>
              <a:rPr lang="en-AU" b="1" i="1" dirty="0"/>
              <a:t>  =   I</a:t>
            </a:r>
            <a:r>
              <a:rPr lang="en-AU" b="1" i="1" baseline="30000" dirty="0"/>
              <a:t>2 </a:t>
            </a:r>
            <a:r>
              <a:rPr lang="en-AU" b="1" i="1" dirty="0"/>
              <a:t>R   =  </a:t>
            </a:r>
            <a:r>
              <a:rPr lang="en-AU" b="1" i="1" u="sng" dirty="0"/>
              <a:t> V </a:t>
            </a:r>
            <a:r>
              <a:rPr lang="en-AU" b="1" i="1" u="sng" baseline="30000" dirty="0"/>
              <a:t>2</a:t>
            </a:r>
            <a:r>
              <a:rPr lang="en-AU" b="1" i="1" baseline="30000" dirty="0"/>
              <a:t>  </a:t>
            </a:r>
            <a:r>
              <a:rPr lang="en-AU" b="1" i="1" dirty="0"/>
              <a:t> = V I</a:t>
            </a:r>
          </a:p>
          <a:p>
            <a:pPr marL="0" indent="0">
              <a:lnSpc>
                <a:spcPct val="90000"/>
              </a:lnSpc>
              <a:spcBef>
                <a:spcPts val="0"/>
              </a:spcBef>
              <a:buNone/>
            </a:pPr>
            <a:r>
              <a:rPr lang="en-AU" b="1" i="1" dirty="0"/>
              <a:t>		t		     R</a:t>
            </a:r>
          </a:p>
          <a:p>
            <a:pPr marL="0" indent="0">
              <a:lnSpc>
                <a:spcPct val="90000"/>
              </a:lnSpc>
              <a:spcBef>
                <a:spcPts val="0"/>
              </a:spcBef>
              <a:buNone/>
            </a:pPr>
            <a:r>
              <a:rPr lang="en-AU" dirty="0"/>
              <a:t>			</a:t>
            </a:r>
            <a:r>
              <a:rPr lang="en-AU" sz="2800" dirty="0"/>
              <a:t>P – power (J s</a:t>
            </a:r>
            <a:r>
              <a:rPr lang="en-AU" sz="2800" baseline="30000" dirty="0"/>
              <a:t>-1</a:t>
            </a:r>
            <a:r>
              <a:rPr lang="en-AU" sz="2800" dirty="0"/>
              <a:t> or W)</a:t>
            </a:r>
          </a:p>
          <a:p>
            <a:pPr marL="0" indent="0">
              <a:lnSpc>
                <a:spcPct val="90000"/>
              </a:lnSpc>
              <a:spcBef>
                <a:spcPts val="0"/>
              </a:spcBef>
              <a:buNone/>
            </a:pPr>
            <a:r>
              <a:rPr lang="en-AU" sz="2800" dirty="0"/>
              <a:t>			W – work (Joules)</a:t>
            </a:r>
          </a:p>
          <a:p>
            <a:pPr marL="0" indent="0">
              <a:lnSpc>
                <a:spcPct val="90000"/>
              </a:lnSpc>
              <a:spcBef>
                <a:spcPts val="0"/>
              </a:spcBef>
              <a:buNone/>
            </a:pPr>
            <a:r>
              <a:rPr lang="en-AU" sz="2800" dirty="0"/>
              <a:t>			t – time (seconds)</a:t>
            </a:r>
          </a:p>
          <a:p>
            <a:pPr marL="0" indent="0">
              <a:lnSpc>
                <a:spcPct val="90000"/>
              </a:lnSpc>
              <a:spcBef>
                <a:spcPts val="0"/>
              </a:spcBef>
              <a:buNone/>
            </a:pPr>
            <a:r>
              <a:rPr lang="en-AU" sz="2800" dirty="0"/>
              <a:t>			V – voltage (V)</a:t>
            </a:r>
          </a:p>
          <a:p>
            <a:pPr marL="0" indent="0">
              <a:lnSpc>
                <a:spcPct val="90000"/>
              </a:lnSpc>
              <a:spcBef>
                <a:spcPts val="0"/>
              </a:spcBef>
              <a:buNone/>
            </a:pPr>
            <a:r>
              <a:rPr lang="en-AU" sz="2800" dirty="0"/>
              <a:t>			R – resistance (R)</a:t>
            </a:r>
          </a:p>
          <a:p>
            <a:pPr marL="0" indent="0">
              <a:lnSpc>
                <a:spcPct val="90000"/>
              </a:lnSpc>
              <a:spcBef>
                <a:spcPts val="0"/>
              </a:spcBef>
              <a:buNone/>
            </a:pPr>
            <a:r>
              <a:rPr lang="en-AU" sz="2800" dirty="0"/>
              <a:t>			I – current (A)</a:t>
            </a:r>
          </a:p>
        </p:txBody>
      </p:sp>
    </p:spTree>
    <p:extLst>
      <p:ext uri="{BB962C8B-B14F-4D97-AF65-F5344CB8AC3E}">
        <p14:creationId xmlns:p14="http://schemas.microsoft.com/office/powerpoint/2010/main" val="3267661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Power in </a:t>
            </a:r>
            <a:r>
              <a:rPr lang="en-AU" dirty="0" err="1">
                <a:solidFill>
                  <a:schemeClr val="bg1"/>
                </a:solidFill>
              </a:rPr>
              <a:t>Ohmic</a:t>
            </a:r>
            <a:r>
              <a:rPr lang="en-AU" dirty="0">
                <a:solidFill>
                  <a:schemeClr val="bg1"/>
                </a:solidFill>
              </a:rPr>
              <a:t> Resistors</a:t>
            </a:r>
          </a:p>
        </p:txBody>
      </p:sp>
      <p:sp>
        <p:nvSpPr>
          <p:cNvPr id="5123" name="Espace réservé du contenu 2"/>
          <p:cNvSpPr>
            <a:spLocks noGrp="1"/>
          </p:cNvSpPr>
          <p:nvPr>
            <p:ph idx="1"/>
          </p:nvPr>
        </p:nvSpPr>
        <p:spPr>
          <a:xfrm>
            <a:off x="457200" y="1357299"/>
            <a:ext cx="8229600" cy="4929202"/>
          </a:xfrm>
        </p:spPr>
        <p:txBody>
          <a:bodyPr/>
          <a:lstStyle/>
          <a:p>
            <a:pPr>
              <a:buNone/>
            </a:pPr>
            <a:r>
              <a:rPr lang="en-AU" i="1" dirty="0">
                <a:solidFill>
                  <a:schemeClr val="bg1"/>
                </a:solidFill>
              </a:rPr>
              <a:t>P = I</a:t>
            </a:r>
            <a:r>
              <a:rPr lang="en-AU" i="1" baseline="30000" dirty="0">
                <a:solidFill>
                  <a:schemeClr val="bg1"/>
                </a:solidFill>
              </a:rPr>
              <a:t>2 </a:t>
            </a:r>
            <a:r>
              <a:rPr lang="en-AU" i="1" dirty="0">
                <a:solidFill>
                  <a:schemeClr val="bg1"/>
                </a:solidFill>
              </a:rPr>
              <a:t>R = V </a:t>
            </a:r>
            <a:r>
              <a:rPr lang="en-AU" i="1" baseline="30000" dirty="0">
                <a:solidFill>
                  <a:schemeClr val="bg1"/>
                </a:solidFill>
              </a:rPr>
              <a:t>2</a:t>
            </a:r>
            <a:r>
              <a:rPr lang="en-AU" i="1" dirty="0">
                <a:solidFill>
                  <a:schemeClr val="bg1"/>
                </a:solidFill>
              </a:rPr>
              <a:t>/R = VI</a:t>
            </a:r>
          </a:p>
          <a:p>
            <a:pPr>
              <a:buNone/>
            </a:pPr>
            <a:r>
              <a:rPr lang="en-AU" i="1" u="sng" dirty="0">
                <a:solidFill>
                  <a:schemeClr val="bg1"/>
                </a:solidFill>
              </a:rPr>
              <a:t>Example 5.6a:</a:t>
            </a:r>
            <a:r>
              <a:rPr lang="en-AU" i="1" dirty="0">
                <a:solidFill>
                  <a:schemeClr val="bg1"/>
                </a:solidFill>
              </a:rPr>
              <a:t> Calculate the power of;</a:t>
            </a:r>
          </a:p>
          <a:p>
            <a:pPr marL="514350" indent="-514350">
              <a:buAutoNum type="alphaLcParenR"/>
            </a:pPr>
            <a:r>
              <a:rPr lang="en-AU" i="1" dirty="0">
                <a:solidFill>
                  <a:schemeClr val="bg1"/>
                </a:solidFill>
              </a:rPr>
              <a:t>A lamp with the </a:t>
            </a:r>
            <a:r>
              <a:rPr lang="en-AU" i="1" dirty="0" err="1">
                <a:solidFill>
                  <a:schemeClr val="bg1"/>
                </a:solidFill>
              </a:rPr>
              <a:t>p.d</a:t>
            </a:r>
            <a:r>
              <a:rPr lang="en-AU" i="1" dirty="0">
                <a:solidFill>
                  <a:schemeClr val="bg1"/>
                </a:solidFill>
              </a:rPr>
              <a:t> across it is 9 V and the current through it is 1.5 A.</a:t>
            </a:r>
          </a:p>
          <a:p>
            <a:pPr marL="514350" indent="-514350">
              <a:buAutoNum type="alphaLcParenR"/>
            </a:pPr>
            <a:endParaRPr lang="en-AU" i="1" dirty="0">
              <a:solidFill>
                <a:schemeClr val="bg1"/>
              </a:solidFill>
            </a:endParaRPr>
          </a:p>
          <a:p>
            <a:pPr marL="514350" indent="-514350">
              <a:buAutoNum type="alphaLcParenR"/>
            </a:pPr>
            <a:r>
              <a:rPr lang="en-AU" i="1" dirty="0">
                <a:solidFill>
                  <a:schemeClr val="bg1"/>
                </a:solidFill>
              </a:rPr>
              <a:t>A kettle element whose resistance is 1.2 k</a:t>
            </a:r>
            <a:r>
              <a:rPr lang="en-AU" i="1" dirty="0">
                <a:solidFill>
                  <a:schemeClr val="bg1"/>
                </a:solidFill>
                <a:latin typeface="Symbol" pitchFamily="18" charset="2"/>
              </a:rPr>
              <a:t>W</a:t>
            </a:r>
            <a:r>
              <a:rPr lang="en-AU" i="1" dirty="0">
                <a:solidFill>
                  <a:schemeClr val="bg1"/>
                </a:solidFill>
              </a:rPr>
              <a:t> and draws a current of 2.2 A.</a:t>
            </a:r>
          </a:p>
          <a:p>
            <a:pPr>
              <a:buNone/>
            </a:pPr>
            <a:endParaRPr lang="en-AU" i="1" dirty="0">
              <a:solidFill>
                <a:schemeClr val="bg1"/>
              </a:solidFill>
            </a:endParaRPr>
          </a:p>
        </p:txBody>
      </p:sp>
      <p:sp>
        <p:nvSpPr>
          <p:cNvPr id="4" name="TextBox 3"/>
          <p:cNvSpPr txBox="1"/>
          <p:nvPr/>
        </p:nvSpPr>
        <p:spPr>
          <a:xfrm>
            <a:off x="2214546" y="3643314"/>
            <a:ext cx="4001416" cy="584775"/>
          </a:xfrm>
          <a:prstGeom prst="rect">
            <a:avLst/>
          </a:prstGeom>
          <a:noFill/>
        </p:spPr>
        <p:txBody>
          <a:bodyPr wrap="none" rtlCol="0">
            <a:spAutoFit/>
          </a:bodyPr>
          <a:lstStyle/>
          <a:p>
            <a:r>
              <a:rPr lang="en-AU" sz="3200" dirty="0">
                <a:solidFill>
                  <a:schemeClr val="accent1">
                    <a:lumMod val="40000"/>
                    <a:lumOff val="60000"/>
                  </a:schemeClr>
                </a:solidFill>
                <a:latin typeface="+mj-lt"/>
              </a:rPr>
              <a:t>P= VI = 9 x 1.5 = 13.5W</a:t>
            </a:r>
          </a:p>
        </p:txBody>
      </p:sp>
      <p:sp>
        <p:nvSpPr>
          <p:cNvPr id="5" name="TextBox 4"/>
          <p:cNvSpPr txBox="1"/>
          <p:nvPr/>
        </p:nvSpPr>
        <p:spPr>
          <a:xfrm>
            <a:off x="2214546" y="5429264"/>
            <a:ext cx="5857694" cy="584775"/>
          </a:xfrm>
          <a:prstGeom prst="rect">
            <a:avLst/>
          </a:prstGeom>
          <a:noFill/>
        </p:spPr>
        <p:txBody>
          <a:bodyPr wrap="none" rtlCol="0">
            <a:spAutoFit/>
          </a:bodyPr>
          <a:lstStyle/>
          <a:p>
            <a:r>
              <a:rPr lang="en-AU" sz="3200" dirty="0">
                <a:solidFill>
                  <a:schemeClr val="accent1">
                    <a:lumMod val="40000"/>
                    <a:lumOff val="60000"/>
                  </a:schemeClr>
                </a:solidFill>
                <a:latin typeface="+mj-lt"/>
              </a:rPr>
              <a:t>P= I</a:t>
            </a:r>
            <a:r>
              <a:rPr lang="en-AU" sz="3200" baseline="30000" dirty="0">
                <a:solidFill>
                  <a:schemeClr val="accent1">
                    <a:lumMod val="40000"/>
                    <a:lumOff val="60000"/>
                  </a:schemeClr>
                </a:solidFill>
                <a:latin typeface="+mj-lt"/>
              </a:rPr>
              <a:t>2 </a:t>
            </a:r>
            <a:r>
              <a:rPr lang="en-AU" sz="3200" dirty="0">
                <a:solidFill>
                  <a:schemeClr val="accent1">
                    <a:lumMod val="40000"/>
                    <a:lumOff val="60000"/>
                  </a:schemeClr>
                </a:solidFill>
                <a:latin typeface="+mj-lt"/>
              </a:rPr>
              <a:t>R = 2.2</a:t>
            </a:r>
            <a:r>
              <a:rPr lang="en-AU" sz="3200" baseline="30000" dirty="0">
                <a:solidFill>
                  <a:schemeClr val="accent1">
                    <a:lumMod val="40000"/>
                    <a:lumOff val="60000"/>
                  </a:schemeClr>
                </a:solidFill>
              </a:rPr>
              <a:t>2</a:t>
            </a:r>
            <a:r>
              <a:rPr lang="en-AU" sz="3200" dirty="0">
                <a:solidFill>
                  <a:schemeClr val="accent1">
                    <a:lumMod val="40000"/>
                    <a:lumOff val="60000"/>
                  </a:schemeClr>
                </a:solidFill>
                <a:latin typeface="+mj-lt"/>
              </a:rPr>
              <a:t> x 1.2 x 10</a:t>
            </a:r>
            <a:r>
              <a:rPr lang="en-AU" sz="3200" baseline="30000" dirty="0">
                <a:solidFill>
                  <a:schemeClr val="accent1">
                    <a:lumMod val="40000"/>
                    <a:lumOff val="60000"/>
                  </a:schemeClr>
                </a:solidFill>
                <a:latin typeface="+mj-lt"/>
              </a:rPr>
              <a:t>3</a:t>
            </a:r>
            <a:r>
              <a:rPr lang="en-AU" sz="3200" dirty="0">
                <a:solidFill>
                  <a:schemeClr val="accent1">
                    <a:lumMod val="40000"/>
                    <a:lumOff val="60000"/>
                  </a:schemeClr>
                </a:solidFill>
                <a:latin typeface="+mj-lt"/>
              </a:rPr>
              <a:t> = 5.80 kW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Power in </a:t>
            </a:r>
            <a:r>
              <a:rPr lang="en-AU" dirty="0" err="1">
                <a:solidFill>
                  <a:schemeClr val="bg1"/>
                </a:solidFill>
              </a:rPr>
              <a:t>Ohmic</a:t>
            </a:r>
            <a:r>
              <a:rPr lang="en-AU" dirty="0">
                <a:solidFill>
                  <a:schemeClr val="bg1"/>
                </a:solidFill>
              </a:rPr>
              <a:t> Resistors</a:t>
            </a:r>
          </a:p>
        </p:txBody>
      </p:sp>
      <p:sp>
        <p:nvSpPr>
          <p:cNvPr id="5123" name="Espace réservé du contenu 2"/>
          <p:cNvSpPr>
            <a:spLocks noGrp="1"/>
          </p:cNvSpPr>
          <p:nvPr>
            <p:ph idx="1"/>
          </p:nvPr>
        </p:nvSpPr>
        <p:spPr>
          <a:xfrm>
            <a:off x="457200" y="1357299"/>
            <a:ext cx="8229600" cy="4929202"/>
          </a:xfrm>
        </p:spPr>
        <p:txBody>
          <a:bodyPr/>
          <a:lstStyle/>
          <a:p>
            <a:pPr marL="514350" indent="-514350">
              <a:buFont typeface="+mj-lt"/>
              <a:buAutoNum type="alphaLcParenR" startAt="3"/>
            </a:pPr>
            <a:r>
              <a:rPr lang="en-AU" i="1" dirty="0">
                <a:solidFill>
                  <a:schemeClr val="bg1"/>
                </a:solidFill>
              </a:rPr>
              <a:t>A lamp of resistance 12 </a:t>
            </a:r>
            <a:r>
              <a:rPr lang="en-AU" i="1" dirty="0">
                <a:solidFill>
                  <a:schemeClr val="bg1"/>
                </a:solidFill>
                <a:latin typeface="Symbol" pitchFamily="18" charset="2"/>
              </a:rPr>
              <a:t>W</a:t>
            </a:r>
            <a:r>
              <a:rPr lang="en-AU" i="1" dirty="0">
                <a:solidFill>
                  <a:schemeClr val="bg1"/>
                </a:solidFill>
              </a:rPr>
              <a:t> having a </a:t>
            </a:r>
            <a:r>
              <a:rPr lang="en-AU" i="1" dirty="0" err="1">
                <a:solidFill>
                  <a:schemeClr val="bg1"/>
                </a:solidFill>
              </a:rPr>
              <a:t>p.d</a:t>
            </a:r>
            <a:r>
              <a:rPr lang="en-AU" i="1" dirty="0">
                <a:solidFill>
                  <a:schemeClr val="bg1"/>
                </a:solidFill>
              </a:rPr>
              <a:t> across it of 9.0 V.</a:t>
            </a:r>
          </a:p>
          <a:p>
            <a:pPr marL="514350" indent="-514350">
              <a:buAutoNum type="alphaLcParenR" startAt="3"/>
            </a:pPr>
            <a:endParaRPr lang="en-AU" i="1" dirty="0">
              <a:solidFill>
                <a:schemeClr val="bg1"/>
              </a:solidFill>
            </a:endParaRPr>
          </a:p>
          <a:p>
            <a:pPr marL="514350" indent="-514350">
              <a:buFont typeface="Arial" charset="0"/>
              <a:buAutoNum type="alphaLcParenR" startAt="3"/>
            </a:pPr>
            <a:r>
              <a:rPr lang="en-AU" i="1" dirty="0">
                <a:solidFill>
                  <a:schemeClr val="bg1"/>
                </a:solidFill>
              </a:rPr>
              <a:t>A heater of resistance 3.2 </a:t>
            </a:r>
            <a:r>
              <a:rPr lang="en-AU" i="1" dirty="0">
                <a:solidFill>
                  <a:schemeClr val="bg1"/>
                </a:solidFill>
                <a:latin typeface="Symbol" pitchFamily="18" charset="2"/>
              </a:rPr>
              <a:t>W</a:t>
            </a:r>
            <a:r>
              <a:rPr lang="en-AU" i="1" dirty="0">
                <a:solidFill>
                  <a:schemeClr val="bg1"/>
                </a:solidFill>
              </a:rPr>
              <a:t> connected to a 240 V supply.</a:t>
            </a:r>
          </a:p>
          <a:p>
            <a:pPr marL="514350" indent="-514350">
              <a:buFont typeface="Arial" charset="0"/>
              <a:buAutoNum type="alphaLcParenR" startAt="3"/>
            </a:pPr>
            <a:endParaRPr lang="en-AU" i="1" dirty="0">
              <a:solidFill>
                <a:schemeClr val="bg1"/>
              </a:solidFill>
            </a:endParaRPr>
          </a:p>
          <a:p>
            <a:pPr marL="514350" indent="-514350">
              <a:buFont typeface="Arial" charset="0"/>
              <a:buAutoNum type="alphaLcParenR" startAt="3"/>
            </a:pPr>
            <a:r>
              <a:rPr lang="en-AU" i="1" dirty="0">
                <a:solidFill>
                  <a:schemeClr val="bg1"/>
                </a:solidFill>
              </a:rPr>
              <a:t>A water heater working off the 240 V mains and drawing a current of 13A.</a:t>
            </a:r>
          </a:p>
          <a:p>
            <a:pPr marL="514350" indent="-514350">
              <a:buAutoNum type="alphaLcParenR" startAt="3"/>
            </a:pPr>
            <a:endParaRPr lang="en-AU" i="1" dirty="0">
              <a:solidFill>
                <a:schemeClr val="bg1"/>
              </a:solidFill>
            </a:endParaRPr>
          </a:p>
          <a:p>
            <a:pPr>
              <a:buNone/>
            </a:pPr>
            <a:endParaRPr lang="en-AU" i="1" dirty="0">
              <a:solidFill>
                <a:schemeClr val="bg1"/>
              </a:solidFill>
            </a:endParaRPr>
          </a:p>
        </p:txBody>
      </p:sp>
      <p:sp>
        <p:nvSpPr>
          <p:cNvPr id="4" name="TextBox 3"/>
          <p:cNvSpPr txBox="1"/>
          <p:nvPr/>
        </p:nvSpPr>
        <p:spPr>
          <a:xfrm>
            <a:off x="2214546" y="2428868"/>
            <a:ext cx="4602542" cy="584775"/>
          </a:xfrm>
          <a:prstGeom prst="rect">
            <a:avLst/>
          </a:prstGeom>
          <a:noFill/>
        </p:spPr>
        <p:txBody>
          <a:bodyPr wrap="none" rtlCol="0">
            <a:spAutoFit/>
          </a:bodyPr>
          <a:lstStyle/>
          <a:p>
            <a:r>
              <a:rPr lang="en-AU" sz="3200" dirty="0">
                <a:solidFill>
                  <a:schemeClr val="accent1">
                    <a:lumMod val="40000"/>
                    <a:lumOff val="60000"/>
                  </a:schemeClr>
                </a:solidFill>
                <a:latin typeface="+mj-lt"/>
              </a:rPr>
              <a:t>P= V</a:t>
            </a:r>
            <a:r>
              <a:rPr lang="en-AU" sz="3200" baseline="30000" dirty="0">
                <a:solidFill>
                  <a:schemeClr val="accent1">
                    <a:lumMod val="40000"/>
                    <a:lumOff val="60000"/>
                  </a:schemeClr>
                </a:solidFill>
                <a:latin typeface="+mj-lt"/>
              </a:rPr>
              <a:t>2 </a:t>
            </a:r>
            <a:r>
              <a:rPr lang="en-AU" sz="3200" dirty="0">
                <a:solidFill>
                  <a:schemeClr val="accent1">
                    <a:lumMod val="40000"/>
                    <a:lumOff val="60000"/>
                  </a:schemeClr>
                </a:solidFill>
                <a:latin typeface="+mj-lt"/>
              </a:rPr>
              <a:t>/R = 9</a:t>
            </a:r>
            <a:r>
              <a:rPr lang="en-AU" sz="3200" baseline="30000" dirty="0">
                <a:solidFill>
                  <a:schemeClr val="accent1">
                    <a:lumMod val="40000"/>
                    <a:lumOff val="60000"/>
                  </a:schemeClr>
                </a:solidFill>
              </a:rPr>
              <a:t>2</a:t>
            </a:r>
            <a:r>
              <a:rPr lang="en-AU" sz="3200" dirty="0">
                <a:solidFill>
                  <a:schemeClr val="accent1">
                    <a:lumMod val="40000"/>
                    <a:lumOff val="60000"/>
                  </a:schemeClr>
                </a:solidFill>
                <a:latin typeface="+mj-lt"/>
              </a:rPr>
              <a:t> / 12 = 6.75 W</a:t>
            </a:r>
          </a:p>
        </p:txBody>
      </p:sp>
      <p:sp>
        <p:nvSpPr>
          <p:cNvPr id="5" name="TextBox 4"/>
          <p:cNvSpPr txBox="1"/>
          <p:nvPr/>
        </p:nvSpPr>
        <p:spPr>
          <a:xfrm>
            <a:off x="2214546" y="4143380"/>
            <a:ext cx="5899372" cy="584775"/>
          </a:xfrm>
          <a:prstGeom prst="rect">
            <a:avLst/>
          </a:prstGeom>
          <a:noFill/>
        </p:spPr>
        <p:txBody>
          <a:bodyPr wrap="none" rtlCol="0">
            <a:spAutoFit/>
          </a:bodyPr>
          <a:lstStyle/>
          <a:p>
            <a:r>
              <a:rPr lang="en-AU" sz="3200" dirty="0">
                <a:solidFill>
                  <a:schemeClr val="accent1">
                    <a:lumMod val="40000"/>
                    <a:lumOff val="60000"/>
                  </a:schemeClr>
                </a:solidFill>
                <a:latin typeface="+mj-lt"/>
              </a:rPr>
              <a:t>P= V</a:t>
            </a:r>
            <a:r>
              <a:rPr lang="en-AU" sz="3200" baseline="30000" dirty="0">
                <a:solidFill>
                  <a:schemeClr val="accent1">
                    <a:lumMod val="40000"/>
                    <a:lumOff val="60000"/>
                  </a:schemeClr>
                </a:solidFill>
                <a:latin typeface="+mj-lt"/>
              </a:rPr>
              <a:t>2 </a:t>
            </a:r>
            <a:r>
              <a:rPr lang="en-AU" sz="3200" dirty="0">
                <a:solidFill>
                  <a:schemeClr val="accent1">
                    <a:lumMod val="40000"/>
                    <a:lumOff val="60000"/>
                  </a:schemeClr>
                </a:solidFill>
                <a:latin typeface="+mj-lt"/>
              </a:rPr>
              <a:t>/R = 240</a:t>
            </a:r>
            <a:r>
              <a:rPr lang="en-AU" sz="3200" baseline="30000" dirty="0">
                <a:solidFill>
                  <a:schemeClr val="accent1">
                    <a:lumMod val="40000"/>
                    <a:lumOff val="60000"/>
                  </a:schemeClr>
                </a:solidFill>
              </a:rPr>
              <a:t>2</a:t>
            </a:r>
            <a:r>
              <a:rPr lang="en-AU" sz="3200" dirty="0">
                <a:solidFill>
                  <a:schemeClr val="accent1">
                    <a:lumMod val="40000"/>
                    <a:lumOff val="60000"/>
                  </a:schemeClr>
                </a:solidFill>
                <a:latin typeface="+mj-lt"/>
              </a:rPr>
              <a:t> / </a:t>
            </a:r>
            <a:r>
              <a:rPr lang="en-AU" sz="3200" dirty="0">
                <a:solidFill>
                  <a:schemeClr val="accent1">
                    <a:lumMod val="40000"/>
                    <a:lumOff val="60000"/>
                  </a:schemeClr>
                </a:solidFill>
              </a:rPr>
              <a:t>3.2 x 10</a:t>
            </a:r>
            <a:r>
              <a:rPr lang="en-AU" sz="3200" baseline="30000" dirty="0">
                <a:solidFill>
                  <a:schemeClr val="accent1">
                    <a:lumMod val="40000"/>
                    <a:lumOff val="60000"/>
                  </a:schemeClr>
                </a:solidFill>
              </a:rPr>
              <a:t>3</a:t>
            </a:r>
            <a:r>
              <a:rPr lang="en-AU" sz="3200" dirty="0">
                <a:solidFill>
                  <a:schemeClr val="accent1">
                    <a:lumMod val="40000"/>
                    <a:lumOff val="60000"/>
                  </a:schemeClr>
                </a:solidFill>
                <a:latin typeface="+mj-lt"/>
              </a:rPr>
              <a:t> = 18 W</a:t>
            </a:r>
          </a:p>
        </p:txBody>
      </p:sp>
      <p:sp>
        <p:nvSpPr>
          <p:cNvPr id="6" name="TextBox 5"/>
          <p:cNvSpPr txBox="1"/>
          <p:nvPr/>
        </p:nvSpPr>
        <p:spPr>
          <a:xfrm>
            <a:off x="2214546" y="5715016"/>
            <a:ext cx="4592924" cy="584775"/>
          </a:xfrm>
          <a:prstGeom prst="rect">
            <a:avLst/>
          </a:prstGeom>
          <a:noFill/>
        </p:spPr>
        <p:txBody>
          <a:bodyPr wrap="none" rtlCol="0">
            <a:spAutoFit/>
          </a:bodyPr>
          <a:lstStyle/>
          <a:p>
            <a:r>
              <a:rPr lang="en-AU" sz="3200" dirty="0">
                <a:solidFill>
                  <a:schemeClr val="accent1">
                    <a:lumMod val="40000"/>
                    <a:lumOff val="60000"/>
                  </a:schemeClr>
                </a:solidFill>
                <a:latin typeface="+mj-lt"/>
              </a:rPr>
              <a:t>P= VI = 240 x 13 = 3.12 kW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Power in </a:t>
            </a:r>
            <a:r>
              <a:rPr lang="en-AU" dirty="0" err="1">
                <a:solidFill>
                  <a:schemeClr val="bg1"/>
                </a:solidFill>
              </a:rPr>
              <a:t>Ohmic</a:t>
            </a:r>
            <a:r>
              <a:rPr lang="en-AU" dirty="0">
                <a:solidFill>
                  <a:schemeClr val="bg1"/>
                </a:solidFill>
              </a:rPr>
              <a:t> Resistors</a:t>
            </a:r>
          </a:p>
        </p:txBody>
      </p:sp>
      <p:sp>
        <p:nvSpPr>
          <p:cNvPr id="5123" name="Espace réservé du contenu 2"/>
          <p:cNvSpPr>
            <a:spLocks noGrp="1"/>
          </p:cNvSpPr>
          <p:nvPr>
            <p:ph idx="1"/>
          </p:nvPr>
        </p:nvSpPr>
        <p:spPr>
          <a:xfrm>
            <a:off x="251520" y="1124744"/>
            <a:ext cx="8640960" cy="5688632"/>
          </a:xfrm>
          <a:solidFill>
            <a:schemeClr val="accent1">
              <a:alpha val="50000"/>
            </a:schemeClr>
          </a:solidFill>
        </p:spPr>
        <p:txBody>
          <a:bodyPr/>
          <a:lstStyle/>
          <a:p>
            <a:pPr>
              <a:buNone/>
            </a:pPr>
            <a:r>
              <a:rPr lang="en-AU" sz="2300" u="sng" dirty="0">
                <a:solidFill>
                  <a:schemeClr val="bg1"/>
                </a:solidFill>
              </a:rPr>
              <a:t>Example 5.6b:</a:t>
            </a:r>
            <a:r>
              <a:rPr lang="en-AU" sz="2300" dirty="0">
                <a:solidFill>
                  <a:schemeClr val="bg1"/>
                </a:solidFill>
              </a:rPr>
              <a:t> A motor cars two headlights are each rated at 50W and operate on a 12V power supply. Calculate;</a:t>
            </a:r>
          </a:p>
          <a:p>
            <a:pPr marL="514350" indent="-514350">
              <a:buAutoNum type="alphaLcParenR"/>
            </a:pPr>
            <a:r>
              <a:rPr lang="en-AU" sz="2300" dirty="0">
                <a:solidFill>
                  <a:schemeClr val="bg1"/>
                </a:solidFill>
              </a:rPr>
              <a:t>The current in each headlight</a:t>
            </a:r>
          </a:p>
          <a:p>
            <a:pPr marL="0" indent="0">
              <a:lnSpc>
                <a:spcPct val="90000"/>
              </a:lnSpc>
              <a:spcBef>
                <a:spcPts val="0"/>
              </a:spcBef>
              <a:buNone/>
            </a:pPr>
            <a:r>
              <a:rPr lang="en-AU" sz="2300" dirty="0">
                <a:solidFill>
                  <a:schemeClr val="bg1"/>
                </a:solidFill>
              </a:rPr>
              <a:t>	P = 50W	</a:t>
            </a:r>
          </a:p>
          <a:p>
            <a:pPr marL="0" indent="0">
              <a:lnSpc>
                <a:spcPct val="90000"/>
              </a:lnSpc>
              <a:spcBef>
                <a:spcPts val="0"/>
              </a:spcBef>
              <a:buNone/>
            </a:pPr>
            <a:r>
              <a:rPr lang="en-AU" sz="2300" dirty="0">
                <a:solidFill>
                  <a:schemeClr val="bg1"/>
                </a:solidFill>
              </a:rPr>
              <a:t>	V = 12 V			</a:t>
            </a:r>
          </a:p>
          <a:p>
            <a:pPr marL="0" indent="0">
              <a:lnSpc>
                <a:spcPct val="90000"/>
              </a:lnSpc>
              <a:spcBef>
                <a:spcPts val="0"/>
              </a:spcBef>
              <a:buNone/>
            </a:pPr>
            <a:r>
              <a:rPr lang="en-AU" sz="2300" dirty="0">
                <a:solidFill>
                  <a:schemeClr val="bg1"/>
                </a:solidFill>
              </a:rPr>
              <a:t>		 	P = V I, hence I = </a:t>
            </a:r>
            <a:r>
              <a:rPr lang="en-AU" sz="2300" u="sng" dirty="0">
                <a:solidFill>
                  <a:schemeClr val="bg1"/>
                </a:solidFill>
              </a:rPr>
              <a:t>P </a:t>
            </a:r>
            <a:r>
              <a:rPr lang="en-AU" sz="2300" dirty="0">
                <a:solidFill>
                  <a:schemeClr val="bg1"/>
                </a:solidFill>
              </a:rPr>
              <a:t> = </a:t>
            </a:r>
            <a:r>
              <a:rPr lang="en-AU" sz="2300" u="sng" dirty="0">
                <a:solidFill>
                  <a:schemeClr val="bg1"/>
                </a:solidFill>
              </a:rPr>
              <a:t> 50 </a:t>
            </a:r>
            <a:r>
              <a:rPr lang="en-AU" sz="2300" dirty="0">
                <a:solidFill>
                  <a:schemeClr val="bg1"/>
                </a:solidFill>
              </a:rPr>
              <a:t> = 4.17A per light</a:t>
            </a:r>
          </a:p>
          <a:p>
            <a:pPr marL="0" indent="0">
              <a:lnSpc>
                <a:spcPct val="90000"/>
              </a:lnSpc>
              <a:spcBef>
                <a:spcPts val="0"/>
              </a:spcBef>
              <a:buNone/>
            </a:pPr>
            <a:r>
              <a:rPr lang="en-AU" sz="2300" dirty="0">
                <a:solidFill>
                  <a:schemeClr val="bg1"/>
                </a:solidFill>
              </a:rPr>
              <a:t>					   V      12</a:t>
            </a:r>
          </a:p>
          <a:p>
            <a:pPr marL="0" indent="0">
              <a:buNone/>
            </a:pPr>
            <a:r>
              <a:rPr lang="en-AU" sz="2300" dirty="0">
                <a:solidFill>
                  <a:schemeClr val="bg1"/>
                </a:solidFill>
              </a:rPr>
              <a:t>b)   The charge passing through each globe every second.</a:t>
            </a:r>
          </a:p>
          <a:p>
            <a:pPr marL="0" indent="0">
              <a:lnSpc>
                <a:spcPct val="90000"/>
              </a:lnSpc>
              <a:spcBef>
                <a:spcPts val="0"/>
              </a:spcBef>
              <a:buNone/>
            </a:pPr>
            <a:r>
              <a:rPr lang="en-AU" sz="2300" dirty="0">
                <a:solidFill>
                  <a:schemeClr val="bg1"/>
                </a:solidFill>
              </a:rPr>
              <a:t>	I = 4.17 A	</a:t>
            </a:r>
          </a:p>
          <a:p>
            <a:pPr marL="0" indent="0">
              <a:lnSpc>
                <a:spcPct val="90000"/>
              </a:lnSpc>
              <a:spcBef>
                <a:spcPts val="0"/>
              </a:spcBef>
              <a:buNone/>
            </a:pPr>
            <a:r>
              <a:rPr lang="en-AU" sz="2300" dirty="0">
                <a:solidFill>
                  <a:schemeClr val="bg1"/>
                </a:solidFill>
              </a:rPr>
              <a:t>	t = 1 s		</a:t>
            </a:r>
          </a:p>
          <a:p>
            <a:pPr marL="0" indent="0">
              <a:lnSpc>
                <a:spcPct val="90000"/>
              </a:lnSpc>
              <a:spcBef>
                <a:spcPts val="0"/>
              </a:spcBef>
              <a:buNone/>
            </a:pPr>
            <a:r>
              <a:rPr lang="en-AU" sz="2300" dirty="0">
                <a:solidFill>
                  <a:schemeClr val="bg1"/>
                </a:solidFill>
              </a:rPr>
              <a:t>			q = I t = 4.17 x 1 = 4.17 C per light</a:t>
            </a:r>
          </a:p>
          <a:p>
            <a:pPr marL="0" indent="0">
              <a:buNone/>
            </a:pPr>
            <a:r>
              <a:rPr lang="en-AU" sz="2300" dirty="0">
                <a:solidFill>
                  <a:schemeClr val="bg1"/>
                </a:solidFill>
              </a:rPr>
              <a:t>c)   The total energy consumed during a 2 hour journey.</a:t>
            </a:r>
          </a:p>
          <a:p>
            <a:pPr marL="0" indent="0">
              <a:buNone/>
            </a:pPr>
            <a:r>
              <a:rPr lang="en-AU" sz="2300" dirty="0">
                <a:solidFill>
                  <a:schemeClr val="bg1"/>
                </a:solidFill>
              </a:rPr>
              <a:t>	P = 50 x 2 = 100 W</a:t>
            </a:r>
          </a:p>
          <a:p>
            <a:pPr marL="0" indent="0">
              <a:buNone/>
            </a:pPr>
            <a:r>
              <a:rPr lang="en-AU" sz="2300" dirty="0">
                <a:solidFill>
                  <a:schemeClr val="bg1"/>
                </a:solidFill>
              </a:rPr>
              <a:t>	t = 2 x 60 x 60 = 7200 s</a:t>
            </a:r>
          </a:p>
          <a:p>
            <a:pPr marL="0" indent="0">
              <a:buNone/>
            </a:pPr>
            <a:r>
              <a:rPr lang="en-AU" sz="2300" dirty="0">
                <a:solidFill>
                  <a:schemeClr val="bg1"/>
                </a:solidFill>
              </a:rPr>
              <a:t>			E = P t = 100 x 7200 = 7.2 x 10</a:t>
            </a:r>
            <a:r>
              <a:rPr lang="en-AU" sz="2300" baseline="30000" dirty="0">
                <a:solidFill>
                  <a:schemeClr val="bg1"/>
                </a:solidFill>
              </a:rPr>
              <a:t>5</a:t>
            </a:r>
            <a:r>
              <a:rPr lang="en-AU" sz="2300" dirty="0">
                <a:solidFill>
                  <a:schemeClr val="bg1"/>
                </a:solidFill>
              </a:rPr>
              <a:t> J</a:t>
            </a:r>
          </a:p>
        </p:txBody>
      </p:sp>
    </p:spTree>
    <p:extLst>
      <p:ext uri="{BB962C8B-B14F-4D97-AF65-F5344CB8AC3E}">
        <p14:creationId xmlns:p14="http://schemas.microsoft.com/office/powerpoint/2010/main" val="286183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Power in </a:t>
            </a:r>
            <a:r>
              <a:rPr lang="en-AU" dirty="0" err="1">
                <a:solidFill>
                  <a:schemeClr val="bg1"/>
                </a:solidFill>
              </a:rPr>
              <a:t>Ohmic</a:t>
            </a:r>
            <a:r>
              <a:rPr lang="en-AU" dirty="0">
                <a:solidFill>
                  <a:schemeClr val="bg1"/>
                </a:solidFill>
              </a:rPr>
              <a:t> Resistors</a:t>
            </a:r>
          </a:p>
        </p:txBody>
      </p:sp>
      <p:sp>
        <p:nvSpPr>
          <p:cNvPr id="5123" name="Espace réservé du contenu 2"/>
          <p:cNvSpPr>
            <a:spLocks noGrp="1"/>
          </p:cNvSpPr>
          <p:nvPr>
            <p:ph idx="1"/>
          </p:nvPr>
        </p:nvSpPr>
        <p:spPr>
          <a:xfrm>
            <a:off x="251520" y="1124744"/>
            <a:ext cx="8640960" cy="5688632"/>
          </a:xfrm>
          <a:solidFill>
            <a:schemeClr val="accent1">
              <a:alpha val="50000"/>
            </a:schemeClr>
          </a:solidFill>
        </p:spPr>
        <p:txBody>
          <a:bodyPr/>
          <a:lstStyle/>
          <a:p>
            <a:pPr>
              <a:lnSpc>
                <a:spcPct val="90000"/>
              </a:lnSpc>
              <a:spcBef>
                <a:spcPts val="0"/>
              </a:spcBef>
              <a:buNone/>
            </a:pPr>
            <a:r>
              <a:rPr lang="en-AU" sz="2300" u="sng" dirty="0">
                <a:solidFill>
                  <a:schemeClr val="bg1"/>
                </a:solidFill>
              </a:rPr>
              <a:t>Example 5.6c:</a:t>
            </a:r>
            <a:r>
              <a:rPr lang="en-AU" sz="2300" dirty="0">
                <a:solidFill>
                  <a:schemeClr val="bg1"/>
                </a:solidFill>
              </a:rPr>
              <a:t> A 1500 W electric kettle operates on a 240V power supply. Calculate;</a:t>
            </a:r>
          </a:p>
          <a:p>
            <a:pPr marL="514350" indent="-514350">
              <a:lnSpc>
                <a:spcPct val="90000"/>
              </a:lnSpc>
              <a:spcBef>
                <a:spcPts val="0"/>
              </a:spcBef>
              <a:buAutoNum type="alphaLcParenR"/>
            </a:pPr>
            <a:r>
              <a:rPr lang="en-AU" sz="2300" dirty="0">
                <a:solidFill>
                  <a:schemeClr val="bg1"/>
                </a:solidFill>
              </a:rPr>
              <a:t>The current of the kettle</a:t>
            </a:r>
          </a:p>
          <a:p>
            <a:pPr marL="0" indent="0">
              <a:lnSpc>
                <a:spcPct val="90000"/>
              </a:lnSpc>
              <a:spcBef>
                <a:spcPts val="0"/>
              </a:spcBef>
              <a:buNone/>
            </a:pPr>
            <a:r>
              <a:rPr lang="en-AU" sz="2300" dirty="0">
                <a:solidFill>
                  <a:schemeClr val="bg1"/>
                </a:solidFill>
              </a:rPr>
              <a:t>	P = 1500W	</a:t>
            </a:r>
          </a:p>
          <a:p>
            <a:pPr marL="0" indent="0">
              <a:lnSpc>
                <a:spcPct val="90000"/>
              </a:lnSpc>
              <a:spcBef>
                <a:spcPts val="0"/>
              </a:spcBef>
              <a:buNone/>
            </a:pPr>
            <a:r>
              <a:rPr lang="en-AU" sz="2300" dirty="0">
                <a:solidFill>
                  <a:schemeClr val="bg1"/>
                </a:solidFill>
              </a:rPr>
              <a:t>	V = 240 V			</a:t>
            </a:r>
          </a:p>
          <a:p>
            <a:pPr marL="0" indent="0">
              <a:lnSpc>
                <a:spcPct val="90000"/>
              </a:lnSpc>
              <a:spcBef>
                <a:spcPts val="0"/>
              </a:spcBef>
              <a:buNone/>
            </a:pPr>
            <a:r>
              <a:rPr lang="en-AU" sz="2300" dirty="0">
                <a:solidFill>
                  <a:schemeClr val="bg1"/>
                </a:solidFill>
              </a:rPr>
              <a:t>		 	P = V I, hence I = </a:t>
            </a:r>
            <a:r>
              <a:rPr lang="en-AU" sz="2300" u="sng" dirty="0">
                <a:solidFill>
                  <a:schemeClr val="bg1"/>
                </a:solidFill>
              </a:rPr>
              <a:t>P </a:t>
            </a:r>
            <a:r>
              <a:rPr lang="en-AU" sz="2300" dirty="0">
                <a:solidFill>
                  <a:schemeClr val="bg1"/>
                </a:solidFill>
              </a:rPr>
              <a:t> = </a:t>
            </a:r>
            <a:r>
              <a:rPr lang="en-AU" sz="2300" u="sng" dirty="0">
                <a:solidFill>
                  <a:schemeClr val="bg1"/>
                </a:solidFill>
              </a:rPr>
              <a:t> 1500 </a:t>
            </a:r>
            <a:r>
              <a:rPr lang="en-AU" sz="2300" dirty="0">
                <a:solidFill>
                  <a:schemeClr val="bg1"/>
                </a:solidFill>
              </a:rPr>
              <a:t> = 6.25 A</a:t>
            </a:r>
          </a:p>
          <a:p>
            <a:pPr marL="0" indent="0">
              <a:lnSpc>
                <a:spcPct val="90000"/>
              </a:lnSpc>
              <a:spcBef>
                <a:spcPts val="0"/>
              </a:spcBef>
              <a:buNone/>
            </a:pPr>
            <a:r>
              <a:rPr lang="en-AU" sz="2300" dirty="0">
                <a:solidFill>
                  <a:schemeClr val="bg1"/>
                </a:solidFill>
              </a:rPr>
              <a:t>					   V      240</a:t>
            </a:r>
          </a:p>
          <a:p>
            <a:pPr marL="0" indent="0">
              <a:lnSpc>
                <a:spcPct val="90000"/>
              </a:lnSpc>
              <a:spcBef>
                <a:spcPts val="0"/>
              </a:spcBef>
              <a:buNone/>
            </a:pPr>
            <a:r>
              <a:rPr lang="en-AU" sz="2300" dirty="0">
                <a:solidFill>
                  <a:schemeClr val="bg1"/>
                </a:solidFill>
              </a:rPr>
              <a:t>b)   The electrical energy it uses during a standard 4.5 minute boil.</a:t>
            </a:r>
          </a:p>
          <a:p>
            <a:pPr marL="0" indent="0">
              <a:lnSpc>
                <a:spcPct val="90000"/>
              </a:lnSpc>
              <a:spcBef>
                <a:spcPts val="0"/>
              </a:spcBef>
              <a:buNone/>
            </a:pPr>
            <a:r>
              <a:rPr lang="en-AU" sz="2300" dirty="0">
                <a:solidFill>
                  <a:schemeClr val="bg1"/>
                </a:solidFill>
              </a:rPr>
              <a:t>	P = 1500W 	</a:t>
            </a:r>
          </a:p>
          <a:p>
            <a:pPr marL="0" indent="0">
              <a:lnSpc>
                <a:spcPct val="90000"/>
              </a:lnSpc>
              <a:spcBef>
                <a:spcPts val="0"/>
              </a:spcBef>
              <a:buNone/>
            </a:pPr>
            <a:r>
              <a:rPr lang="en-AU" sz="2300" dirty="0">
                <a:solidFill>
                  <a:schemeClr val="bg1"/>
                </a:solidFill>
              </a:rPr>
              <a:t>	t = 4.5 x 60 = 270 s		</a:t>
            </a:r>
          </a:p>
          <a:p>
            <a:pPr marL="0" indent="0">
              <a:lnSpc>
                <a:spcPct val="90000"/>
              </a:lnSpc>
              <a:spcBef>
                <a:spcPts val="0"/>
              </a:spcBef>
              <a:buNone/>
            </a:pPr>
            <a:r>
              <a:rPr lang="en-AU" sz="2300" dirty="0">
                <a:solidFill>
                  <a:schemeClr val="bg1"/>
                </a:solidFill>
              </a:rPr>
              <a:t>			E = P t = 1500 x 270 = 4.05 x 10</a:t>
            </a:r>
            <a:r>
              <a:rPr lang="en-AU" sz="2300" baseline="30000" dirty="0">
                <a:solidFill>
                  <a:schemeClr val="bg1"/>
                </a:solidFill>
              </a:rPr>
              <a:t>5</a:t>
            </a:r>
            <a:r>
              <a:rPr lang="en-AU" sz="2300" dirty="0">
                <a:solidFill>
                  <a:schemeClr val="bg1"/>
                </a:solidFill>
              </a:rPr>
              <a:t> J</a:t>
            </a:r>
          </a:p>
          <a:p>
            <a:pPr marL="0" indent="0">
              <a:lnSpc>
                <a:spcPct val="90000"/>
              </a:lnSpc>
              <a:spcBef>
                <a:spcPts val="0"/>
              </a:spcBef>
              <a:buNone/>
            </a:pPr>
            <a:r>
              <a:rPr lang="en-AU" sz="2300" dirty="0">
                <a:solidFill>
                  <a:schemeClr val="bg1"/>
                </a:solidFill>
              </a:rPr>
              <a:t>c)   The total cost per boil if synergy charges 12.67 cents per kWh.</a:t>
            </a:r>
          </a:p>
          <a:p>
            <a:pPr marL="0" indent="0">
              <a:lnSpc>
                <a:spcPct val="90000"/>
              </a:lnSpc>
              <a:spcBef>
                <a:spcPts val="0"/>
              </a:spcBef>
              <a:buNone/>
            </a:pPr>
            <a:r>
              <a:rPr lang="en-AU" sz="2300" dirty="0">
                <a:solidFill>
                  <a:schemeClr val="bg1"/>
                </a:solidFill>
              </a:rPr>
              <a:t>	1 kWh = 10</a:t>
            </a:r>
            <a:r>
              <a:rPr lang="en-AU" sz="2300" baseline="30000" dirty="0">
                <a:solidFill>
                  <a:schemeClr val="bg1"/>
                </a:solidFill>
              </a:rPr>
              <a:t>3</a:t>
            </a:r>
            <a:r>
              <a:rPr lang="en-AU" sz="2300" dirty="0">
                <a:solidFill>
                  <a:schemeClr val="bg1"/>
                </a:solidFill>
              </a:rPr>
              <a:t> x 60 x 60 = 3.6 x 10</a:t>
            </a:r>
            <a:r>
              <a:rPr lang="en-AU" sz="2300" baseline="30000" dirty="0">
                <a:solidFill>
                  <a:schemeClr val="bg1"/>
                </a:solidFill>
              </a:rPr>
              <a:t>6</a:t>
            </a:r>
            <a:r>
              <a:rPr lang="en-AU" sz="2300" dirty="0">
                <a:solidFill>
                  <a:schemeClr val="bg1"/>
                </a:solidFill>
              </a:rPr>
              <a:t> J</a:t>
            </a:r>
          </a:p>
          <a:p>
            <a:pPr marL="0" indent="0">
              <a:lnSpc>
                <a:spcPct val="90000"/>
              </a:lnSpc>
              <a:spcBef>
                <a:spcPts val="0"/>
              </a:spcBef>
              <a:buNone/>
            </a:pPr>
            <a:r>
              <a:rPr lang="en-AU" sz="2300" dirty="0">
                <a:solidFill>
                  <a:schemeClr val="bg1"/>
                </a:solidFill>
              </a:rPr>
              <a:t>	E = 4.05 x 10</a:t>
            </a:r>
            <a:r>
              <a:rPr lang="en-AU" sz="2300" baseline="30000" dirty="0">
                <a:solidFill>
                  <a:schemeClr val="bg1"/>
                </a:solidFill>
              </a:rPr>
              <a:t>5</a:t>
            </a:r>
            <a:r>
              <a:rPr lang="en-AU" sz="2300" dirty="0">
                <a:solidFill>
                  <a:schemeClr val="bg1"/>
                </a:solidFill>
              </a:rPr>
              <a:t> J</a:t>
            </a:r>
          </a:p>
          <a:p>
            <a:pPr marL="0" indent="0">
              <a:lnSpc>
                <a:spcPct val="90000"/>
              </a:lnSpc>
              <a:spcBef>
                <a:spcPts val="0"/>
              </a:spcBef>
              <a:buNone/>
            </a:pPr>
            <a:r>
              <a:rPr lang="en-AU" sz="2300" dirty="0">
                <a:solidFill>
                  <a:schemeClr val="bg1"/>
                </a:solidFill>
              </a:rPr>
              <a:t>			ratio of kWh used = </a:t>
            </a:r>
            <a:r>
              <a:rPr lang="en-AU" sz="2300" u="sng" dirty="0">
                <a:solidFill>
                  <a:schemeClr val="bg1"/>
                </a:solidFill>
              </a:rPr>
              <a:t>4.05 x 10</a:t>
            </a:r>
            <a:r>
              <a:rPr lang="en-AU" sz="2300" u="sng" baseline="30000" dirty="0">
                <a:solidFill>
                  <a:schemeClr val="bg1"/>
                </a:solidFill>
              </a:rPr>
              <a:t>5</a:t>
            </a:r>
            <a:r>
              <a:rPr lang="en-AU" sz="2300" u="sng" dirty="0">
                <a:solidFill>
                  <a:schemeClr val="bg1"/>
                </a:solidFill>
              </a:rPr>
              <a:t> </a:t>
            </a:r>
            <a:r>
              <a:rPr lang="en-AU" sz="2300" dirty="0">
                <a:solidFill>
                  <a:schemeClr val="bg1"/>
                </a:solidFill>
              </a:rPr>
              <a:t> = 0.113</a:t>
            </a:r>
          </a:p>
          <a:p>
            <a:pPr marL="0" indent="0">
              <a:lnSpc>
                <a:spcPct val="90000"/>
              </a:lnSpc>
              <a:spcBef>
                <a:spcPts val="0"/>
              </a:spcBef>
              <a:buNone/>
            </a:pPr>
            <a:r>
              <a:rPr lang="en-AU" sz="2300" dirty="0">
                <a:solidFill>
                  <a:schemeClr val="bg1"/>
                </a:solidFill>
              </a:rPr>
              <a:t>					         3.6 x 10</a:t>
            </a:r>
            <a:r>
              <a:rPr lang="en-AU" sz="2300" baseline="30000" dirty="0">
                <a:solidFill>
                  <a:schemeClr val="bg1"/>
                </a:solidFill>
              </a:rPr>
              <a:t>6</a:t>
            </a:r>
            <a:r>
              <a:rPr lang="en-AU" sz="2300" dirty="0">
                <a:solidFill>
                  <a:schemeClr val="bg1"/>
                </a:solidFill>
              </a:rPr>
              <a:t> </a:t>
            </a:r>
          </a:p>
          <a:p>
            <a:pPr marL="0" indent="0">
              <a:lnSpc>
                <a:spcPct val="90000"/>
              </a:lnSpc>
              <a:spcBef>
                <a:spcPts val="0"/>
              </a:spcBef>
              <a:buNone/>
            </a:pPr>
            <a:r>
              <a:rPr lang="en-AU" sz="2300" dirty="0">
                <a:solidFill>
                  <a:schemeClr val="bg1"/>
                </a:solidFill>
              </a:rPr>
              <a:t>			cost = 0.113 x 12.67 = 1.43 cents per boil</a:t>
            </a:r>
          </a:p>
        </p:txBody>
      </p:sp>
    </p:spTree>
    <p:extLst>
      <p:ext uri="{BB962C8B-B14F-4D97-AF65-F5344CB8AC3E}">
        <p14:creationId xmlns:p14="http://schemas.microsoft.com/office/powerpoint/2010/main" val="340894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marL="0" indent="0">
              <a:buNone/>
            </a:pPr>
            <a:r>
              <a:rPr lang="en-AU" sz="2800" b="1" u="sng" dirty="0">
                <a:solidFill>
                  <a:schemeClr val="bg1"/>
                </a:solidFill>
                <a:latin typeface="Arial" pitchFamily="34" charset="0"/>
                <a:cs typeface="Arial" pitchFamily="34" charset="0"/>
              </a:rPr>
              <a:t>Context:</a:t>
            </a:r>
            <a:r>
              <a:rPr lang="en-AU" sz="2800" dirty="0">
                <a:solidFill>
                  <a:schemeClr val="bg1"/>
                </a:solidFill>
                <a:latin typeface="Arial" pitchFamily="34" charset="0"/>
                <a:cs typeface="Arial" pitchFamily="34" charset="0"/>
              </a:rPr>
              <a:t> How is this content used to better society?</a:t>
            </a: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p:txBody>
      </p:sp>
      <p:sp>
        <p:nvSpPr>
          <p:cNvPr id="18" name="TextBox 17"/>
          <p:cNvSpPr txBox="1"/>
          <p:nvPr/>
        </p:nvSpPr>
        <p:spPr>
          <a:xfrm>
            <a:off x="755577" y="2204864"/>
            <a:ext cx="7344816" cy="1815882"/>
          </a:xfrm>
          <a:prstGeom prst="rect">
            <a:avLst/>
          </a:prstGeom>
          <a:noFill/>
        </p:spPr>
        <p:txBody>
          <a:bodyPr wrap="square" rtlCol="0">
            <a:spAutoFit/>
          </a:bodyPr>
          <a:lstStyle/>
          <a:p>
            <a:r>
              <a:rPr lang="en-AU" sz="2800" dirty="0">
                <a:solidFill>
                  <a:schemeClr val="bg1"/>
                </a:solidFill>
                <a:latin typeface="Arial" pitchFamily="34" charset="0"/>
                <a:cs typeface="Arial" pitchFamily="34" charset="0"/>
              </a:rPr>
              <a:t>Relating power to energy in an electrical circuit to better understand the relationship of electrical flow and to produce more efficient electrical systems.</a:t>
            </a:r>
          </a:p>
        </p:txBody>
      </p:sp>
    </p:spTree>
    <p:extLst>
      <p:ext uri="{BB962C8B-B14F-4D97-AF65-F5344CB8AC3E}">
        <p14:creationId xmlns:p14="http://schemas.microsoft.com/office/powerpoint/2010/main" val="361326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Key words:</a:t>
            </a:r>
          </a:p>
          <a:p>
            <a:pPr>
              <a:buFont typeface="Arial" pitchFamily="34" charset="0"/>
              <a:buChar char="•"/>
            </a:pPr>
            <a:endParaRPr lang="en-AU" sz="2800" dirty="0">
              <a:solidFill>
                <a:schemeClr val="bg1"/>
              </a:solidFill>
            </a:endParaRPr>
          </a:p>
        </p:txBody>
      </p:sp>
      <p:sp>
        <p:nvSpPr>
          <p:cNvPr id="19" name="TextBox 18"/>
          <p:cNvSpPr txBox="1"/>
          <p:nvPr/>
        </p:nvSpPr>
        <p:spPr>
          <a:xfrm>
            <a:off x="539552" y="1916832"/>
            <a:ext cx="8208911" cy="2246769"/>
          </a:xfrm>
          <a:prstGeom prst="rect">
            <a:avLst/>
          </a:prstGeom>
          <a:noFill/>
        </p:spPr>
        <p:txBody>
          <a:bodyPr wrap="square" rtlCol="0">
            <a:spAutoFit/>
          </a:bodyPr>
          <a:lstStyle/>
          <a:p>
            <a:pPr marL="342900" indent="-342900">
              <a:buFont typeface="Arial" pitchFamily="34" charset="0"/>
              <a:buChar char="•"/>
            </a:pPr>
            <a:r>
              <a:rPr lang="en-AU" sz="2800" dirty="0">
                <a:solidFill>
                  <a:schemeClr val="bg1"/>
                </a:solidFill>
                <a:latin typeface="Arial" pitchFamily="34" charset="0"/>
                <a:cs typeface="Arial" pitchFamily="34" charset="0"/>
              </a:rPr>
              <a:t>Power</a:t>
            </a:r>
          </a:p>
          <a:p>
            <a:pPr marL="342900" indent="-342900">
              <a:buFont typeface="Arial" pitchFamily="34" charset="0"/>
              <a:buChar char="•"/>
            </a:pPr>
            <a:r>
              <a:rPr lang="en-AU" sz="2800" dirty="0">
                <a:solidFill>
                  <a:schemeClr val="bg1"/>
                </a:solidFill>
                <a:latin typeface="Arial" pitchFamily="34" charset="0"/>
                <a:cs typeface="Arial" pitchFamily="34" charset="0"/>
              </a:rPr>
              <a:t>Energy</a:t>
            </a: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53710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5.6 - due first lesson next week.</a:t>
            </a:r>
          </a:p>
          <a:p>
            <a:endParaRPr lang="en-AU" sz="28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5.4 page 154-157 and answer </a:t>
            </a:r>
          </a:p>
          <a:p>
            <a:pPr marL="0" indent="0">
              <a:buNone/>
            </a:pPr>
            <a:r>
              <a:rPr lang="en-AU" sz="2800" dirty="0">
                <a:solidFill>
                  <a:schemeClr val="bg1"/>
                </a:solidFill>
                <a:latin typeface="Arial" pitchFamily="34" charset="0"/>
                <a:cs typeface="Arial" pitchFamily="34" charset="0"/>
              </a:rPr>
              <a:t>	Q1&amp;2 Set 5.4</a:t>
            </a:r>
          </a:p>
          <a:p>
            <a:pPr marL="0" indent="0">
              <a:buNone/>
              <a:tabLst>
                <a:tab pos="361950" algn="l"/>
              </a:tabLst>
            </a:pPr>
            <a:r>
              <a:rPr lang="en-AU" sz="2800" dirty="0">
                <a:solidFill>
                  <a:schemeClr val="bg1"/>
                </a:solidFill>
                <a:latin typeface="Arial" pitchFamily="34" charset="0"/>
                <a:cs typeface="Arial" pitchFamily="34" charset="0"/>
              </a:rPr>
              <a:t>	by next lesson.</a:t>
            </a:r>
          </a:p>
        </p:txBody>
      </p:sp>
    </p:spTree>
    <p:extLst>
      <p:ext uri="{BB962C8B-B14F-4D97-AF65-F5344CB8AC3E}">
        <p14:creationId xmlns:p14="http://schemas.microsoft.com/office/powerpoint/2010/main" val="3951454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t>Page Setup</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dirty="0">
                <a:latin typeface="Arial" pitchFamily="34" charset="0"/>
                <a:cs typeface="Arial" pitchFamily="34" charset="0"/>
              </a:rPr>
              <a:t>Set up the </a:t>
            </a:r>
            <a:r>
              <a:rPr lang="en-AU" sz="2800" b="1" u="sng" dirty="0">
                <a:latin typeface="Arial" pitchFamily="34" charset="0"/>
                <a:cs typeface="Arial" pitchFamily="34" charset="0"/>
              </a:rPr>
              <a:t>first</a:t>
            </a:r>
            <a:r>
              <a:rPr lang="en-AU" sz="2800" dirty="0">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800" dirty="0">
              <a:solidFill>
                <a:schemeClr val="bg1"/>
              </a:solidFill>
            </a:endParaRPr>
          </a:p>
          <a:p>
            <a:pPr>
              <a:buFont typeface="Arial" pitchFamily="34" charset="0"/>
              <a:buChar char="•"/>
            </a:pPr>
            <a:endParaRPr lang="en-AU" sz="2800" dirty="0">
              <a:solidFill>
                <a:schemeClr val="bg1"/>
              </a:solidFill>
            </a:endParaRPr>
          </a:p>
        </p:txBody>
      </p:sp>
      <p:grpSp>
        <p:nvGrpSpPr>
          <p:cNvPr id="4" name="Group 3"/>
          <p:cNvGrpSpPr/>
          <p:nvPr/>
        </p:nvGrpSpPr>
        <p:grpSpPr>
          <a:xfrm>
            <a:off x="467544" y="2697062"/>
            <a:ext cx="8280920" cy="6008586"/>
            <a:chOff x="971600" y="2276872"/>
            <a:chExt cx="7046046" cy="5112568"/>
          </a:xfrm>
        </p:grpSpPr>
        <p:grpSp>
          <p:nvGrpSpPr>
            <p:cNvPr id="5" name="Group 4"/>
            <p:cNvGrpSpPr/>
            <p:nvPr/>
          </p:nvGrpSpPr>
          <p:grpSpPr>
            <a:xfrm>
              <a:off x="971600" y="2276872"/>
              <a:ext cx="7046046" cy="5112568"/>
              <a:chOff x="971600" y="2276872"/>
              <a:chExt cx="7046046" cy="5112568"/>
            </a:xfrm>
          </p:grpSpPr>
          <p:grpSp>
            <p:nvGrpSpPr>
              <p:cNvPr id="7" name="Group 6"/>
              <p:cNvGrpSpPr/>
              <p:nvPr/>
            </p:nvGrpSpPr>
            <p:grpSpPr>
              <a:xfrm>
                <a:off x="971600" y="2276872"/>
                <a:ext cx="6984776" cy="5112568"/>
                <a:chOff x="971600" y="2276872"/>
                <a:chExt cx="6984776" cy="5112568"/>
              </a:xfrm>
            </p:grpSpPr>
            <p:cxnSp>
              <p:nvCxnSpPr>
                <p:cNvPr id="12" name="Straight Connector 11"/>
                <p:cNvCxnSpPr/>
                <p:nvPr/>
              </p:nvCxnSpPr>
              <p:spPr>
                <a:xfrm flipV="1">
                  <a:off x="971600"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71600" y="2276872"/>
                  <a:ext cx="69847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56376"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56176" y="2276873"/>
                  <a:ext cx="0" cy="23666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145438" y="4643500"/>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3328551"/>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71600" y="2297589"/>
                <a:ext cx="7046046" cy="2359576"/>
                <a:chOff x="971600" y="1361485"/>
                <a:chExt cx="7046046" cy="2359576"/>
              </a:xfrm>
            </p:grpSpPr>
            <p:sp>
              <p:nvSpPr>
                <p:cNvPr id="9" name="TextBox 8"/>
                <p:cNvSpPr txBox="1"/>
                <p:nvPr/>
              </p:nvSpPr>
              <p:spPr>
                <a:xfrm>
                  <a:off x="971600" y="1361485"/>
                  <a:ext cx="5184576" cy="707076"/>
                </a:xfrm>
                <a:prstGeom prst="rect">
                  <a:avLst/>
                </a:prstGeom>
                <a:noFill/>
              </p:spPr>
              <p:txBody>
                <a:bodyPr wrap="square" rtlCol="0">
                  <a:spAutoFit/>
                </a:bodyPr>
                <a:lstStyle/>
                <a:p>
                  <a:r>
                    <a:rPr lang="en-AU" sz="2400" b="1" u="sng" dirty="0"/>
                    <a:t>Focus:</a:t>
                  </a:r>
                  <a:r>
                    <a:rPr lang="en-AU" sz="2400" dirty="0"/>
                    <a:t> State the Chapter Number, Title and the page numbers (3 lines).  </a:t>
                  </a:r>
                </a:p>
              </p:txBody>
            </p:sp>
            <p:sp>
              <p:nvSpPr>
                <p:cNvPr id="10" name="TextBox 9"/>
                <p:cNvSpPr txBox="1"/>
                <p:nvPr/>
              </p:nvSpPr>
              <p:spPr>
                <a:xfrm>
                  <a:off x="971600" y="2385473"/>
                  <a:ext cx="5155404" cy="1335588"/>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1" name="TextBox 10"/>
                <p:cNvSpPr txBox="1"/>
                <p:nvPr/>
              </p:nvSpPr>
              <p:spPr>
                <a:xfrm>
                  <a:off x="6156176" y="1361485"/>
                  <a:ext cx="1861470" cy="2345909"/>
                </a:xfrm>
                <a:prstGeom prst="rect">
                  <a:avLst/>
                </a:prstGeom>
                <a:noFill/>
              </p:spPr>
              <p:txBody>
                <a:bodyPr wrap="square" rtlCol="0">
                  <a:spAutoFit/>
                </a:bodyPr>
                <a:lstStyle/>
                <a:p>
                  <a:r>
                    <a:rPr lang="en-AU" sz="2100" b="1" u="sng" dirty="0"/>
                    <a:t>Keywords:</a:t>
                  </a:r>
                  <a:r>
                    <a:rPr lang="en-AU" sz="2100" dirty="0"/>
                    <a:t> During the lesson write out your own keywords used during the lesson.                              (8 lines)</a:t>
                  </a:r>
                </a:p>
              </p:txBody>
            </p:sp>
          </p:grpSp>
        </p:grpSp>
        <p:cxnSp>
          <p:nvCxnSpPr>
            <p:cNvPr id="6" name="Straight Connector 5"/>
            <p:cNvCxnSpPr/>
            <p:nvPr/>
          </p:nvCxnSpPr>
          <p:spPr>
            <a:xfrm flipH="1">
              <a:off x="971600" y="4643500"/>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79796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131840" y="2571744"/>
            <a:ext cx="5754977" cy="1127125"/>
          </a:xfrm>
        </p:spPr>
        <p:txBody>
          <a:bodyPr/>
          <a:lstStyle/>
          <a:p>
            <a:pPr algn="l"/>
            <a:r>
              <a:rPr lang="en-AU" sz="5400" dirty="0">
                <a:solidFill>
                  <a:schemeClr val="bg1"/>
                </a:solidFill>
              </a:rPr>
              <a:t>Electric Circuits</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a:solidFill>
                  <a:schemeClr val="bg1"/>
                </a:solidFill>
              </a:rPr>
              <a:t>Chapter 5.4 page 154-157</a:t>
            </a:r>
          </a:p>
        </p:txBody>
      </p:sp>
    </p:spTree>
    <p:extLst>
      <p:ext uri="{BB962C8B-B14F-4D97-AF65-F5344CB8AC3E}">
        <p14:creationId xmlns:p14="http://schemas.microsoft.com/office/powerpoint/2010/main" val="270144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Charge By Induction</a:t>
            </a: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pPr>
              <a:buNone/>
            </a:pPr>
            <a:r>
              <a:rPr lang="en-AU" sz="2800" dirty="0">
                <a:solidFill>
                  <a:schemeClr val="bg1"/>
                </a:solidFill>
              </a:rPr>
              <a:t>If a negatively charged object is held close to a neutral object, the electrons on the neutral object will be repelled to the other side of the neutral object.</a:t>
            </a:r>
          </a:p>
          <a:p>
            <a:pPr>
              <a:buNone/>
            </a:pPr>
            <a:endParaRPr lang="en-AU" sz="2800" dirty="0">
              <a:solidFill>
                <a:schemeClr val="bg1"/>
              </a:solidFill>
            </a:endParaRPr>
          </a:p>
          <a:p>
            <a:pPr>
              <a:buNone/>
            </a:pPr>
            <a:endParaRPr lang="en-AU" sz="2800" dirty="0">
              <a:solidFill>
                <a:schemeClr val="bg1"/>
              </a:solidFill>
            </a:endParaRPr>
          </a:p>
          <a:p>
            <a:pPr>
              <a:buNone/>
            </a:pPr>
            <a:endParaRPr lang="en-AU" sz="2800" dirty="0">
              <a:solidFill>
                <a:schemeClr val="bg1"/>
              </a:solidFill>
            </a:endParaRPr>
          </a:p>
          <a:p>
            <a:pPr>
              <a:buNone/>
            </a:pPr>
            <a:r>
              <a:rPr lang="en-AU" sz="2800" dirty="0">
                <a:solidFill>
                  <a:schemeClr val="bg1"/>
                </a:solidFill>
              </a:rPr>
              <a:t>A way of removing the electrons from the neutral sphere is to include an earthing wire, which allows the electrons to move out of the sphere. Then the earthing wire is removed and the sphere itself becomes a positively charged object. </a:t>
            </a:r>
          </a:p>
        </p:txBody>
      </p:sp>
      <p:sp>
        <p:nvSpPr>
          <p:cNvPr id="5" name="Oval 4"/>
          <p:cNvSpPr/>
          <p:nvPr/>
        </p:nvSpPr>
        <p:spPr>
          <a:xfrm>
            <a:off x="5796136" y="2924944"/>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0" name="Group 29"/>
          <p:cNvGrpSpPr/>
          <p:nvPr/>
        </p:nvGrpSpPr>
        <p:grpSpPr>
          <a:xfrm>
            <a:off x="1445191" y="3232644"/>
            <a:ext cx="2357983" cy="556396"/>
            <a:chOff x="1445191" y="3232644"/>
            <a:chExt cx="2357983" cy="556396"/>
          </a:xfrm>
        </p:grpSpPr>
        <p:grpSp>
          <p:nvGrpSpPr>
            <p:cNvPr id="3" name="Group 2"/>
            <p:cNvGrpSpPr/>
            <p:nvPr/>
          </p:nvGrpSpPr>
          <p:grpSpPr>
            <a:xfrm>
              <a:off x="1445191" y="3343103"/>
              <a:ext cx="2288549" cy="432048"/>
              <a:chOff x="1361045" y="3127079"/>
              <a:chExt cx="2288549" cy="432048"/>
            </a:xfrm>
          </p:grpSpPr>
          <p:sp>
            <p:nvSpPr>
              <p:cNvPr id="2" name="Flowchart: Direct Access Storage 1"/>
              <p:cNvSpPr/>
              <p:nvPr/>
            </p:nvSpPr>
            <p:spPr>
              <a:xfrm>
                <a:off x="1361045" y="3127079"/>
                <a:ext cx="978708" cy="432048"/>
              </a:xfrm>
              <a:prstGeom prst="flowChartMagneticDrum">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6200000" scaled="1"/>
                <a:tileRect/>
              </a:gra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Flowchart: Direct Access Storage 19"/>
              <p:cNvSpPr/>
              <p:nvPr/>
            </p:nvSpPr>
            <p:spPr>
              <a:xfrm>
                <a:off x="2020303" y="3127079"/>
                <a:ext cx="978708" cy="432048"/>
              </a:xfrm>
              <a:prstGeom prst="flowChartMagneticDrum">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6200000" scaled="1"/>
                <a:tileRect/>
              </a:gra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Flowchart: Direct Access Storage 20"/>
              <p:cNvSpPr/>
              <p:nvPr/>
            </p:nvSpPr>
            <p:spPr>
              <a:xfrm>
                <a:off x="2670886" y="3127079"/>
                <a:ext cx="978708" cy="432048"/>
              </a:xfrm>
              <a:prstGeom prst="flowChartMagneticDrum">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6200000" scaled="1"/>
                <a:tileRect/>
              </a:gra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2" name="Group 21"/>
            <p:cNvGrpSpPr/>
            <p:nvPr/>
          </p:nvGrpSpPr>
          <p:grpSpPr>
            <a:xfrm>
              <a:off x="2576953" y="3232644"/>
              <a:ext cx="1226221" cy="556396"/>
              <a:chOff x="2593803" y="3075543"/>
              <a:chExt cx="1226221" cy="556396"/>
            </a:xfrm>
          </p:grpSpPr>
          <p:sp>
            <p:nvSpPr>
              <p:cNvPr id="18" name="Rectangle 17"/>
              <p:cNvSpPr/>
              <p:nvPr/>
            </p:nvSpPr>
            <p:spPr>
              <a:xfrm>
                <a:off x="3061533" y="3317737"/>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grpSp>
            <p:nvGrpSpPr>
              <p:cNvPr id="19" name="Group 18"/>
              <p:cNvGrpSpPr/>
              <p:nvPr/>
            </p:nvGrpSpPr>
            <p:grpSpPr>
              <a:xfrm>
                <a:off x="2593803" y="3075543"/>
                <a:ext cx="1226221" cy="556396"/>
                <a:chOff x="2593803" y="3258814"/>
                <a:chExt cx="1226221" cy="556396"/>
              </a:xfrm>
            </p:grpSpPr>
            <p:sp>
              <p:nvSpPr>
                <p:cNvPr id="23" name="Rectangle 22"/>
                <p:cNvSpPr/>
                <p:nvPr/>
              </p:nvSpPr>
              <p:spPr>
                <a:xfrm>
                  <a:off x="2843697" y="3290117"/>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24" name="Rectangle 23"/>
                <p:cNvSpPr/>
                <p:nvPr/>
              </p:nvSpPr>
              <p:spPr>
                <a:xfrm>
                  <a:off x="2593803" y="3474838"/>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25" name="Rectangle 24"/>
                <p:cNvSpPr/>
                <p:nvPr/>
              </p:nvSpPr>
              <p:spPr>
                <a:xfrm>
                  <a:off x="3341105" y="3317305"/>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26" name="Rectangle 25"/>
                <p:cNvSpPr/>
                <p:nvPr/>
              </p:nvSpPr>
              <p:spPr>
                <a:xfrm>
                  <a:off x="3300993" y="3501008"/>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27" name="Rectangle 26"/>
                <p:cNvSpPr/>
                <p:nvPr/>
              </p:nvSpPr>
              <p:spPr>
                <a:xfrm>
                  <a:off x="3101645" y="3258814"/>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28" name="Rectangle 27"/>
                <p:cNvSpPr/>
                <p:nvPr/>
              </p:nvSpPr>
              <p:spPr>
                <a:xfrm>
                  <a:off x="2833262" y="3501008"/>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grpSp>
        </p:grpSp>
      </p:grpSp>
      <p:sp>
        <p:nvSpPr>
          <p:cNvPr id="29" name="Rectangle 28"/>
          <p:cNvSpPr/>
          <p:nvPr/>
        </p:nvSpPr>
        <p:spPr>
          <a:xfrm>
            <a:off x="6001293" y="2977447"/>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12" name="Rectangle 11"/>
          <p:cNvSpPr/>
          <p:nvPr/>
        </p:nvSpPr>
        <p:spPr>
          <a:xfrm>
            <a:off x="6076520" y="3028901"/>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33" name="Rectangle 32"/>
          <p:cNvSpPr/>
          <p:nvPr/>
        </p:nvSpPr>
        <p:spPr>
          <a:xfrm>
            <a:off x="5865661" y="3642906"/>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34" name="Rectangle 33"/>
          <p:cNvSpPr/>
          <p:nvPr/>
        </p:nvSpPr>
        <p:spPr>
          <a:xfrm>
            <a:off x="5961104" y="3692374"/>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35" name="Rectangle 34"/>
          <p:cNvSpPr/>
          <p:nvPr/>
        </p:nvSpPr>
        <p:spPr>
          <a:xfrm>
            <a:off x="5713261" y="3291649"/>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36" name="Rectangle 35"/>
          <p:cNvSpPr/>
          <p:nvPr/>
        </p:nvSpPr>
        <p:spPr>
          <a:xfrm>
            <a:off x="5796136"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39" name="Rectangle 38"/>
          <p:cNvSpPr/>
          <p:nvPr/>
        </p:nvSpPr>
        <p:spPr>
          <a:xfrm>
            <a:off x="6084168" y="3317737"/>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
        <p:nvSpPr>
          <p:cNvPr id="41" name="Rectangle 40"/>
          <p:cNvSpPr/>
          <p:nvPr/>
        </p:nvSpPr>
        <p:spPr>
          <a:xfrm>
            <a:off x="6179611" y="3913714"/>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4">
                    <a:lumMod val="75000"/>
                  </a:schemeClr>
                </a:solidFill>
              </a:rPr>
              <a:t>e</a:t>
            </a:r>
            <a:r>
              <a:rPr lang="en-AU" sz="2800" b="1" baseline="30000" dirty="0">
                <a:solidFill>
                  <a:schemeClr val="accent4">
                    <a:lumMod val="75000"/>
                  </a:schemeClr>
                </a:solidFill>
              </a:rPr>
              <a:t>-</a:t>
            </a:r>
          </a:p>
        </p:txBody>
      </p:sp>
      <p:sp>
        <p:nvSpPr>
          <p:cNvPr id="42" name="Rectangle 41"/>
          <p:cNvSpPr/>
          <p:nvPr/>
        </p:nvSpPr>
        <p:spPr>
          <a:xfrm>
            <a:off x="6210538" y="3957108"/>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a:t>
            </a:r>
          </a:p>
        </p:txBody>
      </p:sp>
    </p:spTree>
    <p:extLst>
      <p:ext uri="{BB962C8B-B14F-4D97-AF65-F5344CB8AC3E}">
        <p14:creationId xmlns:p14="http://schemas.microsoft.com/office/powerpoint/2010/main" val="34267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4.44444E-6 L 0.17361 4.44444E-6 " pathEditMode="relative" rAng="0" ptsTypes="AA">
                                      <p:cBhvr>
                                        <p:cTn id="6" dur="2000" fill="hold"/>
                                        <p:tgtEl>
                                          <p:spTgt spid="30"/>
                                        </p:tgtEl>
                                        <p:attrNameLst>
                                          <p:attrName>ppt_x</p:attrName>
                                          <p:attrName>ppt_y</p:attrName>
                                        </p:attrNameLst>
                                      </p:cBhvr>
                                      <p:rCtr x="8681" y="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par>
                          <p:cTn id="12" fill="hold">
                            <p:stCondLst>
                              <p:cond delay="2000"/>
                            </p:stCondLst>
                            <p:childTnLst>
                              <p:par>
                                <p:cTn id="13" presetID="63" presetClass="path" presetSubtype="0" accel="50000" decel="50000" fill="hold" grpId="1" nodeType="afterEffect">
                                  <p:stCondLst>
                                    <p:cond delay="0"/>
                                  </p:stCondLst>
                                  <p:childTnLst>
                                    <p:animMotion origin="layout" path="M 4.72222E-6 -4.44444E-6 L 0.05381 -4.44444E-6 " pathEditMode="relative" rAng="0" ptsTypes="AA">
                                      <p:cBhvr>
                                        <p:cTn id="14" dur="2000" fill="hold"/>
                                        <p:tgtEl>
                                          <p:spTgt spid="29"/>
                                        </p:tgtEl>
                                        <p:attrNameLst>
                                          <p:attrName>ppt_x</p:attrName>
                                          <p:attrName>ppt_y</p:attrName>
                                        </p:attrNameLst>
                                      </p:cBhvr>
                                      <p:rCtr x="2691" y="0"/>
                                    </p:animMotion>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par>
                          <p:cTn id="20" fill="hold">
                            <p:stCondLst>
                              <p:cond delay="4000"/>
                            </p:stCondLst>
                            <p:childTnLst>
                              <p:par>
                                <p:cTn id="21" presetID="63" presetClass="path" presetSubtype="0" accel="50000" decel="50000" fill="hold" grpId="1" nodeType="afterEffect">
                                  <p:stCondLst>
                                    <p:cond delay="0"/>
                                  </p:stCondLst>
                                  <p:childTnLst>
                                    <p:animMotion origin="layout" path="M 1.66667E-6 3.33333E-6 L 0.1 3.33333E-6 " pathEditMode="relative" rAng="0" ptsTypes="AA">
                                      <p:cBhvr>
                                        <p:cTn id="22" dur="2000" fill="hold"/>
                                        <p:tgtEl>
                                          <p:spTgt spid="33"/>
                                        </p:tgtEl>
                                        <p:attrNameLst>
                                          <p:attrName>ppt_x</p:attrName>
                                          <p:attrName>ppt_y</p:attrName>
                                        </p:attrNameLst>
                                      </p:cBhvr>
                                      <p:rCtr x="5000" y="0"/>
                                    </p:animMotion>
                                  </p:childTnLst>
                                </p:cTn>
                              </p:par>
                            </p:childTnLst>
                          </p:cTn>
                        </p:par>
                        <p:par>
                          <p:cTn id="23" fill="hold">
                            <p:stCondLst>
                              <p:cond delay="6000"/>
                            </p:stCondLst>
                            <p:childTnLst>
                              <p:par>
                                <p:cTn id="24" presetID="1" presetClass="entr" presetSubtype="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childTnLst>
                          </p:cTn>
                        </p:par>
                        <p:par>
                          <p:cTn id="28" fill="hold">
                            <p:stCondLst>
                              <p:cond delay="6000"/>
                            </p:stCondLst>
                            <p:childTnLst>
                              <p:par>
                                <p:cTn id="29" presetID="63" presetClass="path" presetSubtype="0" accel="50000" decel="50000" fill="hold" grpId="1" nodeType="afterEffect">
                                  <p:stCondLst>
                                    <p:cond delay="0"/>
                                  </p:stCondLst>
                                  <p:childTnLst>
                                    <p:animMotion origin="layout" path="M -1.66667E-6 2.22222E-6 L 0.10886 2.22222E-6 " pathEditMode="relative" rAng="0" ptsTypes="AA">
                                      <p:cBhvr>
                                        <p:cTn id="30" dur="2000" fill="hold"/>
                                        <p:tgtEl>
                                          <p:spTgt spid="35"/>
                                        </p:tgtEl>
                                        <p:attrNameLst>
                                          <p:attrName>ppt_x</p:attrName>
                                          <p:attrName>ppt_y</p:attrName>
                                        </p:attrNameLst>
                                      </p:cBhvr>
                                      <p:rCtr x="5434" y="0"/>
                                    </p:animMotion>
                                  </p:childTnLst>
                                </p:cTn>
                              </p:par>
                            </p:childTnLst>
                          </p:cTn>
                        </p:par>
                        <p:par>
                          <p:cTn id="31" fill="hold">
                            <p:stCondLst>
                              <p:cond delay="8000"/>
                            </p:stCondLst>
                            <p:childTnLst>
                              <p:par>
                                <p:cTn id="32" presetID="1" presetClass="entr" presetSubtype="0"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childTnLst>
                          </p:cTn>
                        </p:par>
                        <p:par>
                          <p:cTn id="36" fill="hold">
                            <p:stCondLst>
                              <p:cond delay="8000"/>
                            </p:stCondLst>
                            <p:childTnLst>
                              <p:par>
                                <p:cTn id="37" presetID="63" presetClass="path" presetSubtype="0" accel="50000" decel="50000" fill="hold" grpId="1" nodeType="afterEffect">
                                  <p:stCondLst>
                                    <p:cond delay="0"/>
                                  </p:stCondLst>
                                  <p:childTnLst>
                                    <p:animMotion origin="layout" path="M -3.05556E-6 -2.96296E-6 L 0.04479 -2.96296E-6 " pathEditMode="relative" rAng="0" ptsTypes="AA">
                                      <p:cBhvr>
                                        <p:cTn id="38" dur="2000" fill="hold"/>
                                        <p:tgtEl>
                                          <p:spTgt spid="39"/>
                                        </p:tgtEl>
                                        <p:attrNameLst>
                                          <p:attrName>ppt_x</p:attrName>
                                          <p:attrName>ppt_y</p:attrName>
                                        </p:attrNameLst>
                                      </p:cBhvr>
                                      <p:rCtr x="2240" y="0"/>
                                    </p:animMotion>
                                  </p:childTnLst>
                                </p:cTn>
                              </p:par>
                            </p:childTnLst>
                          </p:cTn>
                        </p:par>
                        <p:par>
                          <p:cTn id="39" fill="hold">
                            <p:stCondLst>
                              <p:cond delay="10000"/>
                            </p:stCondLst>
                            <p:childTnLst>
                              <p:par>
                                <p:cTn id="40" presetID="1" presetClass="entr" presetSubtype="0"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childTnLst>
                          </p:cTn>
                        </p:par>
                        <p:par>
                          <p:cTn id="44" fill="hold">
                            <p:stCondLst>
                              <p:cond delay="10000"/>
                            </p:stCondLst>
                            <p:childTnLst>
                              <p:par>
                                <p:cTn id="45" presetID="63" presetClass="path" presetSubtype="0" accel="50000" decel="50000" fill="hold" grpId="1" nodeType="afterEffect">
                                  <p:stCondLst>
                                    <p:cond delay="0"/>
                                  </p:stCondLst>
                                  <p:childTnLst>
                                    <p:animMotion origin="layout" path="M 2.77778E-7 1.48148E-6 L 0.04219 1.48148E-6 " pathEditMode="relative" rAng="0" ptsTypes="AA">
                                      <p:cBhvr>
                                        <p:cTn id="46" dur="2000" fill="hold"/>
                                        <p:tgtEl>
                                          <p:spTgt spid="41"/>
                                        </p:tgtEl>
                                        <p:attrNameLst>
                                          <p:attrName>ppt_x</p:attrName>
                                          <p:attrName>ppt_y</p:attrName>
                                        </p:attrNameLst>
                                      </p:cBhvr>
                                      <p:rCtr x="210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12" grpId="0"/>
      <p:bldP spid="33" grpId="0"/>
      <p:bldP spid="33" grpId="1"/>
      <p:bldP spid="34" grpId="0"/>
      <p:bldP spid="35" grpId="0"/>
      <p:bldP spid="35" grpId="1"/>
      <p:bldP spid="36" grpId="0"/>
      <p:bldP spid="39" grpId="0"/>
      <p:bldP spid="39" grpId="1"/>
      <p:bldP spid="40" grpId="0"/>
      <p:bldP spid="41" grpId="0"/>
      <p:bldP spid="41" grpId="1"/>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Electric Circuits</a:t>
            </a:r>
          </a:p>
        </p:txBody>
      </p:sp>
      <p:sp>
        <p:nvSpPr>
          <p:cNvPr id="5123" name="Espace réservé du contenu 2"/>
          <p:cNvSpPr>
            <a:spLocks noGrp="1"/>
          </p:cNvSpPr>
          <p:nvPr>
            <p:ph idx="1"/>
          </p:nvPr>
        </p:nvSpPr>
        <p:spPr>
          <a:xfrm>
            <a:off x="457200" y="1357299"/>
            <a:ext cx="8229600" cy="1063589"/>
          </a:xfrm>
          <a:solidFill>
            <a:schemeClr val="accent1">
              <a:alpha val="50000"/>
            </a:schemeClr>
          </a:solidFill>
        </p:spPr>
        <p:txBody>
          <a:bodyPr/>
          <a:lstStyle/>
          <a:p>
            <a:pPr>
              <a:buNone/>
            </a:pPr>
            <a:r>
              <a:rPr lang="en-AU" sz="2800" dirty="0">
                <a:solidFill>
                  <a:schemeClr val="bg1"/>
                </a:solidFill>
              </a:rPr>
              <a:t>The rate of flow of electric charges, whether positive or negative is called an electric current.</a:t>
            </a:r>
          </a:p>
        </p:txBody>
      </p:sp>
      <p:pic>
        <p:nvPicPr>
          <p:cNvPr id="11268" name="Picture 4" descr="https://www.cdli.ca/courses/ep/predesign/t03/02knowledge-skills/images/activity10/pictori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0564" y="3789041"/>
            <a:ext cx="5103436" cy="306896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www.jonathansblog.net/files/electric-circui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78501"/>
            <a:ext cx="3607782" cy="306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5909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Definitions</a:t>
            </a:r>
          </a:p>
        </p:txBody>
      </p:sp>
      <p:sp>
        <p:nvSpPr>
          <p:cNvPr id="5123" name="Espace réservé du contenu 2"/>
          <p:cNvSpPr>
            <a:spLocks noGrp="1"/>
          </p:cNvSpPr>
          <p:nvPr>
            <p:ph idx="1"/>
          </p:nvPr>
        </p:nvSpPr>
        <p:spPr>
          <a:xfrm>
            <a:off x="457200" y="1357299"/>
            <a:ext cx="8229600" cy="4929202"/>
          </a:xfrm>
          <a:solidFill>
            <a:schemeClr val="accent1">
              <a:alpha val="50000"/>
            </a:schemeClr>
          </a:solidFill>
        </p:spPr>
        <p:txBody>
          <a:bodyPr/>
          <a:lstStyle/>
          <a:p>
            <a:pPr>
              <a:buNone/>
            </a:pPr>
            <a:r>
              <a:rPr lang="en-AU" sz="2800" dirty="0">
                <a:solidFill>
                  <a:schemeClr val="bg1"/>
                </a:solidFill>
              </a:rPr>
              <a:t>Voltmeter – measures the difference in electrical potential between two points in the circuit.</a:t>
            </a:r>
          </a:p>
          <a:p>
            <a:pPr>
              <a:buNone/>
            </a:pPr>
            <a:endParaRPr lang="en-AU" sz="2800" dirty="0">
              <a:solidFill>
                <a:schemeClr val="bg1"/>
              </a:solidFill>
            </a:endParaRPr>
          </a:p>
          <a:p>
            <a:pPr>
              <a:buNone/>
            </a:pPr>
            <a:r>
              <a:rPr lang="en-AU" sz="2800" dirty="0">
                <a:solidFill>
                  <a:schemeClr val="bg1"/>
                </a:solidFill>
              </a:rPr>
              <a:t>Ammeter – measures the flow rate of the charged electrons (flow of current).</a:t>
            </a:r>
          </a:p>
          <a:p>
            <a:pPr>
              <a:buNone/>
            </a:pPr>
            <a:endParaRPr lang="en-AU" sz="2800" dirty="0">
              <a:solidFill>
                <a:schemeClr val="bg1"/>
              </a:solidFill>
            </a:endParaRPr>
          </a:p>
          <a:p>
            <a:pPr>
              <a:buNone/>
            </a:pPr>
            <a:r>
              <a:rPr lang="en-AU" sz="2800" dirty="0">
                <a:solidFill>
                  <a:schemeClr val="bg1"/>
                </a:solidFill>
              </a:rPr>
              <a:t>Resistance – electricity is lost to heat (and/or sound) through the wire. The amount of heat/sound dissipated is based on the resistance the wire holds. </a:t>
            </a:r>
          </a:p>
        </p:txBody>
      </p:sp>
    </p:spTree>
    <p:extLst>
      <p:ext uri="{BB962C8B-B14F-4D97-AF65-F5344CB8AC3E}">
        <p14:creationId xmlns:p14="http://schemas.microsoft.com/office/powerpoint/2010/main" val="23203954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a:t>Simple Electric Circuits</a:t>
            </a:r>
          </a:p>
        </p:txBody>
      </p:sp>
      <p:pic>
        <p:nvPicPr>
          <p:cNvPr id="3076" name="Picture 4"/>
          <p:cNvPicPr>
            <a:picLocks noChangeAspect="1" noChangeArrowheads="1"/>
          </p:cNvPicPr>
          <p:nvPr/>
        </p:nvPicPr>
        <p:blipFill>
          <a:blip r:embed="rId3"/>
          <a:srcRect/>
          <a:stretch>
            <a:fillRect/>
          </a:stretch>
        </p:blipFill>
        <p:spPr bwMode="auto">
          <a:xfrm>
            <a:off x="3131840" y="1268760"/>
            <a:ext cx="4643048" cy="4143403"/>
          </a:xfrm>
          <a:prstGeom prst="rect">
            <a:avLst/>
          </a:prstGeom>
          <a:noFill/>
          <a:ln w="9525">
            <a:noFill/>
            <a:miter lim="800000"/>
            <a:headEnd/>
            <a:tailEnd/>
          </a:ln>
          <a:effectLst/>
        </p:spPr>
      </p:pic>
    </p:spTree>
    <p:extLst>
      <p:ext uri="{BB962C8B-B14F-4D97-AF65-F5344CB8AC3E}">
        <p14:creationId xmlns:p14="http://schemas.microsoft.com/office/powerpoint/2010/main" val="20278032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Thinking Problem</a:t>
            </a:r>
          </a:p>
        </p:txBody>
      </p:sp>
      <p:graphicFrame>
        <p:nvGraphicFramePr>
          <p:cNvPr id="4" name="Table 3"/>
          <p:cNvGraphicFramePr>
            <a:graphicFrameLocks noGrp="1"/>
          </p:cNvGraphicFramePr>
          <p:nvPr/>
        </p:nvGraphicFramePr>
        <p:xfrm>
          <a:off x="3500431" y="4857760"/>
          <a:ext cx="4791088" cy="1752600"/>
        </p:xfrm>
        <a:graphic>
          <a:graphicData uri="http://schemas.openxmlformats.org/drawingml/2006/table">
            <a:tbl>
              <a:tblPr/>
              <a:tblGrid>
                <a:gridCol w="767446">
                  <a:extLst>
                    <a:ext uri="{9D8B030D-6E8A-4147-A177-3AD203B41FA5}">
                      <a16:colId xmlns:a16="http://schemas.microsoft.com/office/drawing/2014/main" val="20000"/>
                    </a:ext>
                  </a:extLst>
                </a:gridCol>
                <a:gridCol w="2323051">
                  <a:extLst>
                    <a:ext uri="{9D8B030D-6E8A-4147-A177-3AD203B41FA5}">
                      <a16:colId xmlns:a16="http://schemas.microsoft.com/office/drawing/2014/main" val="20001"/>
                    </a:ext>
                  </a:extLst>
                </a:gridCol>
                <a:gridCol w="1700591">
                  <a:extLst>
                    <a:ext uri="{9D8B030D-6E8A-4147-A177-3AD203B41FA5}">
                      <a16:colId xmlns:a16="http://schemas.microsoft.com/office/drawing/2014/main" val="20002"/>
                    </a:ext>
                  </a:extLst>
                </a:gridCol>
              </a:tblGrid>
              <a:tr h="0">
                <a:tc>
                  <a:txBody>
                    <a:bodyPr/>
                    <a:lstStyle/>
                    <a:p>
                      <a:pPr algn="ctr">
                        <a:lnSpc>
                          <a:spcPct val="115000"/>
                        </a:lnSpc>
                        <a:spcAft>
                          <a:spcPts val="0"/>
                        </a:spcAft>
                      </a:pPr>
                      <a:endParaRPr lang="en-AU" sz="2000" dirty="0">
                        <a:solidFill>
                          <a:schemeClr val="bg1"/>
                        </a:solidFill>
                        <a:latin typeface="+mj-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AU" sz="2000">
                          <a:solidFill>
                            <a:schemeClr val="bg1"/>
                          </a:solidFill>
                          <a:latin typeface="+mj-lt"/>
                          <a:ea typeface="Times New Roman"/>
                          <a:cs typeface="Times New Roman"/>
                        </a:rPr>
                        <a:t>Switches Closed</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AU" sz="2000">
                          <a:solidFill>
                            <a:schemeClr val="bg1"/>
                          </a:solidFill>
                          <a:latin typeface="+mj-lt"/>
                          <a:ea typeface="Times New Roman"/>
                          <a:cs typeface="Times New Roman"/>
                        </a:rPr>
                        <a:t>Lamps on</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en-AU" sz="2000">
                          <a:solidFill>
                            <a:schemeClr val="bg1"/>
                          </a:solidFill>
                          <a:latin typeface="+mj-lt"/>
                          <a:ea typeface="Times New Roman"/>
                          <a:cs typeface="Times New Roman"/>
                        </a:rPr>
                        <a:t>A</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solidFill>
                            <a:schemeClr val="bg1"/>
                          </a:solidFill>
                          <a:latin typeface="+mj-lt"/>
                          <a:ea typeface="Times New Roman"/>
                          <a:cs typeface="Times New Roman"/>
                        </a:rPr>
                        <a:t>S</a:t>
                      </a:r>
                      <a:r>
                        <a:rPr lang="en-AU" sz="2000" baseline="-25000">
                          <a:solidFill>
                            <a:schemeClr val="bg1"/>
                          </a:solidFill>
                          <a:latin typeface="+mj-lt"/>
                          <a:ea typeface="Times New Roman"/>
                          <a:cs typeface="Times New Roman"/>
                        </a:rPr>
                        <a:t>1</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2</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4</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solidFill>
                            <a:schemeClr val="bg1"/>
                          </a:solidFill>
                          <a:latin typeface="+mj-lt"/>
                          <a:ea typeface="Times New Roman"/>
                          <a:cs typeface="Times New Roman"/>
                        </a:rPr>
                        <a:t>L</a:t>
                      </a:r>
                      <a:r>
                        <a:rPr lang="en-AU" sz="2000" baseline="-25000">
                          <a:solidFill>
                            <a:schemeClr val="bg1"/>
                          </a:solidFill>
                          <a:latin typeface="+mj-lt"/>
                          <a:ea typeface="Times New Roman"/>
                          <a:cs typeface="Times New Roman"/>
                        </a:rPr>
                        <a:t>1</a:t>
                      </a:r>
                      <a:r>
                        <a:rPr lang="en-AU" sz="2000">
                          <a:solidFill>
                            <a:schemeClr val="bg1"/>
                          </a:solidFill>
                          <a:latin typeface="+mj-lt"/>
                          <a:ea typeface="Times New Roman"/>
                          <a:cs typeface="Times New Roman"/>
                        </a:rPr>
                        <a:t>, L</a:t>
                      </a:r>
                      <a:r>
                        <a:rPr lang="en-AU" sz="2000" baseline="-25000">
                          <a:solidFill>
                            <a:schemeClr val="bg1"/>
                          </a:solidFill>
                          <a:latin typeface="+mj-lt"/>
                          <a:ea typeface="Times New Roman"/>
                          <a:cs typeface="Times New Roman"/>
                        </a:rPr>
                        <a:t>2</a:t>
                      </a:r>
                      <a:r>
                        <a:rPr lang="en-AU" sz="2000">
                          <a:solidFill>
                            <a:schemeClr val="bg1"/>
                          </a:solidFill>
                          <a:latin typeface="+mj-lt"/>
                          <a:ea typeface="Times New Roman"/>
                          <a:cs typeface="Times New Roman"/>
                        </a:rPr>
                        <a:t>, L</a:t>
                      </a:r>
                      <a:r>
                        <a:rPr lang="en-AU" sz="2000" baseline="-25000">
                          <a:solidFill>
                            <a:schemeClr val="bg1"/>
                          </a:solidFill>
                          <a:latin typeface="+mj-lt"/>
                          <a:ea typeface="Times New Roman"/>
                          <a:cs typeface="Times New Roman"/>
                        </a:rPr>
                        <a:t>3</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en-AU" sz="2000">
                          <a:solidFill>
                            <a:schemeClr val="bg1"/>
                          </a:solidFill>
                          <a:latin typeface="+mj-lt"/>
                          <a:ea typeface="Times New Roman"/>
                          <a:cs typeface="Times New Roman"/>
                        </a:rPr>
                        <a:t>B</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solidFill>
                            <a:schemeClr val="bg1"/>
                          </a:solidFill>
                          <a:latin typeface="+mj-lt"/>
                          <a:ea typeface="Times New Roman"/>
                          <a:cs typeface="Times New Roman"/>
                        </a:rPr>
                        <a:t>S</a:t>
                      </a:r>
                      <a:r>
                        <a:rPr lang="en-AU" sz="2000" baseline="-25000">
                          <a:solidFill>
                            <a:schemeClr val="bg1"/>
                          </a:solidFill>
                          <a:latin typeface="+mj-lt"/>
                          <a:ea typeface="Times New Roman"/>
                          <a:cs typeface="Times New Roman"/>
                        </a:rPr>
                        <a:t>1</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2</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3</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4</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5</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solidFill>
                            <a:schemeClr val="bg1"/>
                          </a:solidFill>
                          <a:latin typeface="+mj-lt"/>
                          <a:ea typeface="Times New Roman"/>
                          <a:cs typeface="Times New Roman"/>
                        </a:rPr>
                        <a:t>L</a:t>
                      </a:r>
                      <a:r>
                        <a:rPr lang="en-AU" sz="2000" baseline="-25000">
                          <a:solidFill>
                            <a:schemeClr val="bg1"/>
                          </a:solidFill>
                          <a:latin typeface="+mj-lt"/>
                          <a:ea typeface="Times New Roman"/>
                          <a:cs typeface="Times New Roman"/>
                        </a:rPr>
                        <a:t>1</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en-AU" sz="2000">
                          <a:solidFill>
                            <a:schemeClr val="bg1"/>
                          </a:solidFill>
                          <a:latin typeface="+mj-lt"/>
                          <a:ea typeface="Times New Roman"/>
                          <a:cs typeface="Times New Roman"/>
                        </a:rPr>
                        <a:t>C</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solidFill>
                            <a:schemeClr val="bg1"/>
                          </a:solidFill>
                          <a:latin typeface="+mj-lt"/>
                          <a:ea typeface="Times New Roman"/>
                          <a:cs typeface="Times New Roman"/>
                        </a:rPr>
                        <a:t>S</a:t>
                      </a:r>
                      <a:r>
                        <a:rPr lang="en-AU" sz="2000" baseline="-25000" dirty="0">
                          <a:solidFill>
                            <a:schemeClr val="bg1"/>
                          </a:solidFill>
                          <a:latin typeface="+mj-lt"/>
                          <a:ea typeface="Times New Roman"/>
                          <a:cs typeface="Times New Roman"/>
                        </a:rPr>
                        <a:t>1</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3</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4</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5</a:t>
                      </a:r>
                      <a:endParaRPr lang="en-AU" sz="2000" dirty="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solidFill>
                            <a:schemeClr val="bg1"/>
                          </a:solidFill>
                          <a:latin typeface="+mj-lt"/>
                          <a:ea typeface="Times New Roman"/>
                          <a:cs typeface="Times New Roman"/>
                        </a:rPr>
                        <a:t>L</a:t>
                      </a:r>
                      <a:r>
                        <a:rPr lang="en-AU" sz="2000" baseline="-25000" dirty="0">
                          <a:solidFill>
                            <a:schemeClr val="bg1"/>
                          </a:solidFill>
                          <a:latin typeface="+mj-lt"/>
                          <a:ea typeface="Times New Roman"/>
                          <a:cs typeface="Times New Roman"/>
                        </a:rPr>
                        <a:t>1</a:t>
                      </a:r>
                      <a:r>
                        <a:rPr lang="en-AU" sz="2000" dirty="0">
                          <a:solidFill>
                            <a:schemeClr val="bg1"/>
                          </a:solidFill>
                          <a:latin typeface="+mj-lt"/>
                          <a:ea typeface="Times New Roman"/>
                          <a:cs typeface="Times New Roman"/>
                        </a:rPr>
                        <a:t>, L</a:t>
                      </a:r>
                      <a:r>
                        <a:rPr lang="en-AU" sz="2000" baseline="-25000" dirty="0">
                          <a:solidFill>
                            <a:schemeClr val="bg1"/>
                          </a:solidFill>
                          <a:latin typeface="+mj-lt"/>
                          <a:ea typeface="Times New Roman"/>
                          <a:cs typeface="Times New Roman"/>
                        </a:rPr>
                        <a:t>2</a:t>
                      </a:r>
                      <a:endParaRPr lang="en-AU" sz="2000" dirty="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en-AU" sz="2000">
                          <a:solidFill>
                            <a:schemeClr val="bg1"/>
                          </a:solidFill>
                          <a:latin typeface="+mj-lt"/>
                          <a:ea typeface="Times New Roman"/>
                          <a:cs typeface="Times New Roman"/>
                        </a:rPr>
                        <a:t>D</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solidFill>
                            <a:schemeClr val="bg1"/>
                          </a:solidFill>
                          <a:latin typeface="+mj-lt"/>
                          <a:ea typeface="Times New Roman"/>
                          <a:cs typeface="Times New Roman"/>
                        </a:rPr>
                        <a:t>S</a:t>
                      </a:r>
                      <a:r>
                        <a:rPr lang="en-AU" sz="2000" baseline="-25000" dirty="0">
                          <a:solidFill>
                            <a:schemeClr val="bg1"/>
                          </a:solidFill>
                          <a:latin typeface="+mj-lt"/>
                          <a:ea typeface="Times New Roman"/>
                          <a:cs typeface="Times New Roman"/>
                        </a:rPr>
                        <a:t>1</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2</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3</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4</a:t>
                      </a:r>
                      <a:endParaRPr lang="en-AU" sz="2000" dirty="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solidFill>
                            <a:schemeClr val="bg1"/>
                          </a:solidFill>
                          <a:latin typeface="+mj-lt"/>
                          <a:ea typeface="Times New Roman"/>
                          <a:cs typeface="Times New Roman"/>
                        </a:rPr>
                        <a:t>L</a:t>
                      </a:r>
                      <a:r>
                        <a:rPr lang="en-AU" sz="2000" baseline="-25000" dirty="0">
                          <a:solidFill>
                            <a:schemeClr val="bg1"/>
                          </a:solidFill>
                          <a:latin typeface="+mj-lt"/>
                          <a:ea typeface="Times New Roman"/>
                          <a:cs typeface="Times New Roman"/>
                        </a:rPr>
                        <a:t>1</a:t>
                      </a:r>
                      <a:r>
                        <a:rPr lang="en-AU" sz="2000" dirty="0">
                          <a:solidFill>
                            <a:schemeClr val="bg1"/>
                          </a:solidFill>
                          <a:latin typeface="+mj-lt"/>
                          <a:ea typeface="Times New Roman"/>
                          <a:cs typeface="Times New Roman"/>
                        </a:rPr>
                        <a:t>, L</a:t>
                      </a:r>
                      <a:r>
                        <a:rPr lang="en-AU" sz="2000" baseline="-25000" dirty="0">
                          <a:solidFill>
                            <a:schemeClr val="bg1"/>
                          </a:solidFill>
                          <a:latin typeface="+mj-lt"/>
                          <a:ea typeface="Times New Roman"/>
                          <a:cs typeface="Times New Roman"/>
                        </a:rPr>
                        <a:t>3</a:t>
                      </a:r>
                      <a:endParaRPr lang="en-AU" sz="2000" dirty="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5602" name="Rectangle 2"/>
          <p:cNvSpPr>
            <a:spLocks noChangeArrowheads="1"/>
          </p:cNvSpPr>
          <p:nvPr/>
        </p:nvSpPr>
        <p:spPr bwMode="auto">
          <a:xfrm>
            <a:off x="428596" y="1214422"/>
            <a:ext cx="821537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bg1"/>
                </a:solidFill>
                <a:effectLst/>
                <a:latin typeface="+mj-lt"/>
                <a:ea typeface="Times New Roman" pitchFamily="18" charset="0"/>
                <a:cs typeface="Times New Roman" pitchFamily="18" charset="0"/>
              </a:rPr>
              <a:t>Electricity is philosophically considered to be like water. It is lazy and takes the easiest path possible. A series/parallel circuit shown contains 5 switches (S1 to S5) and 3 lamps of equal resistance (L1 to L3). </a:t>
            </a:r>
            <a:endParaRPr kumimoji="0" lang="en-AU" sz="2000" b="0" i="0" u="none" strike="noStrike" cap="none" normalizeH="0" baseline="0" dirty="0">
              <a:ln>
                <a:noFill/>
              </a:ln>
              <a:solidFill>
                <a:schemeClr val="bg1"/>
              </a:solidFill>
              <a:effectLst/>
              <a:latin typeface="+mj-lt"/>
            </a:endParaRPr>
          </a:p>
        </p:txBody>
      </p:sp>
      <p:pic>
        <p:nvPicPr>
          <p:cNvPr id="25601" name="Picture 8" descr="LightSwitch.jpg"/>
          <p:cNvPicPr>
            <a:picLocks noChangeAspect="1" noChangeArrowheads="1"/>
          </p:cNvPicPr>
          <p:nvPr/>
        </p:nvPicPr>
        <p:blipFill>
          <a:blip r:embed="rId3"/>
          <a:srcRect/>
          <a:stretch>
            <a:fillRect/>
          </a:stretch>
        </p:blipFill>
        <p:spPr bwMode="auto">
          <a:xfrm>
            <a:off x="2428860" y="2214554"/>
            <a:ext cx="3924300" cy="1685925"/>
          </a:xfrm>
          <a:prstGeom prst="rect">
            <a:avLst/>
          </a:prstGeom>
          <a:noFill/>
        </p:spPr>
      </p:pic>
      <p:sp>
        <p:nvSpPr>
          <p:cNvPr id="25603" name="Rectangle 3"/>
          <p:cNvSpPr>
            <a:spLocks noChangeArrowheads="1"/>
          </p:cNvSpPr>
          <p:nvPr/>
        </p:nvSpPr>
        <p:spPr bwMode="auto">
          <a:xfrm>
            <a:off x="500035" y="3929066"/>
            <a:ext cx="821537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bg1"/>
                </a:solidFill>
                <a:effectLst/>
                <a:latin typeface="+mj-lt"/>
                <a:ea typeface="Times New Roman" pitchFamily="18" charset="0"/>
                <a:cs typeface="Times New Roman" pitchFamily="18" charset="0"/>
              </a:rPr>
              <a:t>Which combination of switches that are closed would give the correct sequence of lamps that are on? [2 mark]</a:t>
            </a:r>
            <a:endParaRPr kumimoji="0" lang="en-AU" sz="2000" b="0"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dirty="0">
                <a:ln>
                  <a:noFill/>
                </a:ln>
                <a:solidFill>
                  <a:schemeClr val="bg1"/>
                </a:solidFill>
                <a:effectLst/>
                <a:latin typeface="+mj-lt"/>
                <a:ea typeface="Times New Roman" pitchFamily="18" charset="0"/>
                <a:cs typeface="Times New Roman" pitchFamily="18" charset="0"/>
              </a:rPr>
              <a:t>  </a:t>
            </a:r>
            <a:endParaRPr kumimoji="0" lang="en-AU" sz="2000" b="0"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dirty="0">
                <a:ln>
                  <a:noFill/>
                </a:ln>
                <a:solidFill>
                  <a:schemeClr val="bg1"/>
                </a:solidFill>
                <a:effectLst/>
                <a:latin typeface="+mj-lt"/>
                <a:ea typeface="Times New Roman" pitchFamily="18" charset="0"/>
                <a:cs typeface="Times New Roman" pitchFamily="18" charset="0"/>
              </a:rPr>
              <a:t>Answer: __________</a:t>
            </a:r>
            <a:endParaRPr kumimoji="0" lang="en-AU" sz="2000" b="0" i="0" u="none" strike="noStrike" cap="none" normalizeH="0" baseline="0" dirty="0">
              <a:ln>
                <a:noFill/>
              </a:ln>
              <a:solidFill>
                <a:schemeClr val="bg1"/>
              </a:solidFill>
              <a:effectLst/>
              <a:latin typeface="+mj-lt"/>
            </a:endParaRPr>
          </a:p>
        </p:txBody>
      </p:sp>
      <p:sp>
        <p:nvSpPr>
          <p:cNvPr id="9" name="TextBox 8"/>
          <p:cNvSpPr txBox="1"/>
          <p:nvPr/>
        </p:nvSpPr>
        <p:spPr>
          <a:xfrm>
            <a:off x="1714480" y="4714884"/>
            <a:ext cx="1357322" cy="584775"/>
          </a:xfrm>
          <a:prstGeom prst="rect">
            <a:avLst/>
          </a:prstGeom>
          <a:noFill/>
        </p:spPr>
        <p:txBody>
          <a:bodyPr wrap="square" rtlCol="0">
            <a:spAutoFit/>
          </a:bodyPr>
          <a:lstStyle/>
          <a:p>
            <a:r>
              <a:rPr lang="en-AU" sz="3200" dirty="0">
                <a:solidFill>
                  <a:schemeClr val="bg1"/>
                </a:solidFill>
                <a:latin typeface="+mj-lt"/>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err="1">
                <a:solidFill>
                  <a:schemeClr val="bg1"/>
                </a:solidFill>
              </a:rPr>
              <a:t>Kirchoff’s</a:t>
            </a:r>
            <a:r>
              <a:rPr lang="en-AU" dirty="0">
                <a:solidFill>
                  <a:schemeClr val="bg1"/>
                </a:solidFill>
              </a:rPr>
              <a:t> Voltage Law</a:t>
            </a:r>
          </a:p>
        </p:txBody>
      </p:sp>
      <p:sp>
        <p:nvSpPr>
          <p:cNvPr id="4099" name="Espace réservé du contenu 2"/>
          <p:cNvSpPr>
            <a:spLocks noGrp="1"/>
          </p:cNvSpPr>
          <p:nvPr>
            <p:ph idx="1"/>
          </p:nvPr>
        </p:nvSpPr>
        <p:spPr>
          <a:xfrm>
            <a:off x="142844" y="2017731"/>
            <a:ext cx="8786874" cy="2197087"/>
          </a:xfrm>
        </p:spPr>
        <p:txBody>
          <a:bodyPr/>
          <a:lstStyle/>
          <a:p>
            <a:pPr marL="0" indent="0">
              <a:buNone/>
            </a:pPr>
            <a:r>
              <a:rPr lang="en-AU" sz="2400" dirty="0"/>
              <a:t>The total potential drop around a closed circuit must be equal to the total EMF in the circuit. The input is provided by the voltage source V</a:t>
            </a:r>
            <a:r>
              <a:rPr lang="en-AU" sz="2400" baseline="-25000" dirty="0"/>
              <a:t>in</a:t>
            </a:r>
            <a:r>
              <a:rPr lang="en-AU" sz="2400" dirty="0"/>
              <a:t> (5 volts) and the output is the voltage </a:t>
            </a:r>
            <a:r>
              <a:rPr lang="en-AU" sz="2400" dirty="0" err="1"/>
              <a:t>V</a:t>
            </a:r>
            <a:r>
              <a:rPr lang="en-AU" sz="2400" baseline="-25000" dirty="0" err="1"/>
              <a:t>out</a:t>
            </a:r>
            <a:r>
              <a:rPr lang="en-AU" sz="2400" dirty="0"/>
              <a:t> (2 volts and 3 volts) across the resistors.</a:t>
            </a:r>
          </a:p>
        </p:txBody>
      </p:sp>
      <p:sp>
        <p:nvSpPr>
          <p:cNvPr id="5" name="Rectangle 4"/>
          <p:cNvSpPr/>
          <p:nvPr/>
        </p:nvSpPr>
        <p:spPr>
          <a:xfrm>
            <a:off x="928662" y="5572140"/>
            <a:ext cx="142876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102" name="Picture 6"/>
          <p:cNvPicPr>
            <a:picLocks noChangeAspect="1" noChangeArrowheads="1"/>
          </p:cNvPicPr>
          <p:nvPr/>
        </p:nvPicPr>
        <p:blipFill>
          <a:blip r:embed="rId3"/>
          <a:srcRect/>
          <a:stretch>
            <a:fillRect/>
          </a:stretch>
        </p:blipFill>
        <p:spPr bwMode="auto">
          <a:xfrm>
            <a:off x="5429256" y="3214686"/>
            <a:ext cx="3429024" cy="3369284"/>
          </a:xfrm>
          <a:prstGeom prst="rect">
            <a:avLst/>
          </a:prstGeom>
          <a:noFill/>
          <a:ln w="9525">
            <a:noFill/>
            <a:miter lim="800000"/>
            <a:headEnd/>
            <a:tailEnd/>
          </a:ln>
          <a:effectLst/>
        </p:spPr>
      </p:pic>
      <p:sp>
        <p:nvSpPr>
          <p:cNvPr id="10" name="TextBox 9"/>
          <p:cNvSpPr txBox="1"/>
          <p:nvPr/>
        </p:nvSpPr>
        <p:spPr>
          <a:xfrm>
            <a:off x="1285852" y="4429132"/>
            <a:ext cx="2214578" cy="830997"/>
          </a:xfrm>
          <a:prstGeom prst="rect">
            <a:avLst/>
          </a:prstGeom>
          <a:solidFill>
            <a:schemeClr val="accent1">
              <a:lumMod val="60000"/>
              <a:lumOff val="40000"/>
            </a:schemeClr>
          </a:solidFill>
        </p:spPr>
        <p:txBody>
          <a:bodyPr wrap="square" rtlCol="0">
            <a:spAutoFit/>
          </a:bodyPr>
          <a:lstStyle/>
          <a:p>
            <a:r>
              <a:rPr lang="en-AU" sz="4800" b="1" dirty="0">
                <a:latin typeface="Symbol" pitchFamily="18" charset="2"/>
              </a:rPr>
              <a:t>SD</a:t>
            </a:r>
            <a:r>
              <a:rPr lang="en-AU" sz="4800" b="1" dirty="0">
                <a:latin typeface="+mj-lt"/>
              </a:rPr>
              <a:t>V = 0</a:t>
            </a:r>
            <a:endParaRPr lang="en-AU" sz="4800" b="1" baseline="-25000" dirty="0">
              <a:latin typeface="+mj-lt"/>
            </a:endParaRPr>
          </a:p>
        </p:txBody>
      </p:sp>
    </p:spTree>
    <p:extLst>
      <p:ext uri="{BB962C8B-B14F-4D97-AF65-F5344CB8AC3E}">
        <p14:creationId xmlns:p14="http://schemas.microsoft.com/office/powerpoint/2010/main" val="2160930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err="1">
                <a:solidFill>
                  <a:schemeClr val="bg1"/>
                </a:solidFill>
              </a:rPr>
              <a:t>Kirchoff’s</a:t>
            </a:r>
            <a:r>
              <a:rPr lang="en-AU" dirty="0">
                <a:solidFill>
                  <a:schemeClr val="bg1"/>
                </a:solidFill>
              </a:rPr>
              <a:t> Voltage Law</a:t>
            </a:r>
          </a:p>
        </p:txBody>
      </p:sp>
      <p:sp>
        <p:nvSpPr>
          <p:cNvPr id="4099" name="Espace réservé du contenu 2"/>
          <p:cNvSpPr>
            <a:spLocks noGrp="1"/>
          </p:cNvSpPr>
          <p:nvPr>
            <p:ph idx="1"/>
          </p:nvPr>
        </p:nvSpPr>
        <p:spPr>
          <a:xfrm>
            <a:off x="142844" y="2428868"/>
            <a:ext cx="4286280" cy="4125937"/>
          </a:xfrm>
        </p:spPr>
        <p:txBody>
          <a:bodyPr/>
          <a:lstStyle/>
          <a:p>
            <a:pPr marL="0" indent="0">
              <a:buNone/>
            </a:pPr>
            <a:r>
              <a:rPr lang="en-AU" sz="2000" u="sng" dirty="0"/>
              <a:t>Example 5.4a:</a:t>
            </a:r>
          </a:p>
          <a:p>
            <a:pPr marL="0" indent="0">
              <a:buNone/>
            </a:pPr>
            <a:r>
              <a:rPr lang="en-AU" sz="2000" dirty="0"/>
              <a:t>Calculate the voltage V</a:t>
            </a:r>
          </a:p>
          <a:p>
            <a:pPr marL="0" indent="0">
              <a:buNone/>
            </a:pPr>
            <a:r>
              <a:rPr lang="en-AU" sz="2000" dirty="0"/>
              <a:t>Solution</a:t>
            </a:r>
          </a:p>
          <a:p>
            <a:pPr marL="0" indent="0">
              <a:buNone/>
            </a:pPr>
            <a:r>
              <a:rPr lang="en-AU" sz="2000" dirty="0"/>
              <a:t>With an arbitrary choice of clockwise travel around the loop and counting with the voltage arrow as a positive contribution to algebraic sum, Kirchhoff’s Voltage Law:</a:t>
            </a:r>
          </a:p>
          <a:p>
            <a:pPr>
              <a:buNone/>
            </a:pPr>
            <a:r>
              <a:rPr lang="en-AU" sz="2000" dirty="0"/>
              <a:t>	-6 – (-10) + V +7 = 0,</a:t>
            </a:r>
          </a:p>
          <a:p>
            <a:pPr>
              <a:buNone/>
            </a:pPr>
            <a:r>
              <a:rPr lang="en-AU" sz="2000" dirty="0"/>
              <a:t>	so V = -11 V (voltage travels in opposite direction to arrow on diagram)</a:t>
            </a:r>
          </a:p>
        </p:txBody>
      </p:sp>
      <p:pic>
        <p:nvPicPr>
          <p:cNvPr id="21508" name="Picture 4"/>
          <p:cNvPicPr>
            <a:picLocks noChangeAspect="1" noChangeArrowheads="1"/>
          </p:cNvPicPr>
          <p:nvPr/>
        </p:nvPicPr>
        <p:blipFill>
          <a:blip r:embed="rId3"/>
          <a:srcRect/>
          <a:stretch>
            <a:fillRect/>
          </a:stretch>
        </p:blipFill>
        <p:spPr bwMode="auto">
          <a:xfrm>
            <a:off x="2786050" y="1857364"/>
            <a:ext cx="1785950" cy="1733806"/>
          </a:xfrm>
          <a:prstGeom prst="rect">
            <a:avLst/>
          </a:prstGeom>
          <a:noFill/>
          <a:ln w="9525">
            <a:noFill/>
            <a:miter lim="800000"/>
            <a:headEnd/>
            <a:tailEnd/>
          </a:ln>
          <a:effectLst/>
        </p:spPr>
      </p:pic>
      <p:pic>
        <p:nvPicPr>
          <p:cNvPr id="21510" name="Picture 6"/>
          <p:cNvPicPr>
            <a:picLocks noChangeAspect="1" noChangeArrowheads="1"/>
          </p:cNvPicPr>
          <p:nvPr/>
        </p:nvPicPr>
        <p:blipFill>
          <a:blip r:embed="rId4"/>
          <a:srcRect/>
          <a:stretch>
            <a:fillRect/>
          </a:stretch>
        </p:blipFill>
        <p:spPr bwMode="auto">
          <a:xfrm>
            <a:off x="7286644" y="1857364"/>
            <a:ext cx="1714512" cy="1739360"/>
          </a:xfrm>
          <a:prstGeom prst="rect">
            <a:avLst/>
          </a:prstGeom>
          <a:noFill/>
          <a:ln w="9525">
            <a:noFill/>
            <a:miter lim="800000"/>
            <a:headEnd/>
            <a:tailEnd/>
          </a:ln>
          <a:effectLst/>
        </p:spPr>
      </p:pic>
      <p:sp>
        <p:nvSpPr>
          <p:cNvPr id="13" name="Espace réservé du contenu 2"/>
          <p:cNvSpPr txBox="1">
            <a:spLocks/>
          </p:cNvSpPr>
          <p:nvPr/>
        </p:nvSpPr>
        <p:spPr bwMode="auto">
          <a:xfrm>
            <a:off x="4857720" y="2428868"/>
            <a:ext cx="4286280" cy="412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r>
              <a:rPr lang="en-AU" sz="2000" u="sng" dirty="0"/>
              <a:t>Example 5.4b: </a:t>
            </a:r>
          </a:p>
          <a:p>
            <a:pPr lvl="0">
              <a:spcBef>
                <a:spcPct val="20000"/>
              </a:spcBef>
              <a:defRPr/>
            </a:pPr>
            <a:r>
              <a:rPr kumimoji="0" lang="en-AU" sz="2000" b="0" i="0" u="none" strike="noStrike" kern="1200" cap="none" spc="0" normalizeH="0" baseline="0" noProof="0" dirty="0">
                <a:ln>
                  <a:noFill/>
                </a:ln>
                <a:solidFill>
                  <a:schemeClr val="tx1"/>
                </a:solidFill>
                <a:effectLst/>
                <a:uLnTx/>
                <a:uFillTx/>
                <a:latin typeface="+mn-lt"/>
                <a:ea typeface="+mn-ea"/>
                <a:cs typeface="+mn-cs"/>
              </a:rPr>
              <a:t>Calculate the voltage V</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AU" sz="2000" b="0" i="0" u="none" strike="noStrike" kern="1200" cap="none" spc="0" normalizeH="0" baseline="0" noProof="0" dirty="0">
                <a:ln>
                  <a:noFill/>
                </a:ln>
                <a:solidFill>
                  <a:schemeClr val="tx1"/>
                </a:solidFill>
                <a:effectLst/>
                <a:uLnTx/>
                <a:uFillTx/>
                <a:latin typeface="+mn-lt"/>
                <a:ea typeface="+mn-ea"/>
                <a:cs typeface="+mn-cs"/>
              </a:rPr>
              <a:t>Solution</a:t>
            </a:r>
          </a:p>
          <a:p>
            <a:r>
              <a:rPr lang="en-AU" sz="2000" dirty="0">
                <a:latin typeface="+mj-lt"/>
              </a:rPr>
              <a:t>Not a ‘closed circuit loop’ hence the voltage V (between the two nodes) which have nothing connected between them, should be zero. </a:t>
            </a:r>
            <a:r>
              <a:rPr lang="en-AU" sz="2000" b="1" i="1" dirty="0">
                <a:latin typeface="+mj-lt"/>
              </a:rPr>
              <a:t>Kirchhoff’s Voltage Law is still valid</a:t>
            </a:r>
            <a:r>
              <a:rPr lang="en-AU" sz="2000" dirty="0">
                <a:latin typeface="+mj-lt"/>
              </a:rPr>
              <a:t>. With anticlockwise travel around the loop, then:</a:t>
            </a:r>
          </a:p>
          <a:p>
            <a:r>
              <a:rPr lang="de-DE" sz="2000" dirty="0">
                <a:latin typeface="+mj-lt"/>
              </a:rPr>
              <a:t>	+ V + 2 - 10 – (-8) = 0	 </a:t>
            </a:r>
          </a:p>
          <a:p>
            <a:r>
              <a:rPr lang="de-DE" sz="2000" dirty="0">
                <a:latin typeface="+mj-lt"/>
              </a:rPr>
              <a:t>	V = 0 V</a:t>
            </a:r>
            <a:endParaRPr kumimoji="0" lang="en-AU" sz="2000" b="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stretch>
            <a:fillRect/>
          </a:stretch>
        </p:blipFill>
        <p:spPr bwMode="auto">
          <a:xfrm>
            <a:off x="371845" y="4287062"/>
            <a:ext cx="3914403" cy="1856582"/>
          </a:xfrm>
          <a:prstGeom prst="rect">
            <a:avLst/>
          </a:prstGeom>
          <a:noFill/>
          <a:ln w="9525">
            <a:noFill/>
            <a:miter lim="800000"/>
            <a:headEnd/>
            <a:tailEnd/>
          </a:ln>
          <a:effectLst/>
        </p:spPr>
      </p:pic>
      <p:sp>
        <p:nvSpPr>
          <p:cNvPr id="4098" name="Titre 1"/>
          <p:cNvSpPr>
            <a:spLocks noGrp="1"/>
          </p:cNvSpPr>
          <p:nvPr>
            <p:ph type="title"/>
          </p:nvPr>
        </p:nvSpPr>
        <p:spPr/>
        <p:txBody>
          <a:bodyPr/>
          <a:lstStyle/>
          <a:p>
            <a:r>
              <a:rPr lang="en-AU" dirty="0" err="1">
                <a:solidFill>
                  <a:schemeClr val="bg1"/>
                </a:solidFill>
              </a:rPr>
              <a:t>Kirchoff’s</a:t>
            </a:r>
            <a:r>
              <a:rPr lang="en-AU" dirty="0">
                <a:solidFill>
                  <a:schemeClr val="bg1"/>
                </a:solidFill>
              </a:rPr>
              <a:t> Current Law</a:t>
            </a:r>
          </a:p>
        </p:txBody>
      </p:sp>
      <p:sp>
        <p:nvSpPr>
          <p:cNvPr id="4099" name="Espace réservé du contenu 2"/>
          <p:cNvSpPr>
            <a:spLocks noGrp="1"/>
          </p:cNvSpPr>
          <p:nvPr>
            <p:ph idx="1"/>
          </p:nvPr>
        </p:nvSpPr>
        <p:spPr>
          <a:xfrm>
            <a:off x="142844" y="2285992"/>
            <a:ext cx="4286280" cy="1928826"/>
          </a:xfrm>
        </p:spPr>
        <p:txBody>
          <a:bodyPr/>
          <a:lstStyle/>
          <a:p>
            <a:pPr marL="0" indent="0">
              <a:buNone/>
            </a:pPr>
            <a:r>
              <a:rPr lang="en-AU" sz="2400" dirty="0"/>
              <a:t>In any electrical circuit the sum of all currents flowing into any point is equal to the sum of the currents flowing out of it.</a:t>
            </a:r>
          </a:p>
        </p:txBody>
      </p:sp>
      <p:grpSp>
        <p:nvGrpSpPr>
          <p:cNvPr id="11" name="Group 10"/>
          <p:cNvGrpSpPr/>
          <p:nvPr/>
        </p:nvGrpSpPr>
        <p:grpSpPr>
          <a:xfrm>
            <a:off x="5214942" y="3000372"/>
            <a:ext cx="3429024" cy="3199617"/>
            <a:chOff x="4786314" y="2214554"/>
            <a:chExt cx="3429024" cy="3199617"/>
          </a:xfrm>
        </p:grpSpPr>
        <p:pic>
          <p:nvPicPr>
            <p:cNvPr id="10" name="Picture 4"/>
            <p:cNvPicPr>
              <a:picLocks noChangeAspect="1" noChangeArrowheads="1"/>
            </p:cNvPicPr>
            <p:nvPr/>
          </p:nvPicPr>
          <p:blipFill>
            <a:blip r:embed="rId4"/>
            <a:srcRect/>
            <a:stretch>
              <a:fillRect/>
            </a:stretch>
          </p:blipFill>
          <p:spPr bwMode="auto">
            <a:xfrm>
              <a:off x="4786314" y="2214554"/>
              <a:ext cx="3429024" cy="3199617"/>
            </a:xfrm>
            <a:prstGeom prst="rect">
              <a:avLst/>
            </a:prstGeom>
            <a:noFill/>
            <a:ln w="9525">
              <a:noFill/>
              <a:miter lim="800000"/>
              <a:headEnd/>
              <a:tailEnd/>
            </a:ln>
            <a:effectLst/>
          </p:spPr>
        </p:pic>
        <p:sp>
          <p:nvSpPr>
            <p:cNvPr id="5" name="Rectangle 4"/>
            <p:cNvSpPr/>
            <p:nvPr/>
          </p:nvSpPr>
          <p:spPr>
            <a:xfrm>
              <a:off x="4857752" y="4286256"/>
              <a:ext cx="142876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3" name="TextBox 12"/>
          <p:cNvSpPr txBox="1"/>
          <p:nvPr/>
        </p:nvSpPr>
        <p:spPr>
          <a:xfrm>
            <a:off x="5500694" y="2000240"/>
            <a:ext cx="2786082" cy="830997"/>
          </a:xfrm>
          <a:prstGeom prst="rect">
            <a:avLst/>
          </a:prstGeom>
          <a:solidFill>
            <a:schemeClr val="accent1">
              <a:lumMod val="60000"/>
              <a:lumOff val="40000"/>
            </a:schemeClr>
          </a:solidFill>
        </p:spPr>
        <p:txBody>
          <a:bodyPr wrap="square" rtlCol="0">
            <a:spAutoFit/>
          </a:bodyPr>
          <a:lstStyle/>
          <a:p>
            <a:r>
              <a:rPr lang="en-AU" sz="4800" b="1" dirty="0" err="1">
                <a:latin typeface="Symbol" pitchFamily="18" charset="2"/>
              </a:rPr>
              <a:t>S</a:t>
            </a:r>
            <a:r>
              <a:rPr lang="en-AU" sz="4800" b="1" dirty="0" err="1">
                <a:latin typeface="+mj-lt"/>
              </a:rPr>
              <a:t>I</a:t>
            </a:r>
            <a:r>
              <a:rPr lang="en-AU" sz="4800" b="1" baseline="-25000" dirty="0" err="1">
                <a:latin typeface="+mj-lt"/>
              </a:rPr>
              <a:t>in</a:t>
            </a:r>
            <a:r>
              <a:rPr lang="en-AU" sz="4800" b="1" dirty="0">
                <a:latin typeface="+mj-lt"/>
              </a:rPr>
              <a:t> = </a:t>
            </a:r>
            <a:r>
              <a:rPr lang="en-AU" sz="4800" b="1" dirty="0" err="1">
                <a:latin typeface="Symbol" pitchFamily="18" charset="2"/>
              </a:rPr>
              <a:t>S</a:t>
            </a:r>
            <a:r>
              <a:rPr lang="en-AU" sz="4800" b="1" dirty="0" err="1">
                <a:latin typeface="+mj-lt"/>
              </a:rPr>
              <a:t>I</a:t>
            </a:r>
            <a:r>
              <a:rPr lang="en-AU" sz="4800" b="1" baseline="-25000" dirty="0" err="1">
                <a:latin typeface="+mj-lt"/>
              </a:rPr>
              <a:t>out</a:t>
            </a:r>
            <a:endParaRPr lang="en-AU" sz="4800" b="1" baseline="-25000" dirty="0">
              <a:latin typeface="+mj-l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err="1">
                <a:solidFill>
                  <a:schemeClr val="bg1"/>
                </a:solidFill>
              </a:rPr>
              <a:t>Kirchoff’s</a:t>
            </a:r>
            <a:r>
              <a:rPr lang="en-AU" dirty="0">
                <a:solidFill>
                  <a:schemeClr val="bg1"/>
                </a:solidFill>
              </a:rPr>
              <a:t> Current Law</a:t>
            </a:r>
          </a:p>
        </p:txBody>
      </p:sp>
      <p:sp>
        <p:nvSpPr>
          <p:cNvPr id="4099" name="Espace réservé du contenu 2"/>
          <p:cNvSpPr>
            <a:spLocks noGrp="1"/>
          </p:cNvSpPr>
          <p:nvPr>
            <p:ph idx="1"/>
          </p:nvPr>
        </p:nvSpPr>
        <p:spPr>
          <a:xfrm>
            <a:off x="142844" y="2285992"/>
            <a:ext cx="5500726" cy="1714512"/>
          </a:xfrm>
        </p:spPr>
        <p:txBody>
          <a:bodyPr/>
          <a:lstStyle/>
          <a:p>
            <a:pPr marL="0" indent="0">
              <a:buNone/>
            </a:pPr>
            <a:r>
              <a:rPr lang="en-AU" sz="2400" u="sng" dirty="0"/>
              <a:t>Example 5.4c:</a:t>
            </a:r>
            <a:endParaRPr lang="en-AU" sz="2400" dirty="0"/>
          </a:p>
          <a:p>
            <a:pPr marL="0" indent="0">
              <a:buNone/>
            </a:pPr>
            <a:r>
              <a:rPr lang="en-AU" sz="2400" dirty="0"/>
              <a:t>Calculate how much more current flows through i</a:t>
            </a:r>
            <a:r>
              <a:rPr lang="en-AU" sz="2400" baseline="-25000" dirty="0"/>
              <a:t>1</a:t>
            </a:r>
            <a:r>
              <a:rPr lang="en-AU" sz="2400" dirty="0"/>
              <a:t> compared to i</a:t>
            </a:r>
            <a:r>
              <a:rPr lang="en-AU" sz="2400" baseline="-25000" dirty="0"/>
              <a:t>4</a:t>
            </a:r>
            <a:r>
              <a:rPr lang="en-AU" sz="2400" dirty="0"/>
              <a:t>, given that i</a:t>
            </a:r>
            <a:r>
              <a:rPr lang="en-AU" sz="2400" baseline="-25000" dirty="0"/>
              <a:t>2 </a:t>
            </a:r>
            <a:r>
              <a:rPr lang="en-AU" sz="2400" dirty="0"/>
              <a:t>is twice the current of i</a:t>
            </a:r>
            <a:r>
              <a:rPr lang="en-AU" sz="2400" baseline="-25000" dirty="0"/>
              <a:t>4</a:t>
            </a:r>
            <a:r>
              <a:rPr lang="en-AU" sz="2400" dirty="0"/>
              <a:t> and i</a:t>
            </a:r>
            <a:r>
              <a:rPr lang="en-AU" sz="2400" baseline="-25000" dirty="0"/>
              <a:t>3 </a:t>
            </a:r>
            <a:r>
              <a:rPr lang="en-AU" sz="2400" dirty="0"/>
              <a:t>= 4 amps.</a:t>
            </a:r>
          </a:p>
        </p:txBody>
      </p:sp>
      <p:pic>
        <p:nvPicPr>
          <p:cNvPr id="20484" name="Picture 4"/>
          <p:cNvPicPr>
            <a:picLocks noChangeAspect="1" noChangeArrowheads="1"/>
          </p:cNvPicPr>
          <p:nvPr/>
        </p:nvPicPr>
        <p:blipFill>
          <a:blip r:embed="rId3"/>
          <a:srcRect/>
          <a:stretch>
            <a:fillRect/>
          </a:stretch>
        </p:blipFill>
        <p:spPr bwMode="auto">
          <a:xfrm>
            <a:off x="5715008" y="1714488"/>
            <a:ext cx="3114880" cy="3205166"/>
          </a:xfrm>
          <a:prstGeom prst="rect">
            <a:avLst/>
          </a:prstGeom>
          <a:noFill/>
          <a:ln w="9525">
            <a:noFill/>
            <a:miter lim="800000"/>
            <a:headEnd/>
            <a:tailEnd/>
          </a:ln>
          <a:effectLst/>
        </p:spPr>
      </p:pic>
      <p:sp>
        <p:nvSpPr>
          <p:cNvPr id="13" name="Espace réservé du contenu 2"/>
          <p:cNvSpPr txBox="1">
            <a:spLocks/>
          </p:cNvSpPr>
          <p:nvPr/>
        </p:nvSpPr>
        <p:spPr bwMode="auto">
          <a:xfrm>
            <a:off x="142844" y="4071942"/>
            <a:ext cx="5357850" cy="257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AU" sz="2400" b="0" i="0" u="none" strike="noStrike" kern="1200" cap="none" spc="0" normalizeH="0" baseline="0" noProof="0" dirty="0">
                <a:ln>
                  <a:noFill/>
                </a:ln>
                <a:solidFill>
                  <a:schemeClr val="tx1"/>
                </a:solidFill>
                <a:effectLst/>
                <a:uLnTx/>
                <a:uFillTx/>
                <a:latin typeface="+mn-lt"/>
                <a:ea typeface="+mn-ea"/>
                <a:cs typeface="+mn-cs"/>
              </a:rPr>
              <a:t>Solution</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AU" sz="2400" b="0" i="0" u="none" strike="noStrike" kern="1200" cap="none" spc="0" normalizeH="0" baseline="0" noProof="0" dirty="0">
                <a:ln>
                  <a:noFill/>
                </a:ln>
                <a:solidFill>
                  <a:schemeClr val="tx1"/>
                </a:solidFill>
                <a:effectLst/>
                <a:uLnTx/>
                <a:uFillTx/>
                <a:latin typeface="+mn-lt"/>
                <a:ea typeface="+mn-ea"/>
                <a:cs typeface="+mn-cs"/>
              </a:rPr>
              <a:t>Find i</a:t>
            </a:r>
            <a:r>
              <a:rPr kumimoji="0" lang="en-AU" sz="2400" b="0" i="0" u="none" strike="noStrike" kern="1200" cap="none" spc="0" normalizeH="0" baseline="-25000" noProof="0" dirty="0">
                <a:ln>
                  <a:noFill/>
                </a:ln>
                <a:solidFill>
                  <a:schemeClr val="tx1"/>
                </a:solidFill>
                <a:effectLst/>
                <a:uLnTx/>
                <a:uFillTx/>
                <a:latin typeface="+mn-lt"/>
                <a:ea typeface="+mn-ea"/>
                <a:cs typeface="+mn-cs"/>
              </a:rPr>
              <a:t>1</a:t>
            </a:r>
            <a:r>
              <a:rPr kumimoji="0" lang="en-AU" sz="2400" b="0" i="0" u="none" strike="noStrike" kern="1200" cap="none" spc="0" normalizeH="0" baseline="0" noProof="0" dirty="0">
                <a:ln>
                  <a:noFill/>
                </a:ln>
                <a:solidFill>
                  <a:schemeClr val="tx1"/>
                </a:solidFill>
                <a:effectLst/>
                <a:uLnTx/>
                <a:uFillTx/>
                <a:latin typeface="+mn-lt"/>
                <a:ea typeface="+mn-ea"/>
                <a:cs typeface="+mn-cs"/>
              </a:rPr>
              <a:t> given i</a:t>
            </a:r>
            <a:r>
              <a:rPr kumimoji="0" lang="en-AU" sz="2400" b="0" i="0" u="none" strike="noStrike" kern="1200" cap="none" spc="0" normalizeH="0" baseline="-25000" noProof="0" dirty="0">
                <a:ln>
                  <a:noFill/>
                </a:ln>
                <a:solidFill>
                  <a:schemeClr val="tx1"/>
                </a:solidFill>
                <a:effectLst/>
                <a:uLnTx/>
                <a:uFillTx/>
                <a:latin typeface="+mn-lt"/>
                <a:ea typeface="+mn-ea"/>
                <a:cs typeface="+mn-cs"/>
              </a:rPr>
              <a:t>2 </a:t>
            </a:r>
            <a:r>
              <a:rPr kumimoji="0" lang="en-AU" sz="2400" b="0" i="0" u="none" strike="noStrike" kern="1200" cap="none" spc="0" normalizeH="0" baseline="0" noProof="0" dirty="0">
                <a:ln>
                  <a:noFill/>
                </a:ln>
                <a:solidFill>
                  <a:schemeClr val="tx1"/>
                </a:solidFill>
                <a:effectLst/>
                <a:uLnTx/>
                <a:uFillTx/>
                <a:latin typeface="+mn-lt"/>
                <a:ea typeface="+mn-ea"/>
                <a:cs typeface="+mn-cs"/>
              </a:rPr>
              <a:t>= 2 x i</a:t>
            </a:r>
            <a:r>
              <a:rPr kumimoji="0" lang="en-AU" sz="2400" b="0" i="0" u="none" strike="noStrike" kern="1200" cap="none" spc="0" normalizeH="0" baseline="-25000" noProof="0" dirty="0">
                <a:ln>
                  <a:noFill/>
                </a:ln>
                <a:solidFill>
                  <a:schemeClr val="tx1"/>
                </a:solidFill>
                <a:effectLst/>
                <a:uLnTx/>
                <a:uFillTx/>
                <a:latin typeface="+mn-lt"/>
                <a:ea typeface="+mn-ea"/>
                <a:cs typeface="+mn-cs"/>
              </a:rPr>
              <a:t>4</a:t>
            </a:r>
            <a:r>
              <a:rPr kumimoji="0" lang="en-AU" sz="2400" b="0" i="0" u="none" strike="noStrike" kern="1200" cap="none" spc="0" normalizeH="0" baseline="0" noProof="0" dirty="0">
                <a:ln>
                  <a:noFill/>
                </a:ln>
                <a:solidFill>
                  <a:schemeClr val="tx1"/>
                </a:solidFill>
                <a:effectLst/>
                <a:uLnTx/>
                <a:uFillTx/>
                <a:latin typeface="+mn-lt"/>
                <a:ea typeface="+mn-ea"/>
                <a:cs typeface="+mn-cs"/>
              </a:rPr>
              <a:t> and i</a:t>
            </a:r>
            <a:r>
              <a:rPr kumimoji="0" lang="en-AU" sz="2400" b="0" i="0" u="none" strike="noStrike" kern="1200" cap="none" spc="0" normalizeH="0" baseline="-25000" noProof="0" dirty="0">
                <a:ln>
                  <a:noFill/>
                </a:ln>
                <a:solidFill>
                  <a:schemeClr val="tx1"/>
                </a:solidFill>
                <a:effectLst/>
                <a:uLnTx/>
                <a:uFillTx/>
                <a:latin typeface="+mn-lt"/>
                <a:ea typeface="+mn-ea"/>
                <a:cs typeface="+mn-cs"/>
              </a:rPr>
              <a:t>3 </a:t>
            </a:r>
            <a:r>
              <a:rPr kumimoji="0" lang="en-AU" sz="2400" b="0" i="0" u="none" strike="noStrike" kern="1200" cap="none" spc="0" normalizeH="0" baseline="0" noProof="0" dirty="0">
                <a:ln>
                  <a:noFill/>
                </a:ln>
                <a:solidFill>
                  <a:schemeClr val="tx1"/>
                </a:solidFill>
                <a:effectLst/>
                <a:uLnTx/>
                <a:uFillTx/>
                <a:latin typeface="+mn-lt"/>
                <a:ea typeface="+mn-ea"/>
                <a:cs typeface="+mn-cs"/>
              </a:rPr>
              <a:t>= 4 amps.</a:t>
            </a:r>
          </a:p>
          <a:p>
            <a:pPr>
              <a:spcBef>
                <a:spcPct val="20000"/>
              </a:spcBef>
            </a:pPr>
            <a:r>
              <a:rPr lang="en-AU" sz="2400" dirty="0"/>
              <a:t>	i</a:t>
            </a:r>
            <a:r>
              <a:rPr lang="en-AU" sz="2400" baseline="-25000" dirty="0"/>
              <a:t>1 </a:t>
            </a:r>
            <a:r>
              <a:rPr lang="en-AU" sz="2400" dirty="0"/>
              <a:t>+ i</a:t>
            </a:r>
            <a:r>
              <a:rPr lang="en-AU" sz="2400" baseline="-25000" dirty="0"/>
              <a:t>4 </a:t>
            </a:r>
            <a:r>
              <a:rPr kumimoji="0" lang="en-AU" sz="2400" b="0" i="0" u="none" strike="noStrike" kern="1200" cap="none" spc="0" normalizeH="0" baseline="0" noProof="0" dirty="0">
                <a:ln>
                  <a:noFill/>
                </a:ln>
                <a:solidFill>
                  <a:schemeClr val="tx1"/>
                </a:solidFill>
                <a:effectLst/>
                <a:uLnTx/>
                <a:uFillTx/>
                <a:latin typeface="+mn-lt"/>
                <a:ea typeface="+mn-ea"/>
                <a:cs typeface="+mn-cs"/>
              </a:rPr>
              <a:t>= </a:t>
            </a:r>
            <a:r>
              <a:rPr lang="en-AU" sz="2400" dirty="0"/>
              <a:t>i</a:t>
            </a:r>
            <a:r>
              <a:rPr lang="en-AU" sz="2400" baseline="-25000" dirty="0"/>
              <a:t>2 </a:t>
            </a:r>
            <a:r>
              <a:rPr lang="en-AU" sz="2400" dirty="0"/>
              <a:t>+ i</a:t>
            </a:r>
            <a:r>
              <a:rPr lang="en-AU" sz="2400" baseline="-25000" dirty="0"/>
              <a:t>3 </a:t>
            </a:r>
          </a:p>
          <a:p>
            <a:pPr>
              <a:spcBef>
                <a:spcPct val="20000"/>
              </a:spcBef>
            </a:pPr>
            <a:r>
              <a:rPr lang="en-AU" sz="2400" dirty="0"/>
              <a:t>	i</a:t>
            </a:r>
            <a:r>
              <a:rPr lang="en-AU" sz="2400" baseline="-25000" dirty="0"/>
              <a:t>1 </a:t>
            </a:r>
            <a:r>
              <a:rPr lang="en-AU" sz="2400" dirty="0"/>
              <a:t>+ i</a:t>
            </a:r>
            <a:r>
              <a:rPr lang="en-AU" sz="2400" baseline="-25000" dirty="0"/>
              <a:t>4 </a:t>
            </a:r>
            <a:r>
              <a:rPr lang="en-AU" sz="2400" dirty="0"/>
              <a:t>= 2 x i</a:t>
            </a:r>
            <a:r>
              <a:rPr lang="en-AU" sz="2400" baseline="-25000" dirty="0"/>
              <a:t>4 </a:t>
            </a:r>
            <a:r>
              <a:rPr lang="en-AU" sz="2400" dirty="0"/>
              <a:t>+ 4</a:t>
            </a:r>
            <a:r>
              <a:rPr lang="en-AU" sz="2400" baseline="-25000" dirty="0"/>
              <a:t> </a:t>
            </a:r>
          </a:p>
          <a:p>
            <a:pPr>
              <a:spcBef>
                <a:spcPct val="20000"/>
              </a:spcBef>
            </a:pPr>
            <a:r>
              <a:rPr lang="en-AU" sz="2400" dirty="0"/>
              <a:t>	i</a:t>
            </a:r>
            <a:r>
              <a:rPr lang="en-AU" sz="2400" baseline="-25000" dirty="0"/>
              <a:t>1 </a:t>
            </a:r>
            <a:r>
              <a:rPr lang="en-AU" sz="2400" dirty="0"/>
              <a:t>= (i</a:t>
            </a:r>
            <a:r>
              <a:rPr lang="en-AU" sz="2400" baseline="-25000" dirty="0"/>
              <a:t>4 </a:t>
            </a:r>
            <a:r>
              <a:rPr lang="en-AU" sz="2400" dirty="0"/>
              <a:t>+ 4) Amps</a:t>
            </a:r>
          </a:p>
          <a:p>
            <a:pPr>
              <a:spcBef>
                <a:spcPct val="20000"/>
              </a:spcBef>
            </a:pPr>
            <a:r>
              <a:rPr lang="en-AU" sz="2400" dirty="0"/>
              <a:t>	i</a:t>
            </a:r>
            <a:r>
              <a:rPr lang="en-AU" sz="2400" baseline="-25000" dirty="0"/>
              <a:t>1 </a:t>
            </a:r>
            <a:r>
              <a:rPr lang="en-AU" sz="2400" dirty="0"/>
              <a:t>receives</a:t>
            </a:r>
            <a:r>
              <a:rPr lang="en-AU" sz="2400" baseline="-25000" dirty="0"/>
              <a:t> </a:t>
            </a:r>
            <a:r>
              <a:rPr lang="en-AU" sz="2400" dirty="0"/>
              <a:t>4 amps more than i</a:t>
            </a:r>
            <a:r>
              <a:rPr lang="en-AU" sz="2400" baseline="-25000" dirty="0"/>
              <a:t>4</a:t>
            </a:r>
            <a:r>
              <a:rPr lang="en-AU" sz="2400" dirty="0"/>
              <a:t>  </a:t>
            </a:r>
          </a:p>
          <a:p>
            <a:pPr>
              <a:spcBef>
                <a:spcPct val="20000"/>
              </a:spcBef>
            </a:pPr>
            <a:endParaRPr kumimoji="0" lang="en-AU"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marL="0" indent="0">
              <a:buNone/>
            </a:pPr>
            <a:r>
              <a:rPr lang="en-AU" sz="2800" b="1" u="sng" dirty="0">
                <a:solidFill>
                  <a:schemeClr val="bg1"/>
                </a:solidFill>
                <a:latin typeface="Arial" pitchFamily="34" charset="0"/>
                <a:cs typeface="Arial" pitchFamily="34" charset="0"/>
              </a:rPr>
              <a:t>Context:</a:t>
            </a:r>
            <a:r>
              <a:rPr lang="en-AU" sz="2800" dirty="0">
                <a:solidFill>
                  <a:schemeClr val="bg1"/>
                </a:solidFill>
                <a:latin typeface="Arial" pitchFamily="34" charset="0"/>
                <a:cs typeface="Arial" pitchFamily="34" charset="0"/>
              </a:rPr>
              <a:t> How is this content used to better society?</a:t>
            </a: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p:txBody>
      </p:sp>
      <p:sp>
        <p:nvSpPr>
          <p:cNvPr id="18" name="TextBox 17"/>
          <p:cNvSpPr txBox="1"/>
          <p:nvPr/>
        </p:nvSpPr>
        <p:spPr>
          <a:xfrm>
            <a:off x="755577" y="2204864"/>
            <a:ext cx="7344816" cy="1384995"/>
          </a:xfrm>
          <a:prstGeom prst="rect">
            <a:avLst/>
          </a:prstGeom>
          <a:noFill/>
        </p:spPr>
        <p:txBody>
          <a:bodyPr wrap="square" rtlCol="0">
            <a:spAutoFit/>
          </a:bodyPr>
          <a:lstStyle/>
          <a:p>
            <a:r>
              <a:rPr lang="en-AU" sz="2800" dirty="0">
                <a:solidFill>
                  <a:schemeClr val="bg1"/>
                </a:solidFill>
                <a:latin typeface="Arial" pitchFamily="34" charset="0"/>
                <a:cs typeface="Arial" pitchFamily="34" charset="0"/>
              </a:rPr>
              <a:t>The principles behind voltage and current can be used to produce more efficient circuitry with minimal energy wastage.</a:t>
            </a:r>
          </a:p>
        </p:txBody>
      </p:sp>
    </p:spTree>
    <p:extLst>
      <p:ext uri="{BB962C8B-B14F-4D97-AF65-F5344CB8AC3E}">
        <p14:creationId xmlns:p14="http://schemas.microsoft.com/office/powerpoint/2010/main" val="314058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Key words:</a:t>
            </a:r>
          </a:p>
          <a:p>
            <a:pPr>
              <a:buFont typeface="Arial" pitchFamily="34" charset="0"/>
              <a:buChar char="•"/>
            </a:pPr>
            <a:endParaRPr lang="en-AU" sz="2800" dirty="0">
              <a:solidFill>
                <a:schemeClr val="bg1"/>
              </a:solidFill>
            </a:endParaRPr>
          </a:p>
        </p:txBody>
      </p:sp>
      <p:sp>
        <p:nvSpPr>
          <p:cNvPr id="19" name="TextBox 18"/>
          <p:cNvSpPr txBox="1"/>
          <p:nvPr/>
        </p:nvSpPr>
        <p:spPr>
          <a:xfrm>
            <a:off x="539552" y="1916832"/>
            <a:ext cx="8208911" cy="2246769"/>
          </a:xfrm>
          <a:prstGeom prst="rect">
            <a:avLst/>
          </a:prstGeom>
          <a:noFill/>
        </p:spPr>
        <p:txBody>
          <a:bodyPr wrap="square" rtlCol="0">
            <a:spAutoFit/>
          </a:bodyPr>
          <a:lstStyle/>
          <a:p>
            <a:pPr marL="342900" indent="-342900">
              <a:buFont typeface="Arial" pitchFamily="34" charset="0"/>
              <a:buChar char="•"/>
            </a:pPr>
            <a:r>
              <a:rPr lang="en-AU" sz="2800" dirty="0" err="1">
                <a:solidFill>
                  <a:schemeClr val="bg1"/>
                </a:solidFill>
                <a:latin typeface="Arial" pitchFamily="34" charset="0"/>
                <a:cs typeface="Arial" pitchFamily="34" charset="0"/>
              </a:rPr>
              <a:t>Kirchoff</a:t>
            </a:r>
            <a:r>
              <a:rPr lang="en-AU" sz="2800" dirty="0">
                <a:solidFill>
                  <a:schemeClr val="bg1"/>
                </a:solidFill>
                <a:latin typeface="Arial" pitchFamily="34" charset="0"/>
                <a:cs typeface="Arial" pitchFamily="34" charset="0"/>
              </a:rPr>
              <a:t> Voltage Law</a:t>
            </a:r>
          </a:p>
          <a:p>
            <a:pPr marL="342900" indent="-342900">
              <a:buFont typeface="Arial" pitchFamily="34" charset="0"/>
              <a:buChar char="•"/>
            </a:pPr>
            <a:r>
              <a:rPr lang="en-AU" sz="2800" dirty="0" err="1">
                <a:solidFill>
                  <a:schemeClr val="bg1"/>
                </a:solidFill>
                <a:latin typeface="Arial" pitchFamily="34" charset="0"/>
                <a:cs typeface="Arial" pitchFamily="34" charset="0"/>
              </a:rPr>
              <a:t>Kirchoff</a:t>
            </a:r>
            <a:r>
              <a:rPr lang="en-AU" sz="2800" dirty="0">
                <a:solidFill>
                  <a:schemeClr val="bg1"/>
                </a:solidFill>
                <a:latin typeface="Arial" pitchFamily="34" charset="0"/>
                <a:cs typeface="Arial" pitchFamily="34" charset="0"/>
              </a:rPr>
              <a:t> Current Law</a:t>
            </a: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0486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Measuring Charge</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Font typeface="Arial" pitchFamily="34" charset="0"/>
              <a:buChar char="•"/>
            </a:pPr>
            <a:r>
              <a:rPr lang="en-AU" sz="2800" dirty="0">
                <a:solidFill>
                  <a:schemeClr val="bg1"/>
                </a:solidFill>
              </a:rPr>
              <a:t>The nucleus contains most of the mass of an atom, but occupies the smallest part of the atoms volume.</a:t>
            </a:r>
          </a:p>
          <a:p>
            <a:pPr>
              <a:buFont typeface="Arial" pitchFamily="34" charset="0"/>
              <a:buChar char="•"/>
            </a:pPr>
            <a:endParaRPr lang="en-AU" sz="2800" dirty="0">
              <a:solidFill>
                <a:schemeClr val="bg1"/>
              </a:solidFill>
            </a:endParaRPr>
          </a:p>
          <a:p>
            <a:pPr>
              <a:buFont typeface="Arial" pitchFamily="34" charset="0"/>
              <a:buChar char="•"/>
            </a:pPr>
            <a:r>
              <a:rPr lang="en-AU" sz="2800" dirty="0">
                <a:solidFill>
                  <a:schemeClr val="bg1"/>
                </a:solidFill>
              </a:rPr>
              <a:t>The electrons are the significant component of an atom when discussing electrical charge. The excess or lack of electrons determines an atoms charge.</a:t>
            </a:r>
          </a:p>
          <a:p>
            <a:pPr>
              <a:buFont typeface="Arial" pitchFamily="34" charset="0"/>
              <a:buChar char="•"/>
            </a:pPr>
            <a:endParaRPr lang="en-AU" sz="2800" dirty="0">
              <a:solidFill>
                <a:schemeClr val="bg1"/>
              </a:solidFill>
            </a:endParaRPr>
          </a:p>
          <a:p>
            <a:pPr>
              <a:buFont typeface="Arial" pitchFamily="34" charset="0"/>
              <a:buChar char="•"/>
            </a:pPr>
            <a:r>
              <a:rPr lang="en-AU" sz="2800" dirty="0">
                <a:solidFill>
                  <a:schemeClr val="bg1"/>
                </a:solidFill>
              </a:rPr>
              <a:t>The unit of charge is measured in Coulombs (C).</a:t>
            </a:r>
          </a:p>
          <a:p>
            <a:pPr>
              <a:buFont typeface="Arial" pitchFamily="34" charset="0"/>
              <a:buChar char="•"/>
            </a:pPr>
            <a:endParaRPr lang="en-AU" sz="2800" dirty="0">
              <a:solidFill>
                <a:schemeClr val="bg1"/>
              </a:solidFill>
            </a:endParaRPr>
          </a:p>
          <a:p>
            <a:pPr>
              <a:buFont typeface="Arial" pitchFamily="34" charset="0"/>
              <a:buChar char="•"/>
            </a:pPr>
            <a:r>
              <a:rPr lang="en-AU" sz="2800" dirty="0">
                <a:solidFill>
                  <a:schemeClr val="bg1"/>
                </a:solidFill>
              </a:rPr>
              <a:t>1 electron has a charge of 1.602 x 10</a:t>
            </a:r>
            <a:r>
              <a:rPr lang="en-AU" sz="2800" baseline="30000" dirty="0">
                <a:solidFill>
                  <a:schemeClr val="bg1"/>
                </a:solidFill>
              </a:rPr>
              <a:t>-19</a:t>
            </a:r>
            <a:r>
              <a:rPr lang="en-AU" sz="2800" dirty="0">
                <a:solidFill>
                  <a:schemeClr val="bg1"/>
                </a:solidFill>
              </a:rPr>
              <a:t> C</a:t>
            </a:r>
          </a:p>
        </p:txBody>
      </p:sp>
    </p:spTree>
    <p:extLst>
      <p:ext uri="{BB962C8B-B14F-4D97-AF65-F5344CB8AC3E}">
        <p14:creationId xmlns:p14="http://schemas.microsoft.com/office/powerpoint/2010/main" val="6855611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5.6 - due first lesson next week.</a:t>
            </a:r>
          </a:p>
          <a:p>
            <a:endParaRPr lang="en-AU" sz="16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6.1 &amp; 6.2 page 172-185 and answer </a:t>
            </a:r>
          </a:p>
          <a:p>
            <a:pPr marL="0" indent="0">
              <a:buNone/>
            </a:pPr>
            <a:r>
              <a:rPr lang="en-AU" sz="2800" dirty="0">
                <a:solidFill>
                  <a:schemeClr val="bg1"/>
                </a:solidFill>
                <a:latin typeface="Arial" pitchFamily="34" charset="0"/>
                <a:cs typeface="Arial" pitchFamily="34" charset="0"/>
              </a:rPr>
              <a:t>	Q1&amp;2 Set 6.1</a:t>
            </a:r>
          </a:p>
          <a:p>
            <a:pPr marL="0" indent="0">
              <a:buNone/>
            </a:pPr>
            <a:r>
              <a:rPr lang="en-AU" sz="2800" dirty="0">
                <a:solidFill>
                  <a:schemeClr val="bg1"/>
                </a:solidFill>
                <a:latin typeface="Arial" pitchFamily="34" charset="0"/>
                <a:cs typeface="Arial" pitchFamily="34" charset="0"/>
              </a:rPr>
              <a:t>	Q1&amp;2 Set 6.2</a:t>
            </a:r>
          </a:p>
          <a:p>
            <a:pPr marL="0" indent="0">
              <a:buNone/>
              <a:tabLst>
                <a:tab pos="361950" algn="l"/>
              </a:tabLst>
            </a:pPr>
            <a:r>
              <a:rPr lang="en-AU" sz="2800" dirty="0">
                <a:solidFill>
                  <a:schemeClr val="bg1"/>
                </a:solidFill>
                <a:latin typeface="Arial" pitchFamily="34" charset="0"/>
                <a:cs typeface="Arial" pitchFamily="34" charset="0"/>
              </a:rPr>
              <a:t>	by next lesson.</a:t>
            </a:r>
          </a:p>
          <a:p>
            <a:pPr marL="0" indent="0">
              <a:buNone/>
              <a:tabLst>
                <a:tab pos="361950" algn="l"/>
              </a:tabLst>
            </a:pPr>
            <a:endParaRPr lang="en-AU" sz="1600" dirty="0">
              <a:solidFill>
                <a:schemeClr val="bg1"/>
              </a:solidFill>
              <a:latin typeface="Arial" pitchFamily="34" charset="0"/>
              <a:cs typeface="Arial" pitchFamily="34" charset="0"/>
            </a:endParaRPr>
          </a:p>
          <a:p>
            <a:pPr>
              <a:tabLst>
                <a:tab pos="361950" algn="l"/>
              </a:tabLst>
            </a:pPr>
            <a:r>
              <a:rPr lang="en-AU" sz="2800" dirty="0">
                <a:solidFill>
                  <a:schemeClr val="bg1"/>
                </a:solidFill>
                <a:latin typeface="Arial" pitchFamily="34" charset="0"/>
                <a:cs typeface="Arial" pitchFamily="34" charset="0"/>
              </a:rPr>
              <a:t>Chapter 5 Review questions page 169 – 170 due first lesson next week. </a:t>
            </a:r>
          </a:p>
          <a:p>
            <a:pPr marL="0" indent="0">
              <a:buNone/>
              <a:tabLst>
                <a:tab pos="361950" algn="l"/>
              </a:tabLst>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5502903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t>Page Setup</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dirty="0">
                <a:latin typeface="Arial" pitchFamily="34" charset="0"/>
                <a:cs typeface="Arial" pitchFamily="34" charset="0"/>
              </a:rPr>
              <a:t>Set up the </a:t>
            </a:r>
            <a:r>
              <a:rPr lang="en-AU" sz="2800" b="1" u="sng" dirty="0">
                <a:latin typeface="Arial" pitchFamily="34" charset="0"/>
                <a:cs typeface="Arial" pitchFamily="34" charset="0"/>
              </a:rPr>
              <a:t>first</a:t>
            </a:r>
            <a:r>
              <a:rPr lang="en-AU" sz="2800" dirty="0">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800" dirty="0">
              <a:solidFill>
                <a:schemeClr val="bg1"/>
              </a:solidFill>
            </a:endParaRPr>
          </a:p>
          <a:p>
            <a:pPr>
              <a:buFont typeface="Arial" pitchFamily="34" charset="0"/>
              <a:buChar char="•"/>
            </a:pPr>
            <a:endParaRPr lang="en-AU" sz="2800" dirty="0">
              <a:solidFill>
                <a:schemeClr val="bg1"/>
              </a:solidFill>
            </a:endParaRPr>
          </a:p>
        </p:txBody>
      </p:sp>
      <p:grpSp>
        <p:nvGrpSpPr>
          <p:cNvPr id="4" name="Group 3"/>
          <p:cNvGrpSpPr/>
          <p:nvPr/>
        </p:nvGrpSpPr>
        <p:grpSpPr>
          <a:xfrm>
            <a:off x="467544" y="2697062"/>
            <a:ext cx="8280920" cy="6008586"/>
            <a:chOff x="971600" y="2276872"/>
            <a:chExt cx="7046046" cy="5112568"/>
          </a:xfrm>
        </p:grpSpPr>
        <p:grpSp>
          <p:nvGrpSpPr>
            <p:cNvPr id="5" name="Group 4"/>
            <p:cNvGrpSpPr/>
            <p:nvPr/>
          </p:nvGrpSpPr>
          <p:grpSpPr>
            <a:xfrm>
              <a:off x="971600" y="2276872"/>
              <a:ext cx="7046046" cy="5112568"/>
              <a:chOff x="971600" y="2276872"/>
              <a:chExt cx="7046046" cy="5112568"/>
            </a:xfrm>
          </p:grpSpPr>
          <p:grpSp>
            <p:nvGrpSpPr>
              <p:cNvPr id="7" name="Group 6"/>
              <p:cNvGrpSpPr/>
              <p:nvPr/>
            </p:nvGrpSpPr>
            <p:grpSpPr>
              <a:xfrm>
                <a:off x="971600" y="2276872"/>
                <a:ext cx="6984776" cy="5112568"/>
                <a:chOff x="971600" y="2276872"/>
                <a:chExt cx="6984776" cy="5112568"/>
              </a:xfrm>
            </p:grpSpPr>
            <p:cxnSp>
              <p:nvCxnSpPr>
                <p:cNvPr id="12" name="Straight Connector 11"/>
                <p:cNvCxnSpPr/>
                <p:nvPr/>
              </p:nvCxnSpPr>
              <p:spPr>
                <a:xfrm flipV="1">
                  <a:off x="971600"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71600" y="2276872"/>
                  <a:ext cx="69847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56376"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56176" y="2276873"/>
                  <a:ext cx="0" cy="23666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145438" y="4643500"/>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3328551"/>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71600" y="2297589"/>
                <a:ext cx="7046046" cy="2359576"/>
                <a:chOff x="971600" y="1361485"/>
                <a:chExt cx="7046046" cy="2359576"/>
              </a:xfrm>
            </p:grpSpPr>
            <p:sp>
              <p:nvSpPr>
                <p:cNvPr id="9" name="TextBox 8"/>
                <p:cNvSpPr txBox="1"/>
                <p:nvPr/>
              </p:nvSpPr>
              <p:spPr>
                <a:xfrm>
                  <a:off x="971600" y="1361485"/>
                  <a:ext cx="5184576" cy="707076"/>
                </a:xfrm>
                <a:prstGeom prst="rect">
                  <a:avLst/>
                </a:prstGeom>
                <a:noFill/>
              </p:spPr>
              <p:txBody>
                <a:bodyPr wrap="square" rtlCol="0">
                  <a:spAutoFit/>
                </a:bodyPr>
                <a:lstStyle/>
                <a:p>
                  <a:r>
                    <a:rPr lang="en-AU" sz="2400" b="1" u="sng" dirty="0"/>
                    <a:t>Focus:</a:t>
                  </a:r>
                  <a:r>
                    <a:rPr lang="en-AU" sz="2400" dirty="0"/>
                    <a:t> State the Chapter Number, Title and the page numbers (3 lines).  </a:t>
                  </a:r>
                </a:p>
              </p:txBody>
            </p:sp>
            <p:sp>
              <p:nvSpPr>
                <p:cNvPr id="10" name="TextBox 9"/>
                <p:cNvSpPr txBox="1"/>
                <p:nvPr/>
              </p:nvSpPr>
              <p:spPr>
                <a:xfrm>
                  <a:off x="971600" y="2385473"/>
                  <a:ext cx="5155404" cy="1335588"/>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1" name="TextBox 10"/>
                <p:cNvSpPr txBox="1"/>
                <p:nvPr/>
              </p:nvSpPr>
              <p:spPr>
                <a:xfrm>
                  <a:off x="6156176" y="1361485"/>
                  <a:ext cx="1861470" cy="2345909"/>
                </a:xfrm>
                <a:prstGeom prst="rect">
                  <a:avLst/>
                </a:prstGeom>
                <a:noFill/>
              </p:spPr>
              <p:txBody>
                <a:bodyPr wrap="square" rtlCol="0">
                  <a:spAutoFit/>
                </a:bodyPr>
                <a:lstStyle/>
                <a:p>
                  <a:r>
                    <a:rPr lang="en-AU" sz="2100" b="1" u="sng" dirty="0"/>
                    <a:t>Keywords:</a:t>
                  </a:r>
                  <a:r>
                    <a:rPr lang="en-AU" sz="2100" dirty="0"/>
                    <a:t> During the lesson write out your own keywords used during the lesson.                              (8 lines)</a:t>
                  </a:r>
                </a:p>
              </p:txBody>
            </p:sp>
          </p:grpSp>
        </p:grpSp>
        <p:cxnSp>
          <p:nvCxnSpPr>
            <p:cNvPr id="6" name="Straight Connector 5"/>
            <p:cNvCxnSpPr/>
            <p:nvPr/>
          </p:nvCxnSpPr>
          <p:spPr>
            <a:xfrm flipH="1">
              <a:off x="971600" y="4643500"/>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09459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28992" y="2571744"/>
            <a:ext cx="5457825" cy="1127125"/>
          </a:xfrm>
        </p:spPr>
        <p:txBody>
          <a:bodyPr/>
          <a:lstStyle/>
          <a:p>
            <a:pPr algn="l"/>
            <a:r>
              <a:rPr lang="en-AU" sz="4000" dirty="0">
                <a:solidFill>
                  <a:schemeClr val="bg1"/>
                </a:solidFill>
              </a:rPr>
              <a:t>Parallel &amp; Series Circuits</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a:solidFill>
                  <a:schemeClr val="bg1"/>
                </a:solidFill>
              </a:rPr>
              <a:t>Chapter 6.1 &amp; 6.2</a:t>
            </a:r>
          </a:p>
          <a:p>
            <a:pPr algn="l"/>
            <a:r>
              <a:rPr lang="en-AU" sz="2400" dirty="0">
                <a:solidFill>
                  <a:schemeClr val="bg1"/>
                </a:solidFill>
              </a:rPr>
              <a:t>pages 172-182 &amp; pages 183-185</a:t>
            </a:r>
          </a:p>
        </p:txBody>
      </p:sp>
    </p:spTree>
    <p:extLst>
      <p:ext uri="{BB962C8B-B14F-4D97-AF65-F5344CB8AC3E}">
        <p14:creationId xmlns:p14="http://schemas.microsoft.com/office/powerpoint/2010/main" val="42858183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a:t>Series Circuits</a:t>
            </a:r>
          </a:p>
        </p:txBody>
      </p:sp>
      <p:pic>
        <p:nvPicPr>
          <p:cNvPr id="23554" name="Picture 2"/>
          <p:cNvPicPr>
            <a:picLocks noChangeAspect="1" noChangeArrowheads="1"/>
          </p:cNvPicPr>
          <p:nvPr/>
        </p:nvPicPr>
        <p:blipFill>
          <a:blip r:embed="rId3"/>
          <a:srcRect/>
          <a:stretch>
            <a:fillRect/>
          </a:stretch>
        </p:blipFill>
        <p:spPr bwMode="auto">
          <a:xfrm>
            <a:off x="2357422" y="928669"/>
            <a:ext cx="4357718" cy="3083439"/>
          </a:xfrm>
          <a:prstGeom prst="rect">
            <a:avLst/>
          </a:prstGeom>
          <a:noFill/>
          <a:ln w="9525">
            <a:noFill/>
            <a:miter lim="800000"/>
            <a:headEnd/>
            <a:tailEnd/>
          </a:ln>
          <a:effectLst/>
        </p:spPr>
      </p:pic>
      <p:sp>
        <p:nvSpPr>
          <p:cNvPr id="7" name="TextBox 6"/>
          <p:cNvSpPr txBox="1"/>
          <p:nvPr/>
        </p:nvSpPr>
        <p:spPr>
          <a:xfrm>
            <a:off x="3714744" y="4214818"/>
            <a:ext cx="3786214" cy="1938992"/>
          </a:xfrm>
          <a:prstGeom prst="rect">
            <a:avLst/>
          </a:prstGeom>
          <a:solidFill>
            <a:schemeClr val="accent1">
              <a:lumMod val="60000"/>
              <a:lumOff val="40000"/>
            </a:schemeClr>
          </a:solidFill>
        </p:spPr>
        <p:txBody>
          <a:bodyPr wrap="square" rtlCol="0">
            <a:spAutoFit/>
          </a:bodyPr>
          <a:lstStyle/>
          <a:p>
            <a:r>
              <a:rPr lang="en-AU" sz="4000" i="1" dirty="0"/>
              <a:t>V </a:t>
            </a:r>
            <a:r>
              <a:rPr lang="en-AU" sz="4000" dirty="0"/>
              <a:t>= </a:t>
            </a:r>
            <a:r>
              <a:rPr lang="en-AU" sz="4000" i="1" dirty="0"/>
              <a:t>V</a:t>
            </a:r>
            <a:r>
              <a:rPr lang="en-AU" sz="4000" baseline="-25000" dirty="0"/>
              <a:t>1</a:t>
            </a:r>
            <a:r>
              <a:rPr lang="en-AU" sz="4000" dirty="0"/>
              <a:t> + </a:t>
            </a:r>
            <a:r>
              <a:rPr lang="en-AU" sz="4000" i="1" dirty="0"/>
              <a:t>V</a:t>
            </a:r>
            <a:r>
              <a:rPr lang="en-AU" sz="4000" baseline="-25000" dirty="0"/>
              <a:t>2</a:t>
            </a:r>
          </a:p>
          <a:p>
            <a:r>
              <a:rPr lang="en-AU" sz="4000" i="1" dirty="0"/>
              <a:t>R</a:t>
            </a:r>
            <a:r>
              <a:rPr lang="en-AU" sz="4000" i="1" baseline="-25000" dirty="0"/>
              <a:t>e</a:t>
            </a:r>
            <a:r>
              <a:rPr lang="en-AU" sz="4000" i="1" dirty="0"/>
              <a:t> </a:t>
            </a:r>
            <a:r>
              <a:rPr lang="en-AU" sz="4000" dirty="0"/>
              <a:t>= </a:t>
            </a:r>
            <a:r>
              <a:rPr lang="en-AU" sz="4000" i="1" dirty="0"/>
              <a:t>R</a:t>
            </a:r>
            <a:r>
              <a:rPr lang="en-AU" sz="4000" baseline="-25000" dirty="0"/>
              <a:t>1</a:t>
            </a:r>
            <a:r>
              <a:rPr lang="en-AU" sz="4000" dirty="0"/>
              <a:t> + </a:t>
            </a:r>
            <a:r>
              <a:rPr lang="en-AU" sz="4000" i="1" dirty="0"/>
              <a:t>R</a:t>
            </a:r>
            <a:r>
              <a:rPr lang="en-AU" sz="4000" baseline="-25000" dirty="0"/>
              <a:t>2</a:t>
            </a:r>
          </a:p>
          <a:p>
            <a:r>
              <a:rPr lang="en-AU" sz="4000" i="1" dirty="0"/>
              <a:t>I </a:t>
            </a:r>
            <a:r>
              <a:rPr lang="en-AU" sz="4000" dirty="0"/>
              <a:t>= </a:t>
            </a:r>
            <a:r>
              <a:rPr lang="en-AU" sz="4000" i="1" dirty="0"/>
              <a:t>I</a:t>
            </a:r>
            <a:r>
              <a:rPr lang="en-AU" sz="4000" baseline="-25000" dirty="0"/>
              <a:t>1</a:t>
            </a:r>
            <a:r>
              <a:rPr lang="en-AU" sz="4000" dirty="0"/>
              <a:t> = </a:t>
            </a:r>
            <a:r>
              <a:rPr lang="en-AU" sz="4000" i="1" dirty="0"/>
              <a:t>I</a:t>
            </a:r>
            <a:r>
              <a:rPr lang="en-AU" sz="4000" baseline="-25000" dirty="0"/>
              <a:t>2</a:t>
            </a:r>
            <a:endParaRPr lang="en-AU" sz="4000" baseline="-25000" dirty="0">
              <a:latin typeface="+mj-l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a:t>Parallel Circuits</a:t>
            </a:r>
          </a:p>
        </p:txBody>
      </p:sp>
      <p:sp>
        <p:nvSpPr>
          <p:cNvPr id="7" name="TextBox 6"/>
          <p:cNvSpPr txBox="1"/>
          <p:nvPr/>
        </p:nvSpPr>
        <p:spPr>
          <a:xfrm>
            <a:off x="3428992" y="4077072"/>
            <a:ext cx="5143536" cy="2554545"/>
          </a:xfrm>
          <a:prstGeom prst="rect">
            <a:avLst/>
          </a:prstGeom>
          <a:solidFill>
            <a:schemeClr val="accent1">
              <a:lumMod val="60000"/>
              <a:lumOff val="40000"/>
            </a:schemeClr>
          </a:solidFill>
        </p:spPr>
        <p:txBody>
          <a:bodyPr wrap="square" rtlCol="0">
            <a:spAutoFit/>
          </a:bodyPr>
          <a:lstStyle/>
          <a:p>
            <a:r>
              <a:rPr lang="en-AU" sz="4000" i="1" dirty="0"/>
              <a:t>V </a:t>
            </a:r>
            <a:r>
              <a:rPr lang="en-AU" sz="4000" dirty="0"/>
              <a:t>= </a:t>
            </a:r>
            <a:r>
              <a:rPr lang="en-AU" sz="4000" i="1" dirty="0"/>
              <a:t>V</a:t>
            </a:r>
            <a:r>
              <a:rPr lang="en-AU" sz="4000" baseline="-25000" dirty="0"/>
              <a:t>1</a:t>
            </a:r>
            <a:r>
              <a:rPr lang="en-AU" sz="4000" dirty="0"/>
              <a:t> = </a:t>
            </a:r>
            <a:r>
              <a:rPr lang="en-AU" sz="4000" i="1" dirty="0"/>
              <a:t>V</a:t>
            </a:r>
            <a:r>
              <a:rPr lang="en-AU" sz="4000" baseline="-25000" dirty="0"/>
              <a:t>2</a:t>
            </a:r>
          </a:p>
          <a:p>
            <a:r>
              <a:rPr lang="en-AU" sz="4000" u="sng" dirty="0"/>
              <a:t> 1  </a:t>
            </a:r>
            <a:r>
              <a:rPr lang="en-AU" sz="4000" dirty="0"/>
              <a:t> = ( </a:t>
            </a:r>
            <a:r>
              <a:rPr lang="en-AU" sz="4000" u="sng" dirty="0"/>
              <a:t>  1  </a:t>
            </a:r>
            <a:r>
              <a:rPr lang="en-AU" sz="4000" dirty="0"/>
              <a:t> + </a:t>
            </a:r>
            <a:r>
              <a:rPr lang="en-AU" sz="4000" u="sng" dirty="0"/>
              <a:t>  1  </a:t>
            </a:r>
            <a:r>
              <a:rPr lang="en-AU" sz="4000" dirty="0"/>
              <a:t> )</a:t>
            </a:r>
          </a:p>
          <a:p>
            <a:r>
              <a:rPr lang="en-AU" sz="4000" i="1" dirty="0"/>
              <a:t> R</a:t>
            </a:r>
            <a:r>
              <a:rPr lang="en-AU" sz="4000" i="1" baseline="-25000" dirty="0"/>
              <a:t>e </a:t>
            </a:r>
            <a:r>
              <a:rPr lang="en-AU" sz="4000" dirty="0"/>
              <a:t>	      </a:t>
            </a:r>
            <a:r>
              <a:rPr lang="en-AU" sz="4000" i="1" dirty="0"/>
              <a:t>R</a:t>
            </a:r>
            <a:r>
              <a:rPr lang="en-AU" sz="4000" baseline="-25000" dirty="0"/>
              <a:t>1         </a:t>
            </a:r>
            <a:r>
              <a:rPr lang="en-AU" sz="4000" i="1" dirty="0"/>
              <a:t>R</a:t>
            </a:r>
            <a:r>
              <a:rPr lang="en-AU" sz="4000" baseline="-25000" dirty="0"/>
              <a:t>2</a:t>
            </a:r>
            <a:endParaRPr lang="en-AU" sz="4000" dirty="0"/>
          </a:p>
          <a:p>
            <a:r>
              <a:rPr lang="en-AU" sz="4000" i="1" dirty="0"/>
              <a:t>I </a:t>
            </a:r>
            <a:r>
              <a:rPr lang="en-AU" sz="4000" dirty="0"/>
              <a:t>= </a:t>
            </a:r>
            <a:r>
              <a:rPr lang="en-AU" sz="4000" i="1" dirty="0"/>
              <a:t>I</a:t>
            </a:r>
            <a:r>
              <a:rPr lang="en-AU" sz="4000" baseline="-25000" dirty="0"/>
              <a:t>1</a:t>
            </a:r>
            <a:r>
              <a:rPr lang="en-AU" sz="4000" dirty="0"/>
              <a:t> + </a:t>
            </a:r>
            <a:r>
              <a:rPr lang="en-AU" sz="4000" i="1" dirty="0"/>
              <a:t>I</a:t>
            </a:r>
            <a:r>
              <a:rPr lang="en-AU" sz="4000" baseline="-25000" dirty="0"/>
              <a:t>2</a:t>
            </a:r>
            <a:endParaRPr lang="en-AU" sz="4000" baseline="-25000" dirty="0">
              <a:latin typeface="+mj-lt"/>
            </a:endParaRPr>
          </a:p>
        </p:txBody>
      </p:sp>
      <p:pic>
        <p:nvPicPr>
          <p:cNvPr id="24578" name="Picture 2"/>
          <p:cNvPicPr>
            <a:picLocks noChangeAspect="1" noChangeArrowheads="1"/>
          </p:cNvPicPr>
          <p:nvPr/>
        </p:nvPicPr>
        <p:blipFill>
          <a:blip r:embed="rId3"/>
          <a:srcRect/>
          <a:stretch>
            <a:fillRect/>
          </a:stretch>
        </p:blipFill>
        <p:spPr bwMode="auto">
          <a:xfrm>
            <a:off x="2357422" y="928670"/>
            <a:ext cx="4429156" cy="31380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Parallel and Series Circuits</a:t>
            </a:r>
          </a:p>
        </p:txBody>
      </p:sp>
      <p:sp>
        <p:nvSpPr>
          <p:cNvPr id="5123" name="Espace réservé du contenu 2"/>
          <p:cNvSpPr>
            <a:spLocks noGrp="1"/>
          </p:cNvSpPr>
          <p:nvPr>
            <p:ph idx="1"/>
          </p:nvPr>
        </p:nvSpPr>
        <p:spPr>
          <a:xfrm>
            <a:off x="457200" y="1357299"/>
            <a:ext cx="8229600" cy="4929202"/>
          </a:xfrm>
          <a:solidFill>
            <a:schemeClr val="accent1">
              <a:alpha val="50000"/>
            </a:schemeClr>
          </a:solidFill>
        </p:spPr>
        <p:txBody>
          <a:bodyPr/>
          <a:lstStyle/>
          <a:p>
            <a:pPr>
              <a:buNone/>
            </a:pPr>
            <a:r>
              <a:rPr lang="en-AU" sz="2800" dirty="0">
                <a:solidFill>
                  <a:schemeClr val="bg1"/>
                </a:solidFill>
              </a:rPr>
              <a:t>Series Circuit</a:t>
            </a:r>
          </a:p>
          <a:p>
            <a:pPr>
              <a:buNone/>
            </a:pPr>
            <a:r>
              <a:rPr lang="en-AU" sz="2800" dirty="0">
                <a:solidFill>
                  <a:schemeClr val="bg1"/>
                </a:solidFill>
              </a:rPr>
              <a:t>		V</a:t>
            </a:r>
            <a:r>
              <a:rPr lang="en-AU" sz="2800" baseline="-25000" dirty="0">
                <a:solidFill>
                  <a:schemeClr val="bg1"/>
                </a:solidFill>
              </a:rPr>
              <a:t>T</a:t>
            </a:r>
            <a:r>
              <a:rPr lang="en-AU" sz="2800" dirty="0">
                <a:solidFill>
                  <a:schemeClr val="bg1"/>
                </a:solidFill>
              </a:rPr>
              <a:t> = V</a:t>
            </a:r>
            <a:r>
              <a:rPr lang="en-AU" sz="2800" baseline="-25000" dirty="0">
                <a:solidFill>
                  <a:schemeClr val="bg1"/>
                </a:solidFill>
              </a:rPr>
              <a:t>1</a:t>
            </a:r>
            <a:r>
              <a:rPr lang="en-AU" sz="2800" dirty="0">
                <a:solidFill>
                  <a:schemeClr val="bg1"/>
                </a:solidFill>
              </a:rPr>
              <a:t> + V</a:t>
            </a:r>
            <a:r>
              <a:rPr lang="en-AU" sz="2800" baseline="-25000" dirty="0">
                <a:solidFill>
                  <a:schemeClr val="bg1"/>
                </a:solidFill>
              </a:rPr>
              <a:t>2</a:t>
            </a:r>
            <a:r>
              <a:rPr lang="en-AU" sz="2800" dirty="0">
                <a:solidFill>
                  <a:schemeClr val="bg1"/>
                </a:solidFill>
              </a:rPr>
              <a:t> + V</a:t>
            </a:r>
            <a:r>
              <a:rPr lang="en-AU" sz="2800" baseline="-25000" dirty="0">
                <a:solidFill>
                  <a:schemeClr val="bg1"/>
                </a:solidFill>
              </a:rPr>
              <a:t>3</a:t>
            </a:r>
            <a:r>
              <a:rPr lang="en-AU" sz="2800" dirty="0">
                <a:solidFill>
                  <a:schemeClr val="bg1"/>
                </a:solidFill>
              </a:rPr>
              <a:t> + …..</a:t>
            </a:r>
          </a:p>
          <a:p>
            <a:pPr>
              <a:buNone/>
            </a:pPr>
            <a:r>
              <a:rPr lang="en-AU" sz="2800" dirty="0">
                <a:solidFill>
                  <a:schemeClr val="bg1"/>
                </a:solidFill>
              </a:rPr>
              <a:t>		R</a:t>
            </a:r>
            <a:r>
              <a:rPr lang="en-AU" sz="2800" baseline="-25000" dirty="0">
                <a:solidFill>
                  <a:schemeClr val="bg1"/>
                </a:solidFill>
              </a:rPr>
              <a:t>T</a:t>
            </a:r>
            <a:r>
              <a:rPr lang="en-AU" sz="2800" dirty="0">
                <a:solidFill>
                  <a:schemeClr val="bg1"/>
                </a:solidFill>
              </a:rPr>
              <a:t> = R</a:t>
            </a:r>
            <a:r>
              <a:rPr lang="en-AU" sz="2800" baseline="-25000" dirty="0">
                <a:solidFill>
                  <a:schemeClr val="bg1"/>
                </a:solidFill>
              </a:rPr>
              <a:t>1</a:t>
            </a:r>
            <a:r>
              <a:rPr lang="en-AU" sz="2800" dirty="0">
                <a:solidFill>
                  <a:schemeClr val="bg1"/>
                </a:solidFill>
              </a:rPr>
              <a:t> + R</a:t>
            </a:r>
            <a:r>
              <a:rPr lang="en-AU" sz="2800" baseline="-25000" dirty="0">
                <a:solidFill>
                  <a:schemeClr val="bg1"/>
                </a:solidFill>
              </a:rPr>
              <a:t>2</a:t>
            </a:r>
            <a:r>
              <a:rPr lang="en-AU" sz="2800" dirty="0">
                <a:solidFill>
                  <a:schemeClr val="bg1"/>
                </a:solidFill>
              </a:rPr>
              <a:t> + R</a:t>
            </a:r>
            <a:r>
              <a:rPr lang="en-AU" sz="2800" baseline="-25000" dirty="0">
                <a:solidFill>
                  <a:schemeClr val="bg1"/>
                </a:solidFill>
              </a:rPr>
              <a:t>3</a:t>
            </a:r>
            <a:r>
              <a:rPr lang="en-AU" sz="2800" dirty="0">
                <a:solidFill>
                  <a:schemeClr val="bg1"/>
                </a:solidFill>
              </a:rPr>
              <a:t> + …..</a:t>
            </a:r>
          </a:p>
          <a:p>
            <a:pPr>
              <a:buNone/>
            </a:pPr>
            <a:r>
              <a:rPr lang="en-AU" sz="2800" dirty="0">
                <a:solidFill>
                  <a:schemeClr val="bg1"/>
                </a:solidFill>
              </a:rPr>
              <a:t>		I</a:t>
            </a:r>
            <a:r>
              <a:rPr lang="en-AU" sz="2800" baseline="-25000" dirty="0">
                <a:solidFill>
                  <a:schemeClr val="bg1"/>
                </a:solidFill>
              </a:rPr>
              <a:t>T</a:t>
            </a:r>
            <a:r>
              <a:rPr lang="en-AU" sz="2800" dirty="0">
                <a:solidFill>
                  <a:schemeClr val="bg1"/>
                </a:solidFill>
              </a:rPr>
              <a:t> = I</a:t>
            </a:r>
            <a:r>
              <a:rPr lang="en-AU" sz="2800" baseline="-25000" dirty="0">
                <a:solidFill>
                  <a:schemeClr val="bg1"/>
                </a:solidFill>
              </a:rPr>
              <a:t>1</a:t>
            </a:r>
            <a:r>
              <a:rPr lang="en-AU" sz="2800" dirty="0">
                <a:solidFill>
                  <a:schemeClr val="bg1"/>
                </a:solidFill>
              </a:rPr>
              <a:t> = I</a:t>
            </a:r>
            <a:r>
              <a:rPr lang="en-AU" sz="2800" baseline="-25000" dirty="0">
                <a:solidFill>
                  <a:schemeClr val="bg1"/>
                </a:solidFill>
              </a:rPr>
              <a:t>2</a:t>
            </a:r>
            <a:r>
              <a:rPr lang="en-AU" sz="2800" dirty="0">
                <a:solidFill>
                  <a:schemeClr val="bg1"/>
                </a:solidFill>
              </a:rPr>
              <a:t> = I</a:t>
            </a:r>
            <a:r>
              <a:rPr lang="en-AU" sz="2800" baseline="-25000" dirty="0">
                <a:solidFill>
                  <a:schemeClr val="bg1"/>
                </a:solidFill>
              </a:rPr>
              <a:t>3</a:t>
            </a:r>
            <a:r>
              <a:rPr lang="en-AU" sz="2800" dirty="0">
                <a:solidFill>
                  <a:schemeClr val="bg1"/>
                </a:solidFill>
              </a:rPr>
              <a:t> = …..</a:t>
            </a:r>
          </a:p>
          <a:p>
            <a:pPr>
              <a:buNone/>
            </a:pPr>
            <a:r>
              <a:rPr lang="en-AU" sz="2800" dirty="0">
                <a:solidFill>
                  <a:schemeClr val="bg1"/>
                </a:solidFill>
              </a:rPr>
              <a:t>Parallel Circuit</a:t>
            </a:r>
          </a:p>
          <a:p>
            <a:pPr>
              <a:spcAft>
                <a:spcPts val="672"/>
              </a:spcAft>
              <a:buNone/>
            </a:pPr>
            <a:r>
              <a:rPr lang="en-AU" sz="2800" dirty="0">
                <a:solidFill>
                  <a:schemeClr val="bg1"/>
                </a:solidFill>
              </a:rPr>
              <a:t>		V</a:t>
            </a:r>
            <a:r>
              <a:rPr lang="en-AU" sz="2800" baseline="-25000" dirty="0">
                <a:solidFill>
                  <a:schemeClr val="bg1"/>
                </a:solidFill>
              </a:rPr>
              <a:t>T</a:t>
            </a:r>
            <a:r>
              <a:rPr lang="en-AU" sz="2800" dirty="0">
                <a:solidFill>
                  <a:schemeClr val="bg1"/>
                </a:solidFill>
              </a:rPr>
              <a:t> = V</a:t>
            </a:r>
            <a:r>
              <a:rPr lang="en-AU" sz="2800" baseline="-25000" dirty="0">
                <a:solidFill>
                  <a:schemeClr val="bg1"/>
                </a:solidFill>
              </a:rPr>
              <a:t>1</a:t>
            </a:r>
            <a:r>
              <a:rPr lang="en-AU" sz="2800" dirty="0">
                <a:solidFill>
                  <a:schemeClr val="bg1"/>
                </a:solidFill>
              </a:rPr>
              <a:t> = V</a:t>
            </a:r>
            <a:r>
              <a:rPr lang="en-AU" sz="2800" baseline="-25000" dirty="0">
                <a:solidFill>
                  <a:schemeClr val="bg1"/>
                </a:solidFill>
              </a:rPr>
              <a:t>2</a:t>
            </a:r>
            <a:r>
              <a:rPr lang="en-AU" sz="2800" dirty="0">
                <a:solidFill>
                  <a:schemeClr val="bg1"/>
                </a:solidFill>
              </a:rPr>
              <a:t> = V</a:t>
            </a:r>
            <a:r>
              <a:rPr lang="en-AU" sz="2800" baseline="-25000" dirty="0">
                <a:solidFill>
                  <a:schemeClr val="bg1"/>
                </a:solidFill>
              </a:rPr>
              <a:t>3</a:t>
            </a:r>
            <a:r>
              <a:rPr lang="en-AU" sz="2800" dirty="0">
                <a:solidFill>
                  <a:schemeClr val="bg1"/>
                </a:solidFill>
              </a:rPr>
              <a:t> = …..</a:t>
            </a:r>
          </a:p>
          <a:p>
            <a:pPr>
              <a:lnSpc>
                <a:spcPct val="80000"/>
              </a:lnSpc>
              <a:spcBef>
                <a:spcPts val="0"/>
              </a:spcBef>
              <a:buNone/>
            </a:pPr>
            <a:r>
              <a:rPr lang="en-AU" sz="2800" dirty="0">
                <a:solidFill>
                  <a:schemeClr val="bg1"/>
                </a:solidFill>
              </a:rPr>
              <a:t>		</a:t>
            </a:r>
            <a:r>
              <a:rPr lang="en-AU" sz="2800" u="sng" dirty="0">
                <a:solidFill>
                  <a:schemeClr val="bg1"/>
                </a:solidFill>
              </a:rPr>
              <a:t>1</a:t>
            </a:r>
            <a:r>
              <a:rPr lang="en-AU" sz="2800" dirty="0">
                <a:solidFill>
                  <a:schemeClr val="bg1"/>
                </a:solidFill>
              </a:rPr>
              <a:t>  =  </a:t>
            </a:r>
            <a:r>
              <a:rPr lang="en-AU" sz="2800" u="sng" dirty="0">
                <a:solidFill>
                  <a:schemeClr val="bg1"/>
                </a:solidFill>
              </a:rPr>
              <a:t>1</a:t>
            </a:r>
            <a:r>
              <a:rPr lang="en-AU" sz="2800" dirty="0">
                <a:solidFill>
                  <a:schemeClr val="bg1"/>
                </a:solidFill>
              </a:rPr>
              <a:t>  +  </a:t>
            </a:r>
            <a:r>
              <a:rPr lang="en-AU" sz="2800" u="sng" dirty="0">
                <a:solidFill>
                  <a:schemeClr val="bg1"/>
                </a:solidFill>
              </a:rPr>
              <a:t>1</a:t>
            </a:r>
            <a:r>
              <a:rPr lang="en-AU" sz="2800" dirty="0">
                <a:solidFill>
                  <a:schemeClr val="bg1"/>
                </a:solidFill>
              </a:rPr>
              <a:t>  +  </a:t>
            </a:r>
            <a:r>
              <a:rPr lang="en-AU" sz="2800" u="sng" dirty="0">
                <a:solidFill>
                  <a:schemeClr val="bg1"/>
                </a:solidFill>
              </a:rPr>
              <a:t>1</a:t>
            </a:r>
            <a:r>
              <a:rPr lang="en-AU" sz="2800" dirty="0">
                <a:solidFill>
                  <a:schemeClr val="bg1"/>
                </a:solidFill>
              </a:rPr>
              <a:t>   + </a:t>
            </a:r>
          </a:p>
          <a:p>
            <a:pPr>
              <a:lnSpc>
                <a:spcPct val="80000"/>
              </a:lnSpc>
              <a:spcBef>
                <a:spcPts val="0"/>
              </a:spcBef>
              <a:buNone/>
            </a:pPr>
            <a:r>
              <a:rPr lang="en-AU" sz="2800" dirty="0">
                <a:solidFill>
                  <a:schemeClr val="bg1"/>
                </a:solidFill>
              </a:rPr>
              <a:t>		R</a:t>
            </a:r>
            <a:r>
              <a:rPr lang="en-AU" sz="2800" baseline="-25000" dirty="0">
                <a:solidFill>
                  <a:schemeClr val="bg1"/>
                </a:solidFill>
              </a:rPr>
              <a:t>T </a:t>
            </a:r>
            <a:r>
              <a:rPr lang="en-AU" sz="2800" dirty="0">
                <a:solidFill>
                  <a:schemeClr val="bg1"/>
                </a:solidFill>
              </a:rPr>
              <a:t>    R</a:t>
            </a:r>
            <a:r>
              <a:rPr lang="en-AU" sz="2800" baseline="-25000" dirty="0">
                <a:solidFill>
                  <a:schemeClr val="bg1"/>
                </a:solidFill>
              </a:rPr>
              <a:t>1</a:t>
            </a:r>
            <a:r>
              <a:rPr lang="en-AU" sz="2800" dirty="0">
                <a:solidFill>
                  <a:schemeClr val="bg1"/>
                </a:solidFill>
              </a:rPr>
              <a:t>    R</a:t>
            </a:r>
            <a:r>
              <a:rPr lang="en-AU" sz="2800" baseline="-25000" dirty="0">
                <a:solidFill>
                  <a:schemeClr val="bg1"/>
                </a:solidFill>
              </a:rPr>
              <a:t>2</a:t>
            </a:r>
            <a:r>
              <a:rPr lang="en-AU" sz="2800" dirty="0">
                <a:solidFill>
                  <a:schemeClr val="bg1"/>
                </a:solidFill>
              </a:rPr>
              <a:t>     R</a:t>
            </a:r>
            <a:r>
              <a:rPr lang="en-AU" sz="2800" baseline="-25000" dirty="0">
                <a:solidFill>
                  <a:schemeClr val="bg1"/>
                </a:solidFill>
              </a:rPr>
              <a:t>3</a:t>
            </a:r>
            <a:r>
              <a:rPr lang="en-AU" sz="2800" dirty="0">
                <a:solidFill>
                  <a:schemeClr val="bg1"/>
                </a:solidFill>
              </a:rPr>
              <a:t>   ….. </a:t>
            </a:r>
          </a:p>
          <a:p>
            <a:pPr>
              <a:buNone/>
            </a:pPr>
            <a:r>
              <a:rPr lang="en-AU" sz="2800" dirty="0">
                <a:solidFill>
                  <a:schemeClr val="bg1"/>
                </a:solidFill>
              </a:rPr>
              <a:t>		I</a:t>
            </a:r>
            <a:r>
              <a:rPr lang="en-AU" sz="2800" baseline="-25000" dirty="0">
                <a:solidFill>
                  <a:schemeClr val="bg1"/>
                </a:solidFill>
              </a:rPr>
              <a:t>T</a:t>
            </a:r>
            <a:r>
              <a:rPr lang="en-AU" sz="2800" dirty="0">
                <a:solidFill>
                  <a:schemeClr val="bg1"/>
                </a:solidFill>
              </a:rPr>
              <a:t> = I</a:t>
            </a:r>
            <a:r>
              <a:rPr lang="en-AU" sz="2800" baseline="-25000" dirty="0">
                <a:solidFill>
                  <a:schemeClr val="bg1"/>
                </a:solidFill>
              </a:rPr>
              <a:t>1</a:t>
            </a:r>
            <a:r>
              <a:rPr lang="en-AU" sz="2800" dirty="0">
                <a:solidFill>
                  <a:schemeClr val="bg1"/>
                </a:solidFill>
              </a:rPr>
              <a:t> + I</a:t>
            </a:r>
            <a:r>
              <a:rPr lang="en-AU" sz="2800" baseline="-25000" dirty="0">
                <a:solidFill>
                  <a:schemeClr val="bg1"/>
                </a:solidFill>
              </a:rPr>
              <a:t>2</a:t>
            </a:r>
            <a:r>
              <a:rPr lang="en-AU" sz="2800" dirty="0">
                <a:solidFill>
                  <a:schemeClr val="bg1"/>
                </a:solidFill>
              </a:rPr>
              <a:t> + I</a:t>
            </a:r>
            <a:r>
              <a:rPr lang="en-AU" sz="2800" baseline="-25000" dirty="0">
                <a:solidFill>
                  <a:schemeClr val="bg1"/>
                </a:solidFill>
              </a:rPr>
              <a:t>3</a:t>
            </a:r>
            <a:r>
              <a:rPr lang="en-AU" sz="2800" dirty="0">
                <a:solidFill>
                  <a:schemeClr val="bg1"/>
                </a:solidFill>
              </a:rPr>
              <a:t> + …..</a:t>
            </a:r>
          </a:p>
          <a:p>
            <a:pPr>
              <a:buNone/>
            </a:pPr>
            <a:r>
              <a:rPr lang="en-AU" sz="2800" dirty="0">
                <a:solidFill>
                  <a:schemeClr val="bg1"/>
                </a:solidFill>
              </a:rPr>
              <a:t>Worked Examples</a:t>
            </a:r>
          </a:p>
        </p:txBody>
      </p:sp>
    </p:spTree>
    <p:extLst>
      <p:ext uri="{BB962C8B-B14F-4D97-AF65-F5344CB8AC3E}">
        <p14:creationId xmlns:p14="http://schemas.microsoft.com/office/powerpoint/2010/main" val="39105460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marL="0" indent="0">
              <a:buNone/>
            </a:pPr>
            <a:r>
              <a:rPr lang="en-AU" sz="2800" b="1" u="sng" dirty="0">
                <a:solidFill>
                  <a:schemeClr val="bg1"/>
                </a:solidFill>
                <a:latin typeface="Arial" pitchFamily="34" charset="0"/>
                <a:cs typeface="Arial" pitchFamily="34" charset="0"/>
              </a:rPr>
              <a:t>Context:</a:t>
            </a:r>
            <a:r>
              <a:rPr lang="en-AU" sz="2800" dirty="0">
                <a:solidFill>
                  <a:schemeClr val="bg1"/>
                </a:solidFill>
                <a:latin typeface="Arial" pitchFamily="34" charset="0"/>
                <a:cs typeface="Arial" pitchFamily="34" charset="0"/>
              </a:rPr>
              <a:t> How is this content used to better society?</a:t>
            </a: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a:p>
            <a:pPr>
              <a:buNone/>
            </a:pPr>
            <a:endParaRPr lang="en-AU" sz="2800" dirty="0">
              <a:solidFill>
                <a:schemeClr val="bg1"/>
              </a:solidFill>
              <a:latin typeface="Arial" pitchFamily="34" charset="0"/>
              <a:cs typeface="Arial" pitchFamily="34" charset="0"/>
            </a:endParaRPr>
          </a:p>
        </p:txBody>
      </p:sp>
      <p:sp>
        <p:nvSpPr>
          <p:cNvPr id="18" name="TextBox 17"/>
          <p:cNvSpPr txBox="1"/>
          <p:nvPr/>
        </p:nvSpPr>
        <p:spPr>
          <a:xfrm>
            <a:off x="755577" y="2204864"/>
            <a:ext cx="7344816" cy="1384995"/>
          </a:xfrm>
          <a:prstGeom prst="rect">
            <a:avLst/>
          </a:prstGeom>
          <a:noFill/>
        </p:spPr>
        <p:txBody>
          <a:bodyPr wrap="square" rtlCol="0">
            <a:spAutoFit/>
          </a:bodyPr>
          <a:lstStyle/>
          <a:p>
            <a:r>
              <a:rPr lang="en-AU" sz="2800" dirty="0">
                <a:solidFill>
                  <a:schemeClr val="bg1"/>
                </a:solidFill>
                <a:latin typeface="Arial" pitchFamily="34" charset="0"/>
                <a:cs typeface="Arial" pitchFamily="34" charset="0"/>
              </a:rPr>
              <a:t>The principles behind voltage and current can be used to produce more efficient circuitry with minimal energy wastage.</a:t>
            </a:r>
          </a:p>
        </p:txBody>
      </p:sp>
    </p:spTree>
    <p:extLst>
      <p:ext uri="{BB962C8B-B14F-4D97-AF65-F5344CB8AC3E}">
        <p14:creationId xmlns:p14="http://schemas.microsoft.com/office/powerpoint/2010/main" val="52961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Key words:</a:t>
            </a:r>
          </a:p>
          <a:p>
            <a:pPr>
              <a:buFont typeface="Arial" pitchFamily="34" charset="0"/>
              <a:buChar char="•"/>
            </a:pPr>
            <a:endParaRPr lang="en-AU" sz="2800" dirty="0">
              <a:solidFill>
                <a:schemeClr val="bg1"/>
              </a:solidFill>
            </a:endParaRPr>
          </a:p>
        </p:txBody>
      </p:sp>
      <p:sp>
        <p:nvSpPr>
          <p:cNvPr id="19" name="TextBox 18"/>
          <p:cNvSpPr txBox="1"/>
          <p:nvPr/>
        </p:nvSpPr>
        <p:spPr>
          <a:xfrm>
            <a:off x="539552" y="1916832"/>
            <a:ext cx="8208911" cy="2246769"/>
          </a:xfrm>
          <a:prstGeom prst="rect">
            <a:avLst/>
          </a:prstGeom>
          <a:noFill/>
        </p:spPr>
        <p:txBody>
          <a:bodyPr wrap="square" rtlCol="0">
            <a:spAutoFit/>
          </a:bodyPr>
          <a:lstStyle/>
          <a:p>
            <a:pPr marL="342900" indent="-342900">
              <a:buFont typeface="Arial" pitchFamily="34" charset="0"/>
              <a:buChar char="•"/>
            </a:pPr>
            <a:r>
              <a:rPr lang="en-AU" sz="2800" dirty="0">
                <a:solidFill>
                  <a:schemeClr val="bg1"/>
                </a:solidFill>
                <a:latin typeface="Arial" pitchFamily="34" charset="0"/>
                <a:cs typeface="Arial" pitchFamily="34" charset="0"/>
              </a:rPr>
              <a:t>Parallel Circuits</a:t>
            </a:r>
          </a:p>
          <a:p>
            <a:pPr marL="342900" indent="-342900">
              <a:buFont typeface="Arial" pitchFamily="34" charset="0"/>
              <a:buChar char="•"/>
            </a:pPr>
            <a:r>
              <a:rPr lang="en-AU" sz="2800" dirty="0">
                <a:solidFill>
                  <a:schemeClr val="bg1"/>
                </a:solidFill>
                <a:latin typeface="Arial" pitchFamily="34" charset="0"/>
                <a:cs typeface="Arial" pitchFamily="34" charset="0"/>
              </a:rPr>
              <a:t>Series Circuits</a:t>
            </a: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a:p>
            <a:pPr marL="342900" indent="-342900">
              <a:buFont typeface="Arial" pitchFamily="34" charset="0"/>
              <a:buChar char="•"/>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5642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6.1 &amp; 6.2 - due first lesson next week.</a:t>
            </a:r>
          </a:p>
          <a:p>
            <a:endParaRPr lang="en-AU" sz="16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6.3 page 185-196 and answer </a:t>
            </a:r>
          </a:p>
          <a:p>
            <a:pPr marL="0" indent="0">
              <a:buNone/>
            </a:pPr>
            <a:r>
              <a:rPr lang="en-AU" sz="2800" dirty="0">
                <a:solidFill>
                  <a:schemeClr val="bg1"/>
                </a:solidFill>
                <a:latin typeface="Arial" pitchFamily="34" charset="0"/>
                <a:cs typeface="Arial" pitchFamily="34" charset="0"/>
              </a:rPr>
              <a:t>	Q1&amp;2 Set 6.3</a:t>
            </a:r>
          </a:p>
          <a:p>
            <a:pPr marL="0" indent="0">
              <a:buNone/>
              <a:tabLst>
                <a:tab pos="358775" algn="l"/>
              </a:tabLst>
            </a:pPr>
            <a:r>
              <a:rPr lang="en-AU" sz="2800" dirty="0">
                <a:solidFill>
                  <a:schemeClr val="bg1"/>
                </a:solidFill>
                <a:latin typeface="Arial" pitchFamily="34" charset="0"/>
                <a:cs typeface="Arial" pitchFamily="34" charset="0"/>
              </a:rPr>
              <a:t>	by next lesson.</a:t>
            </a:r>
          </a:p>
          <a:p>
            <a:pPr marL="0" indent="0">
              <a:buNone/>
              <a:tabLst>
                <a:tab pos="361950" algn="l"/>
              </a:tabLst>
            </a:pPr>
            <a:endParaRPr lang="en-AU"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1602909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t>Page Setup</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dirty="0">
                <a:latin typeface="Arial" pitchFamily="34" charset="0"/>
                <a:cs typeface="Arial" pitchFamily="34" charset="0"/>
              </a:rPr>
              <a:t>Set up the </a:t>
            </a:r>
            <a:r>
              <a:rPr lang="en-AU" sz="2800" b="1" u="sng" dirty="0">
                <a:latin typeface="Arial" pitchFamily="34" charset="0"/>
                <a:cs typeface="Arial" pitchFamily="34" charset="0"/>
              </a:rPr>
              <a:t>first</a:t>
            </a:r>
            <a:r>
              <a:rPr lang="en-AU" sz="2800" dirty="0">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800" dirty="0">
              <a:solidFill>
                <a:schemeClr val="bg1"/>
              </a:solidFill>
            </a:endParaRPr>
          </a:p>
          <a:p>
            <a:pPr>
              <a:buFont typeface="Arial" pitchFamily="34" charset="0"/>
              <a:buChar char="•"/>
            </a:pPr>
            <a:endParaRPr lang="en-AU" sz="2800" dirty="0">
              <a:solidFill>
                <a:schemeClr val="bg1"/>
              </a:solidFill>
            </a:endParaRPr>
          </a:p>
        </p:txBody>
      </p:sp>
      <p:grpSp>
        <p:nvGrpSpPr>
          <p:cNvPr id="4" name="Group 3"/>
          <p:cNvGrpSpPr/>
          <p:nvPr/>
        </p:nvGrpSpPr>
        <p:grpSpPr>
          <a:xfrm>
            <a:off x="467544" y="2697062"/>
            <a:ext cx="8280920" cy="6008586"/>
            <a:chOff x="971600" y="2276872"/>
            <a:chExt cx="7046046" cy="5112568"/>
          </a:xfrm>
        </p:grpSpPr>
        <p:grpSp>
          <p:nvGrpSpPr>
            <p:cNvPr id="5" name="Group 4"/>
            <p:cNvGrpSpPr/>
            <p:nvPr/>
          </p:nvGrpSpPr>
          <p:grpSpPr>
            <a:xfrm>
              <a:off x="971600" y="2276872"/>
              <a:ext cx="7046046" cy="5112568"/>
              <a:chOff x="971600" y="2276872"/>
              <a:chExt cx="7046046" cy="5112568"/>
            </a:xfrm>
          </p:grpSpPr>
          <p:grpSp>
            <p:nvGrpSpPr>
              <p:cNvPr id="7" name="Group 6"/>
              <p:cNvGrpSpPr/>
              <p:nvPr/>
            </p:nvGrpSpPr>
            <p:grpSpPr>
              <a:xfrm>
                <a:off x="971600" y="2276872"/>
                <a:ext cx="6984776" cy="5112568"/>
                <a:chOff x="971600" y="2276872"/>
                <a:chExt cx="6984776" cy="5112568"/>
              </a:xfrm>
            </p:grpSpPr>
            <p:cxnSp>
              <p:nvCxnSpPr>
                <p:cNvPr id="12" name="Straight Connector 11"/>
                <p:cNvCxnSpPr/>
                <p:nvPr/>
              </p:nvCxnSpPr>
              <p:spPr>
                <a:xfrm flipV="1">
                  <a:off x="971600"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71600" y="2276872"/>
                  <a:ext cx="69847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56376" y="2276872"/>
                  <a:ext cx="0" cy="51125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56176" y="2276873"/>
                  <a:ext cx="0" cy="23666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145438" y="4643500"/>
                  <a:ext cx="18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3328551"/>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71600" y="2297589"/>
                <a:ext cx="7046046" cy="2359576"/>
                <a:chOff x="971600" y="1361485"/>
                <a:chExt cx="7046046" cy="2359576"/>
              </a:xfrm>
            </p:grpSpPr>
            <p:sp>
              <p:nvSpPr>
                <p:cNvPr id="9" name="TextBox 8"/>
                <p:cNvSpPr txBox="1"/>
                <p:nvPr/>
              </p:nvSpPr>
              <p:spPr>
                <a:xfrm>
                  <a:off x="971600" y="1361485"/>
                  <a:ext cx="5184576" cy="707076"/>
                </a:xfrm>
                <a:prstGeom prst="rect">
                  <a:avLst/>
                </a:prstGeom>
                <a:noFill/>
              </p:spPr>
              <p:txBody>
                <a:bodyPr wrap="square" rtlCol="0">
                  <a:spAutoFit/>
                </a:bodyPr>
                <a:lstStyle/>
                <a:p>
                  <a:r>
                    <a:rPr lang="en-AU" sz="2400" b="1" u="sng" dirty="0"/>
                    <a:t>Focus:</a:t>
                  </a:r>
                  <a:r>
                    <a:rPr lang="en-AU" sz="2400" dirty="0"/>
                    <a:t> State the Chapter Number, Title and the page numbers (3 lines).  </a:t>
                  </a:r>
                </a:p>
              </p:txBody>
            </p:sp>
            <p:sp>
              <p:nvSpPr>
                <p:cNvPr id="10" name="TextBox 9"/>
                <p:cNvSpPr txBox="1"/>
                <p:nvPr/>
              </p:nvSpPr>
              <p:spPr>
                <a:xfrm>
                  <a:off x="971600" y="2385473"/>
                  <a:ext cx="5155404" cy="1335588"/>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1" name="TextBox 10"/>
                <p:cNvSpPr txBox="1"/>
                <p:nvPr/>
              </p:nvSpPr>
              <p:spPr>
                <a:xfrm>
                  <a:off x="6156176" y="1361485"/>
                  <a:ext cx="1861470" cy="2345909"/>
                </a:xfrm>
                <a:prstGeom prst="rect">
                  <a:avLst/>
                </a:prstGeom>
                <a:noFill/>
              </p:spPr>
              <p:txBody>
                <a:bodyPr wrap="square" rtlCol="0">
                  <a:spAutoFit/>
                </a:bodyPr>
                <a:lstStyle/>
                <a:p>
                  <a:r>
                    <a:rPr lang="en-AU" sz="2100" b="1" u="sng" dirty="0"/>
                    <a:t>Keywords:</a:t>
                  </a:r>
                  <a:r>
                    <a:rPr lang="en-AU" sz="2100" dirty="0"/>
                    <a:t> During the lesson write out your own keywords used during the lesson.                              (8 lines)</a:t>
                  </a:r>
                </a:p>
              </p:txBody>
            </p:sp>
          </p:grpSp>
        </p:grpSp>
        <p:cxnSp>
          <p:nvCxnSpPr>
            <p:cNvPr id="6" name="Straight Connector 5"/>
            <p:cNvCxnSpPr/>
            <p:nvPr/>
          </p:nvCxnSpPr>
          <p:spPr>
            <a:xfrm flipH="1">
              <a:off x="971600" y="4643500"/>
              <a:ext cx="5184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640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a:solidFill>
                  <a:schemeClr val="bg1"/>
                </a:solidFill>
              </a:rPr>
              <a:t>Atomic Charge</a:t>
            </a:r>
          </a:p>
        </p:txBody>
      </p:sp>
      <p:sp>
        <p:nvSpPr>
          <p:cNvPr id="4099" name="Espace réservé du contenu 2"/>
          <p:cNvSpPr>
            <a:spLocks noGrp="1"/>
          </p:cNvSpPr>
          <p:nvPr>
            <p:ph idx="1"/>
          </p:nvPr>
        </p:nvSpPr>
        <p:spPr>
          <a:xfrm>
            <a:off x="179512" y="2198356"/>
            <a:ext cx="8786874" cy="4398996"/>
          </a:xfrm>
        </p:spPr>
        <p:txBody>
          <a:bodyPr/>
          <a:lstStyle/>
          <a:p>
            <a:pPr marL="0" indent="0">
              <a:buNone/>
            </a:pPr>
            <a:r>
              <a:rPr lang="en-AU" sz="2600" u="sng" dirty="0"/>
              <a:t>Example 5.1a:</a:t>
            </a:r>
          </a:p>
          <a:p>
            <a:pPr marL="357188" indent="0">
              <a:buNone/>
            </a:pPr>
            <a:r>
              <a:rPr lang="en-AU" sz="2600" dirty="0"/>
              <a:t>What is the charge (in Coulombs) carried by 6 billion electrons jumping from one rod of Perspex to a piece of cloth?</a:t>
            </a:r>
          </a:p>
          <a:p>
            <a:pPr marL="0" indent="0">
              <a:buNone/>
            </a:pPr>
            <a:r>
              <a:rPr lang="en-AU" sz="2600" dirty="0"/>
              <a:t>Solution</a:t>
            </a:r>
          </a:p>
          <a:p>
            <a:pPr marL="0" indent="0">
              <a:buNone/>
            </a:pPr>
            <a:r>
              <a:rPr lang="en-AU" sz="2600" dirty="0"/>
              <a:t>No. of atoms = 6 x 10</a:t>
            </a:r>
            <a:r>
              <a:rPr lang="en-AU" sz="2600" baseline="30000" dirty="0"/>
              <a:t>9</a:t>
            </a:r>
          </a:p>
          <a:p>
            <a:pPr marL="0" indent="0">
              <a:buNone/>
            </a:pPr>
            <a:r>
              <a:rPr lang="en-AU" sz="2600" dirty="0"/>
              <a:t>1 electron has a charge of 1.602 x 10</a:t>
            </a:r>
            <a:r>
              <a:rPr lang="en-AU" sz="2600" baseline="30000" dirty="0"/>
              <a:t>-19</a:t>
            </a:r>
            <a:r>
              <a:rPr lang="en-AU" sz="2600" dirty="0"/>
              <a:t> C</a:t>
            </a:r>
          </a:p>
          <a:p>
            <a:pPr marL="0" indent="0">
              <a:buNone/>
            </a:pPr>
            <a:r>
              <a:rPr lang="en-AU" sz="2600" dirty="0"/>
              <a:t>Charge = 6 x 10</a:t>
            </a:r>
            <a:r>
              <a:rPr lang="en-AU" sz="2600" baseline="30000" dirty="0"/>
              <a:t>9</a:t>
            </a:r>
            <a:r>
              <a:rPr lang="en-AU" sz="2600" dirty="0"/>
              <a:t> x 1.602 x 10</a:t>
            </a:r>
            <a:r>
              <a:rPr lang="en-AU" sz="2600" baseline="30000" dirty="0"/>
              <a:t>-19</a:t>
            </a:r>
            <a:endParaRPr lang="en-AU" sz="2600" dirty="0"/>
          </a:p>
          <a:p>
            <a:pPr marL="0" indent="0">
              <a:buNone/>
            </a:pPr>
            <a:r>
              <a:rPr lang="en-AU" sz="2600" dirty="0"/>
              <a:t>              = 9.6 x 10</a:t>
            </a:r>
            <a:r>
              <a:rPr lang="en-AU" sz="2600" baseline="30000" dirty="0"/>
              <a:t>-10</a:t>
            </a:r>
            <a:r>
              <a:rPr lang="en-AU" sz="2600" dirty="0"/>
              <a:t> C</a:t>
            </a:r>
          </a:p>
        </p:txBody>
      </p:sp>
    </p:spTree>
    <p:extLst>
      <p:ext uri="{BB962C8B-B14F-4D97-AF65-F5344CB8AC3E}">
        <p14:creationId xmlns:p14="http://schemas.microsoft.com/office/powerpoint/2010/main" val="361222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19872" y="2571744"/>
            <a:ext cx="5466945" cy="1127125"/>
          </a:xfrm>
        </p:spPr>
        <p:txBody>
          <a:bodyPr/>
          <a:lstStyle/>
          <a:p>
            <a:pPr algn="l"/>
            <a:r>
              <a:rPr lang="en-AU" sz="5400" dirty="0">
                <a:solidFill>
                  <a:schemeClr val="bg1"/>
                </a:solidFill>
              </a:rPr>
              <a:t>Electrical Components</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a:solidFill>
                  <a:schemeClr val="bg1"/>
                </a:solidFill>
              </a:rPr>
              <a:t>Chapter 6.3 page 185-196</a:t>
            </a:r>
          </a:p>
        </p:txBody>
      </p:sp>
    </p:spTree>
    <p:extLst>
      <p:ext uri="{BB962C8B-B14F-4D97-AF65-F5344CB8AC3E}">
        <p14:creationId xmlns:p14="http://schemas.microsoft.com/office/powerpoint/2010/main" val="11640414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noFill/>
        </p:spPr>
        <p:txBody>
          <a:bodyPr/>
          <a:lstStyle/>
          <a:p>
            <a:r>
              <a:rPr lang="en-AU" dirty="0">
                <a:solidFill>
                  <a:schemeClr val="bg1"/>
                </a:solidFill>
              </a:rPr>
              <a:t>Diodes</a:t>
            </a:r>
          </a:p>
        </p:txBody>
      </p:sp>
      <p:sp>
        <p:nvSpPr>
          <p:cNvPr id="4099" name="Espace réservé du contenu 2"/>
          <p:cNvSpPr>
            <a:spLocks noGrp="1"/>
          </p:cNvSpPr>
          <p:nvPr>
            <p:ph idx="1"/>
          </p:nvPr>
        </p:nvSpPr>
        <p:spPr>
          <a:xfrm>
            <a:off x="179512" y="2017731"/>
            <a:ext cx="8928992" cy="4795645"/>
          </a:xfrm>
        </p:spPr>
        <p:txBody>
          <a:bodyPr/>
          <a:lstStyle/>
          <a:p>
            <a:r>
              <a:rPr lang="en-AU" sz="2400" dirty="0">
                <a:solidFill>
                  <a:srgbClr val="002060"/>
                </a:solidFill>
              </a:rPr>
              <a:t>A diode allows electricity to flow in one direction only and blocks the flow in the opposite direction (like a one-way valves) and are usually as a form of protection. </a:t>
            </a:r>
          </a:p>
          <a:p>
            <a:r>
              <a:rPr lang="en-AU" sz="2400" dirty="0">
                <a:solidFill>
                  <a:srgbClr val="002060"/>
                </a:solidFill>
              </a:rPr>
              <a:t>There are different types of diode but their basic functions are the same. </a:t>
            </a:r>
          </a:p>
          <a:p>
            <a:r>
              <a:rPr lang="en-AU" sz="2400" dirty="0">
                <a:solidFill>
                  <a:srgbClr val="002060"/>
                </a:solidFill>
              </a:rPr>
              <a:t>The arrow points in the permitted </a:t>
            </a:r>
          </a:p>
          <a:p>
            <a:pPr marL="0" indent="0">
              <a:spcBef>
                <a:spcPts val="0"/>
              </a:spcBef>
              <a:buNone/>
              <a:tabLst>
                <a:tab pos="358775" algn="l"/>
              </a:tabLst>
            </a:pPr>
            <a:r>
              <a:rPr lang="en-AU" sz="2400" dirty="0">
                <a:solidFill>
                  <a:srgbClr val="002060"/>
                </a:solidFill>
              </a:rPr>
              <a:t>	direction of conventional flow, and </a:t>
            </a:r>
          </a:p>
          <a:p>
            <a:pPr marL="0" indent="0">
              <a:spcBef>
                <a:spcPts val="0"/>
              </a:spcBef>
              <a:buNone/>
              <a:tabLst>
                <a:tab pos="358775" algn="l"/>
              </a:tabLst>
            </a:pPr>
            <a:r>
              <a:rPr lang="en-AU" sz="2400" dirty="0">
                <a:solidFill>
                  <a:srgbClr val="002060"/>
                </a:solidFill>
              </a:rPr>
              <a:t>	against the permitted direction of </a:t>
            </a:r>
          </a:p>
          <a:p>
            <a:pPr marL="0" indent="0">
              <a:spcBef>
                <a:spcPts val="0"/>
              </a:spcBef>
              <a:buNone/>
              <a:tabLst>
                <a:tab pos="358775" algn="l"/>
              </a:tabLst>
            </a:pPr>
            <a:r>
              <a:rPr lang="en-AU" sz="2400" dirty="0">
                <a:solidFill>
                  <a:srgbClr val="002060"/>
                </a:solidFill>
              </a:rPr>
              <a:t>	electron flow.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05" y="3595018"/>
            <a:ext cx="4245807" cy="3262981"/>
          </a:xfrm>
          <a:prstGeom prst="rect">
            <a:avLst/>
          </a:prstGeom>
        </p:spPr>
      </p:pic>
    </p:spTree>
    <p:extLst>
      <p:ext uri="{BB962C8B-B14F-4D97-AF65-F5344CB8AC3E}">
        <p14:creationId xmlns:p14="http://schemas.microsoft.com/office/powerpoint/2010/main" val="40795718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noFill/>
        </p:spPr>
        <p:txBody>
          <a:bodyPr/>
          <a:lstStyle/>
          <a:p>
            <a:r>
              <a:rPr lang="en-AU" dirty="0">
                <a:solidFill>
                  <a:schemeClr val="bg1"/>
                </a:solidFill>
              </a:rPr>
              <a:t>Diodes</a:t>
            </a:r>
          </a:p>
        </p:txBody>
      </p:sp>
      <p:sp>
        <p:nvSpPr>
          <p:cNvPr id="4099" name="Espace réservé du contenu 2"/>
          <p:cNvSpPr>
            <a:spLocks noGrp="1"/>
          </p:cNvSpPr>
          <p:nvPr>
            <p:ph idx="1"/>
          </p:nvPr>
        </p:nvSpPr>
        <p:spPr>
          <a:xfrm>
            <a:off x="179512" y="2017731"/>
            <a:ext cx="8928992" cy="4795645"/>
          </a:xfrm>
        </p:spPr>
        <p:txBody>
          <a:bodyPr/>
          <a:lstStyle/>
          <a:p>
            <a:pPr marL="0" indent="0">
              <a:buNone/>
            </a:pPr>
            <a:r>
              <a:rPr lang="en-AU" sz="2400" dirty="0">
                <a:solidFill>
                  <a:srgbClr val="002060"/>
                </a:solidFill>
              </a:rPr>
              <a:t>When placed in a simple battery-lamp circuit, the diode will either allow or prevent current through the lamp, depending on the polarity of the applied voltage. </a:t>
            </a:r>
          </a:p>
          <a:p>
            <a:endParaRPr lang="en-AU" sz="2400" dirty="0">
              <a:solidFill>
                <a:srgbClr val="002060"/>
              </a:solidFill>
            </a:endParaRPr>
          </a:p>
          <a:p>
            <a:endParaRPr lang="en-AU" sz="2400" dirty="0">
              <a:solidFill>
                <a:srgbClr val="002060"/>
              </a:solidFill>
            </a:endParaRPr>
          </a:p>
          <a:p>
            <a:endParaRPr lang="en-AU" sz="2400" dirty="0">
              <a:solidFill>
                <a:srgbClr val="002060"/>
              </a:solidFill>
            </a:endParaRPr>
          </a:p>
          <a:p>
            <a:endParaRPr lang="en-AU" sz="2400" dirty="0">
              <a:solidFill>
                <a:srgbClr val="002060"/>
              </a:solidFill>
            </a:endParaRPr>
          </a:p>
          <a:p>
            <a:pPr marL="360363" indent="0">
              <a:buNone/>
            </a:pPr>
            <a:r>
              <a:rPr lang="en-AU" sz="2400" i="1" dirty="0">
                <a:solidFill>
                  <a:srgbClr val="002060"/>
                </a:solidFill>
              </a:rPr>
              <a:t>Diode operation: (a) Current flow is permitted; the diode is forward biased. (b) Current flow is prohibited; the diode is reversed biased.</a:t>
            </a:r>
            <a:endParaRPr lang="en-AU" sz="2400" dirty="0">
              <a:solidFill>
                <a:srgbClr val="002060"/>
              </a:solidFill>
            </a:endParaRPr>
          </a:p>
        </p:txBody>
      </p:sp>
      <p:pic>
        <p:nvPicPr>
          <p:cNvPr id="11266" name="Picture 2" descr="http://sub.allaboutcircuits.com/images/032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356992"/>
            <a:ext cx="6902481"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3964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Transducers</a:t>
            </a:r>
          </a:p>
        </p:txBody>
      </p:sp>
      <p:sp>
        <p:nvSpPr>
          <p:cNvPr id="5123" name="Espace réservé du contenu 2"/>
          <p:cNvSpPr>
            <a:spLocks noGrp="1"/>
          </p:cNvSpPr>
          <p:nvPr>
            <p:ph idx="1"/>
          </p:nvPr>
        </p:nvSpPr>
        <p:spPr>
          <a:xfrm>
            <a:off x="457200" y="1357298"/>
            <a:ext cx="8229600" cy="5240053"/>
          </a:xfrm>
          <a:solidFill>
            <a:schemeClr val="accent1">
              <a:alpha val="50000"/>
            </a:schemeClr>
          </a:solidFill>
        </p:spPr>
        <p:txBody>
          <a:bodyPr/>
          <a:lstStyle/>
          <a:p>
            <a:r>
              <a:rPr lang="en-AU" sz="2800" dirty="0">
                <a:solidFill>
                  <a:schemeClr val="bg1"/>
                </a:solidFill>
              </a:rPr>
              <a:t>A transducer is an electronic device that converts energy from one form to another. Common examples include microphones, loudspeakers, thermometers, position and pressure sensors, and antenna. </a:t>
            </a:r>
          </a:p>
          <a:p>
            <a:r>
              <a:rPr lang="en-AU" sz="2800" dirty="0">
                <a:solidFill>
                  <a:schemeClr val="bg1"/>
                </a:solidFill>
              </a:rPr>
              <a:t>Although not generally thought of as transducers, photocells, LEDs (light-emitting diodes), and even common light bulbs are transducers.</a:t>
            </a:r>
          </a:p>
          <a:p>
            <a:r>
              <a:rPr lang="en-AU" sz="2800" dirty="0">
                <a:solidFill>
                  <a:schemeClr val="bg1"/>
                </a:solidFill>
              </a:rPr>
              <a:t>Efficiency is an important consideration in any transducer. Transducer efficiency is defined as the ratio of the power output in the desired form to the total power input. </a:t>
            </a:r>
          </a:p>
        </p:txBody>
      </p:sp>
    </p:spTree>
    <p:extLst>
      <p:ext uri="{BB962C8B-B14F-4D97-AF65-F5344CB8AC3E}">
        <p14:creationId xmlns:p14="http://schemas.microsoft.com/office/powerpoint/2010/main" val="1940214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35496" y="0"/>
            <a:ext cx="8964488" cy="1143000"/>
          </a:xfrm>
          <a:solidFill>
            <a:schemeClr val="bg1"/>
          </a:solidFill>
        </p:spPr>
        <p:txBody>
          <a:bodyPr/>
          <a:lstStyle/>
          <a:p>
            <a:pPr algn="l"/>
            <a:r>
              <a:rPr lang="en-AU" dirty="0">
                <a:latin typeface="Arial" pitchFamily="34" charset="0"/>
                <a:cs typeface="Arial" pitchFamily="34" charset="0"/>
              </a:rPr>
              <a:t>Light Dependent Resistors – LDR’s</a:t>
            </a:r>
            <a:endParaRPr lang="en-AU" dirty="0"/>
          </a:p>
        </p:txBody>
      </p:sp>
      <p:sp>
        <p:nvSpPr>
          <p:cNvPr id="7" name="TextBox 6"/>
          <p:cNvSpPr txBox="1"/>
          <p:nvPr/>
        </p:nvSpPr>
        <p:spPr>
          <a:xfrm>
            <a:off x="2195736" y="1168533"/>
            <a:ext cx="6948264" cy="5570756"/>
          </a:xfrm>
          <a:prstGeom prst="rect">
            <a:avLst/>
          </a:prstGeom>
          <a:noFill/>
        </p:spPr>
        <p:txBody>
          <a:bodyPr wrap="square" rtlCol="0">
            <a:spAutoFit/>
          </a:bodyPr>
          <a:lstStyle/>
          <a:p>
            <a:pPr marL="457200" indent="-457200">
              <a:spcBef>
                <a:spcPts val="1200"/>
              </a:spcBef>
              <a:buFont typeface="Arial" panose="020B0604020202020204" pitchFamily="34" charset="0"/>
              <a:buChar char="•"/>
            </a:pPr>
            <a:r>
              <a:rPr lang="en-AU" sz="2800" dirty="0"/>
              <a:t>A </a:t>
            </a:r>
            <a:r>
              <a:rPr lang="en-AU" sz="2800" b="1" dirty="0" err="1"/>
              <a:t>photoresistor</a:t>
            </a:r>
            <a:r>
              <a:rPr lang="en-AU" sz="2800" dirty="0"/>
              <a:t> or </a:t>
            </a:r>
            <a:r>
              <a:rPr lang="en-AU" sz="2800" b="1" dirty="0"/>
              <a:t>light-dependent resistor</a:t>
            </a:r>
            <a:r>
              <a:rPr lang="en-AU" sz="2800" dirty="0"/>
              <a:t> (</a:t>
            </a:r>
            <a:r>
              <a:rPr lang="en-AU" sz="2800" b="1" dirty="0"/>
              <a:t>LDR</a:t>
            </a:r>
            <a:r>
              <a:rPr lang="en-AU" sz="2800" dirty="0"/>
              <a:t>) is a light-controlled variable resistor. </a:t>
            </a:r>
          </a:p>
          <a:p>
            <a:pPr marL="457200" indent="-457200">
              <a:spcBef>
                <a:spcPts val="1200"/>
              </a:spcBef>
              <a:buFont typeface="Arial" panose="020B0604020202020204" pitchFamily="34" charset="0"/>
              <a:buChar char="•"/>
            </a:pPr>
            <a:r>
              <a:rPr lang="en-AU" sz="2800" dirty="0"/>
              <a:t>The resistance of a </a:t>
            </a:r>
            <a:r>
              <a:rPr lang="en-AU" sz="2800" dirty="0" err="1"/>
              <a:t>photoresistor</a:t>
            </a:r>
            <a:r>
              <a:rPr lang="en-AU" sz="2800" dirty="0"/>
              <a:t> </a:t>
            </a:r>
            <a:r>
              <a:rPr lang="en-AU" sz="2800" u="sng" dirty="0"/>
              <a:t>decreases</a:t>
            </a:r>
            <a:r>
              <a:rPr lang="en-AU" sz="2800" dirty="0"/>
              <a:t> with </a:t>
            </a:r>
            <a:r>
              <a:rPr lang="en-AU" sz="2800" u="sng" dirty="0"/>
              <a:t>increasing</a:t>
            </a:r>
            <a:r>
              <a:rPr lang="en-AU" sz="2800" dirty="0"/>
              <a:t> incident light intensity; in other words, it exhibits photoconductivity. </a:t>
            </a:r>
          </a:p>
          <a:p>
            <a:pPr marL="457200" indent="-457200">
              <a:spcBef>
                <a:spcPts val="1200"/>
              </a:spcBef>
              <a:buFont typeface="Arial" panose="020B0604020202020204" pitchFamily="34" charset="0"/>
              <a:buChar char="•"/>
            </a:pPr>
            <a:r>
              <a:rPr lang="en-AU" sz="2800" dirty="0"/>
              <a:t>A </a:t>
            </a:r>
            <a:r>
              <a:rPr lang="en-AU" sz="2800" dirty="0" err="1"/>
              <a:t>photoresistor</a:t>
            </a:r>
            <a:r>
              <a:rPr lang="en-AU" sz="2800" dirty="0"/>
              <a:t> can be </a:t>
            </a:r>
          </a:p>
          <a:p>
            <a:pPr>
              <a:tabLst>
                <a:tab pos="449263" algn="l"/>
              </a:tabLst>
            </a:pPr>
            <a:r>
              <a:rPr lang="en-AU" sz="2800" dirty="0"/>
              <a:t>	applied in light-sensitive </a:t>
            </a:r>
          </a:p>
          <a:p>
            <a:pPr>
              <a:tabLst>
                <a:tab pos="449263" algn="l"/>
              </a:tabLst>
            </a:pPr>
            <a:r>
              <a:rPr lang="en-AU" sz="2800" dirty="0"/>
              <a:t>	detector circuits, and </a:t>
            </a:r>
          </a:p>
          <a:p>
            <a:pPr>
              <a:tabLst>
                <a:tab pos="449263" algn="l"/>
              </a:tabLst>
            </a:pPr>
            <a:r>
              <a:rPr lang="en-AU" sz="2800" dirty="0"/>
              <a:t>	light- and dark-activated </a:t>
            </a:r>
          </a:p>
          <a:p>
            <a:pPr>
              <a:tabLst>
                <a:tab pos="449263" algn="l"/>
              </a:tabLst>
            </a:pPr>
            <a:r>
              <a:rPr lang="en-AU" sz="2800" dirty="0"/>
              <a:t>	switch circuits.</a:t>
            </a:r>
            <a:endParaRPr lang="en-AU" sz="2800" baseline="-25000" dirty="0">
              <a:latin typeface="+mj-lt"/>
            </a:endParaRPr>
          </a:p>
        </p:txBody>
      </p:sp>
      <p:pic>
        <p:nvPicPr>
          <p:cNvPr id="12290" name="Picture 2" descr="http://www.circuitstoday.com/wp-content/uploads/2009/08/ldr-light-dependent-resis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3871273"/>
            <a:ext cx="4104456" cy="323013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www.radio-electronics.com/info/data/resistor/ldr/photoresistor-symbo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5445224"/>
            <a:ext cx="2185957" cy="1224136"/>
          </a:xfrm>
          <a:prstGeom prst="rect">
            <a:avLst/>
          </a:prstGeom>
          <a:solidFill>
            <a:schemeClr val="bg1"/>
          </a:solidFill>
        </p:spPr>
      </p:pic>
      <p:pic>
        <p:nvPicPr>
          <p:cNvPr id="12296" name="Picture 8" descr="http://t2.gstatic.com/images?q=tbn:ANd9GcQgzZ4f5EOx5SQArT3b5mGBas-7AQjKCwmW4DmMx4eV-I6VXBY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480" y="1988840"/>
            <a:ext cx="3521968" cy="281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9073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11995"/>
            <a:ext cx="8229600" cy="1143000"/>
          </a:xfrm>
          <a:noFill/>
        </p:spPr>
        <p:txBody>
          <a:bodyPr/>
          <a:lstStyle/>
          <a:p>
            <a:r>
              <a:rPr lang="en-AU" dirty="0">
                <a:solidFill>
                  <a:schemeClr val="bg1"/>
                </a:solidFill>
                <a:latin typeface="Arial" pitchFamily="34" charset="0"/>
                <a:cs typeface="Arial" pitchFamily="34" charset="0"/>
              </a:rPr>
              <a:t>Light Emitting Diode - LED’s</a:t>
            </a:r>
            <a:endParaRPr lang="en-AU" dirty="0">
              <a:solidFill>
                <a:schemeClr val="bg1"/>
              </a:solidFill>
            </a:endParaRPr>
          </a:p>
        </p:txBody>
      </p:sp>
      <p:sp>
        <p:nvSpPr>
          <p:cNvPr id="4099" name="Espace réservé du contenu 2"/>
          <p:cNvSpPr>
            <a:spLocks noGrp="1"/>
          </p:cNvSpPr>
          <p:nvPr>
            <p:ph idx="1"/>
          </p:nvPr>
        </p:nvSpPr>
        <p:spPr>
          <a:xfrm>
            <a:off x="35496" y="1052737"/>
            <a:ext cx="9073008" cy="5760640"/>
          </a:xfrm>
          <a:solidFill>
            <a:schemeClr val="bg1"/>
          </a:solidFill>
        </p:spPr>
        <p:txBody>
          <a:bodyPr/>
          <a:lstStyle/>
          <a:p>
            <a:pPr>
              <a:spcBef>
                <a:spcPts val="1200"/>
              </a:spcBef>
            </a:pPr>
            <a:r>
              <a:rPr lang="en-AU" sz="2800" dirty="0"/>
              <a:t>An LED consists of two elements of processed material called </a:t>
            </a:r>
            <a:r>
              <a:rPr lang="en-AU" sz="2800" i="1" dirty="0"/>
              <a:t>P-type semiconductor</a:t>
            </a:r>
            <a:r>
              <a:rPr lang="en-AU" sz="2800" dirty="0"/>
              <a:t>s and </a:t>
            </a:r>
            <a:r>
              <a:rPr lang="en-AU" sz="2800" i="1" dirty="0"/>
              <a:t>N-type semiconductor</a:t>
            </a:r>
            <a:r>
              <a:rPr lang="en-AU" sz="2800" dirty="0"/>
              <a:t>s. </a:t>
            </a:r>
          </a:p>
          <a:p>
            <a:pPr>
              <a:spcBef>
                <a:spcPts val="1200"/>
              </a:spcBef>
            </a:pPr>
            <a:r>
              <a:rPr lang="en-AU" sz="2800" dirty="0"/>
              <a:t>These two elements are placed in direct contact, forming a region called the </a:t>
            </a:r>
            <a:r>
              <a:rPr lang="en-AU" sz="2800" i="1" dirty="0"/>
              <a:t>P-N junction </a:t>
            </a:r>
            <a:r>
              <a:rPr lang="en-AU" sz="2800" dirty="0"/>
              <a:t>(active region). </a:t>
            </a:r>
          </a:p>
          <a:p>
            <a:pPr>
              <a:spcBef>
                <a:spcPts val="1200"/>
              </a:spcBef>
            </a:pPr>
            <a:r>
              <a:rPr lang="en-AU" sz="2800" dirty="0"/>
              <a:t>In this respect, the LED </a:t>
            </a:r>
          </a:p>
          <a:p>
            <a:pPr marL="0" indent="0">
              <a:spcBef>
                <a:spcPts val="0"/>
              </a:spcBef>
              <a:buNone/>
              <a:tabLst>
                <a:tab pos="360363" algn="l"/>
              </a:tabLst>
            </a:pPr>
            <a:r>
              <a:rPr lang="en-AU" sz="2800" dirty="0"/>
              <a:t>	resembles most other </a:t>
            </a:r>
          </a:p>
          <a:p>
            <a:pPr marL="0" indent="0">
              <a:spcBef>
                <a:spcPts val="0"/>
              </a:spcBef>
              <a:buNone/>
              <a:tabLst>
                <a:tab pos="360363" algn="l"/>
              </a:tabLst>
            </a:pPr>
            <a:r>
              <a:rPr lang="en-AU" sz="2800" dirty="0"/>
              <a:t>	diode types, however, the </a:t>
            </a:r>
          </a:p>
          <a:p>
            <a:pPr marL="0" indent="0">
              <a:spcBef>
                <a:spcPts val="0"/>
              </a:spcBef>
              <a:buNone/>
              <a:tabLst>
                <a:tab pos="360363" algn="l"/>
              </a:tabLst>
            </a:pPr>
            <a:r>
              <a:rPr lang="en-AU" sz="2800" dirty="0"/>
              <a:t>	LED has a transparent </a:t>
            </a:r>
          </a:p>
          <a:p>
            <a:pPr marL="0" indent="0">
              <a:spcBef>
                <a:spcPts val="0"/>
              </a:spcBef>
              <a:buNone/>
              <a:tabLst>
                <a:tab pos="360363" algn="l"/>
              </a:tabLst>
            </a:pPr>
            <a:r>
              <a:rPr lang="en-AU" sz="2800" dirty="0"/>
              <a:t>	plastic case, allowing visible </a:t>
            </a:r>
          </a:p>
          <a:p>
            <a:pPr marL="0" indent="0">
              <a:spcBef>
                <a:spcPts val="0"/>
              </a:spcBef>
              <a:buNone/>
              <a:tabLst>
                <a:tab pos="360363" algn="l"/>
              </a:tabLst>
            </a:pPr>
            <a:r>
              <a:rPr lang="en-AU" sz="2800" dirty="0"/>
              <a:t>	light energy to </a:t>
            </a:r>
          </a:p>
          <a:p>
            <a:pPr marL="0" indent="0">
              <a:spcBef>
                <a:spcPts val="0"/>
              </a:spcBef>
              <a:buNone/>
              <a:tabLst>
                <a:tab pos="360363" algn="l"/>
              </a:tabLst>
            </a:pPr>
            <a:r>
              <a:rPr lang="en-AU" sz="2800" dirty="0"/>
              <a:t>	pass through. </a:t>
            </a:r>
          </a:p>
        </p:txBody>
      </p:sp>
      <p:pic>
        <p:nvPicPr>
          <p:cNvPr id="14338" name="Picture 2" descr="http://www.myledlightingguide.com/Blog/Images/LED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496" y="3068960"/>
            <a:ext cx="4536504" cy="374441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wyxs.net/web/wiimote/digital_whiteboard/symbol_l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229200"/>
            <a:ext cx="253365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2864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11995"/>
            <a:ext cx="8229600" cy="1143000"/>
          </a:xfrm>
          <a:noFill/>
        </p:spPr>
        <p:txBody>
          <a:bodyPr/>
          <a:lstStyle/>
          <a:p>
            <a:r>
              <a:rPr lang="en-AU" dirty="0">
                <a:solidFill>
                  <a:schemeClr val="bg1"/>
                </a:solidFill>
                <a:latin typeface="Arial" pitchFamily="34" charset="0"/>
                <a:cs typeface="Arial" pitchFamily="34" charset="0"/>
              </a:rPr>
              <a:t>Light Emitting Diode - LED’s</a:t>
            </a:r>
            <a:endParaRPr lang="en-AU" dirty="0">
              <a:solidFill>
                <a:schemeClr val="bg1"/>
              </a:solidFill>
            </a:endParaRPr>
          </a:p>
        </p:txBody>
      </p:sp>
      <p:sp>
        <p:nvSpPr>
          <p:cNvPr id="4099" name="Espace réservé du contenu 2"/>
          <p:cNvSpPr>
            <a:spLocks noGrp="1"/>
          </p:cNvSpPr>
          <p:nvPr>
            <p:ph idx="1"/>
          </p:nvPr>
        </p:nvSpPr>
        <p:spPr>
          <a:xfrm>
            <a:off x="35496" y="1052737"/>
            <a:ext cx="9073008" cy="5760640"/>
          </a:xfrm>
          <a:solidFill>
            <a:schemeClr val="bg1"/>
          </a:solidFill>
        </p:spPr>
        <p:txBody>
          <a:bodyPr/>
          <a:lstStyle/>
          <a:p>
            <a:pPr>
              <a:spcBef>
                <a:spcPts val="1800"/>
              </a:spcBef>
            </a:pPr>
            <a:r>
              <a:rPr lang="en-AU" sz="2800" dirty="0"/>
              <a:t>LEDs operate by electroluminescence, a phenomenon in which the emission of photons is caused by electronic excitation of a material. </a:t>
            </a:r>
          </a:p>
          <a:p>
            <a:pPr>
              <a:spcBef>
                <a:spcPts val="1800"/>
              </a:spcBef>
            </a:pPr>
            <a:r>
              <a:rPr lang="en-AU" sz="2800" dirty="0"/>
              <a:t>The material used most often in LEDs is gallium arsenide. </a:t>
            </a:r>
          </a:p>
          <a:p>
            <a:pPr>
              <a:spcBef>
                <a:spcPts val="1800"/>
              </a:spcBef>
            </a:pPr>
            <a:r>
              <a:rPr lang="en-AU" sz="2800" dirty="0"/>
              <a:t>Among other things, they form numbers on </a:t>
            </a:r>
          </a:p>
          <a:p>
            <a:pPr marL="0" indent="0">
              <a:spcBef>
                <a:spcPts val="0"/>
              </a:spcBef>
              <a:buNone/>
              <a:tabLst>
                <a:tab pos="360363" algn="l"/>
              </a:tabLst>
            </a:pPr>
            <a:r>
              <a:rPr lang="en-AU" sz="2800" dirty="0"/>
              <a:t>	digital clocks, transmit information from remote </a:t>
            </a:r>
          </a:p>
          <a:p>
            <a:pPr marL="0" indent="0">
              <a:spcBef>
                <a:spcPts val="0"/>
              </a:spcBef>
              <a:buNone/>
              <a:tabLst>
                <a:tab pos="360363" algn="l"/>
              </a:tabLst>
            </a:pPr>
            <a:r>
              <a:rPr lang="en-AU" sz="2800" dirty="0"/>
              <a:t>	controls, light up watches and tell you when your</a:t>
            </a:r>
          </a:p>
          <a:p>
            <a:pPr marL="0" indent="0">
              <a:spcBef>
                <a:spcPts val="0"/>
              </a:spcBef>
              <a:buNone/>
              <a:tabLst>
                <a:tab pos="360363" algn="l"/>
              </a:tabLst>
            </a:pPr>
            <a:r>
              <a:rPr lang="en-AU" sz="2800" dirty="0"/>
              <a:t>	appliances are turned on. Collected together, </a:t>
            </a:r>
          </a:p>
          <a:p>
            <a:pPr marL="0" indent="0">
              <a:spcBef>
                <a:spcPts val="0"/>
              </a:spcBef>
              <a:buNone/>
              <a:tabLst>
                <a:tab pos="360363" algn="l"/>
              </a:tabLst>
            </a:pPr>
            <a:r>
              <a:rPr lang="en-AU" sz="2800" dirty="0"/>
              <a:t>	they can form images on a jumbo television </a:t>
            </a:r>
          </a:p>
          <a:p>
            <a:pPr marL="0" indent="0">
              <a:spcBef>
                <a:spcPts val="0"/>
              </a:spcBef>
              <a:buNone/>
              <a:tabLst>
                <a:tab pos="360363" algn="l"/>
              </a:tabLst>
            </a:pPr>
            <a:r>
              <a:rPr lang="en-AU" sz="2800" dirty="0"/>
              <a:t>	screen or illuminate a traffic light.</a:t>
            </a:r>
          </a:p>
        </p:txBody>
      </p:sp>
      <p:pic>
        <p:nvPicPr>
          <p:cNvPr id="13314" name="Picture 2" descr="http://hyperphysics.phy-astr.gsu.edu/hbase/electronic/ietron2/ledst2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3356992"/>
            <a:ext cx="13144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0217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Thermistors</a:t>
            </a:r>
          </a:p>
        </p:txBody>
      </p:sp>
      <p:sp>
        <p:nvSpPr>
          <p:cNvPr id="5123" name="Espace réservé du contenu 2"/>
          <p:cNvSpPr>
            <a:spLocks noGrp="1"/>
          </p:cNvSpPr>
          <p:nvPr>
            <p:ph idx="1"/>
          </p:nvPr>
        </p:nvSpPr>
        <p:spPr>
          <a:xfrm>
            <a:off x="251520" y="1196752"/>
            <a:ext cx="8640960" cy="5400599"/>
          </a:xfrm>
          <a:solidFill>
            <a:schemeClr val="accent1">
              <a:alpha val="50000"/>
            </a:schemeClr>
          </a:solidFill>
        </p:spPr>
        <p:txBody>
          <a:bodyPr/>
          <a:lstStyle/>
          <a:p>
            <a:pPr>
              <a:spcBef>
                <a:spcPts val="1200"/>
              </a:spcBef>
            </a:pPr>
            <a:r>
              <a:rPr lang="en-AU" sz="2800" dirty="0">
                <a:solidFill>
                  <a:schemeClr val="bg1"/>
                </a:solidFill>
              </a:rPr>
              <a:t>A thermistor is a </a:t>
            </a:r>
            <a:r>
              <a:rPr lang="en-AU" sz="2800" b="1" dirty="0">
                <a:solidFill>
                  <a:schemeClr val="bg1"/>
                </a:solidFill>
              </a:rPr>
              <a:t>thermal resistor</a:t>
            </a:r>
            <a:r>
              <a:rPr lang="en-AU" sz="2800" dirty="0">
                <a:solidFill>
                  <a:schemeClr val="bg1"/>
                </a:solidFill>
              </a:rPr>
              <a:t> - a resistor that changes its resistance with temperature. </a:t>
            </a:r>
          </a:p>
          <a:p>
            <a:pPr>
              <a:spcBef>
                <a:spcPts val="1200"/>
              </a:spcBef>
            </a:pPr>
            <a:r>
              <a:rPr lang="en-AU" sz="2800" dirty="0">
                <a:solidFill>
                  <a:schemeClr val="bg1"/>
                </a:solidFill>
              </a:rPr>
              <a:t>Technically, all resistors are thermistors - their resistance changes slightly with temperature - but the change is usually very </a:t>
            </a:r>
            <a:r>
              <a:rPr lang="en-AU" sz="2800" dirty="0" err="1">
                <a:solidFill>
                  <a:schemeClr val="bg1"/>
                </a:solidFill>
              </a:rPr>
              <a:t>very</a:t>
            </a:r>
            <a:r>
              <a:rPr lang="en-AU" sz="2800" dirty="0">
                <a:solidFill>
                  <a:schemeClr val="bg1"/>
                </a:solidFill>
              </a:rPr>
              <a:t> small and difficult to measure. Thermistors are made so that the resistance changes drastically with temperature so that it can be 100 ohms or more of change per degree.</a:t>
            </a:r>
          </a:p>
        </p:txBody>
      </p:sp>
      <p:pic>
        <p:nvPicPr>
          <p:cNvPr id="15362" name="Picture 2" descr="http://www.doctronics.co.uk/images/vdiv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91039"/>
            <a:ext cx="4572000" cy="198724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hbd.org/cdp/thermis/therpr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838699"/>
            <a:ext cx="35433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9063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Thermistors</a:t>
            </a:r>
          </a:p>
        </p:txBody>
      </p:sp>
      <p:sp>
        <p:nvSpPr>
          <p:cNvPr id="5123" name="Espace réservé du contenu 2"/>
          <p:cNvSpPr>
            <a:spLocks noGrp="1"/>
          </p:cNvSpPr>
          <p:nvPr>
            <p:ph idx="1"/>
          </p:nvPr>
        </p:nvSpPr>
        <p:spPr>
          <a:xfrm>
            <a:off x="251520" y="1196752"/>
            <a:ext cx="8640960" cy="5400599"/>
          </a:xfrm>
          <a:solidFill>
            <a:schemeClr val="accent1">
              <a:alpha val="50000"/>
            </a:schemeClr>
          </a:solidFill>
        </p:spPr>
        <p:txBody>
          <a:bodyPr/>
          <a:lstStyle/>
          <a:p>
            <a:pPr>
              <a:buNone/>
              <a:tabLst>
                <a:tab pos="360363" algn="l"/>
              </a:tabLst>
            </a:pPr>
            <a:r>
              <a:rPr lang="en-AU" sz="2800" dirty="0">
                <a:solidFill>
                  <a:schemeClr val="bg1"/>
                </a:solidFill>
              </a:rPr>
              <a:t>There are two kinds of thermistors, </a:t>
            </a:r>
          </a:p>
          <a:p>
            <a:pPr marL="923925" indent="-457200">
              <a:buFont typeface="Courier New" panose="02070309020205020404" pitchFamily="49" charset="0"/>
              <a:buChar char="o"/>
              <a:tabLst>
                <a:tab pos="265113" algn="l"/>
              </a:tabLst>
            </a:pPr>
            <a:r>
              <a:rPr lang="en-AU" sz="2800" dirty="0">
                <a:solidFill>
                  <a:schemeClr val="bg1"/>
                </a:solidFill>
              </a:rPr>
              <a:t>negative temperature coefficient (NTC) and </a:t>
            </a:r>
          </a:p>
          <a:p>
            <a:pPr marL="923925" indent="-457200">
              <a:buFont typeface="Courier New" panose="02070309020205020404" pitchFamily="49" charset="0"/>
              <a:buChar char="o"/>
              <a:tabLst>
                <a:tab pos="265113" algn="l"/>
              </a:tabLst>
            </a:pPr>
            <a:r>
              <a:rPr lang="en-AU" sz="2800" dirty="0">
                <a:solidFill>
                  <a:schemeClr val="bg1"/>
                </a:solidFill>
              </a:rPr>
              <a:t>positive temperature coefficient (PTC). </a:t>
            </a:r>
          </a:p>
          <a:p>
            <a:pPr>
              <a:buNone/>
              <a:tabLst>
                <a:tab pos="360363" algn="l"/>
              </a:tabLst>
            </a:pPr>
            <a:r>
              <a:rPr lang="en-AU" sz="2800" dirty="0">
                <a:solidFill>
                  <a:schemeClr val="bg1"/>
                </a:solidFill>
              </a:rPr>
              <a:t>In general, you will see NTC sensors used for temperature measurement. PTC's are often used as resettable fuses - an increase in temperature increases the resistance which means that as more current passes through them, they heat up and 'choke back' the current; a good way for protecting circuits.</a:t>
            </a:r>
          </a:p>
          <a:p>
            <a:pPr>
              <a:buNone/>
            </a:pPr>
            <a:endParaRPr lang="en-AU" sz="2800" dirty="0">
              <a:solidFill>
                <a:schemeClr val="bg1"/>
              </a:solidFill>
            </a:endParaRPr>
          </a:p>
        </p:txBody>
      </p:sp>
      <p:pic>
        <p:nvPicPr>
          <p:cNvPr id="16386" name="Picture 2" descr="http://thermalcomponents.com.au/wp-content/uploads/2012/06/Thermistors1-300x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95300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26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Thermistors</a:t>
            </a:r>
          </a:p>
        </p:txBody>
      </p:sp>
      <p:sp>
        <p:nvSpPr>
          <p:cNvPr id="5123" name="Espace réservé du contenu 2"/>
          <p:cNvSpPr>
            <a:spLocks noGrp="1"/>
          </p:cNvSpPr>
          <p:nvPr>
            <p:ph idx="1"/>
          </p:nvPr>
        </p:nvSpPr>
        <p:spPr>
          <a:xfrm>
            <a:off x="323528" y="1196752"/>
            <a:ext cx="8568952" cy="5400599"/>
          </a:xfrm>
          <a:solidFill>
            <a:schemeClr val="accent1">
              <a:alpha val="50000"/>
            </a:schemeClr>
          </a:solidFill>
        </p:spPr>
        <p:txBody>
          <a:bodyPr/>
          <a:lstStyle/>
          <a:p>
            <a:pPr>
              <a:spcBef>
                <a:spcPts val="1800"/>
              </a:spcBef>
            </a:pPr>
            <a:r>
              <a:rPr lang="en-AU" sz="2700" dirty="0">
                <a:solidFill>
                  <a:schemeClr val="bg1"/>
                </a:solidFill>
              </a:rPr>
              <a:t>Since the negative temperature coefficient of silver sulphide was first observed by Michael Faraday in 1833, there has been a continual improvement in thermistor technology. </a:t>
            </a:r>
          </a:p>
          <a:p>
            <a:pPr>
              <a:spcBef>
                <a:spcPts val="1800"/>
              </a:spcBef>
            </a:pPr>
            <a:r>
              <a:rPr lang="en-AU" sz="2700" dirty="0">
                <a:solidFill>
                  <a:schemeClr val="bg1"/>
                </a:solidFill>
              </a:rPr>
              <a:t>The most important characteristic of a thermistor is, without question, its extremely high temperature coefficient of resistance. </a:t>
            </a:r>
          </a:p>
          <a:p>
            <a:pPr>
              <a:spcBef>
                <a:spcPts val="1800"/>
              </a:spcBef>
            </a:pPr>
            <a:r>
              <a:rPr lang="en-AU" sz="2700" dirty="0">
                <a:solidFill>
                  <a:schemeClr val="bg1"/>
                </a:solidFill>
              </a:rPr>
              <a:t>Modern thermistor technology results in the production of devices with extremely precise resistance versus temperature characteristics, making them the most advantageous sensor for a wide variety of applications.</a:t>
            </a:r>
          </a:p>
        </p:txBody>
      </p:sp>
    </p:spTree>
    <p:extLst>
      <p:ext uri="{BB962C8B-B14F-4D97-AF65-F5344CB8AC3E}">
        <p14:creationId xmlns:p14="http://schemas.microsoft.com/office/powerpoint/2010/main" val="2949739156"/>
      </p:ext>
    </p:extLst>
  </p:cSld>
  <p:clrMapOvr>
    <a:masterClrMapping/>
  </p:clrMapOvr>
</p:sld>
</file>

<file path=ppt/theme/theme1.xml><?xml version="1.0" encoding="utf-8"?>
<a:theme xmlns:a="http://schemas.openxmlformats.org/drawingml/2006/main" name="13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132</Template>
  <TotalTime>4299</TotalTime>
  <Words>6924</Words>
  <Application>Microsoft Office PowerPoint</Application>
  <PresentationFormat>On-screen Show (4:3)</PresentationFormat>
  <Paragraphs>771</Paragraphs>
  <Slides>115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115</vt:i4>
      </vt:variant>
    </vt:vector>
  </HeadingPairs>
  <TitlesOfParts>
    <vt:vector size="123" baseType="lpstr">
      <vt:lpstr>Arial</vt:lpstr>
      <vt:lpstr>Calibri</vt:lpstr>
      <vt:lpstr>Cambria Math</vt:lpstr>
      <vt:lpstr>Courier New</vt:lpstr>
      <vt:lpstr>Symbol</vt:lpstr>
      <vt:lpstr>Wingdings</vt:lpstr>
      <vt:lpstr>132</vt:lpstr>
      <vt:lpstr>Image</vt:lpstr>
      <vt:lpstr>Page Setup</vt:lpstr>
      <vt:lpstr>Electrical Charge </vt:lpstr>
      <vt:lpstr>Charges</vt:lpstr>
      <vt:lpstr>Electric Field</vt:lpstr>
      <vt:lpstr>Electrostatic Charge</vt:lpstr>
      <vt:lpstr>Charging By Touch</vt:lpstr>
      <vt:lpstr>Charge By Induction</vt:lpstr>
      <vt:lpstr>Measuring Charge</vt:lpstr>
      <vt:lpstr>Atomic Charge</vt:lpstr>
      <vt:lpstr>Conductors and Insulators</vt:lpstr>
      <vt:lpstr>Valence &amp; Conduction Bands</vt:lpstr>
      <vt:lpstr>Valence &amp; Conduction Bands</vt:lpstr>
      <vt:lpstr>Energy Levels</vt:lpstr>
      <vt:lpstr>Energy Levels</vt:lpstr>
      <vt:lpstr>Line Emission Spectra</vt:lpstr>
      <vt:lpstr>Band Emission Spectra</vt:lpstr>
      <vt:lpstr>Conduction and Valence Bands</vt:lpstr>
      <vt:lpstr>Conduction and Valence Bands</vt:lpstr>
      <vt:lpstr>Conduction and Valence Bands</vt:lpstr>
      <vt:lpstr>Resistance and Insulators</vt:lpstr>
      <vt:lpstr>Van der Graaf Generator</vt:lpstr>
      <vt:lpstr>Lightning Conductor</vt:lpstr>
      <vt:lpstr>Homework, Context &amp; Keywords</vt:lpstr>
      <vt:lpstr>Homework, Context &amp; Keywords</vt:lpstr>
      <vt:lpstr>Homework, Context &amp; Keywords</vt:lpstr>
      <vt:lpstr>Page Setup</vt:lpstr>
      <vt:lpstr>Energy &amp; Flow in Circuits</vt:lpstr>
      <vt:lpstr>Circuit Flow</vt:lpstr>
      <vt:lpstr>Simple Electric Circuits</vt:lpstr>
      <vt:lpstr>Example of Simple Circuits</vt:lpstr>
      <vt:lpstr>Dry Chemical Cells</vt:lpstr>
      <vt:lpstr>Dry Chemical Cells</vt:lpstr>
      <vt:lpstr>Batteries in Series and Parallel</vt:lpstr>
      <vt:lpstr>Batteries in Series and Parallel</vt:lpstr>
      <vt:lpstr>Electrical Potential Difference (Voltage)</vt:lpstr>
      <vt:lpstr>Examples</vt:lpstr>
      <vt:lpstr>Example</vt:lpstr>
      <vt:lpstr>Example</vt:lpstr>
      <vt:lpstr>Current (I)</vt:lpstr>
      <vt:lpstr>Electric Circuits</vt:lpstr>
      <vt:lpstr>Definitions</vt:lpstr>
      <vt:lpstr>Homework, Context &amp; Keywords</vt:lpstr>
      <vt:lpstr>Homework, Context &amp; Keywords</vt:lpstr>
      <vt:lpstr>Homework, Context &amp; Keywords</vt:lpstr>
      <vt:lpstr>Page Setup</vt:lpstr>
      <vt:lpstr>Resistance &amp; Ohm’s Law</vt:lpstr>
      <vt:lpstr>Factors Affecting Resistance</vt:lpstr>
      <vt:lpstr>Ohms Law</vt:lpstr>
      <vt:lpstr>Ohmic and Non-Ohmic</vt:lpstr>
      <vt:lpstr>Ohmic and Non-Ohmic</vt:lpstr>
      <vt:lpstr>Ohmic Resistors</vt:lpstr>
      <vt:lpstr>Non-Ohmic Resistors</vt:lpstr>
      <vt:lpstr>Example</vt:lpstr>
      <vt:lpstr>Homework, Context &amp; Keywords</vt:lpstr>
      <vt:lpstr>Homework, Context &amp; Keywords</vt:lpstr>
      <vt:lpstr>Homework, Context &amp; Keywords</vt:lpstr>
      <vt:lpstr>Page Setup</vt:lpstr>
      <vt:lpstr>Electrical Energy and Power</vt:lpstr>
      <vt:lpstr>Electrical Energy</vt:lpstr>
      <vt:lpstr>Power</vt:lpstr>
      <vt:lpstr>Power in Ohmic Resistors</vt:lpstr>
      <vt:lpstr>Power in Ohmic Resistors</vt:lpstr>
      <vt:lpstr>Power in Ohmic Resistors</vt:lpstr>
      <vt:lpstr>Power in Ohmic Resistors</vt:lpstr>
      <vt:lpstr>Homework, Context &amp; Keywords</vt:lpstr>
      <vt:lpstr>Homework, Context &amp; Keywords</vt:lpstr>
      <vt:lpstr>Homework, Context &amp; Keywords</vt:lpstr>
      <vt:lpstr>Page Setup</vt:lpstr>
      <vt:lpstr>Electric Circuits</vt:lpstr>
      <vt:lpstr>Electric Circuits</vt:lpstr>
      <vt:lpstr>Definitions</vt:lpstr>
      <vt:lpstr>Simple Electric Circuits</vt:lpstr>
      <vt:lpstr>Thinking Problem</vt:lpstr>
      <vt:lpstr>Kirchoff’s Voltage Law</vt:lpstr>
      <vt:lpstr>Kirchoff’s Voltage Law</vt:lpstr>
      <vt:lpstr>Kirchoff’s Current Law</vt:lpstr>
      <vt:lpstr>Kirchoff’s Current Law</vt:lpstr>
      <vt:lpstr>Homework, Context &amp; Keywords</vt:lpstr>
      <vt:lpstr>Homework, Context &amp; Keywords</vt:lpstr>
      <vt:lpstr>Homework, Context &amp; Keywords</vt:lpstr>
      <vt:lpstr>Page Setup</vt:lpstr>
      <vt:lpstr>Parallel &amp; Series Circuits</vt:lpstr>
      <vt:lpstr>Series Circuits</vt:lpstr>
      <vt:lpstr>Parallel Circuits</vt:lpstr>
      <vt:lpstr>Parallel and Series Circuits</vt:lpstr>
      <vt:lpstr>Homework, Context &amp; Keywords</vt:lpstr>
      <vt:lpstr>Homework, Context &amp; Keywords</vt:lpstr>
      <vt:lpstr>Homework, Context &amp; Keywords</vt:lpstr>
      <vt:lpstr>Page Setup</vt:lpstr>
      <vt:lpstr>Electrical Components</vt:lpstr>
      <vt:lpstr>Diodes</vt:lpstr>
      <vt:lpstr>Diodes</vt:lpstr>
      <vt:lpstr>Transducers</vt:lpstr>
      <vt:lpstr>Light Dependent Resistors – LDR’s</vt:lpstr>
      <vt:lpstr>Light Emitting Diode - LED’s</vt:lpstr>
      <vt:lpstr>Light Emitting Diode - LED’s</vt:lpstr>
      <vt:lpstr>Thermistors</vt:lpstr>
      <vt:lpstr>Thermistors</vt:lpstr>
      <vt:lpstr>Thermistors</vt:lpstr>
      <vt:lpstr>Photodiodes</vt:lpstr>
      <vt:lpstr>Photodiodes</vt:lpstr>
      <vt:lpstr>Homework, Context &amp; Keywords</vt:lpstr>
      <vt:lpstr>Homework, Context &amp; Keywords</vt:lpstr>
      <vt:lpstr>Homework, Context &amp; Keywords</vt:lpstr>
      <vt:lpstr>Page Setup</vt:lpstr>
      <vt:lpstr>Household Electricity</vt:lpstr>
      <vt:lpstr>Fuse</vt:lpstr>
      <vt:lpstr>Residual Current Device - RCD </vt:lpstr>
      <vt:lpstr>Residual Current Device - RCD </vt:lpstr>
      <vt:lpstr>Double Insulation</vt:lpstr>
      <vt:lpstr>Short Circuit</vt:lpstr>
      <vt:lpstr>Homework, Context &amp; Keywords</vt:lpstr>
      <vt:lpstr>Homework, Context &amp; Keywords</vt:lpstr>
      <vt:lpstr>Homework, Context &amp; Keywords</vt:lpstr>
      <vt:lpstr>Household Electrical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Kim Coddington</dc:creator>
  <cp:lastModifiedBy>Joseph D'cruz</cp:lastModifiedBy>
  <cp:revision>212</cp:revision>
  <cp:lastPrinted>2013-07-10T14:04:48Z</cp:lastPrinted>
  <dcterms:created xsi:type="dcterms:W3CDTF">2011-07-26T12:22:16Z</dcterms:created>
  <dcterms:modified xsi:type="dcterms:W3CDTF">2024-06-15T06:55:31Z</dcterms:modified>
</cp:coreProperties>
</file>