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3"/>
  </p:notesMasterIdLst>
  <p:handoutMasterIdLst>
    <p:handoutMasterId r:id="rId74"/>
  </p:handoutMasterIdLst>
  <p:sldIdLst>
    <p:sldId id="256" r:id="rId2"/>
    <p:sldId id="397" r:id="rId3"/>
    <p:sldId id="423" r:id="rId4"/>
    <p:sldId id="353" r:id="rId5"/>
    <p:sldId id="259" r:id="rId6"/>
    <p:sldId id="355" r:id="rId7"/>
    <p:sldId id="258" r:id="rId8"/>
    <p:sldId id="388" r:id="rId9"/>
    <p:sldId id="260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8" r:id="rId18"/>
    <p:sldId id="358" r:id="rId19"/>
    <p:sldId id="387" r:id="rId20"/>
    <p:sldId id="257" r:id="rId21"/>
    <p:sldId id="400" r:id="rId22"/>
    <p:sldId id="401" r:id="rId23"/>
    <p:sldId id="402" r:id="rId24"/>
    <p:sldId id="406" r:id="rId25"/>
    <p:sldId id="407" r:id="rId26"/>
    <p:sldId id="408" r:id="rId27"/>
    <p:sldId id="409" r:id="rId28"/>
    <p:sldId id="410" r:id="rId29"/>
    <p:sldId id="263" r:id="rId30"/>
    <p:sldId id="264" r:id="rId31"/>
    <p:sldId id="367" r:id="rId32"/>
    <p:sldId id="368" r:id="rId33"/>
    <p:sldId id="369" r:id="rId34"/>
    <p:sldId id="370" r:id="rId35"/>
    <p:sldId id="266" r:id="rId36"/>
    <p:sldId id="265" r:id="rId37"/>
    <p:sldId id="267" r:id="rId38"/>
    <p:sldId id="375" r:id="rId39"/>
    <p:sldId id="381" r:id="rId40"/>
    <p:sldId id="376" r:id="rId41"/>
    <p:sldId id="378" r:id="rId42"/>
    <p:sldId id="374" r:id="rId43"/>
    <p:sldId id="380" r:id="rId44"/>
    <p:sldId id="383" r:id="rId45"/>
    <p:sldId id="382" r:id="rId46"/>
    <p:sldId id="268" r:id="rId47"/>
    <p:sldId id="269" r:id="rId48"/>
    <p:sldId id="270" r:id="rId49"/>
    <p:sldId id="384" r:id="rId50"/>
    <p:sldId id="415" r:id="rId51"/>
    <p:sldId id="416" r:id="rId52"/>
    <p:sldId id="417" r:id="rId53"/>
    <p:sldId id="418" r:id="rId54"/>
    <p:sldId id="362" r:id="rId55"/>
    <p:sldId id="357" r:id="rId56"/>
    <p:sldId id="399" r:id="rId57"/>
    <p:sldId id="356" r:id="rId58"/>
    <p:sldId id="359" r:id="rId59"/>
    <p:sldId id="365" r:id="rId60"/>
    <p:sldId id="360" r:id="rId61"/>
    <p:sldId id="262" r:id="rId62"/>
    <p:sldId id="373" r:id="rId63"/>
    <p:sldId id="419" r:id="rId64"/>
    <p:sldId id="366" r:id="rId65"/>
    <p:sldId id="271" r:id="rId66"/>
    <p:sldId id="272" r:id="rId67"/>
    <p:sldId id="385" r:id="rId68"/>
    <p:sldId id="386" r:id="rId69"/>
    <p:sldId id="420" r:id="rId70"/>
    <p:sldId id="421" r:id="rId71"/>
    <p:sldId id="422" r:id="rId72"/>
  </p:sldIdLst>
  <p:sldSz cx="9144000" cy="6858000" type="screen4x3"/>
  <p:notesSz cx="6802438" cy="9934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D27"/>
    <a:srgbClr val="FF99CC"/>
    <a:srgbClr val="EAF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2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947722" cy="496729"/>
          </a:xfrm>
          <a:prstGeom prst="rect">
            <a:avLst/>
          </a:prstGeom>
        </p:spPr>
        <p:txBody>
          <a:bodyPr vert="horz" lIns="95629" tIns="47814" rIns="95629" bIns="4781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3143" y="4"/>
            <a:ext cx="2947722" cy="496729"/>
          </a:xfrm>
          <a:prstGeom prst="rect">
            <a:avLst/>
          </a:prstGeom>
        </p:spPr>
        <p:txBody>
          <a:bodyPr vert="horz" lIns="95629" tIns="47814" rIns="95629" bIns="47814" rtlCol="0"/>
          <a:lstStyle>
            <a:lvl1pPr algn="r">
              <a:defRPr sz="1300"/>
            </a:lvl1pPr>
          </a:lstStyle>
          <a:p>
            <a:fld id="{98081271-150E-4C0A-992B-C37B85AD7F8C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36127"/>
            <a:ext cx="2947722" cy="496729"/>
          </a:xfrm>
          <a:prstGeom prst="rect">
            <a:avLst/>
          </a:prstGeom>
        </p:spPr>
        <p:txBody>
          <a:bodyPr vert="horz" lIns="95629" tIns="47814" rIns="95629" bIns="4781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3143" y="9436127"/>
            <a:ext cx="2947722" cy="496729"/>
          </a:xfrm>
          <a:prstGeom prst="rect">
            <a:avLst/>
          </a:prstGeom>
        </p:spPr>
        <p:txBody>
          <a:bodyPr vert="horz" lIns="95629" tIns="47814" rIns="95629" bIns="47814" rtlCol="0" anchor="b"/>
          <a:lstStyle>
            <a:lvl1pPr algn="r">
              <a:defRPr sz="1300"/>
            </a:lvl1pPr>
          </a:lstStyle>
          <a:p>
            <a:fld id="{AAAAE54A-8E3F-4D4F-8376-22A9DEF5CC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1374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947722" cy="496729"/>
          </a:xfrm>
          <a:prstGeom prst="rect">
            <a:avLst/>
          </a:prstGeom>
        </p:spPr>
        <p:txBody>
          <a:bodyPr vert="horz" lIns="95629" tIns="47814" rIns="95629" bIns="4781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3143" y="4"/>
            <a:ext cx="2947722" cy="496729"/>
          </a:xfrm>
          <a:prstGeom prst="rect">
            <a:avLst/>
          </a:prstGeom>
        </p:spPr>
        <p:txBody>
          <a:bodyPr vert="horz" lIns="95629" tIns="47814" rIns="95629" bIns="47814" rtlCol="0"/>
          <a:lstStyle>
            <a:lvl1pPr algn="r">
              <a:defRPr sz="1300"/>
            </a:lvl1pPr>
          </a:lstStyle>
          <a:p>
            <a:fld id="{22B764EF-9BCA-4F95-B7B8-F07E59F9FA2D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29" tIns="47814" rIns="95629" bIns="4781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4" y="4718925"/>
            <a:ext cx="5441950" cy="4470559"/>
          </a:xfrm>
          <a:prstGeom prst="rect">
            <a:avLst/>
          </a:prstGeom>
        </p:spPr>
        <p:txBody>
          <a:bodyPr vert="horz" lIns="95629" tIns="47814" rIns="95629" bIns="4781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36127"/>
            <a:ext cx="2947722" cy="496729"/>
          </a:xfrm>
          <a:prstGeom prst="rect">
            <a:avLst/>
          </a:prstGeom>
        </p:spPr>
        <p:txBody>
          <a:bodyPr vert="horz" lIns="95629" tIns="47814" rIns="95629" bIns="4781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3143" y="9436127"/>
            <a:ext cx="2947722" cy="496729"/>
          </a:xfrm>
          <a:prstGeom prst="rect">
            <a:avLst/>
          </a:prstGeom>
        </p:spPr>
        <p:txBody>
          <a:bodyPr vert="horz" lIns="95629" tIns="47814" rIns="95629" bIns="47814" rtlCol="0" anchor="b"/>
          <a:lstStyle>
            <a:lvl1pPr algn="r">
              <a:defRPr sz="1300"/>
            </a:lvl1pPr>
          </a:lstStyle>
          <a:p>
            <a:fld id="{52F71F89-C4BB-475F-9303-C40CF9E329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073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50888" y="328613"/>
            <a:ext cx="5300662" cy="3976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99164" y="4688483"/>
            <a:ext cx="5808841" cy="44105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11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50888" y="328613"/>
            <a:ext cx="5300662" cy="3976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99164" y="4688483"/>
            <a:ext cx="5808841" cy="44105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7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2209800"/>
            <a:ext cx="71628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505200"/>
            <a:ext cx="6400800" cy="10668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r>
              <a:rPr lang="en-AU" smtClean="0"/>
              <a:t>Click to edit Master subtitle style</a:t>
            </a:r>
            <a:endParaRPr lang="en-AU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096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80372061-1D89-43F9-AE59-6CEE59074D68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096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096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01073573-0EC3-4B9C-ADEB-72FFE5CB78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72061-1D89-43F9-AE59-6CEE59074D68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73573-0EC3-4B9C-ADEB-72FFE5CB78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1295400"/>
            <a:ext cx="1924050" cy="4953000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295400"/>
            <a:ext cx="5619750" cy="4953000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72061-1D89-43F9-AE59-6CEE59074D68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73573-0EC3-4B9C-ADEB-72FFE5CB78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DBFF0-982C-4DB7-A025-8CC5A44FCF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72061-1D89-43F9-AE59-6CEE59074D68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73573-0EC3-4B9C-ADEB-72FFE5CB78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72061-1D89-43F9-AE59-6CEE59074D68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73573-0EC3-4B9C-ADEB-72FFE5CB78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286000"/>
            <a:ext cx="37719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2286000"/>
            <a:ext cx="37719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72061-1D89-43F9-AE59-6CEE59074D68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73573-0EC3-4B9C-ADEB-72FFE5CB78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72061-1D89-43F9-AE59-6CEE59074D68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73573-0EC3-4B9C-ADEB-72FFE5CB78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72061-1D89-43F9-AE59-6CEE59074D68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73573-0EC3-4B9C-ADEB-72FFE5CB78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72061-1D89-43F9-AE59-6CEE59074D68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73573-0EC3-4B9C-ADEB-72FFE5CB78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72061-1D89-43F9-AE59-6CEE59074D68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73573-0EC3-4B9C-ADEB-72FFE5CB78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72061-1D89-43F9-AE59-6CEE59074D68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73573-0EC3-4B9C-ADEB-72FFE5CB784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2954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286000"/>
            <a:ext cx="7696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80372061-1D89-43F9-AE59-6CEE59074D68}" type="datetimeFigureOut">
              <a:rPr lang="en-US" smtClean="0"/>
              <a:t>2/27/2016</a:t>
            </a:fld>
            <a:endParaRPr lang="en-A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246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A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01073573-0EC3-4B9C-ADEB-72FFE5CB7844}" type="slidenum">
              <a:rPr lang="en-AU" smtClean="0"/>
              <a:t>‹#›</a:t>
            </a:fld>
            <a:endParaRPr lang="en-A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au/url?sa=i&amp;source=imgres&amp;cd=&amp;cad=rja&amp;uact=8&amp;ved=0CAkQjRwwAGoVChMI477P2_7HxwIVpdmmCh21RQ9T&amp;url=http://www.wignallandwales.co.nz/NDSWB/Sample-files/1C-2c-Force-diagrams.htm&amp;ei=jVfeVaPEIqWzmwW1i72YBQ&amp;psig=AFQjCNEXNz5j5_xFj0GECsX6PXAXhWqr4w&amp;ust=144072116566123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E:\Comet%20Bay%20College\Year%2011%20Physics%202015\5%20Motion\Chapter%203\Newtons%20First%20Law.wmv" TargetMode="External"/><Relationship Id="rId1" Type="http://schemas.microsoft.com/office/2007/relationships/media" Target="file:///E:\Comet%20Bay%20College\Year%2011%20Physics%202015\5%20Motion\Chapter%203\Newtons%20First%20Law.wmv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Program%20Files\Microsoft%20Office\Media\CntCD1\Photo1\j0202044.jpg" TargetMode="Externa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8.gi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E:\Comet%20Bay%20College\Year%2011%20Physics%202015\5%20Motion\Chapter%203\Newtons%20Second%20Law%20(1).wmv" TargetMode="External"/><Relationship Id="rId1" Type="http://schemas.microsoft.com/office/2007/relationships/media" Target="file:///E:\Comet%20Bay%20College\Year%2011%20Physics%202015\5%20Motion\Chapter%203\Newtons%20Second%20Law%20(1).wmv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gi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au/url?sa=i&amp;source=imgres&amp;cd=&amp;cad=rja&amp;uact=8&amp;ved=0CAkQjRwwAGoVChMIpM2D_q_DxwIVIuSmCh3tHAd1&amp;url=http://physics.wku.edu/phys201/Information/ProblemSolving/ForceDiagrams.html&amp;ei=IOzbVaS9FqLImwXtuZyoBw&amp;psig=AFQjCNFiZh8yjjbQ5BeVi7Ag4JyYCFPaxA&amp;ust=1440562592466691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google.com.au/url?sa=i&amp;source=imgres&amp;cd=&amp;cad=rja&amp;uact=8&amp;ved=0CAkQjRwwAGoVChMIuJvqgbDDxwIVQmCmCh3pvA2Z&amp;url=http://www.mrwaynesclass.com/freebodies/reading/index01.html&amp;ei=KOzbVbjnFMLAmQXp-bbICQ&amp;psig=AFQjCNGh7GuL416QGqD8454bqXHnYI3zdA&amp;ust=1440562600434889" TargetMode="Externa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993" y="1556792"/>
            <a:ext cx="9150993" cy="1143000"/>
          </a:xfrm>
        </p:spPr>
        <p:txBody>
          <a:bodyPr/>
          <a:lstStyle/>
          <a:p>
            <a:pPr algn="ctr"/>
            <a:r>
              <a:rPr lang="en-AU" sz="18000" dirty="0" smtClean="0"/>
              <a:t>Forces</a:t>
            </a:r>
            <a:endParaRPr lang="en-AU" sz="1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4000" dirty="0" smtClean="0"/>
              <a:t>Year 11</a:t>
            </a:r>
          </a:p>
          <a:p>
            <a:r>
              <a:rPr lang="en-AU" sz="4000" dirty="0" smtClean="0"/>
              <a:t>Pages 242 - 273</a:t>
            </a:r>
            <a:endParaRPr lang="en-A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Types of </a:t>
            </a:r>
            <a:r>
              <a:rPr lang="en-AU" dirty="0"/>
              <a:t>Forces on an object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39" y="1124744"/>
            <a:ext cx="848319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0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Types of </a:t>
            </a:r>
            <a:r>
              <a:rPr lang="en-AU" dirty="0"/>
              <a:t>Forces on an object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05853"/>
            <a:ext cx="4327824" cy="275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75656" y="3858141"/>
            <a:ext cx="6264696" cy="273921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3200" b="1" u="sng" dirty="0" smtClean="0"/>
              <a:t>Force pairs</a:t>
            </a:r>
          </a:p>
          <a:p>
            <a:r>
              <a:rPr lang="en-AU" sz="2800" dirty="0" smtClean="0"/>
              <a:t>Uplift – Weight</a:t>
            </a:r>
          </a:p>
          <a:p>
            <a:r>
              <a:rPr lang="en-AU" sz="2800" dirty="0" smtClean="0"/>
              <a:t>Upthrust (Buoyancy) – Weight</a:t>
            </a:r>
          </a:p>
          <a:p>
            <a:r>
              <a:rPr lang="en-AU" sz="2800" dirty="0"/>
              <a:t>Normal (Reaction Type A) – Weight</a:t>
            </a:r>
          </a:p>
          <a:p>
            <a:r>
              <a:rPr lang="en-AU" sz="2800" dirty="0" smtClean="0"/>
              <a:t>Thrust – Friction</a:t>
            </a:r>
          </a:p>
          <a:p>
            <a:r>
              <a:rPr lang="en-AU" sz="2800" dirty="0" smtClean="0"/>
              <a:t>Thrust (Push) – Reaction (Type B)</a:t>
            </a:r>
          </a:p>
        </p:txBody>
      </p:sp>
    </p:spTree>
    <p:extLst>
      <p:ext uri="{BB962C8B-B14F-4D97-AF65-F5344CB8AC3E}">
        <p14:creationId xmlns:p14="http://schemas.microsoft.com/office/powerpoint/2010/main" val="9469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77893"/>
            <a:ext cx="8715436" cy="914400"/>
          </a:xfrm>
        </p:spPr>
        <p:txBody>
          <a:bodyPr/>
          <a:lstStyle/>
          <a:p>
            <a:r>
              <a:rPr lang="en-AU" dirty="0"/>
              <a:t>Types of Forces on an </a:t>
            </a:r>
            <a:r>
              <a:rPr lang="en-AU" dirty="0" smtClean="0"/>
              <a:t>object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4067944" y="1265951"/>
            <a:ext cx="4968552" cy="28007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3200" b="1" u="sng" dirty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</a:t>
            </a:r>
            <a:r>
              <a:rPr lang="en-AU" sz="3200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8.1b</a:t>
            </a:r>
          </a:p>
          <a:p>
            <a:r>
              <a:rPr lang="en-AU" sz="3200" b="1" u="sng" dirty="0" smtClean="0"/>
              <a:t>Label the forces</a:t>
            </a:r>
          </a:p>
          <a:p>
            <a:r>
              <a:rPr lang="en-AU" sz="2800" dirty="0" smtClean="0"/>
              <a:t>A – Normal (</a:t>
            </a:r>
            <a:r>
              <a:rPr lang="en-AU" sz="2800" dirty="0"/>
              <a:t>Reaction Type A) </a:t>
            </a:r>
            <a:endParaRPr lang="en-AU" sz="2800" dirty="0" smtClean="0"/>
          </a:p>
          <a:p>
            <a:r>
              <a:rPr lang="en-AU" sz="2800" dirty="0" smtClean="0"/>
              <a:t>B </a:t>
            </a:r>
            <a:r>
              <a:rPr lang="en-AU" sz="2800" dirty="0"/>
              <a:t>– </a:t>
            </a:r>
            <a:r>
              <a:rPr lang="en-AU" sz="2800" dirty="0" smtClean="0"/>
              <a:t>Friction</a:t>
            </a:r>
          </a:p>
          <a:p>
            <a:r>
              <a:rPr lang="en-AU" sz="2800" dirty="0"/>
              <a:t>C – Weight</a:t>
            </a:r>
          </a:p>
          <a:p>
            <a:r>
              <a:rPr lang="en-AU" sz="2800" dirty="0" smtClean="0"/>
              <a:t>D – Thrust</a:t>
            </a:r>
          </a:p>
        </p:txBody>
      </p:sp>
      <p:pic>
        <p:nvPicPr>
          <p:cNvPr id="4098" name="Picture 2" descr="http://www.wignallandwales.co.nz/NDSWB/Sample-files/cyclist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248290"/>
            <a:ext cx="3738919" cy="434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12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/>
              <a:t>Types of Forces on an </a:t>
            </a:r>
            <a:r>
              <a:rPr lang="en-AU" dirty="0" smtClean="0"/>
              <a:t>object</a:t>
            </a:r>
            <a:endParaRPr lang="en-AU" dirty="0"/>
          </a:p>
        </p:txBody>
      </p:sp>
      <p:pic>
        <p:nvPicPr>
          <p:cNvPr id="6146" name="Picture 2" descr="http://brimages.bikeboardmedia.netdna-cdn.com/wp-content/uploads/2014/04/Borealis-Echo-suspension-fork-fat-bike-RockShox-Bluto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1734294"/>
            <a:ext cx="6264696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3568" y="1043800"/>
            <a:ext cx="8208912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800" b="1" u="sng" dirty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</a:t>
            </a:r>
            <a:r>
              <a:rPr lang="en-AU" sz="2800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8.1c:</a:t>
            </a:r>
            <a:r>
              <a:rPr lang="en-AU" sz="2800" b="1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 </a:t>
            </a:r>
            <a:r>
              <a:rPr lang="en-AU" sz="2800" dirty="0" smtClean="0"/>
              <a:t>Draw and label the forces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979712" y="3717032"/>
            <a:ext cx="4104456" cy="1944216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879812" y="5661248"/>
            <a:ext cx="3204356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004048" y="521003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b="1" dirty="0" smtClean="0">
                <a:solidFill>
                  <a:srgbClr val="FFFF00"/>
                </a:solidFill>
              </a:rPr>
              <a:t>θ</a:t>
            </a:r>
            <a:endParaRPr lang="en-AU" sz="2800" b="1" dirty="0">
              <a:solidFill>
                <a:srgbClr val="FFFF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 flipV="1">
            <a:off x="2202840" y="3717032"/>
            <a:ext cx="352936" cy="167845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2F9D27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3354968" y="4293096"/>
            <a:ext cx="352936" cy="167845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2F9D27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flipH="1" flipV="1">
            <a:off x="2526876" y="2516985"/>
            <a:ext cx="352936" cy="167845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2F9D27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flipV="1">
            <a:off x="2526876" y="3501008"/>
            <a:ext cx="324036" cy="39604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2F9D27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3707904" y="3884877"/>
            <a:ext cx="432048" cy="57606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2F9D27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707904" y="4469730"/>
            <a:ext cx="0" cy="1001916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2F9D27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2526876" y="3897052"/>
            <a:ext cx="0" cy="57267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2F9D27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3203848" y="2348880"/>
            <a:ext cx="720080" cy="93610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203848" y="3429000"/>
            <a:ext cx="0" cy="154168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 flipV="1">
            <a:off x="2240914" y="2858893"/>
            <a:ext cx="895959" cy="42609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929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0.47326 0.10671 L 0.46666 -0.02431 L 0.36996 0.13565 L 0.51666 0.02454 L 0.45503 -0.2 L 0.33333 -0.07778 L 0.14496 -0.06875 L 0.0717 -0.09097 " pathEditMode="relative" ptsTypes="AAAAAAAAA">
                                      <p:cBhvr>
                                        <p:cTn id="6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0671 L 0.19514 0.09699 L 0.20833 -0.15856 L 0.36996 0.1801 L 0.37343 -0.21157 L 0.14288 -0.0412 L 0.16093 -0.25532 L -0.02361 -0.22754 " pathEditMode="relative" rAng="0" ptsTypes="AAAAAAAA">
                                      <p:cBhvr>
                                        <p:cTn id="10" dur="4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3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0185 L 0.18489 0.02268 L 0.28003 -0.01065 L 0.33663 -0.23519 L 0.08003 -0.1706 L -0.05504 -0.1507 " pathEditMode="relative" rAng="0" ptsTypes="AAAAAA">
                                      <p:cBhvr>
                                        <p:cTn id="1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80" y="-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1482 L 0.29444 0.10371 L 0.36111 -0.26736 L 0.55434 0.07917 L 0.07274 0.07037 " pathEditMode="relative" rAng="0" ptsTypes="AAAAA">
                                      <p:cBhvr>
                                        <p:cTn id="22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43" y="-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1033 -0.06667 L 0.32327 -0.06667 L 0.375 0.21551 L 0.45504 0.42222 L 0.02656 0.08889 " pathEditMode="relative" ptsTypes="AAAAAA">
                                      <p:cBhvr>
                                        <p:cTn id="30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0.00254 L -0.03593 0.16458 L 0.00573 0.23796 L 0.28907 0.26921 L 0.5191 0.27129 L 0.5507 0.06018 L 0.55903 -0.17084 L 0.56077 -0.23079 L 0.32743 -0.25301 L 0.13073 -0.26412 L 0.03403 -0.10648 " pathEditMode="relative" rAng="0" ptsTypes="AAAAAAAAAAA">
                                      <p:cBhvr>
                                        <p:cTn id="34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1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0.45 -0.17778 L 0.36493 -0.34653 L -0.09167 -0.33773 L -0.12344 -0.21111 " pathEditMode="relative" ptsTypes="AAAAA">
                                      <p:cBhvr>
                                        <p:cTn id="38" dur="4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  <a:solidFill>
            <a:schemeClr val="accent6">
              <a:lumMod val="50000"/>
              <a:alpha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AU" sz="2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Context:</a:t>
            </a: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How is this content used to better society?</a:t>
            </a: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24744"/>
          </a:xfrm>
        </p:spPr>
        <p:txBody>
          <a:bodyPr/>
          <a:lstStyle/>
          <a:p>
            <a:r>
              <a:rPr lang="en-AU" sz="3900" dirty="0"/>
              <a:t>Homework, Context &amp; Keywords</a:t>
            </a:r>
            <a:endParaRPr lang="en-AU" sz="39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19572" y="2564904"/>
            <a:ext cx="7704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understanding the principles behind force interaction to better explain the fundamentals of forces in action</a:t>
            </a:r>
          </a:p>
        </p:txBody>
      </p:sp>
    </p:spTree>
    <p:extLst>
      <p:ext uri="{BB962C8B-B14F-4D97-AF65-F5344CB8AC3E}">
        <p14:creationId xmlns:p14="http://schemas.microsoft.com/office/powerpoint/2010/main" val="12698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  <a:solidFill>
            <a:schemeClr val="accent6">
              <a:lumMod val="50000"/>
              <a:alpha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AU" sz="2800" b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Key Words</a:t>
            </a: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24744"/>
          </a:xfrm>
        </p:spPr>
        <p:txBody>
          <a:bodyPr/>
          <a:lstStyle/>
          <a:p>
            <a:r>
              <a:rPr lang="en-AU" sz="3900" dirty="0"/>
              <a:t>Homework, Context &amp; Keywords</a:t>
            </a:r>
            <a:endParaRPr lang="en-AU" sz="39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55577" y="1844824"/>
            <a:ext cx="73448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Net force</a:t>
            </a:r>
          </a:p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Contact Force</a:t>
            </a:r>
          </a:p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Non-contact Force</a:t>
            </a:r>
          </a:p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Mass</a:t>
            </a:r>
          </a:p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Balanced Force</a:t>
            </a:r>
          </a:p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Unbalanced Force</a:t>
            </a:r>
          </a:p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Friction</a:t>
            </a:r>
          </a:p>
        </p:txBody>
      </p:sp>
    </p:spTree>
    <p:extLst>
      <p:ext uri="{BB962C8B-B14F-4D97-AF65-F5344CB8AC3E}">
        <p14:creationId xmlns:p14="http://schemas.microsoft.com/office/powerpoint/2010/main" val="388916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  <a:solidFill>
            <a:schemeClr val="accent6">
              <a:lumMod val="50000"/>
              <a:alpha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AU" sz="2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Homework</a:t>
            </a: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24744"/>
          </a:xfrm>
        </p:spPr>
        <p:txBody>
          <a:bodyPr/>
          <a:lstStyle/>
          <a:p>
            <a:r>
              <a:rPr lang="en-AU" sz="3900" dirty="0"/>
              <a:t>Homework, Context &amp; Keywords</a:t>
            </a:r>
            <a:endParaRPr lang="en-AU" sz="39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55576" y="2276872"/>
            <a:ext cx="784887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Complete all questions from Set 8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.1 </a:t>
            </a: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 due first lesson next week.</a:t>
            </a:r>
          </a:p>
          <a:p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Read Chapter 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8.2, page 247-249 and answer </a:t>
            </a: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Q1, 2 &amp; 3 </a:t>
            </a: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Set 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8.2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by </a:t>
            </a: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next lesson.</a:t>
            </a:r>
          </a:p>
        </p:txBody>
      </p:sp>
    </p:spTree>
    <p:extLst>
      <p:ext uri="{BB962C8B-B14F-4D97-AF65-F5344CB8AC3E}">
        <p14:creationId xmlns:p14="http://schemas.microsoft.com/office/powerpoint/2010/main" val="27897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457200" y="1"/>
            <a:ext cx="8385175" cy="1268758"/>
          </a:xfrm>
        </p:spPr>
        <p:txBody>
          <a:bodyPr/>
          <a:lstStyle/>
          <a:p>
            <a:r>
              <a:rPr lang="en-AU" dirty="0" smtClean="0"/>
              <a:t>Page Setup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None/>
            </a:pPr>
            <a:r>
              <a:rPr lang="en-AU" sz="2800" dirty="0"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Set up the </a:t>
            </a:r>
            <a:r>
              <a:rPr lang="en-AU" sz="2800" b="1" u="sng" dirty="0"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first</a:t>
            </a:r>
            <a:r>
              <a:rPr lang="en-AU" sz="2800" dirty="0"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page of every lesson like this and rule a column line for every page after the first page that is used during the lesson.</a:t>
            </a:r>
          </a:p>
          <a:p>
            <a:pPr>
              <a:buFont typeface="Arial" pitchFamily="34" charset="0"/>
              <a:buChar char="•"/>
            </a:pPr>
            <a:endParaRPr lang="en-AU" sz="280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>
              <a:buFont typeface="Arial" pitchFamily="34" charset="0"/>
              <a:buChar char="•"/>
            </a:pPr>
            <a:endParaRPr lang="en-AU" sz="2800" dirty="0" smtClean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7544" y="3037038"/>
            <a:ext cx="8308387" cy="6008586"/>
            <a:chOff x="971600" y="2276872"/>
            <a:chExt cx="7069417" cy="5112568"/>
          </a:xfrm>
        </p:grpSpPr>
        <p:grpSp>
          <p:nvGrpSpPr>
            <p:cNvPr id="5" name="Group 4"/>
            <p:cNvGrpSpPr/>
            <p:nvPr/>
          </p:nvGrpSpPr>
          <p:grpSpPr>
            <a:xfrm>
              <a:off x="971600" y="2276872"/>
              <a:ext cx="7069417" cy="5112568"/>
              <a:chOff x="971600" y="2276872"/>
              <a:chExt cx="7069417" cy="511256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971600" y="2276872"/>
                <a:ext cx="6984776" cy="5112568"/>
                <a:chOff x="971600" y="2276872"/>
                <a:chExt cx="6984776" cy="5112568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971600" y="2276872"/>
                  <a:ext cx="0" cy="5112568"/>
                </a:xfrm>
                <a:prstGeom prst="line">
                  <a:avLst/>
                </a:prstGeom>
                <a:ln w="25400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971600" y="2276872"/>
                  <a:ext cx="6984776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956376" y="2276872"/>
                  <a:ext cx="0" cy="5112568"/>
                </a:xfrm>
                <a:prstGeom prst="line">
                  <a:avLst/>
                </a:prstGeom>
                <a:ln w="25400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6156176" y="2276873"/>
                  <a:ext cx="0" cy="2366627"/>
                </a:xfrm>
                <a:prstGeom prst="line">
                  <a:avLst/>
                </a:prstGeom>
                <a:ln w="25400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6145438" y="4643500"/>
                  <a:ext cx="18002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971600" y="3328551"/>
                  <a:ext cx="5184576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971600" y="2286383"/>
                <a:ext cx="7069417" cy="2394828"/>
                <a:chOff x="971600" y="1350279"/>
                <a:chExt cx="7069417" cy="2394828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971600" y="1361485"/>
                  <a:ext cx="5184576" cy="7070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400" b="1" u="sng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Focus:</a:t>
                  </a:r>
                  <a:r>
                    <a:rPr lang="en-AU" sz="24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 State the Chapter Number, Title and the page numbers (3 lines).  </a:t>
                  </a:r>
                  <a:endParaRPr lang="en-AU" sz="2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971600" y="2409519"/>
                  <a:ext cx="5155404" cy="13355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400" b="1" u="sng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Context:</a:t>
                  </a:r>
                  <a:r>
                    <a:rPr lang="en-AU" sz="24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 During the lesson write in this section what this topic relates to in the ‘real’ world. How is this content used to better society?  (5 lines)</a:t>
                  </a:r>
                  <a:endParaRPr lang="en-AU" sz="2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179547" y="1350279"/>
                  <a:ext cx="1861470" cy="23459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100" b="1" u="sng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Keywords:</a:t>
                  </a:r>
                  <a:r>
                    <a:rPr lang="en-AU" sz="21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 During the lesson write out your own keywords used during the lesson.                              (8 lines)</a:t>
                  </a:r>
                  <a:endParaRPr lang="en-AU" sz="21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6" name="Straight Connector 5"/>
            <p:cNvCxnSpPr/>
            <p:nvPr/>
          </p:nvCxnSpPr>
          <p:spPr>
            <a:xfrm flipH="1">
              <a:off x="971600" y="4643500"/>
              <a:ext cx="5184576" cy="0"/>
            </a:xfrm>
            <a:prstGeom prst="line">
              <a:avLst/>
            </a:prstGeom>
            <a:ln w="25400"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78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480" y="2209800"/>
            <a:ext cx="6143668" cy="1143000"/>
          </a:xfrm>
        </p:spPr>
        <p:txBody>
          <a:bodyPr/>
          <a:lstStyle/>
          <a:p>
            <a:pPr algn="ctr"/>
            <a:r>
              <a:rPr lang="en-AU" dirty="0" smtClean="0"/>
              <a:t>Gravitational Force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Chapter 8.2 </a:t>
            </a:r>
          </a:p>
          <a:p>
            <a:r>
              <a:rPr lang="en-AU" dirty="0" smtClean="0"/>
              <a:t>Pages 247 - 249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16632"/>
            <a:ext cx="7696200" cy="914400"/>
          </a:xfrm>
        </p:spPr>
        <p:txBody>
          <a:bodyPr/>
          <a:lstStyle/>
          <a:p>
            <a:r>
              <a:rPr lang="en-AU" dirty="0" smtClean="0"/>
              <a:t>Weight: </a:t>
            </a:r>
            <a:r>
              <a:rPr lang="en-AU" dirty="0" err="1" smtClean="0"/>
              <a:t>F</a:t>
            </a:r>
            <a:r>
              <a:rPr lang="en-AU" baseline="-25000" dirty="0" err="1" smtClean="0"/>
              <a:t>g</a:t>
            </a:r>
            <a:r>
              <a:rPr lang="en-AU" dirty="0" smtClean="0"/>
              <a:t> = m × 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96752"/>
            <a:ext cx="7696200" cy="1440160"/>
          </a:xfrm>
        </p:spPr>
        <p:txBody>
          <a:bodyPr/>
          <a:lstStyle/>
          <a:p>
            <a:r>
              <a:rPr lang="en-AU" dirty="0" smtClean="0"/>
              <a:t>Weight of an object is determined by the gravitational pull on the mass.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896"/>
            <a:ext cx="6002018" cy="436510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02018" y="2492896"/>
            <a:ext cx="2849393" cy="300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dirty="0" smtClean="0"/>
              <a:t>All masses have their own gravity; including you.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036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457200" y="1"/>
            <a:ext cx="8385175" cy="1268758"/>
          </a:xfrm>
        </p:spPr>
        <p:txBody>
          <a:bodyPr/>
          <a:lstStyle/>
          <a:p>
            <a:r>
              <a:rPr lang="en-AU" dirty="0" smtClean="0"/>
              <a:t>Page Setup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None/>
            </a:pPr>
            <a:r>
              <a:rPr lang="en-AU" sz="2800" dirty="0"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Set up the </a:t>
            </a:r>
            <a:r>
              <a:rPr lang="en-AU" sz="2800" b="1" u="sng" dirty="0"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first</a:t>
            </a:r>
            <a:r>
              <a:rPr lang="en-AU" sz="2800" dirty="0"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page of every lesson like this and rule a column line for every page after the first page that is used during the lesson.</a:t>
            </a:r>
          </a:p>
          <a:p>
            <a:pPr>
              <a:buFont typeface="Arial" pitchFamily="34" charset="0"/>
              <a:buChar char="•"/>
            </a:pPr>
            <a:endParaRPr lang="en-AU" sz="280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>
              <a:buFont typeface="Arial" pitchFamily="34" charset="0"/>
              <a:buChar char="•"/>
            </a:pPr>
            <a:endParaRPr lang="en-AU" sz="2800" dirty="0" smtClean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7544" y="3037038"/>
            <a:ext cx="8308387" cy="6008586"/>
            <a:chOff x="971600" y="2276872"/>
            <a:chExt cx="7069417" cy="5112568"/>
          </a:xfrm>
        </p:grpSpPr>
        <p:grpSp>
          <p:nvGrpSpPr>
            <p:cNvPr id="5" name="Group 4"/>
            <p:cNvGrpSpPr/>
            <p:nvPr/>
          </p:nvGrpSpPr>
          <p:grpSpPr>
            <a:xfrm>
              <a:off x="971600" y="2276872"/>
              <a:ext cx="7069417" cy="5112568"/>
              <a:chOff x="971600" y="2276872"/>
              <a:chExt cx="7069417" cy="511256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971600" y="2276872"/>
                <a:ext cx="6984776" cy="5112568"/>
                <a:chOff x="971600" y="2276872"/>
                <a:chExt cx="6984776" cy="5112568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971600" y="2276872"/>
                  <a:ext cx="0" cy="5112568"/>
                </a:xfrm>
                <a:prstGeom prst="line">
                  <a:avLst/>
                </a:prstGeom>
                <a:ln w="25400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971600" y="2276872"/>
                  <a:ext cx="6984776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956376" y="2276872"/>
                  <a:ext cx="0" cy="5112568"/>
                </a:xfrm>
                <a:prstGeom prst="line">
                  <a:avLst/>
                </a:prstGeom>
                <a:ln w="25400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6156176" y="2276873"/>
                  <a:ext cx="0" cy="2366627"/>
                </a:xfrm>
                <a:prstGeom prst="line">
                  <a:avLst/>
                </a:prstGeom>
                <a:ln w="25400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6145438" y="4643500"/>
                  <a:ext cx="18002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971600" y="3328551"/>
                  <a:ext cx="5184576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971600" y="2286383"/>
                <a:ext cx="7069417" cy="2394828"/>
                <a:chOff x="971600" y="1350279"/>
                <a:chExt cx="7069417" cy="2394828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971600" y="1361485"/>
                  <a:ext cx="5184576" cy="7070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400" b="1" u="sng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Focus:</a:t>
                  </a:r>
                  <a:r>
                    <a:rPr lang="en-AU" sz="24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 State the Chapter Number, Title and the page numbers (3 lines).  </a:t>
                  </a:r>
                  <a:endParaRPr lang="en-AU" sz="2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971600" y="2409519"/>
                  <a:ext cx="5155404" cy="13355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400" b="1" u="sng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Context:</a:t>
                  </a:r>
                  <a:r>
                    <a:rPr lang="en-AU" sz="24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 During the lesson write in this section what this topic relates to in the ‘real’ world. How is this content used to better society?  (5 lines)</a:t>
                  </a:r>
                  <a:endParaRPr lang="en-AU" sz="2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179547" y="1350279"/>
                  <a:ext cx="1861470" cy="23459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100" b="1" u="sng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Keywords:</a:t>
                  </a:r>
                  <a:r>
                    <a:rPr lang="en-AU" sz="21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 During the lesson write out your own keywords used during the lesson.                              (8 lines)</a:t>
                  </a:r>
                  <a:endParaRPr lang="en-AU" sz="21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6" name="Straight Connector 5"/>
            <p:cNvCxnSpPr/>
            <p:nvPr/>
          </p:nvCxnSpPr>
          <p:spPr>
            <a:xfrm flipH="1">
              <a:off x="971600" y="4643500"/>
              <a:ext cx="5184576" cy="0"/>
            </a:xfrm>
            <a:prstGeom prst="line">
              <a:avLst/>
            </a:prstGeom>
            <a:ln w="25400"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271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85708"/>
            <a:ext cx="8928992" cy="914400"/>
          </a:xfrm>
        </p:spPr>
        <p:txBody>
          <a:bodyPr/>
          <a:lstStyle/>
          <a:p>
            <a:r>
              <a:rPr lang="en-AU" sz="3800" dirty="0" smtClean="0"/>
              <a:t>Acceleration on Earth</a:t>
            </a:r>
            <a:endParaRPr lang="en-AU" sz="3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877603"/>
            <a:ext cx="5824138" cy="59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85708"/>
            <a:ext cx="8928992" cy="914400"/>
          </a:xfrm>
        </p:spPr>
        <p:txBody>
          <a:bodyPr/>
          <a:lstStyle/>
          <a:p>
            <a:r>
              <a:rPr lang="en-AU" sz="3800" dirty="0" smtClean="0"/>
              <a:t>Acceleration on different planets</a:t>
            </a:r>
            <a:endParaRPr lang="en-AU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42984"/>
            <a:ext cx="9036496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r>
              <a:rPr lang="en-AU" sz="2800" dirty="0" smtClean="0"/>
              <a:t>On Earth we assume the value for gravity is 9.8 m s</a:t>
            </a:r>
            <a:r>
              <a:rPr lang="en-AU" sz="2800" baseline="30000" dirty="0" smtClean="0"/>
              <a:t>-2</a:t>
            </a:r>
            <a:r>
              <a:rPr lang="en-AU" sz="2800" dirty="0" smtClean="0"/>
              <a:t>, regardless of location on the Earth’s crust.</a:t>
            </a:r>
          </a:p>
          <a:p>
            <a:r>
              <a:rPr lang="en-AU" sz="2800" dirty="0" smtClean="0"/>
              <a:t>If a person has a mass of 50 kg, then their weight is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800" dirty="0"/>
              <a:t>	</a:t>
            </a:r>
            <a:r>
              <a:rPr lang="en-AU" sz="2800" dirty="0" smtClean="0"/>
              <a:t>	F = m ×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800" dirty="0"/>
              <a:t> </a:t>
            </a:r>
            <a:r>
              <a:rPr lang="en-AU" sz="2800" dirty="0" smtClean="0"/>
              <a:t>                     </a:t>
            </a:r>
            <a:r>
              <a:rPr lang="en-AU" sz="2800" dirty="0"/>
              <a:t>= 50 × </a:t>
            </a:r>
            <a:r>
              <a:rPr lang="en-AU" sz="2800" dirty="0" smtClean="0"/>
              <a:t>9.8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800" dirty="0"/>
              <a:t>	</a:t>
            </a:r>
            <a:r>
              <a:rPr lang="en-AU" sz="2800" dirty="0" smtClean="0"/>
              <a:t>	   = 490 N on Earth</a:t>
            </a:r>
          </a:p>
          <a:p>
            <a:r>
              <a:rPr lang="en-AU" sz="2800" dirty="0" smtClean="0"/>
              <a:t>What is their weight on the Moon, given the gravity is 1.622 m s</a:t>
            </a:r>
            <a:r>
              <a:rPr lang="en-AU" sz="2800" baseline="30000" dirty="0" smtClean="0"/>
              <a:t>-2</a:t>
            </a:r>
            <a:r>
              <a:rPr lang="en-AU" sz="2800" dirty="0" smtClean="0"/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800" dirty="0"/>
              <a:t>	</a:t>
            </a:r>
            <a:r>
              <a:rPr lang="en-AU" sz="2800" dirty="0" smtClean="0"/>
              <a:t>	F </a:t>
            </a:r>
            <a:r>
              <a:rPr lang="en-AU" sz="2800" dirty="0"/>
              <a:t>= m ×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800" dirty="0"/>
              <a:t>                      = 50 × </a:t>
            </a:r>
            <a:r>
              <a:rPr lang="en-AU" sz="2800" dirty="0" smtClean="0"/>
              <a:t>1.622</a:t>
            </a:r>
            <a:endParaRPr lang="en-AU" sz="2800" dirty="0"/>
          </a:p>
          <a:p>
            <a:pPr marL="0" indent="0">
              <a:spcBef>
                <a:spcPts val="0"/>
              </a:spcBef>
              <a:buNone/>
            </a:pPr>
            <a:r>
              <a:rPr lang="en-AU" sz="2800" dirty="0"/>
              <a:t>		   = </a:t>
            </a:r>
            <a:r>
              <a:rPr lang="en-AU" sz="2800" dirty="0" smtClean="0"/>
              <a:t>81.1 </a:t>
            </a:r>
            <a:r>
              <a:rPr lang="en-AU" sz="2800" dirty="0"/>
              <a:t>N </a:t>
            </a:r>
            <a:r>
              <a:rPr lang="en-AU" sz="2800" dirty="0" smtClean="0"/>
              <a:t>on the Moon</a:t>
            </a:r>
            <a:endParaRPr lang="en-AU" sz="2800" dirty="0"/>
          </a:p>
          <a:p>
            <a:pPr marL="0" indent="0">
              <a:buNone/>
            </a:pPr>
            <a:r>
              <a:rPr lang="en-AU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0914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85708"/>
            <a:ext cx="8928992" cy="914400"/>
          </a:xfrm>
        </p:spPr>
        <p:txBody>
          <a:bodyPr/>
          <a:lstStyle/>
          <a:p>
            <a:r>
              <a:rPr lang="en-AU" sz="3800" dirty="0" smtClean="0"/>
              <a:t>Terminal Velocity</a:t>
            </a:r>
            <a:endParaRPr lang="en-AU" sz="3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8406934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1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67544" y="1052736"/>
            <a:ext cx="8208912" cy="5708003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85708"/>
            <a:ext cx="8928992" cy="914400"/>
          </a:xfrm>
        </p:spPr>
        <p:txBody>
          <a:bodyPr/>
          <a:lstStyle/>
          <a:p>
            <a:r>
              <a:rPr lang="en-AU" sz="3800" dirty="0" smtClean="0"/>
              <a:t>Terminal Velocity</a:t>
            </a:r>
            <a:endParaRPr lang="en-AU" sz="3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9" y="1484784"/>
            <a:ext cx="1857283" cy="11821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4" y="2617070"/>
            <a:ext cx="914400" cy="579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9064" y="1196752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4">
                    <a:lumMod val="10000"/>
                  </a:schemeClr>
                </a:solidFill>
              </a:rPr>
              <a:t>Diagram 1</a:t>
            </a:r>
            <a:endParaRPr lang="en-AU" sz="20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8172" y="1196752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4">
                    <a:lumMod val="10000"/>
                  </a:schemeClr>
                </a:solidFill>
              </a:rPr>
              <a:t>Diagram 2</a:t>
            </a:r>
            <a:endParaRPr lang="en-AU" sz="20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0380" y="1196752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4">
                    <a:lumMod val="10000"/>
                  </a:schemeClr>
                </a:solidFill>
              </a:rPr>
              <a:t>Diagram 3</a:t>
            </a:r>
            <a:endParaRPr lang="en-AU" sz="20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2588" y="1196752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4">
                    <a:lumMod val="10000"/>
                  </a:schemeClr>
                </a:solidFill>
              </a:rPr>
              <a:t>Diagram 4</a:t>
            </a:r>
            <a:endParaRPr lang="en-AU" sz="20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66" y="3645024"/>
            <a:ext cx="914400" cy="5791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74" y="4437112"/>
            <a:ext cx="914400" cy="5791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242" y="4849294"/>
            <a:ext cx="914400" cy="57912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065804" y="3255518"/>
            <a:ext cx="1460656" cy="1253602"/>
            <a:chOff x="1060436" y="4221088"/>
            <a:chExt cx="1460656" cy="1253602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>
              <a:off x="1790764" y="4221088"/>
              <a:ext cx="0" cy="79514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060436" y="5105358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err="1" smtClean="0">
                  <a:solidFill>
                    <a:schemeClr val="accent4">
                      <a:lumMod val="10000"/>
                    </a:schemeClr>
                  </a:solidFill>
                </a:rPr>
                <a:t>F</a:t>
              </a:r>
              <a:r>
                <a:rPr lang="en-AU" b="1" baseline="-25000" dirty="0" err="1" smtClean="0">
                  <a:solidFill>
                    <a:schemeClr val="accent4">
                      <a:lumMod val="10000"/>
                    </a:schemeClr>
                  </a:solidFill>
                </a:rPr>
                <a:t>g</a:t>
              </a:r>
              <a:r>
                <a:rPr lang="en-AU" b="1" dirty="0" smtClean="0">
                  <a:solidFill>
                    <a:schemeClr val="accent4">
                      <a:lumMod val="10000"/>
                    </a:schemeClr>
                  </a:solidFill>
                </a:rPr>
                <a:t> = 1000 N</a:t>
              </a:r>
              <a:endParaRPr lang="en-AU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69738" y="4265589"/>
            <a:ext cx="1460656" cy="1253602"/>
            <a:chOff x="1060436" y="4221088"/>
            <a:chExt cx="1460656" cy="1253602"/>
          </a:xfrm>
        </p:grpSpPr>
        <p:cxnSp>
          <p:nvCxnSpPr>
            <p:cNvPr id="24" name="Straight Arrow Connector 23"/>
            <p:cNvCxnSpPr/>
            <p:nvPr/>
          </p:nvCxnSpPr>
          <p:spPr bwMode="auto">
            <a:xfrm>
              <a:off x="1790764" y="4221088"/>
              <a:ext cx="0" cy="79514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1060436" y="5105358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err="1" smtClean="0">
                  <a:solidFill>
                    <a:schemeClr val="accent4">
                      <a:lumMod val="10000"/>
                    </a:schemeClr>
                  </a:solidFill>
                </a:rPr>
                <a:t>F</a:t>
              </a:r>
              <a:r>
                <a:rPr lang="en-AU" b="1" baseline="-25000" dirty="0" err="1" smtClean="0">
                  <a:solidFill>
                    <a:schemeClr val="accent4">
                      <a:lumMod val="10000"/>
                    </a:schemeClr>
                  </a:solidFill>
                </a:rPr>
                <a:t>g</a:t>
              </a:r>
              <a:r>
                <a:rPr lang="en-AU" b="1" dirty="0" smtClean="0">
                  <a:solidFill>
                    <a:schemeClr val="accent4">
                      <a:lumMod val="10000"/>
                    </a:schemeClr>
                  </a:solidFill>
                </a:rPr>
                <a:t> = 1000 N</a:t>
              </a:r>
              <a:endParaRPr lang="en-AU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60380" y="5157192"/>
            <a:ext cx="1460656" cy="1253602"/>
            <a:chOff x="1060436" y="4221088"/>
            <a:chExt cx="1460656" cy="1253602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>
              <a:off x="1790764" y="4221088"/>
              <a:ext cx="0" cy="79514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1060436" y="5105358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err="1" smtClean="0">
                  <a:solidFill>
                    <a:schemeClr val="accent4">
                      <a:lumMod val="10000"/>
                    </a:schemeClr>
                  </a:solidFill>
                </a:rPr>
                <a:t>F</a:t>
              </a:r>
              <a:r>
                <a:rPr lang="en-AU" b="1" baseline="-25000" dirty="0" err="1" smtClean="0">
                  <a:solidFill>
                    <a:schemeClr val="accent4">
                      <a:lumMod val="10000"/>
                    </a:schemeClr>
                  </a:solidFill>
                </a:rPr>
                <a:t>g</a:t>
              </a:r>
              <a:r>
                <a:rPr lang="en-AU" b="1" dirty="0" smtClean="0">
                  <a:solidFill>
                    <a:schemeClr val="accent4">
                      <a:lumMod val="10000"/>
                    </a:schemeClr>
                  </a:solidFill>
                </a:rPr>
                <a:t> = 1000 N</a:t>
              </a:r>
              <a:endParaRPr lang="en-AU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711744" y="5487766"/>
            <a:ext cx="1460656" cy="1253602"/>
            <a:chOff x="1060436" y="4221088"/>
            <a:chExt cx="1460656" cy="1253602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>
              <a:off x="1790764" y="4221088"/>
              <a:ext cx="0" cy="79514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1060436" y="5105358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err="1" smtClean="0">
                  <a:solidFill>
                    <a:schemeClr val="accent4">
                      <a:lumMod val="10000"/>
                    </a:schemeClr>
                  </a:solidFill>
                </a:rPr>
                <a:t>F</a:t>
              </a:r>
              <a:r>
                <a:rPr lang="en-AU" b="1" baseline="-25000" dirty="0" err="1" smtClean="0">
                  <a:solidFill>
                    <a:schemeClr val="accent4">
                      <a:lumMod val="10000"/>
                    </a:schemeClr>
                  </a:solidFill>
                </a:rPr>
                <a:t>g</a:t>
              </a:r>
              <a:r>
                <a:rPr lang="en-AU" b="1" dirty="0" smtClean="0">
                  <a:solidFill>
                    <a:schemeClr val="accent4">
                      <a:lumMod val="10000"/>
                    </a:schemeClr>
                  </a:solidFill>
                </a:rPr>
                <a:t> = 1000 N</a:t>
              </a:r>
              <a:endParaRPr lang="en-AU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10800000">
            <a:off x="2850689" y="2826858"/>
            <a:ext cx="1298753" cy="818166"/>
            <a:chOff x="1141388" y="4221088"/>
            <a:chExt cx="1298753" cy="818166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 rot="10800000" flipV="1">
              <a:off x="1790764" y="4221088"/>
              <a:ext cx="0" cy="39757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 rot="10800000">
              <a:off x="1141388" y="4669922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err="1" smtClean="0">
                  <a:solidFill>
                    <a:schemeClr val="accent4">
                      <a:lumMod val="10000"/>
                    </a:schemeClr>
                  </a:solidFill>
                </a:rPr>
                <a:t>F</a:t>
              </a:r>
              <a:r>
                <a:rPr lang="en-AU" b="1" baseline="-25000" dirty="0" err="1" smtClean="0">
                  <a:solidFill>
                    <a:schemeClr val="accent4">
                      <a:lumMod val="10000"/>
                    </a:schemeClr>
                  </a:solidFill>
                </a:rPr>
                <a:t>g</a:t>
              </a:r>
              <a:r>
                <a:rPr lang="en-AU" b="1" dirty="0" smtClean="0">
                  <a:solidFill>
                    <a:schemeClr val="accent4">
                      <a:lumMod val="10000"/>
                    </a:schemeClr>
                  </a:solidFill>
                </a:rPr>
                <a:t> = 400 N</a:t>
              </a:r>
              <a:endParaRPr lang="en-AU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0800000">
            <a:off x="4758843" y="3425628"/>
            <a:ext cx="1298753" cy="1024164"/>
            <a:chOff x="1105442" y="4221088"/>
            <a:chExt cx="1298753" cy="1024164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rot="10800000" flipV="1">
              <a:off x="1790764" y="4221088"/>
              <a:ext cx="0" cy="54305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 rot="10800000">
              <a:off x="1105442" y="4875920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err="1" smtClean="0">
                  <a:solidFill>
                    <a:schemeClr val="accent4">
                      <a:lumMod val="10000"/>
                    </a:schemeClr>
                  </a:solidFill>
                </a:rPr>
                <a:t>F</a:t>
              </a:r>
              <a:r>
                <a:rPr lang="en-AU" b="1" baseline="-25000" dirty="0" err="1" smtClean="0">
                  <a:solidFill>
                    <a:schemeClr val="accent4">
                      <a:lumMod val="10000"/>
                    </a:schemeClr>
                  </a:solidFill>
                </a:rPr>
                <a:t>g</a:t>
              </a:r>
              <a:r>
                <a:rPr lang="en-AU" b="1" dirty="0" smtClean="0">
                  <a:solidFill>
                    <a:schemeClr val="accent4">
                      <a:lumMod val="10000"/>
                    </a:schemeClr>
                  </a:solidFill>
                </a:rPr>
                <a:t> = 800 N</a:t>
              </a:r>
              <a:endParaRPr lang="en-AU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 rot="10800000">
            <a:off x="6711744" y="3595692"/>
            <a:ext cx="1460656" cy="1253602"/>
            <a:chOff x="1060436" y="4221088"/>
            <a:chExt cx="1460656" cy="1253602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>
              <a:off x="1790764" y="4221088"/>
              <a:ext cx="0" cy="79514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 rot="10800000">
              <a:off x="1060436" y="5105358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err="1" smtClean="0">
                  <a:solidFill>
                    <a:schemeClr val="accent4">
                      <a:lumMod val="10000"/>
                    </a:schemeClr>
                  </a:solidFill>
                </a:rPr>
                <a:t>F</a:t>
              </a:r>
              <a:r>
                <a:rPr lang="en-AU" b="1" baseline="-25000" dirty="0" err="1" smtClean="0">
                  <a:solidFill>
                    <a:schemeClr val="accent4">
                      <a:lumMod val="10000"/>
                    </a:schemeClr>
                  </a:solidFill>
                </a:rPr>
                <a:t>g</a:t>
              </a:r>
              <a:r>
                <a:rPr lang="en-AU" b="1" dirty="0" smtClean="0">
                  <a:solidFill>
                    <a:schemeClr val="accent4">
                      <a:lumMod val="10000"/>
                    </a:schemeClr>
                  </a:solidFill>
                </a:rPr>
                <a:t> = 1000 N</a:t>
              </a:r>
              <a:endParaRPr lang="en-AU" b="1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268597" y="2012154"/>
            <a:ext cx="2346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accent4">
                    <a:lumMod val="10000"/>
                  </a:schemeClr>
                </a:solidFill>
              </a:rPr>
              <a:t>Terminal Velocity is reached as the forces are no longer unbalanced.</a:t>
            </a:r>
            <a:endParaRPr lang="en-AU" b="1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7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  <a:solidFill>
            <a:schemeClr val="accent6">
              <a:lumMod val="50000"/>
              <a:alpha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AU" sz="2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Context:</a:t>
            </a: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How is this content used to better society?</a:t>
            </a: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24744"/>
          </a:xfrm>
        </p:spPr>
        <p:txBody>
          <a:bodyPr/>
          <a:lstStyle/>
          <a:p>
            <a:r>
              <a:rPr lang="en-AU" sz="3900" dirty="0"/>
              <a:t>Homework, Context &amp; Keywords</a:t>
            </a:r>
            <a:endParaRPr lang="en-AU" sz="39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19572" y="2564904"/>
            <a:ext cx="7704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understanding the principles behind gravity to better explain the fundamentals of forces in action.</a:t>
            </a:r>
          </a:p>
        </p:txBody>
      </p:sp>
    </p:spTree>
    <p:extLst>
      <p:ext uri="{BB962C8B-B14F-4D97-AF65-F5344CB8AC3E}">
        <p14:creationId xmlns:p14="http://schemas.microsoft.com/office/powerpoint/2010/main" val="94645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  <a:solidFill>
            <a:schemeClr val="accent6">
              <a:lumMod val="50000"/>
              <a:alpha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AU" sz="2800" b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Key Words</a:t>
            </a: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24744"/>
          </a:xfrm>
        </p:spPr>
        <p:txBody>
          <a:bodyPr/>
          <a:lstStyle/>
          <a:p>
            <a:r>
              <a:rPr lang="en-AU" sz="3900" dirty="0"/>
              <a:t>Homework, Context &amp; Keywords</a:t>
            </a:r>
            <a:endParaRPr lang="en-AU" sz="39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55577" y="1844824"/>
            <a:ext cx="73448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Weight</a:t>
            </a:r>
          </a:p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Mass</a:t>
            </a:r>
          </a:p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Terminal Speed</a:t>
            </a:r>
          </a:p>
          <a:p>
            <a:endParaRPr lang="en-AU" sz="2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AU" sz="2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37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  <a:solidFill>
            <a:schemeClr val="accent6">
              <a:lumMod val="50000"/>
              <a:alpha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AU" sz="2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Homework</a:t>
            </a: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24744"/>
          </a:xfrm>
        </p:spPr>
        <p:txBody>
          <a:bodyPr/>
          <a:lstStyle/>
          <a:p>
            <a:r>
              <a:rPr lang="en-AU" sz="3900" dirty="0"/>
              <a:t>Homework, Context &amp; Keywords</a:t>
            </a:r>
            <a:endParaRPr lang="en-AU" sz="39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55576" y="2276872"/>
            <a:ext cx="784887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Complete all questions from Set 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8.2 </a:t>
            </a: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 due first lesson next week.</a:t>
            </a:r>
          </a:p>
          <a:p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Read Chapter 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8.3, page 250-257 and answer </a:t>
            </a: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Q1 Set 8.3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by </a:t>
            </a: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next lesson.</a:t>
            </a:r>
          </a:p>
        </p:txBody>
      </p:sp>
    </p:spTree>
    <p:extLst>
      <p:ext uri="{BB962C8B-B14F-4D97-AF65-F5344CB8AC3E}">
        <p14:creationId xmlns:p14="http://schemas.microsoft.com/office/powerpoint/2010/main" val="151687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457200" y="1"/>
            <a:ext cx="8385175" cy="1268758"/>
          </a:xfrm>
        </p:spPr>
        <p:txBody>
          <a:bodyPr/>
          <a:lstStyle/>
          <a:p>
            <a:r>
              <a:rPr lang="en-AU" dirty="0" smtClean="0"/>
              <a:t>Page Setup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None/>
            </a:pPr>
            <a:r>
              <a:rPr lang="en-AU" sz="2800" dirty="0"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Set up the </a:t>
            </a:r>
            <a:r>
              <a:rPr lang="en-AU" sz="2800" b="1" u="sng" dirty="0"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first</a:t>
            </a:r>
            <a:r>
              <a:rPr lang="en-AU" sz="2800" dirty="0"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page of every lesson like this and rule a column line for every page after the first page that is used during the lesson.</a:t>
            </a:r>
          </a:p>
          <a:p>
            <a:pPr>
              <a:buFont typeface="Arial" pitchFamily="34" charset="0"/>
              <a:buChar char="•"/>
            </a:pPr>
            <a:endParaRPr lang="en-AU" sz="280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>
              <a:buFont typeface="Arial" pitchFamily="34" charset="0"/>
              <a:buChar char="•"/>
            </a:pPr>
            <a:endParaRPr lang="en-AU" sz="2800" dirty="0" smtClean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7544" y="3037038"/>
            <a:ext cx="8308387" cy="6008586"/>
            <a:chOff x="971600" y="2276872"/>
            <a:chExt cx="7069417" cy="5112568"/>
          </a:xfrm>
        </p:grpSpPr>
        <p:grpSp>
          <p:nvGrpSpPr>
            <p:cNvPr id="5" name="Group 4"/>
            <p:cNvGrpSpPr/>
            <p:nvPr/>
          </p:nvGrpSpPr>
          <p:grpSpPr>
            <a:xfrm>
              <a:off x="971600" y="2276872"/>
              <a:ext cx="7069417" cy="5112568"/>
              <a:chOff x="971600" y="2276872"/>
              <a:chExt cx="7069417" cy="511256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971600" y="2276872"/>
                <a:ext cx="6984776" cy="5112568"/>
                <a:chOff x="971600" y="2276872"/>
                <a:chExt cx="6984776" cy="5112568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971600" y="2276872"/>
                  <a:ext cx="0" cy="5112568"/>
                </a:xfrm>
                <a:prstGeom prst="line">
                  <a:avLst/>
                </a:prstGeom>
                <a:ln w="25400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971600" y="2276872"/>
                  <a:ext cx="6984776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956376" y="2276872"/>
                  <a:ext cx="0" cy="5112568"/>
                </a:xfrm>
                <a:prstGeom prst="line">
                  <a:avLst/>
                </a:prstGeom>
                <a:ln w="25400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6156176" y="2276873"/>
                  <a:ext cx="0" cy="2366627"/>
                </a:xfrm>
                <a:prstGeom prst="line">
                  <a:avLst/>
                </a:prstGeom>
                <a:ln w="25400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6145438" y="4643500"/>
                  <a:ext cx="18002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971600" y="3328551"/>
                  <a:ext cx="5184576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971600" y="2286383"/>
                <a:ext cx="7069417" cy="2394828"/>
                <a:chOff x="971600" y="1350279"/>
                <a:chExt cx="7069417" cy="2394828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971600" y="1361485"/>
                  <a:ext cx="5184576" cy="7070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400" b="1" u="sng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Focus:</a:t>
                  </a:r>
                  <a:r>
                    <a:rPr lang="en-AU" sz="24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 State the Chapter Number, Title and the page numbers (3 lines).  </a:t>
                  </a:r>
                  <a:endParaRPr lang="en-AU" sz="2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971600" y="2409519"/>
                  <a:ext cx="5155404" cy="13355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400" b="1" u="sng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Context:</a:t>
                  </a:r>
                  <a:r>
                    <a:rPr lang="en-AU" sz="24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 During the lesson write in this section what this topic relates to in the ‘real’ world. How is this content used to better society?  (5 lines)</a:t>
                  </a:r>
                  <a:endParaRPr lang="en-AU" sz="2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179547" y="1350279"/>
                  <a:ext cx="1861470" cy="23459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100" b="1" u="sng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Keywords:</a:t>
                  </a:r>
                  <a:r>
                    <a:rPr lang="en-AU" sz="21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 During the lesson write out your own keywords used during the lesson.                              (8 lines)</a:t>
                  </a:r>
                  <a:endParaRPr lang="en-AU" sz="21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6" name="Straight Connector 5"/>
            <p:cNvCxnSpPr/>
            <p:nvPr/>
          </p:nvCxnSpPr>
          <p:spPr>
            <a:xfrm flipH="1">
              <a:off x="971600" y="4643500"/>
              <a:ext cx="5184576" cy="0"/>
            </a:xfrm>
            <a:prstGeom prst="line">
              <a:avLst/>
            </a:prstGeom>
            <a:ln w="25400"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583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480" y="2209800"/>
            <a:ext cx="6143668" cy="1143000"/>
          </a:xfrm>
        </p:spPr>
        <p:txBody>
          <a:bodyPr/>
          <a:lstStyle/>
          <a:p>
            <a:pPr algn="ctr"/>
            <a:r>
              <a:rPr lang="en-AU" dirty="0" smtClean="0"/>
              <a:t>Newton’s Laws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Chapter 8.3 </a:t>
            </a:r>
          </a:p>
          <a:p>
            <a:r>
              <a:rPr lang="en-AU" dirty="0" smtClean="0"/>
              <a:t>Pages 250 - 257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29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Newtons First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endParaRPr lang="en-US" sz="4000" i="1" dirty="0" smtClean="0">
              <a:solidFill>
                <a:srgbClr val="EAF862"/>
              </a:solidFill>
              <a:latin typeface="Georgia" pitchFamily="18" charset="0"/>
            </a:endParaRPr>
          </a:p>
          <a:p>
            <a:pPr>
              <a:buNone/>
            </a:pPr>
            <a:r>
              <a:rPr lang="en-US" sz="4000" i="1" dirty="0" smtClean="0">
                <a:solidFill>
                  <a:srgbClr val="EAF862"/>
                </a:solidFill>
                <a:latin typeface="Georgia" pitchFamily="18" charset="0"/>
              </a:rPr>
              <a:t>	An object at rest will stay at rest, and an object in motion will stay in motion at constant velocity, unless acted upon by an unbalanced force.</a:t>
            </a:r>
            <a:endParaRPr lang="en-A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480" y="2209800"/>
            <a:ext cx="6143668" cy="1143000"/>
          </a:xfrm>
        </p:spPr>
        <p:txBody>
          <a:bodyPr/>
          <a:lstStyle/>
          <a:p>
            <a:pPr algn="ctr"/>
            <a:r>
              <a:rPr lang="en-AU" dirty="0" smtClean="0"/>
              <a:t>Force as a Vector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Chapter 8.1 </a:t>
            </a:r>
          </a:p>
          <a:p>
            <a:r>
              <a:rPr lang="en-AU" dirty="0" smtClean="0"/>
              <a:t>Pages 242 - 246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28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Newtons First Law of Motion</a:t>
            </a:r>
            <a:endParaRPr lang="en-AU" dirty="0"/>
          </a:p>
        </p:txBody>
      </p:sp>
      <p:pic>
        <p:nvPicPr>
          <p:cNvPr id="4" name="Newtons First Law.wm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42910" y="928669"/>
            <a:ext cx="7874579" cy="5905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Newtons First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4429156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US" i="1" dirty="0" smtClean="0">
                <a:solidFill>
                  <a:srgbClr val="EAF862"/>
                </a:solidFill>
                <a:latin typeface="Georgia" pitchFamily="18" charset="0"/>
              </a:rPr>
              <a:t>	</a:t>
            </a:r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Inertia is the  tendency of an object to resist changes in its velocity: whether in motion or motionless.</a:t>
            </a:r>
          </a:p>
          <a:p>
            <a:endParaRPr lang="en-AU" sz="28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4" name="j0202044.jpg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/>
          <a:srcRect/>
          <a:stretch>
            <a:fillRect/>
          </a:stretch>
        </p:blipFill>
        <p:spPr>
          <a:xfrm>
            <a:off x="4857752" y="1428736"/>
            <a:ext cx="4151309" cy="315595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857752" y="4714884"/>
            <a:ext cx="41434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These pumpkins will not move unless acted on by an unbalanced force.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Newtons First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5143536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	Unless acted upon by an unbalanced force, this golf ball would sit on the tee forever. </a:t>
            </a:r>
          </a:p>
          <a:p>
            <a:endParaRPr lang="en-AU" sz="28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131074" name="Picture 2" descr="http://www.golfplayermania.com/files/images/iStock_Golf%20Ball%20on%20a%20Tee-XSmall_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2981778"/>
            <a:ext cx="5457834" cy="34142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Newtons First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  <a:defRPr/>
            </a:pP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Why then, do we observe every day objects in motion slowing down and becoming motionless seemingly without an outside </a:t>
            </a:r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force?</a:t>
            </a:r>
          </a:p>
          <a:p>
            <a:pPr>
              <a:buNone/>
              <a:defRPr/>
            </a:pPr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It’s </a:t>
            </a: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a force we sometimes cannot see – friction</a:t>
            </a:r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  <a:buNone/>
              <a:defRPr/>
            </a:pPr>
            <a:endParaRPr lang="en-US" sz="2800" dirty="0" smtClean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There </a:t>
            </a: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are four main types of friction:</a:t>
            </a:r>
          </a:p>
          <a:p>
            <a:pPr lvl="1">
              <a:lnSpc>
                <a:spcPct val="90000"/>
              </a:lnSpc>
              <a:defRPr/>
            </a:pPr>
            <a:r>
              <a:rPr lang="en-US" u="sng" dirty="0">
                <a:solidFill>
                  <a:schemeClr val="bg2">
                    <a:lumMod val="10000"/>
                    <a:lumOff val="90000"/>
                  </a:schemeClr>
                </a:solidFill>
              </a:rPr>
              <a:t>Sliding friction</a:t>
            </a: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: ice 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skating.</a:t>
            </a:r>
            <a:endParaRPr lang="en-US" dirty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u="sng" dirty="0">
                <a:solidFill>
                  <a:schemeClr val="bg2">
                    <a:lumMod val="10000"/>
                    <a:lumOff val="90000"/>
                  </a:schemeClr>
                </a:solidFill>
              </a:rPr>
              <a:t>Rolling friction</a:t>
            </a: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bowling.</a:t>
            </a:r>
            <a:endParaRPr lang="en-US" dirty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u="sng" dirty="0">
                <a:solidFill>
                  <a:schemeClr val="bg2">
                    <a:lumMod val="10000"/>
                    <a:lumOff val="90000"/>
                  </a:schemeClr>
                </a:solidFill>
              </a:rPr>
              <a:t>Fluid friction (air or liquid)</a:t>
            </a: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: air or water 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resistance.</a:t>
            </a:r>
            <a:endParaRPr lang="en-US" dirty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u="sng" dirty="0">
                <a:solidFill>
                  <a:schemeClr val="bg2">
                    <a:lumMod val="10000"/>
                    <a:lumOff val="90000"/>
                  </a:schemeClr>
                </a:solidFill>
              </a:rPr>
              <a:t>Static friction</a:t>
            </a: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: initial friction when moving an 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object.</a:t>
            </a:r>
            <a:endParaRPr lang="en-US" dirty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endParaRPr lang="en-AU" sz="28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Newtons First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3929066"/>
            <a:ext cx="7632848" cy="2714644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spcBef>
                <a:spcPct val="50000"/>
              </a:spcBef>
              <a:buNone/>
              <a:defRPr/>
            </a:pP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Don’t let this be you. Wear seat belts.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Because of inertia, objects (including you) resist changes in their motion. When the car going 80 </a:t>
            </a:r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km h</a:t>
            </a:r>
            <a:r>
              <a:rPr lang="en-US" sz="2800" baseline="300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-1</a:t>
            </a:r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is stopped by the brick wall, your body keeps moving at 80 </a:t>
            </a:r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km h</a:t>
            </a:r>
            <a:r>
              <a:rPr lang="en-US" sz="2800" baseline="300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-1</a:t>
            </a:r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.</a:t>
            </a:r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endParaRPr lang="en-AU" sz="28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4" name="Picture 3" descr="cci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524000"/>
            <a:ext cx="6505575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Newtons First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sz="28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Drawing Vector Diagrams</a:t>
            </a:r>
          </a:p>
          <a:p>
            <a:pPr>
              <a:buNone/>
            </a:pPr>
            <a:r>
              <a:rPr lang="en-AU" sz="2800" b="1" u="sng" dirty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</a:t>
            </a:r>
            <a:r>
              <a:rPr lang="en-AU" sz="2800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8.3 </a:t>
            </a:r>
            <a:r>
              <a:rPr lang="en-AU" sz="2800" b="1" u="sng" dirty="0">
                <a:solidFill>
                  <a:schemeClr val="bg2">
                    <a:lumMod val="75000"/>
                    <a:lumOff val="25000"/>
                  </a:schemeClr>
                </a:solidFill>
              </a:rPr>
              <a:t>a:</a:t>
            </a:r>
            <a:r>
              <a:rPr lang="en-AU" sz="28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Draw a vector diagram for the following activities. </a:t>
            </a:r>
            <a:endParaRPr lang="en-AU" sz="2800" dirty="0" smtClean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 marL="514350" indent="-514350">
              <a:buAutoNum type="alphaLcParenR"/>
            </a:pP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Riding a bike at a constant velocity</a:t>
            </a:r>
          </a:p>
          <a:p>
            <a:pPr marL="514350" indent="-514350">
              <a:buAutoNum type="alphaLcParenR"/>
            </a:pP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Abseiling down a cliff</a:t>
            </a:r>
          </a:p>
          <a:p>
            <a:pPr marL="514350" indent="-514350">
              <a:buAutoNum type="alphaLcParenR"/>
            </a:pP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Plane flying at constant velocity</a:t>
            </a:r>
          </a:p>
          <a:p>
            <a:pPr marL="514350" indent="-514350">
              <a:buNone/>
            </a:pPr>
            <a:endParaRPr lang="en-AU" sz="2800" dirty="0" smtClean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 marL="514350" indent="-514350">
              <a:buAutoNum type="alphaLcParenR"/>
            </a:pPr>
            <a:endParaRPr lang="en-AU" sz="28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97282" name="Picture 2" descr="http://scienceblogs.com/dotphysics/wp-content/blogs.dir/342/files/2012/04/i-8e13039f7f5c5feb649a6354a5f14f0a-2010-02-26_bike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5399" y="2143116"/>
            <a:ext cx="2538600" cy="2500330"/>
          </a:xfrm>
          <a:prstGeom prst="rect">
            <a:avLst/>
          </a:prstGeom>
          <a:noFill/>
        </p:spPr>
      </p:pic>
      <p:pic>
        <p:nvPicPr>
          <p:cNvPr id="97284" name="Picture 4" descr="http://physics.wku.edu/phys201/Information/ProblemSolving/FBD_exampl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1500" y="4648199"/>
            <a:ext cx="4762500" cy="2209801"/>
          </a:xfrm>
          <a:prstGeom prst="rect">
            <a:avLst/>
          </a:prstGeom>
          <a:noFill/>
        </p:spPr>
      </p:pic>
      <p:pic>
        <p:nvPicPr>
          <p:cNvPr id="9728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156234"/>
            <a:ext cx="4357686" cy="27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85708"/>
            <a:ext cx="9001188" cy="914400"/>
          </a:xfrm>
        </p:spPr>
        <p:txBody>
          <a:bodyPr/>
          <a:lstStyle/>
          <a:p>
            <a:r>
              <a:rPr lang="en-AU" dirty="0" smtClean="0"/>
              <a:t>Newtons Second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142984"/>
            <a:ext cx="8858312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endParaRPr lang="en-US" sz="4000" i="1" dirty="0" smtClean="0">
              <a:solidFill>
                <a:srgbClr val="EAF862"/>
              </a:solidFill>
              <a:latin typeface="Georgia" pitchFamily="18" charset="0"/>
            </a:endParaRPr>
          </a:p>
          <a:p>
            <a:pPr>
              <a:buNone/>
            </a:pPr>
            <a:r>
              <a:rPr lang="en-US" sz="4000" i="1" dirty="0">
                <a:solidFill>
                  <a:srgbClr val="EAF862"/>
                </a:solidFill>
                <a:latin typeface="Georgia" pitchFamily="18" charset="0"/>
                <a:ea typeface="+mn-ea"/>
                <a:cs typeface="+mn-cs"/>
              </a:rPr>
              <a:t> </a:t>
            </a:r>
            <a:r>
              <a:rPr lang="en-US" sz="4000" i="1" dirty="0" smtClean="0">
                <a:solidFill>
                  <a:srgbClr val="EAF862"/>
                </a:solidFill>
                <a:latin typeface="Georgia" pitchFamily="18" charset="0"/>
                <a:ea typeface="+mn-ea"/>
                <a:cs typeface="+mn-cs"/>
              </a:rPr>
              <a:t>	</a:t>
            </a:r>
            <a:r>
              <a:rPr lang="en-US" sz="4000" i="1" dirty="0" smtClean="0">
                <a:solidFill>
                  <a:srgbClr val="EAF862"/>
                </a:solidFill>
                <a:latin typeface="Georgia" pitchFamily="18" charset="0"/>
              </a:rPr>
              <a:t>T</a:t>
            </a:r>
            <a:r>
              <a:rPr lang="en-AU" sz="4000" i="1" dirty="0" smtClean="0">
                <a:solidFill>
                  <a:srgbClr val="EAF862"/>
                </a:solidFill>
                <a:latin typeface="Georgia" pitchFamily="18" charset="0"/>
              </a:rPr>
              <a:t>he acceleration of </a:t>
            </a:r>
            <a:r>
              <a:rPr lang="en-AU" sz="4000" i="1" dirty="0">
                <a:solidFill>
                  <a:srgbClr val="EAF862"/>
                </a:solidFill>
                <a:latin typeface="Georgia" pitchFamily="18" charset="0"/>
              </a:rPr>
              <a:t>a body, </a:t>
            </a:r>
            <a:r>
              <a:rPr lang="en-AU" sz="4000" b="1" i="1" dirty="0">
                <a:solidFill>
                  <a:srgbClr val="EAF862"/>
                </a:solidFill>
                <a:latin typeface="Georgia" pitchFamily="18" charset="0"/>
              </a:rPr>
              <a:t>a, </a:t>
            </a:r>
            <a:r>
              <a:rPr lang="en-AU" sz="4000" i="1" dirty="0">
                <a:solidFill>
                  <a:srgbClr val="EAF862"/>
                </a:solidFill>
                <a:latin typeface="Georgia" pitchFamily="18" charset="0"/>
              </a:rPr>
              <a:t>is directly proportional to the </a:t>
            </a:r>
            <a:r>
              <a:rPr lang="en-AU" sz="4000" i="1" dirty="0" smtClean="0">
                <a:solidFill>
                  <a:srgbClr val="EAF862"/>
                </a:solidFill>
                <a:latin typeface="Georgia" pitchFamily="18" charset="0"/>
              </a:rPr>
              <a:t>net </a:t>
            </a:r>
            <a:r>
              <a:rPr lang="en-AU" sz="4000" i="1" dirty="0">
                <a:solidFill>
                  <a:srgbClr val="EAF862"/>
                </a:solidFill>
                <a:latin typeface="Georgia" pitchFamily="18" charset="0"/>
              </a:rPr>
              <a:t>force acting on it, </a:t>
            </a:r>
            <a:r>
              <a:rPr lang="en-AU" sz="4000" b="1" i="1" dirty="0">
                <a:solidFill>
                  <a:srgbClr val="EAF862"/>
                </a:solidFill>
                <a:latin typeface="Georgia" pitchFamily="18" charset="0"/>
              </a:rPr>
              <a:t>ΣF, </a:t>
            </a:r>
            <a:r>
              <a:rPr lang="en-AU" sz="4000" i="1" dirty="0" smtClean="0">
                <a:solidFill>
                  <a:srgbClr val="EAF862"/>
                </a:solidFill>
                <a:latin typeface="Georgia" pitchFamily="18" charset="0"/>
              </a:rPr>
              <a:t>and indirectly </a:t>
            </a:r>
            <a:r>
              <a:rPr lang="en-AU" sz="4000" i="1" dirty="0">
                <a:solidFill>
                  <a:srgbClr val="EAF862"/>
                </a:solidFill>
                <a:latin typeface="Georgia" pitchFamily="18" charset="0"/>
              </a:rPr>
              <a:t>proportional to its mass, m</a:t>
            </a:r>
            <a:r>
              <a:rPr lang="en-AU" sz="4000" i="1" dirty="0" smtClean="0">
                <a:solidFill>
                  <a:srgbClr val="EAF862"/>
                </a:solidFill>
                <a:latin typeface="Georgia" pitchFamily="18" charset="0"/>
              </a:rPr>
              <a:t>:</a:t>
            </a:r>
            <a:endParaRPr lang="en-US" sz="4000" i="1" dirty="0">
              <a:solidFill>
                <a:srgbClr val="EAF862"/>
              </a:solidFill>
              <a:latin typeface="Georgia" pitchFamily="18" charset="0"/>
            </a:endParaRPr>
          </a:p>
          <a:p>
            <a:pPr>
              <a:buNone/>
            </a:pPr>
            <a:r>
              <a:rPr lang="en-US" sz="4000" i="1" dirty="0" smtClean="0">
                <a:solidFill>
                  <a:srgbClr val="EAF862"/>
                </a:solidFill>
                <a:latin typeface="Georgia" pitchFamily="18" charset="0"/>
              </a:rPr>
              <a:t>			 	</a:t>
            </a:r>
            <a:r>
              <a:rPr lang="el-GR" sz="6000" i="1" dirty="0" smtClean="0">
                <a:solidFill>
                  <a:srgbClr val="EAF862"/>
                </a:solidFill>
                <a:latin typeface="Georgia" pitchFamily="18" charset="0"/>
              </a:rPr>
              <a:t>Σ</a:t>
            </a:r>
            <a:r>
              <a:rPr lang="en-US" sz="6000" i="1" dirty="0" smtClean="0">
                <a:solidFill>
                  <a:srgbClr val="EAF862"/>
                </a:solidFill>
                <a:latin typeface="Georgia" pitchFamily="18" charset="0"/>
              </a:rPr>
              <a:t>F=ma</a:t>
            </a:r>
          </a:p>
          <a:p>
            <a:pPr>
              <a:buNone/>
            </a:pPr>
            <a:r>
              <a:rPr lang="en-US" sz="6000" i="1" dirty="0">
                <a:solidFill>
                  <a:srgbClr val="EAF862"/>
                </a:solidFill>
                <a:latin typeface="Georgia" pitchFamily="18" charset="0"/>
              </a:rPr>
              <a:t>	</a:t>
            </a:r>
            <a:r>
              <a:rPr lang="en-US" sz="3600" b="1" dirty="0" smtClean="0">
                <a:solidFill>
                  <a:srgbClr val="EAF862"/>
                </a:solidFill>
                <a:latin typeface="Georgia" pitchFamily="18" charset="0"/>
              </a:rPr>
              <a:t>Force is measured in Newton's (N)</a:t>
            </a:r>
            <a:endParaRPr lang="en-AU" sz="3600" b="1" dirty="0">
              <a:solidFill>
                <a:srgbClr val="EAF862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85708"/>
            <a:ext cx="9001188" cy="914400"/>
          </a:xfrm>
        </p:spPr>
        <p:txBody>
          <a:bodyPr/>
          <a:lstStyle/>
          <a:p>
            <a:r>
              <a:rPr lang="en-AU" dirty="0" smtClean="0"/>
              <a:t>Newtons Second Law of Motion</a:t>
            </a:r>
            <a:endParaRPr lang="en-AU" dirty="0"/>
          </a:p>
        </p:txBody>
      </p:sp>
      <p:pic>
        <p:nvPicPr>
          <p:cNvPr id="4" name="Newtons Second Law (1).wm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406" y="840317"/>
            <a:ext cx="9001156" cy="6000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85708"/>
            <a:ext cx="9001188" cy="914400"/>
          </a:xfrm>
        </p:spPr>
        <p:txBody>
          <a:bodyPr/>
          <a:lstStyle/>
          <a:p>
            <a:r>
              <a:rPr lang="en-AU" dirty="0" smtClean="0"/>
              <a:t>Newtons Second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Newton’s 2</a:t>
            </a:r>
            <a:r>
              <a:rPr lang="en-US" sz="2800" b="1" baseline="300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nd</a:t>
            </a:r>
            <a:r>
              <a:rPr lang="en-US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 Law proves that different masses accelerate to the earth at the same rate, but with different forces.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b="1" dirty="0" smtClean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We know that objects with different masses accelerate to the ground at the same rate.</a:t>
            </a:r>
          </a:p>
          <a:p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However, because of the Second Law we know that they don’t hit the ground with the same force.</a:t>
            </a:r>
          </a:p>
          <a:p>
            <a:pPr marL="0" indent="0">
              <a:spcBef>
                <a:spcPts val="0"/>
              </a:spcBef>
              <a:buNone/>
            </a:pPr>
            <a:endParaRPr lang="en-AU" sz="28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>
          <a:xfrm>
            <a:off x="214282" y="1142984"/>
            <a:ext cx="8786874" cy="1285884"/>
          </a:xfrm>
          <a:solidFill>
            <a:schemeClr val="accent2">
              <a:lumMod val="50000"/>
              <a:alpha val="73000"/>
            </a:schemeClr>
          </a:solidFill>
        </p:spPr>
        <p:txBody>
          <a:bodyPr anchor="t"/>
          <a:lstStyle/>
          <a:p>
            <a:pPr algn="l" eaLnBrk="1" hangingPunct="1"/>
            <a:r>
              <a:rPr lang="en-US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</a:rPr>
              <a:t>Newton’s Second Law proves that different masses accelerate to the earth at the same rate, but with different forces.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14282" y="2428868"/>
            <a:ext cx="5000660" cy="4024468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We know that objects with different masses accelerate to the ground at the same rate.</a:t>
            </a:r>
          </a:p>
          <a:p>
            <a:pPr eaLnBrk="1" hangingPunct="1"/>
            <a:r>
              <a:rPr lang="en-US" sz="2800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However, because of the Second Law we know that they don’t hit the ground with the same force.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71406" y="85708"/>
            <a:ext cx="90011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Newtons Second Law of Motion</a:t>
            </a:r>
            <a:endParaRPr kumimoji="0" lang="en-AU" sz="4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57818" y="2571744"/>
            <a:ext cx="3643370" cy="3643338"/>
            <a:chOff x="5143504" y="1857364"/>
            <a:chExt cx="3643370" cy="3643338"/>
          </a:xfrm>
        </p:grpSpPr>
        <p:pic>
          <p:nvPicPr>
            <p:cNvPr id="20484" name="Picture 7" descr="Picture1"/>
            <p:cNvPicPr>
              <a:picLocks noGrp="1" noChangeAspect="1" noChangeArrowheads="1"/>
            </p:cNvPicPr>
            <p:nvPr>
              <p:ph sz="half" idx="2"/>
            </p:nvPr>
          </p:nvPicPr>
          <p:blipFill>
            <a:blip r:embed="rId3"/>
            <a:srcRect/>
            <a:stretch>
              <a:fillRect/>
            </a:stretch>
          </p:blipFill>
          <p:spPr>
            <a:xfrm>
              <a:off x="5143504" y="1857364"/>
              <a:ext cx="3638576" cy="3558482"/>
            </a:xfrm>
            <a:noFill/>
          </p:spPr>
        </p:pic>
        <p:sp>
          <p:nvSpPr>
            <p:cNvPr id="106505" name="Text Box 9"/>
            <p:cNvSpPr txBox="1">
              <a:spLocks noChangeArrowheads="1"/>
            </p:cNvSpPr>
            <p:nvPr/>
          </p:nvSpPr>
          <p:spPr bwMode="auto">
            <a:xfrm>
              <a:off x="5143504" y="3869486"/>
              <a:ext cx="2214578" cy="163121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rgbClr val="002060"/>
                  </a:solidFill>
                </a:rPr>
                <a:t>F = ma</a:t>
              </a:r>
            </a:p>
            <a:p>
              <a:pPr>
                <a:defRPr/>
              </a:pPr>
              <a:r>
                <a:rPr lang="en-US" sz="2000" b="1" dirty="0" smtClean="0">
                  <a:solidFill>
                    <a:srgbClr val="002060"/>
                  </a:solidFill>
                </a:rPr>
                <a:t>F = </a:t>
              </a:r>
              <a:r>
                <a:rPr lang="en-US" sz="2000" b="1" dirty="0">
                  <a:solidFill>
                    <a:srgbClr val="002060"/>
                  </a:solidFill>
                </a:rPr>
                <a:t>10 </a:t>
              </a:r>
              <a:r>
                <a:rPr lang="en-US" sz="2000" b="1" dirty="0" smtClean="0">
                  <a:solidFill>
                    <a:srgbClr val="002060"/>
                  </a:solidFill>
                </a:rPr>
                <a:t>x 9.8</a:t>
              </a:r>
              <a:endParaRPr lang="en-US" sz="2000" b="1" baseline="30000" dirty="0" smtClean="0">
                <a:solidFill>
                  <a:srgbClr val="002060"/>
                </a:solidFill>
              </a:endParaRPr>
            </a:p>
            <a:p>
              <a:pPr>
                <a:defRPr/>
              </a:pPr>
              <a:r>
                <a:rPr lang="en-US" sz="2000" b="1" dirty="0">
                  <a:solidFill>
                    <a:srgbClr val="002060"/>
                  </a:solidFill>
                </a:rPr>
                <a:t> </a:t>
              </a:r>
              <a:r>
                <a:rPr lang="en-US" sz="2000" b="1" dirty="0" smtClean="0">
                  <a:solidFill>
                    <a:srgbClr val="002060"/>
                  </a:solidFill>
                </a:rPr>
                <a:t>  =</a:t>
              </a:r>
              <a:r>
                <a:rPr lang="en-US" sz="2000" b="1" dirty="0">
                  <a:solidFill>
                    <a:srgbClr val="002060"/>
                  </a:solidFill>
                </a:rPr>
                <a:t> 98 N </a:t>
              </a:r>
              <a:endParaRPr lang="en-US" sz="2000" b="1" dirty="0" smtClean="0">
                <a:solidFill>
                  <a:srgbClr val="002060"/>
                </a:solidFill>
              </a:endParaRPr>
            </a:p>
            <a:p>
              <a:pPr>
                <a:defRPr/>
              </a:pPr>
              <a:endParaRPr lang="en-US" sz="2000" b="1" dirty="0">
                <a:solidFill>
                  <a:srgbClr val="002060"/>
                </a:solidFill>
              </a:endParaRPr>
            </a:p>
            <a:p>
              <a:pPr>
                <a:defRPr/>
              </a:pPr>
              <a:endParaRPr lang="en-US" sz="20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7358082" y="3561710"/>
              <a:ext cx="1428792" cy="193899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rgbClr val="002060"/>
                  </a:solidFill>
                </a:rPr>
                <a:t>F = ma</a:t>
              </a:r>
            </a:p>
            <a:p>
              <a:pPr>
                <a:defRPr/>
              </a:pPr>
              <a:r>
                <a:rPr lang="en-US" sz="2000" b="1" dirty="0" smtClean="0">
                  <a:solidFill>
                    <a:srgbClr val="002060"/>
                  </a:solidFill>
                </a:rPr>
                <a:t>F = 1 x 9.8</a:t>
              </a:r>
              <a:endParaRPr lang="en-US" sz="2000" b="1" baseline="30000" dirty="0" smtClean="0">
                <a:solidFill>
                  <a:srgbClr val="002060"/>
                </a:solidFill>
              </a:endParaRPr>
            </a:p>
            <a:p>
              <a:pPr>
                <a:defRPr/>
              </a:pPr>
              <a:r>
                <a:rPr lang="en-US" sz="2000" b="1" dirty="0">
                  <a:solidFill>
                    <a:srgbClr val="002060"/>
                  </a:solidFill>
                </a:rPr>
                <a:t> </a:t>
              </a:r>
              <a:r>
                <a:rPr lang="en-US" sz="2000" b="1" dirty="0" smtClean="0">
                  <a:solidFill>
                    <a:srgbClr val="002060"/>
                  </a:solidFill>
                </a:rPr>
                <a:t>  =</a:t>
              </a:r>
              <a:r>
                <a:rPr lang="en-US" sz="2000" b="1" dirty="0">
                  <a:solidFill>
                    <a:srgbClr val="002060"/>
                  </a:solidFill>
                </a:rPr>
                <a:t> </a:t>
              </a:r>
              <a:r>
                <a:rPr lang="en-US" sz="2000" b="1" dirty="0" smtClean="0">
                  <a:solidFill>
                    <a:srgbClr val="002060"/>
                  </a:solidFill>
                </a:rPr>
                <a:t>9.8 N</a:t>
              </a:r>
            </a:p>
            <a:p>
              <a:pPr>
                <a:defRPr/>
              </a:pPr>
              <a:endParaRPr lang="en-US" sz="2000" b="1" dirty="0">
                <a:solidFill>
                  <a:srgbClr val="002060"/>
                </a:solidFill>
              </a:endParaRPr>
            </a:p>
            <a:p>
              <a:pPr>
                <a:defRPr/>
              </a:pPr>
              <a:endParaRPr lang="en-US" sz="2000" b="1" dirty="0" smtClean="0">
                <a:solidFill>
                  <a:srgbClr val="002060"/>
                </a:solidFill>
              </a:endParaRPr>
            </a:p>
            <a:p>
              <a:pPr>
                <a:defRPr/>
              </a:pPr>
              <a:r>
                <a:rPr lang="en-US" sz="2000" b="1" dirty="0" smtClean="0">
                  <a:solidFill>
                    <a:srgbClr val="002060"/>
                  </a:solidFill>
                </a:rPr>
                <a:t> </a:t>
              </a:r>
              <a:endParaRPr lang="en-US" sz="2000" b="1"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01638" y="3957638"/>
            <a:ext cx="8124825" cy="2544762"/>
            <a:chOff x="253" y="2493"/>
            <a:chExt cx="5118" cy="1603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4">
              <a:lum bright="-30000" contrast="36000"/>
            </a:blip>
            <a:srcRect t="27345" b="30890"/>
            <a:stretch>
              <a:fillRect/>
            </a:stretch>
          </p:blipFill>
          <p:spPr bwMode="auto">
            <a:xfrm>
              <a:off x="253" y="2493"/>
              <a:ext cx="5119" cy="1604"/>
            </a:xfrm>
            <a:prstGeom prst="rect">
              <a:avLst/>
            </a:prstGeom>
            <a:noFill/>
          </p:spPr>
        </p:pic>
        <p:sp>
          <p:nvSpPr>
            <p:cNvPr id="6147" name="AutoShape 3"/>
            <p:cNvSpPr>
              <a:spLocks noChangeArrowheads="1"/>
            </p:cNvSpPr>
            <p:nvPr/>
          </p:nvSpPr>
          <p:spPr bwMode="auto">
            <a:xfrm>
              <a:off x="253" y="2493"/>
              <a:ext cx="5119" cy="1604"/>
            </a:xfrm>
            <a:prstGeom prst="roundRect">
              <a:avLst>
                <a:gd name="adj" fmla="val 60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6103938" y="406400"/>
            <a:ext cx="2771775" cy="3201988"/>
            <a:chOff x="3845" y="256"/>
            <a:chExt cx="1746" cy="2017"/>
          </a:xfrm>
        </p:grpSpPr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5">
              <a:lum bright="-30000" contrast="36000"/>
            </a:blip>
            <a:srcRect l="1993" t="27582" r="63882" b="19868"/>
            <a:stretch>
              <a:fillRect/>
            </a:stretch>
          </p:blipFill>
          <p:spPr bwMode="auto">
            <a:xfrm>
              <a:off x="3845" y="256"/>
              <a:ext cx="1747" cy="2018"/>
            </a:xfrm>
            <a:prstGeom prst="rect">
              <a:avLst/>
            </a:prstGeom>
            <a:noFill/>
          </p:spPr>
        </p:pic>
        <p:sp>
          <p:nvSpPr>
            <p:cNvPr id="6150" name="AutoShape 6"/>
            <p:cNvSpPr>
              <a:spLocks noChangeArrowheads="1"/>
            </p:cNvSpPr>
            <p:nvPr/>
          </p:nvSpPr>
          <p:spPr bwMode="auto">
            <a:xfrm>
              <a:off x="3845" y="256"/>
              <a:ext cx="1747" cy="2018"/>
            </a:xfrm>
            <a:prstGeom prst="roundRect">
              <a:avLst>
                <a:gd name="adj" fmla="val 56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496888" y="500042"/>
            <a:ext cx="4895850" cy="1731243"/>
          </a:xfrm>
          <a:prstGeom prst="rect">
            <a:avLst/>
          </a:prstGeom>
          <a:solidFill>
            <a:schemeClr val="accent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ts val="22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u="sng" dirty="0">
                <a:solidFill>
                  <a:srgbClr val="002060"/>
                </a:solidFill>
              </a:rPr>
              <a:t>Contact </a:t>
            </a:r>
            <a:r>
              <a:rPr lang="en-GB" sz="4000" u="sng" dirty="0" smtClean="0">
                <a:solidFill>
                  <a:srgbClr val="002060"/>
                </a:solidFill>
              </a:rPr>
              <a:t>Forces</a:t>
            </a:r>
            <a:endParaRPr lang="en-GB" sz="4000" u="sng" dirty="0">
              <a:solidFill>
                <a:srgbClr val="002060"/>
              </a:solidFill>
            </a:endParaRPr>
          </a:p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 smtClean="0">
                <a:solidFill>
                  <a:srgbClr val="002060"/>
                </a:solidFill>
              </a:rPr>
              <a:t>Involve </a:t>
            </a:r>
            <a:r>
              <a:rPr lang="en-GB" sz="2800" dirty="0">
                <a:solidFill>
                  <a:srgbClr val="002060"/>
                </a:solidFill>
              </a:rPr>
              <a:t>physical contact between objects.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85708"/>
            <a:ext cx="9001188" cy="914400"/>
          </a:xfrm>
        </p:spPr>
        <p:txBody>
          <a:bodyPr/>
          <a:lstStyle/>
          <a:p>
            <a:r>
              <a:rPr lang="en-AU" dirty="0" smtClean="0"/>
              <a:t>Newtons Second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24618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sz="2800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8.3 b:</a:t>
            </a:r>
          </a:p>
          <a:p>
            <a:pPr>
              <a:buNone/>
            </a:pPr>
            <a:r>
              <a:rPr lang="en-AU" sz="2800" dirty="0" smtClean="0"/>
              <a:t>A girl pushes a box of mass 5 kg along a frictionless surface with a steady horizontal force of 10N.</a:t>
            </a:r>
          </a:p>
          <a:p>
            <a:pPr marL="514350" indent="-514350">
              <a:buAutoNum type="alphaLcParenBoth"/>
            </a:pPr>
            <a:r>
              <a:rPr lang="en-AU" sz="2800" dirty="0" smtClean="0"/>
              <a:t>What is the acceleration of the box?</a:t>
            </a:r>
          </a:p>
          <a:p>
            <a:pPr marL="0" indent="0">
              <a:buNone/>
              <a:tabLst>
                <a:tab pos="539750" algn="l"/>
              </a:tabLst>
            </a:pPr>
            <a:r>
              <a:rPr lang="en-AU" sz="2800" dirty="0" smtClean="0"/>
              <a:t>(b) If the box is pushed across a rough surface 	and the friction 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</a:tabLst>
            </a:pPr>
            <a:r>
              <a:rPr lang="en-AU" sz="2800" dirty="0" smtClean="0"/>
              <a:t>	encountered is 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</a:tabLst>
            </a:pPr>
            <a:r>
              <a:rPr lang="en-AU" sz="2800" dirty="0"/>
              <a:t>	</a:t>
            </a:r>
            <a:r>
              <a:rPr lang="en-AU" sz="2800" dirty="0" smtClean="0"/>
              <a:t>4 N, what will be 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</a:tabLst>
            </a:pPr>
            <a:r>
              <a:rPr lang="en-AU" sz="2800" dirty="0"/>
              <a:t>	</a:t>
            </a:r>
            <a:r>
              <a:rPr lang="en-AU" sz="2800" dirty="0" smtClean="0"/>
              <a:t>the acceleration 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</a:tabLst>
            </a:pPr>
            <a:r>
              <a:rPr lang="en-AU" sz="2800" dirty="0"/>
              <a:t>	</a:t>
            </a:r>
            <a:r>
              <a:rPr lang="en-AU" sz="2800" dirty="0" smtClean="0"/>
              <a:t>of the box?</a:t>
            </a:r>
            <a:endParaRPr lang="en-AU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5685" y="3573016"/>
            <a:ext cx="5410977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85708"/>
            <a:ext cx="9001188" cy="914400"/>
          </a:xfrm>
        </p:spPr>
        <p:txBody>
          <a:bodyPr/>
          <a:lstStyle/>
          <a:p>
            <a:r>
              <a:rPr lang="en-AU" dirty="0" smtClean="0"/>
              <a:t>Newtons Second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sz="2800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8.3 c</a:t>
            </a:r>
            <a:r>
              <a:rPr lang="en-AU" sz="2800" b="1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: </a:t>
            </a:r>
          </a:p>
          <a:p>
            <a:pPr>
              <a:buNone/>
            </a:pPr>
            <a:r>
              <a:rPr lang="en-AU" sz="2800" dirty="0" smtClean="0"/>
              <a:t>	A medium sized Sedan with passengers and luggage has a mass of 1.15 x 10</a:t>
            </a:r>
            <a:r>
              <a:rPr lang="en-AU" sz="2800" baseline="30000" dirty="0" smtClean="0"/>
              <a:t>3</a:t>
            </a:r>
            <a:r>
              <a:rPr lang="en-AU" sz="2800" dirty="0" smtClean="0"/>
              <a:t> kg. It accelerates from rest to 60 km h</a:t>
            </a:r>
            <a:r>
              <a:rPr lang="en-AU" sz="2800" baseline="30000" dirty="0" smtClean="0"/>
              <a:t>-1</a:t>
            </a:r>
            <a:r>
              <a:rPr lang="en-AU" sz="2800" dirty="0" smtClean="0"/>
              <a:t> in 8.5 seconds. Determine;</a:t>
            </a:r>
          </a:p>
          <a:p>
            <a:pPr marL="898525" indent="-541338">
              <a:buAutoNum type="alphaLcParenR"/>
            </a:pPr>
            <a:r>
              <a:rPr lang="en-AU" sz="2800" dirty="0" smtClean="0"/>
              <a:t>Its average acceleration</a:t>
            </a:r>
          </a:p>
          <a:p>
            <a:pPr marL="898525" indent="-541338">
              <a:buAutoNum type="alphaLcParenR"/>
            </a:pPr>
            <a:r>
              <a:rPr lang="en-AU" sz="2800" dirty="0" smtClean="0"/>
              <a:t>The average force applied</a:t>
            </a:r>
          </a:p>
          <a:p>
            <a:pPr marL="514350" indent="-514350">
              <a:buNone/>
            </a:pPr>
            <a:r>
              <a:rPr lang="en-AU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85708"/>
            <a:ext cx="9001188" cy="914400"/>
          </a:xfrm>
        </p:spPr>
        <p:txBody>
          <a:bodyPr/>
          <a:lstStyle/>
          <a:p>
            <a:r>
              <a:rPr lang="en-AU" dirty="0" smtClean="0"/>
              <a:t>Newtons Second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	The </a:t>
            </a:r>
            <a:r>
              <a:rPr lang="en-AU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(inertial) </a:t>
            </a:r>
            <a:r>
              <a:rPr lang="en-AU" sz="28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MASS</a:t>
            </a:r>
            <a:r>
              <a:rPr lang="en-AU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an object </a:t>
            </a:r>
            <a:r>
              <a:rPr lang="en-AU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is its ability to resist acceleration when </a:t>
            </a: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the object </a:t>
            </a:r>
            <a:r>
              <a:rPr lang="en-AU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is acted on by a net force. </a:t>
            </a:r>
            <a:endParaRPr lang="en-AU" sz="2800" dirty="0" smtClean="0">
              <a:solidFill>
                <a:schemeClr val="bg2">
                  <a:lumMod val="10000"/>
                  <a:lumOff val="9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AU" sz="2800" dirty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>
              <a:buNone/>
            </a:pP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	Mass </a:t>
            </a:r>
            <a:r>
              <a:rPr lang="en-AU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is a constant property of the </a:t>
            </a: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object.	</a:t>
            </a:r>
          </a:p>
          <a:p>
            <a:pPr>
              <a:buNone/>
            </a:pPr>
            <a:endParaRPr lang="en-AU" sz="2800" dirty="0" smtClean="0">
              <a:solidFill>
                <a:schemeClr val="bg2">
                  <a:lumMod val="10000"/>
                  <a:lumOff val="9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AU" sz="28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	</a:t>
            </a: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AU" sz="28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WEIGHT</a:t>
            </a:r>
            <a:r>
              <a:rPr lang="en-AU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 of a body, </a:t>
            </a:r>
            <a:r>
              <a:rPr lang="en-AU" sz="28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W</a:t>
            </a:r>
            <a:r>
              <a:rPr lang="en-AU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, is defined as the force of attraction on a </a:t>
            </a: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body due </a:t>
            </a:r>
            <a:r>
              <a:rPr lang="en-AU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to gravity:</a:t>
            </a:r>
          </a:p>
          <a:p>
            <a:pPr>
              <a:buNone/>
            </a:pP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AU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W </a:t>
            </a:r>
            <a:r>
              <a:rPr lang="en-AU" sz="28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= mg</a:t>
            </a:r>
          </a:p>
          <a:p>
            <a:pPr>
              <a:buNone/>
            </a:pP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	where </a:t>
            </a:r>
            <a:r>
              <a:rPr lang="en-AU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m is the mass of the </a:t>
            </a: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body </a:t>
            </a:r>
          </a:p>
          <a:p>
            <a:pPr>
              <a:buNone/>
            </a:pPr>
            <a:r>
              <a:rPr lang="en-AU" sz="2800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	</a:t>
            </a:r>
            <a:r>
              <a:rPr lang="en-AU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	     </a:t>
            </a:r>
            <a:r>
              <a:rPr lang="en-AU" sz="28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g</a:t>
            </a:r>
            <a:r>
              <a:rPr lang="en-AU" sz="28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sz="28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is the acceleration due to gravity.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85708"/>
            <a:ext cx="9001188" cy="914400"/>
          </a:xfrm>
        </p:spPr>
        <p:txBody>
          <a:bodyPr/>
          <a:lstStyle/>
          <a:p>
            <a:r>
              <a:rPr lang="en-AU" dirty="0" smtClean="0"/>
              <a:t>Newtons Second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sz="2800" u="sng" dirty="0" smtClean="0"/>
              <a:t>Example 8.3 d</a:t>
            </a:r>
            <a:r>
              <a:rPr lang="en-AU" sz="2800" dirty="0" smtClean="0"/>
              <a:t>: An astronaut on Mars feels a gravitational force of 715 N. If the astronauts weighs 1120 N on Earth, what is the gravity on Mars?</a:t>
            </a:r>
          </a:p>
          <a:p>
            <a:pPr>
              <a:buNone/>
            </a:pPr>
            <a:r>
              <a:rPr lang="en-AU" sz="2800" dirty="0" smtClean="0"/>
              <a:t>Solutions</a:t>
            </a:r>
          </a:p>
          <a:p>
            <a:pPr>
              <a:buNone/>
            </a:pPr>
            <a:r>
              <a:rPr lang="en-AU" sz="2800" dirty="0" err="1" smtClean="0"/>
              <a:t>F</a:t>
            </a:r>
            <a:r>
              <a:rPr lang="en-AU" sz="2800" baseline="-25000" dirty="0" err="1" smtClean="0"/>
              <a:t>mars</a:t>
            </a:r>
            <a:r>
              <a:rPr lang="en-AU" sz="2800" dirty="0" smtClean="0"/>
              <a:t> = 715 N</a:t>
            </a:r>
          </a:p>
          <a:p>
            <a:pPr>
              <a:buNone/>
            </a:pPr>
            <a:r>
              <a:rPr lang="en-AU" sz="2800" dirty="0" err="1" smtClean="0"/>
              <a:t>F</a:t>
            </a:r>
            <a:r>
              <a:rPr lang="en-AU" sz="2800" baseline="-25000" dirty="0" err="1" smtClean="0"/>
              <a:t>earth</a:t>
            </a:r>
            <a:r>
              <a:rPr lang="en-AU" sz="2800" dirty="0" smtClean="0"/>
              <a:t> = 1120 N</a:t>
            </a:r>
          </a:p>
          <a:p>
            <a:pPr marL="0" indent="0">
              <a:buNone/>
            </a:pPr>
            <a:r>
              <a:rPr lang="en-AU" sz="2800" dirty="0" err="1" smtClean="0"/>
              <a:t>a</a:t>
            </a:r>
            <a:r>
              <a:rPr lang="en-AU" sz="2800" baseline="-25000" dirty="0" err="1" smtClean="0"/>
              <a:t>earth</a:t>
            </a:r>
            <a:r>
              <a:rPr lang="en-AU" sz="2800" dirty="0" smtClean="0"/>
              <a:t> = 9.8 m s</a:t>
            </a:r>
            <a:r>
              <a:rPr lang="en-AU" sz="2800" baseline="30000" dirty="0" smtClean="0"/>
              <a:t>-2</a:t>
            </a:r>
            <a:endParaRPr lang="en-AU" sz="2800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3275856" y="3432046"/>
            <a:ext cx="2664296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en-AU" sz="2800" dirty="0" smtClean="0"/>
              <a:t>m = </a:t>
            </a:r>
            <a:r>
              <a:rPr lang="en-AU" sz="2800" dirty="0" err="1" smtClean="0"/>
              <a:t>F</a:t>
            </a:r>
            <a:r>
              <a:rPr lang="en-AU" sz="2800" baseline="-25000" dirty="0" err="1" smtClean="0"/>
              <a:t>earth</a:t>
            </a:r>
            <a:endParaRPr lang="en-AU" sz="2800" baseline="-25000" dirty="0" smtClean="0"/>
          </a:p>
          <a:p>
            <a:pPr>
              <a:spcBef>
                <a:spcPts val="672"/>
              </a:spcBef>
            </a:pPr>
            <a:r>
              <a:rPr lang="en-AU" sz="2800" dirty="0"/>
              <a:t> </a:t>
            </a:r>
            <a:r>
              <a:rPr lang="en-AU" sz="2800" dirty="0" smtClean="0"/>
              <a:t>       </a:t>
            </a:r>
            <a:r>
              <a:rPr lang="en-AU" sz="2800" dirty="0" err="1" smtClean="0"/>
              <a:t>a</a:t>
            </a:r>
            <a:r>
              <a:rPr lang="en-AU" sz="2800" baseline="-25000" dirty="0" err="1" smtClean="0"/>
              <a:t>earth</a:t>
            </a:r>
            <a:endParaRPr lang="en-AU" sz="2800" baseline="-25000" dirty="0" smtClean="0"/>
          </a:p>
          <a:p>
            <a:pPr>
              <a:spcBef>
                <a:spcPts val="672"/>
              </a:spcBef>
            </a:pPr>
            <a:r>
              <a:rPr lang="en-AU" sz="2800" dirty="0"/>
              <a:t> </a:t>
            </a:r>
            <a:r>
              <a:rPr lang="en-AU" sz="2800" dirty="0" smtClean="0"/>
              <a:t>  = 1120</a:t>
            </a:r>
          </a:p>
          <a:p>
            <a:pPr>
              <a:spcBef>
                <a:spcPts val="672"/>
              </a:spcBef>
            </a:pPr>
            <a:r>
              <a:rPr lang="en-AU" sz="2800" dirty="0"/>
              <a:t> </a:t>
            </a:r>
            <a:r>
              <a:rPr lang="en-AU" sz="2800" dirty="0" smtClean="0"/>
              <a:t>      9.8</a:t>
            </a:r>
          </a:p>
          <a:p>
            <a:pPr>
              <a:spcBef>
                <a:spcPts val="672"/>
              </a:spcBef>
            </a:pPr>
            <a:r>
              <a:rPr lang="en-AU" sz="2800" dirty="0" smtClean="0"/>
              <a:t>m = 114.29 kg</a:t>
            </a:r>
            <a:endParaRPr lang="en-AU" sz="2800" baseline="30000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995936" y="4005064"/>
            <a:ext cx="936104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3995936" y="5013176"/>
            <a:ext cx="78492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084168" y="3432046"/>
            <a:ext cx="3059832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en-AU" sz="2800" dirty="0" err="1" smtClean="0"/>
              <a:t>a</a:t>
            </a:r>
            <a:r>
              <a:rPr lang="en-AU" sz="2800" baseline="-25000" dirty="0" err="1" smtClean="0"/>
              <a:t>mars</a:t>
            </a:r>
            <a:r>
              <a:rPr lang="en-AU" sz="2800" dirty="0" smtClean="0"/>
              <a:t> = </a:t>
            </a:r>
            <a:r>
              <a:rPr lang="en-AU" sz="2800" dirty="0" err="1" smtClean="0"/>
              <a:t>F</a:t>
            </a:r>
            <a:r>
              <a:rPr lang="en-AU" sz="2800" baseline="-25000" dirty="0" err="1" smtClean="0"/>
              <a:t>mars</a:t>
            </a:r>
            <a:endParaRPr lang="en-AU" sz="2800" baseline="-25000" dirty="0" smtClean="0"/>
          </a:p>
          <a:p>
            <a:pPr>
              <a:spcBef>
                <a:spcPts val="672"/>
              </a:spcBef>
            </a:pPr>
            <a:r>
              <a:rPr lang="en-AU" sz="2800" dirty="0"/>
              <a:t> </a:t>
            </a:r>
            <a:r>
              <a:rPr lang="en-AU" sz="2800" dirty="0" smtClean="0"/>
              <a:t>            m</a:t>
            </a:r>
            <a:endParaRPr lang="en-AU" sz="2800" baseline="-25000" dirty="0" smtClean="0"/>
          </a:p>
          <a:p>
            <a:pPr>
              <a:spcBef>
                <a:spcPts val="672"/>
              </a:spcBef>
            </a:pPr>
            <a:r>
              <a:rPr lang="en-AU" sz="2800" dirty="0"/>
              <a:t> </a:t>
            </a:r>
            <a:r>
              <a:rPr lang="en-AU" sz="2800" dirty="0" smtClean="0"/>
              <a:t>        =    715</a:t>
            </a:r>
          </a:p>
          <a:p>
            <a:pPr>
              <a:spcBef>
                <a:spcPts val="672"/>
              </a:spcBef>
            </a:pPr>
            <a:r>
              <a:rPr lang="en-AU" sz="2800" dirty="0"/>
              <a:t> </a:t>
            </a:r>
            <a:r>
              <a:rPr lang="en-AU" sz="2800" dirty="0" smtClean="0"/>
              <a:t>            114.29</a:t>
            </a:r>
          </a:p>
          <a:p>
            <a:pPr>
              <a:spcBef>
                <a:spcPts val="672"/>
              </a:spcBef>
            </a:pPr>
            <a:r>
              <a:rPr lang="en-AU" sz="2800" dirty="0" err="1" smtClean="0"/>
              <a:t>a</a:t>
            </a:r>
            <a:r>
              <a:rPr lang="en-AU" sz="2800" baseline="-25000" dirty="0" err="1" smtClean="0"/>
              <a:t>mars</a:t>
            </a:r>
            <a:r>
              <a:rPr lang="en-AU" sz="2800" dirty="0" smtClean="0"/>
              <a:t>  = 6.26 </a:t>
            </a:r>
            <a:r>
              <a:rPr lang="en-AU" sz="2800" dirty="0"/>
              <a:t>m s</a:t>
            </a:r>
            <a:r>
              <a:rPr lang="en-AU" sz="2800" baseline="30000" dirty="0"/>
              <a:t>-2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7308304" y="4005064"/>
            <a:ext cx="936104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7380312" y="4941168"/>
            <a:ext cx="1144969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85708"/>
            <a:ext cx="9001188" cy="914400"/>
          </a:xfrm>
        </p:spPr>
        <p:txBody>
          <a:bodyPr/>
          <a:lstStyle/>
          <a:p>
            <a:r>
              <a:rPr lang="en-AU" dirty="0" smtClean="0"/>
              <a:t>Newtons Second Law of Motion</a:t>
            </a:r>
            <a:endParaRPr lang="en-AU" dirty="0"/>
          </a:p>
        </p:txBody>
      </p:sp>
      <p:pic>
        <p:nvPicPr>
          <p:cNvPr id="147458" name="Picture 2" descr="http://cnx.org/content/m42075/latest/Figure_04_05_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857232"/>
            <a:ext cx="5857916" cy="58579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85708"/>
            <a:ext cx="9001188" cy="914400"/>
          </a:xfrm>
        </p:spPr>
        <p:txBody>
          <a:bodyPr/>
          <a:lstStyle/>
          <a:p>
            <a:r>
              <a:rPr lang="en-AU" dirty="0" smtClean="0"/>
              <a:t>Newtons Second Law of Motion</a:t>
            </a:r>
            <a:endParaRPr lang="en-AU" dirty="0"/>
          </a:p>
        </p:txBody>
      </p:sp>
      <p:pic>
        <p:nvPicPr>
          <p:cNvPr id="137218" name="Picture 2" descr="http://cnx.org/content/m42073/latest/Figure%2004_03_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6607" y="928670"/>
            <a:ext cx="6722979" cy="58578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Newtons Third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pPr>
              <a:buNone/>
            </a:pPr>
            <a:endParaRPr lang="en-AU" dirty="0"/>
          </a:p>
          <a:p>
            <a:pPr>
              <a:buNone/>
            </a:pPr>
            <a:r>
              <a:rPr lang="en-AU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AU" sz="4000" i="1" dirty="0" smtClean="0">
                <a:solidFill>
                  <a:srgbClr val="EAF862"/>
                </a:solidFill>
                <a:latin typeface="Georgia" pitchFamily="18" charset="0"/>
              </a:rPr>
              <a:t>For </a:t>
            </a:r>
            <a:r>
              <a:rPr lang="en-AU" sz="4000" i="1" dirty="0">
                <a:solidFill>
                  <a:srgbClr val="EAF862"/>
                </a:solidFill>
                <a:latin typeface="Georgia" pitchFamily="18" charset="0"/>
              </a:rPr>
              <a:t>every action </a:t>
            </a:r>
            <a:r>
              <a:rPr lang="en-AU" sz="4000" i="1" dirty="0" smtClean="0">
                <a:solidFill>
                  <a:srgbClr val="EAF862"/>
                </a:solidFill>
                <a:latin typeface="Georgia" pitchFamily="18" charset="0"/>
              </a:rPr>
              <a:t>force (object </a:t>
            </a:r>
            <a:r>
              <a:rPr lang="en-AU" sz="4000" i="1" dirty="0">
                <a:solidFill>
                  <a:srgbClr val="EAF862"/>
                </a:solidFill>
                <a:latin typeface="Georgia" pitchFamily="18" charset="0"/>
              </a:rPr>
              <a:t>A on B), there is an equal and opposite reaction force (object B on A):</a:t>
            </a:r>
          </a:p>
          <a:p>
            <a:pPr>
              <a:buNone/>
            </a:pPr>
            <a:endParaRPr lang="en-AU" b="1" i="1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AU" b="1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	</a:t>
            </a:r>
            <a:r>
              <a:rPr lang="en-AU" sz="5000" dirty="0" smtClean="0">
                <a:solidFill>
                  <a:srgbClr val="EAF862"/>
                </a:solidFill>
                <a:latin typeface="Georgia" pitchFamily="18" charset="0"/>
              </a:rPr>
              <a:t>F </a:t>
            </a:r>
            <a:r>
              <a:rPr lang="en-AU" sz="5000" dirty="0">
                <a:solidFill>
                  <a:srgbClr val="EAF862"/>
                </a:solidFill>
                <a:latin typeface="Georgia" pitchFamily="18" charset="0"/>
              </a:rPr>
              <a:t>(A on B) = –F (B on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Newtons Third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sz="2800" dirty="0" smtClean="0"/>
              <a:t>Walking: your foot exerts a force on the ground (action force) and the reaction force (what the walker actually feels) is the ground exerting an equal force on your foot.</a:t>
            </a:r>
          </a:p>
          <a:p>
            <a:pPr>
              <a:buNone/>
            </a:pPr>
            <a:r>
              <a:rPr lang="en-AU" sz="2800" dirty="0" smtClean="0"/>
              <a:t>All motion can be explained in terms of </a:t>
            </a:r>
          </a:p>
          <a:p>
            <a:pPr>
              <a:buNone/>
            </a:pPr>
            <a:r>
              <a:rPr lang="en-AU" sz="2800" dirty="0"/>
              <a:t>	</a:t>
            </a:r>
            <a:r>
              <a:rPr lang="en-AU" sz="2800" dirty="0" smtClean="0"/>
              <a:t>action and reaction force pairs.</a:t>
            </a:r>
          </a:p>
          <a:p>
            <a:pPr>
              <a:buNone/>
            </a:pPr>
            <a:endParaRPr lang="en-AU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8596" y="3929066"/>
          <a:ext cx="60960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Motion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Action Force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Reaction Force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Swimming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Hand pushes </a:t>
                      </a:r>
                      <a:r>
                        <a:rPr lang="en-AU" u="sng" dirty="0" smtClean="0"/>
                        <a:t>back</a:t>
                      </a:r>
                      <a:r>
                        <a:rPr lang="en-AU" dirty="0" smtClean="0"/>
                        <a:t> on water.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Water pushes </a:t>
                      </a:r>
                      <a:r>
                        <a:rPr lang="en-AU" u="sng" dirty="0" smtClean="0"/>
                        <a:t>forward</a:t>
                      </a:r>
                      <a:r>
                        <a:rPr lang="en-AU" dirty="0" smtClean="0"/>
                        <a:t> on hand.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Jumping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Legs push </a:t>
                      </a:r>
                      <a:r>
                        <a:rPr lang="en-AU" u="sng" dirty="0" smtClean="0"/>
                        <a:t>down</a:t>
                      </a:r>
                      <a:r>
                        <a:rPr lang="en-AU" dirty="0" smtClean="0"/>
                        <a:t> on Earth.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Earth push </a:t>
                      </a:r>
                      <a:r>
                        <a:rPr lang="en-AU" u="sng" dirty="0" smtClean="0"/>
                        <a:t>up</a:t>
                      </a:r>
                      <a:r>
                        <a:rPr lang="en-AU" dirty="0" smtClean="0"/>
                        <a:t> on legs.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Sky-diving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Force of gravity on the sky-diver</a:t>
                      </a:r>
                      <a:r>
                        <a:rPr lang="en-AU" baseline="0" dirty="0" smtClean="0"/>
                        <a:t> from the Earth.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Force of gravity on the </a:t>
                      </a:r>
                      <a:r>
                        <a:rPr lang="en-AU" baseline="0" dirty="0" smtClean="0"/>
                        <a:t>Earth from the </a:t>
                      </a:r>
                      <a:r>
                        <a:rPr lang="en-AU" dirty="0" smtClean="0"/>
                        <a:t>sky-diver</a:t>
                      </a:r>
                      <a:r>
                        <a:rPr lang="en-AU" baseline="0" dirty="0" smtClean="0"/>
                        <a:t>.</a:t>
                      </a:r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2500298" y="4357694"/>
            <a:ext cx="1928826" cy="5715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72000" y="4357694"/>
            <a:ext cx="1928826" cy="5715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500298" y="5000636"/>
            <a:ext cx="1928826" cy="5715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72000" y="5000636"/>
            <a:ext cx="1928826" cy="5715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500298" y="5643578"/>
            <a:ext cx="1928826" cy="7858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5643578"/>
            <a:ext cx="1928826" cy="7858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4210" name="Picture 2" descr="http://epicmartialarts.files.wordpress.com/2010/02/gr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2500306"/>
            <a:ext cx="2357454" cy="32463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Newtons Third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642942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dirty="0" smtClean="0"/>
              <a:t>Pictorially</a:t>
            </a:r>
          </a:p>
          <a:p>
            <a:endParaRPr lang="en-AU" dirty="0"/>
          </a:p>
        </p:txBody>
      </p:sp>
      <p:pic>
        <p:nvPicPr>
          <p:cNvPr id="93186" name="Picture 2" descr="http://images.tutorvista.com/content/force-laws-motion/action-and-reaction-on-swimmer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740598"/>
            <a:ext cx="5572164" cy="2402782"/>
          </a:xfrm>
          <a:prstGeom prst="rect">
            <a:avLst/>
          </a:prstGeom>
          <a:noFill/>
        </p:spPr>
      </p:pic>
      <p:pic>
        <p:nvPicPr>
          <p:cNvPr id="93188" name="Picture 4" descr="http://ipodphysics.com/resources/hamm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928669"/>
            <a:ext cx="3186387" cy="2692497"/>
          </a:xfrm>
          <a:prstGeom prst="rect">
            <a:avLst/>
          </a:prstGeom>
          <a:noFill/>
        </p:spPr>
      </p:pic>
      <p:pic>
        <p:nvPicPr>
          <p:cNvPr id="93192" name="Picture 8" descr="http://www.wljx.sdu.edu.cn/jpkc/upimg/allimg/070204/1453392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4223065"/>
            <a:ext cx="5000660" cy="2561741"/>
          </a:xfrm>
          <a:prstGeom prst="rect">
            <a:avLst/>
          </a:prstGeom>
          <a:noFill/>
        </p:spPr>
      </p:pic>
      <p:pic>
        <p:nvPicPr>
          <p:cNvPr id="93194" name="Picture 10" descr="http://masonhustonscience.weebly.com/uploads/2/9/9/4/2994163/3575988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8" y="3714752"/>
            <a:ext cx="3096606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Newtons Third Law of Motion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642942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dirty="0" smtClean="0"/>
              <a:t>Pictorially</a:t>
            </a:r>
          </a:p>
          <a:p>
            <a:endParaRPr lang="en-AU" dirty="0"/>
          </a:p>
        </p:txBody>
      </p:sp>
      <p:pic>
        <p:nvPicPr>
          <p:cNvPr id="148482" name="Picture 2" descr="http://www.fxguide.com/wp-content/uploads/2012/07/ARpunc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690909"/>
            <a:ext cx="4786346" cy="3452603"/>
          </a:xfrm>
          <a:prstGeom prst="rect">
            <a:avLst/>
          </a:prstGeom>
          <a:noFill/>
        </p:spPr>
      </p:pic>
      <p:pic>
        <p:nvPicPr>
          <p:cNvPr id="148484" name="Picture 4" descr="http://www.bbc.co.uk/schools/gcsebitesize/science/images/triple_science/347_bitesize_gcse_tsphysics_spaceforreflection_reactionforces_304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928670"/>
            <a:ext cx="3368373" cy="2714644"/>
          </a:xfrm>
          <a:prstGeom prst="rect">
            <a:avLst/>
          </a:prstGeom>
          <a:noFill/>
        </p:spPr>
      </p:pic>
      <p:pic>
        <p:nvPicPr>
          <p:cNvPr id="148486" name="Picture 6" descr="http://www.leydenscience.org/physics/newton/earth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3756304"/>
            <a:ext cx="3786196" cy="2958844"/>
          </a:xfrm>
          <a:prstGeom prst="rect">
            <a:avLst/>
          </a:prstGeom>
          <a:noFill/>
        </p:spPr>
      </p:pic>
      <p:pic>
        <p:nvPicPr>
          <p:cNvPr id="148488" name="Picture 8" descr="http://images.tutorvista.com/content/force-laws-motion/flying-bird-newton-third-law-of-motion.jpe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28709" y="5267349"/>
            <a:ext cx="2943225" cy="1590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Contact Forces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r>
              <a:rPr lang="en-AU" sz="2600" u="sng" dirty="0" smtClean="0"/>
              <a:t>Pushing</a:t>
            </a:r>
            <a:r>
              <a:rPr lang="en-AU" sz="2600" dirty="0" smtClean="0"/>
              <a:t>, </a:t>
            </a:r>
            <a:r>
              <a:rPr lang="en-AU" sz="2600" u="sng" dirty="0" smtClean="0"/>
              <a:t>pulling</a:t>
            </a:r>
            <a:r>
              <a:rPr lang="en-AU" sz="2600" dirty="0" smtClean="0"/>
              <a:t> or </a:t>
            </a:r>
            <a:r>
              <a:rPr lang="en-AU" sz="2600" u="sng" dirty="0" smtClean="0"/>
              <a:t>twisting</a:t>
            </a:r>
            <a:r>
              <a:rPr lang="en-AU" sz="2600" dirty="0" smtClean="0"/>
              <a:t> are the most common.</a:t>
            </a:r>
          </a:p>
          <a:p>
            <a:r>
              <a:rPr lang="en-AU" sz="2600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Adhesion</a:t>
            </a:r>
            <a:r>
              <a:rPr lang="en-AU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a force </a:t>
            </a:r>
            <a:r>
              <a:rPr lang="en-A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attraction between different materials (e.g</a:t>
            </a:r>
            <a:r>
              <a:rPr lang="en-AU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Sellotape </a:t>
            </a:r>
            <a:r>
              <a:rPr lang="en-A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paper, or the attraction between water and glass </a:t>
            </a:r>
            <a:r>
              <a:rPr lang="en-AU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tubing - meniscus).</a:t>
            </a:r>
            <a:endParaRPr lang="en-AU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2600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Cohesion</a:t>
            </a:r>
            <a:r>
              <a:rPr lang="en-AU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a force </a:t>
            </a:r>
            <a:r>
              <a:rPr lang="en-A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attraction between particles of the same </a:t>
            </a:r>
            <a:r>
              <a:rPr lang="en-AU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material (e.g</a:t>
            </a:r>
            <a:r>
              <a:rPr lang="en-A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attraction between water molecules that become </a:t>
            </a:r>
            <a:r>
              <a:rPr lang="en-AU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rain droplets).</a:t>
            </a:r>
            <a:endParaRPr lang="en-AU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2600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Surface Tension</a:t>
            </a:r>
            <a:r>
              <a:rPr lang="en-AU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a force </a:t>
            </a:r>
            <a:r>
              <a:rPr lang="en-A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attraction between molecules across </a:t>
            </a:r>
            <a:r>
              <a:rPr lang="en-AU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surface </a:t>
            </a:r>
            <a:r>
              <a:rPr lang="en-A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liquid, which can be strong enough in water to </a:t>
            </a:r>
            <a:r>
              <a:rPr lang="en-AU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the </a:t>
            </a:r>
            <a:r>
              <a:rPr lang="en-A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weight of some </a:t>
            </a:r>
            <a:r>
              <a:rPr lang="en-AU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insects.</a:t>
            </a:r>
            <a:endParaRPr lang="en-AU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AU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</a:t>
            </a:r>
            <a:r>
              <a:rPr lang="en-AU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force that occurs when two or more bodies actually touch.</a:t>
            </a:r>
            <a:endParaRPr lang="en-AU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  <a:solidFill>
            <a:schemeClr val="accent6">
              <a:lumMod val="50000"/>
              <a:alpha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AU" sz="2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Context:</a:t>
            </a: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How is this content used to better society?</a:t>
            </a: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24744"/>
          </a:xfrm>
        </p:spPr>
        <p:txBody>
          <a:bodyPr/>
          <a:lstStyle/>
          <a:p>
            <a:r>
              <a:rPr lang="en-AU" sz="3900" dirty="0"/>
              <a:t>Homework, Context &amp; Keywords</a:t>
            </a:r>
            <a:endParaRPr lang="en-AU" sz="39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19572" y="2564904"/>
            <a:ext cx="7704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understanding the principles behind Newtons Laws to better explain the fundamentals of forces in action and motion.</a:t>
            </a:r>
          </a:p>
        </p:txBody>
      </p:sp>
    </p:spTree>
    <p:extLst>
      <p:ext uri="{BB962C8B-B14F-4D97-AF65-F5344CB8AC3E}">
        <p14:creationId xmlns:p14="http://schemas.microsoft.com/office/powerpoint/2010/main" val="61549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  <a:solidFill>
            <a:schemeClr val="accent6">
              <a:lumMod val="50000"/>
              <a:alpha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AU" sz="2800" b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Key Words</a:t>
            </a: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24744"/>
          </a:xfrm>
        </p:spPr>
        <p:txBody>
          <a:bodyPr/>
          <a:lstStyle/>
          <a:p>
            <a:r>
              <a:rPr lang="en-AU" sz="3900" dirty="0"/>
              <a:t>Homework, Context &amp; Keywords</a:t>
            </a:r>
            <a:endParaRPr lang="en-AU" sz="39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55577" y="1844824"/>
            <a:ext cx="734481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Weight</a:t>
            </a:r>
          </a:p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Mass</a:t>
            </a:r>
          </a:p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Force</a:t>
            </a:r>
          </a:p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Inertia</a:t>
            </a:r>
          </a:p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Friction</a:t>
            </a:r>
          </a:p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Net Force</a:t>
            </a:r>
          </a:p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Reaction Force</a:t>
            </a:r>
          </a:p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Action Force</a:t>
            </a:r>
          </a:p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Unbalanced</a:t>
            </a:r>
          </a:p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Fluid Friction</a:t>
            </a:r>
          </a:p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Static Friction</a:t>
            </a:r>
          </a:p>
          <a:p>
            <a:endParaRPr lang="en-AU" sz="2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AU" sz="2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AU" sz="2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5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  <a:solidFill>
            <a:schemeClr val="accent6">
              <a:lumMod val="50000"/>
              <a:alpha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AU" sz="2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Homework</a:t>
            </a: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24744"/>
          </a:xfrm>
        </p:spPr>
        <p:txBody>
          <a:bodyPr/>
          <a:lstStyle/>
          <a:p>
            <a:r>
              <a:rPr lang="en-AU" sz="3900" dirty="0"/>
              <a:t>Homework, Context &amp; Keywords</a:t>
            </a:r>
            <a:endParaRPr lang="en-AU" sz="39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55576" y="2276872"/>
            <a:ext cx="784887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Complete all questions from Set 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8.3 </a:t>
            </a: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 due first lesson next week.</a:t>
            </a:r>
          </a:p>
          <a:p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Read Chapter 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8.4, page 258-273 and answer </a:t>
            </a: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Q1 &amp; 2 Set 8.4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by </a:t>
            </a: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next lesson.</a:t>
            </a:r>
          </a:p>
        </p:txBody>
      </p:sp>
    </p:spTree>
    <p:extLst>
      <p:ext uri="{BB962C8B-B14F-4D97-AF65-F5344CB8AC3E}">
        <p14:creationId xmlns:p14="http://schemas.microsoft.com/office/powerpoint/2010/main" val="14057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457200" y="1"/>
            <a:ext cx="8385175" cy="1268758"/>
          </a:xfrm>
        </p:spPr>
        <p:txBody>
          <a:bodyPr/>
          <a:lstStyle/>
          <a:p>
            <a:r>
              <a:rPr lang="en-AU" dirty="0" smtClean="0"/>
              <a:t>Page Setup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None/>
            </a:pPr>
            <a:r>
              <a:rPr lang="en-AU" sz="2800" dirty="0"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Set up the </a:t>
            </a:r>
            <a:r>
              <a:rPr lang="en-AU" sz="2800" b="1" u="sng" dirty="0"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first</a:t>
            </a:r>
            <a:r>
              <a:rPr lang="en-AU" sz="2800" dirty="0">
                <a:solidFill>
                  <a:schemeClr val="bg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page of every lesson like this and rule a column line for every page after the first page that is used during the lesson.</a:t>
            </a:r>
          </a:p>
          <a:p>
            <a:pPr>
              <a:buFont typeface="Arial" pitchFamily="34" charset="0"/>
              <a:buChar char="•"/>
            </a:pPr>
            <a:endParaRPr lang="en-AU" sz="280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>
              <a:buFont typeface="Arial" pitchFamily="34" charset="0"/>
              <a:buChar char="•"/>
            </a:pPr>
            <a:endParaRPr lang="en-AU" sz="2800" dirty="0" smtClean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7544" y="3037038"/>
            <a:ext cx="8308387" cy="6008586"/>
            <a:chOff x="971600" y="2276872"/>
            <a:chExt cx="7069417" cy="5112568"/>
          </a:xfrm>
        </p:grpSpPr>
        <p:grpSp>
          <p:nvGrpSpPr>
            <p:cNvPr id="5" name="Group 4"/>
            <p:cNvGrpSpPr/>
            <p:nvPr/>
          </p:nvGrpSpPr>
          <p:grpSpPr>
            <a:xfrm>
              <a:off x="971600" y="2276872"/>
              <a:ext cx="7069417" cy="5112568"/>
              <a:chOff x="971600" y="2276872"/>
              <a:chExt cx="7069417" cy="511256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971600" y="2276872"/>
                <a:ext cx="6984776" cy="5112568"/>
                <a:chOff x="971600" y="2276872"/>
                <a:chExt cx="6984776" cy="5112568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971600" y="2276872"/>
                  <a:ext cx="0" cy="5112568"/>
                </a:xfrm>
                <a:prstGeom prst="line">
                  <a:avLst/>
                </a:prstGeom>
                <a:ln w="25400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971600" y="2276872"/>
                  <a:ext cx="6984776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7956376" y="2276872"/>
                  <a:ext cx="0" cy="5112568"/>
                </a:xfrm>
                <a:prstGeom prst="line">
                  <a:avLst/>
                </a:prstGeom>
                <a:ln w="25400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6156176" y="2276873"/>
                  <a:ext cx="0" cy="2366627"/>
                </a:xfrm>
                <a:prstGeom prst="line">
                  <a:avLst/>
                </a:prstGeom>
                <a:ln w="25400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6145438" y="4643500"/>
                  <a:ext cx="1800200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971600" y="3328551"/>
                  <a:ext cx="5184576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971600" y="2286383"/>
                <a:ext cx="7069417" cy="2394828"/>
                <a:chOff x="971600" y="1350279"/>
                <a:chExt cx="7069417" cy="2394828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971600" y="1361485"/>
                  <a:ext cx="5184576" cy="70707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400" b="1" u="sng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Focus:</a:t>
                  </a:r>
                  <a:r>
                    <a:rPr lang="en-AU" sz="24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 State the Chapter Number, Title and the page numbers (3 lines).  </a:t>
                  </a:r>
                  <a:endParaRPr lang="en-AU" sz="2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971600" y="2409519"/>
                  <a:ext cx="5155404" cy="13355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400" b="1" u="sng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Context:</a:t>
                  </a:r>
                  <a:r>
                    <a:rPr lang="en-AU" sz="24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 During the lesson write in this section what this topic relates to in the ‘real’ world. How is this content used to better society?  (5 lines)</a:t>
                  </a:r>
                  <a:endParaRPr lang="en-AU" sz="2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6179547" y="1350279"/>
                  <a:ext cx="1861470" cy="23459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100" b="1" u="sng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Keywords:</a:t>
                  </a:r>
                  <a:r>
                    <a:rPr lang="en-AU" sz="21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 During the lesson write out your own keywords used during the lesson.                              (8 lines)</a:t>
                  </a:r>
                  <a:endParaRPr lang="en-AU" sz="21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6" name="Straight Connector 5"/>
            <p:cNvCxnSpPr/>
            <p:nvPr/>
          </p:nvCxnSpPr>
          <p:spPr>
            <a:xfrm flipH="1">
              <a:off x="971600" y="4643500"/>
              <a:ext cx="5184576" cy="0"/>
            </a:xfrm>
            <a:prstGeom prst="line">
              <a:avLst/>
            </a:prstGeom>
            <a:ln w="25400">
              <a:solidFill>
                <a:schemeClr val="tx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589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480" y="2209800"/>
            <a:ext cx="6143668" cy="1143000"/>
          </a:xfrm>
        </p:spPr>
        <p:txBody>
          <a:bodyPr/>
          <a:lstStyle/>
          <a:p>
            <a:pPr algn="ctr"/>
            <a:r>
              <a:rPr lang="en-AU" dirty="0" smtClean="0"/>
              <a:t>Two Dimensional Force Diagrams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Chapter 8.4 </a:t>
            </a:r>
          </a:p>
          <a:p>
            <a:r>
              <a:rPr lang="en-AU" dirty="0" smtClean="0"/>
              <a:t>Pages 258 - 273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Bearing and Directions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5143536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sz="2800" dirty="0" smtClean="0"/>
              <a:t>			 and </a:t>
            </a:r>
          </a:p>
          <a:p>
            <a:pPr>
              <a:buNone/>
            </a:pPr>
            <a:endParaRPr lang="en-AU" sz="2800" dirty="0"/>
          </a:p>
          <a:p>
            <a:pPr>
              <a:buNone/>
            </a:pPr>
            <a:endParaRPr lang="en-AU" sz="2800" dirty="0" smtClean="0"/>
          </a:p>
          <a:p>
            <a:pPr>
              <a:buNone/>
            </a:pPr>
            <a:r>
              <a:rPr lang="en-AU" sz="2800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8.4 a:</a:t>
            </a:r>
            <a:r>
              <a:rPr lang="en-AU" sz="2800" dirty="0" smtClean="0"/>
              <a:t> Identify the Bearing and </a:t>
            </a:r>
          </a:p>
          <a:p>
            <a:pPr>
              <a:buNone/>
            </a:pPr>
            <a:r>
              <a:rPr lang="en-AU" sz="2800" dirty="0"/>
              <a:t>	</a:t>
            </a:r>
            <a:r>
              <a:rPr lang="en-AU" sz="2800" dirty="0" smtClean="0"/>
              <a:t>Direction of </a:t>
            </a:r>
          </a:p>
          <a:p>
            <a:pPr>
              <a:buNone/>
            </a:pPr>
            <a:r>
              <a:rPr lang="en-AU" sz="2800" dirty="0"/>
              <a:t>	</a:t>
            </a:r>
            <a:r>
              <a:rPr lang="en-AU" sz="2800" dirty="0" smtClean="0"/>
              <a:t>the following. </a:t>
            </a:r>
            <a:endParaRPr lang="en-AU" sz="28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14282" y="1142984"/>
            <a:ext cx="1928826" cy="1571636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AU" sz="3200" dirty="0" smtClean="0">
                <a:solidFill>
                  <a:srgbClr val="7030A0"/>
                </a:solidFill>
              </a:rPr>
              <a:t>Bearings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AU" sz="3200" dirty="0" smtClean="0">
                <a:solidFill>
                  <a:srgbClr val="7030A0"/>
                </a:solidFill>
              </a:rPr>
              <a:t>045</a:t>
            </a:r>
            <a:r>
              <a:rPr lang="en-AU" sz="3200" baseline="30000" dirty="0" smtClean="0">
                <a:solidFill>
                  <a:srgbClr val="7030A0"/>
                </a:solidFill>
              </a:rPr>
              <a:t>o</a:t>
            </a:r>
            <a:r>
              <a:rPr lang="en-AU" sz="3200" dirty="0" smtClean="0">
                <a:solidFill>
                  <a:srgbClr val="7030A0"/>
                </a:solidFill>
              </a:rPr>
              <a:t>T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AU" sz="3200" dirty="0" smtClean="0">
                <a:solidFill>
                  <a:srgbClr val="7030A0"/>
                </a:solidFill>
              </a:rPr>
              <a:t>315</a:t>
            </a:r>
            <a:r>
              <a:rPr lang="en-AU" sz="3200" baseline="30000" dirty="0" smtClean="0">
                <a:solidFill>
                  <a:srgbClr val="7030A0"/>
                </a:solidFill>
              </a:rPr>
              <a:t>o</a:t>
            </a:r>
            <a:r>
              <a:rPr lang="en-AU" sz="3200" dirty="0" smtClean="0">
                <a:solidFill>
                  <a:srgbClr val="7030A0"/>
                </a:solidFill>
              </a:rPr>
              <a:t>T</a:t>
            </a:r>
            <a:endParaRPr kumimoji="0" lang="en-AU" sz="3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2025" y="1142984"/>
            <a:ext cx="3711975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3000364" y="1142984"/>
            <a:ext cx="2071702" cy="157163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AU" sz="3200" dirty="0" smtClean="0">
                <a:solidFill>
                  <a:srgbClr val="7030A0"/>
                </a:solidFill>
              </a:rPr>
              <a:t>Directions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AU" sz="3200" dirty="0" smtClean="0">
                <a:solidFill>
                  <a:srgbClr val="7030A0"/>
                </a:solidFill>
              </a:rPr>
              <a:t>N45</a:t>
            </a:r>
            <a:r>
              <a:rPr lang="en-AU" sz="3200" baseline="30000" dirty="0" smtClean="0">
                <a:solidFill>
                  <a:srgbClr val="7030A0"/>
                </a:solidFill>
              </a:rPr>
              <a:t>o</a:t>
            </a:r>
            <a:r>
              <a:rPr lang="en-AU" sz="3200" dirty="0" smtClean="0">
                <a:solidFill>
                  <a:srgbClr val="7030A0"/>
                </a:solidFill>
              </a:rPr>
              <a:t>E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AU" sz="3200" dirty="0" smtClean="0">
                <a:solidFill>
                  <a:srgbClr val="7030A0"/>
                </a:solidFill>
              </a:rPr>
              <a:t>N45</a:t>
            </a:r>
            <a:r>
              <a:rPr lang="en-AU" sz="3200" baseline="30000" dirty="0" smtClean="0">
                <a:solidFill>
                  <a:srgbClr val="7030A0"/>
                </a:solidFill>
              </a:rPr>
              <a:t>o</a:t>
            </a:r>
            <a:r>
              <a:rPr lang="en-AU" sz="3200" dirty="0" smtClean="0">
                <a:solidFill>
                  <a:srgbClr val="7030A0"/>
                </a:solidFill>
              </a:rPr>
              <a:t>W</a:t>
            </a:r>
            <a:endParaRPr kumimoji="0" lang="en-AU" sz="3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071802" y="3445505"/>
            <a:ext cx="3352801" cy="3412495"/>
            <a:chOff x="3071802" y="3445505"/>
            <a:chExt cx="3352801" cy="3412495"/>
          </a:xfrm>
        </p:grpSpPr>
        <p:pic>
          <p:nvPicPr>
            <p:cNvPr id="2052" name="Picture 4" descr="http://academic.brooklyn.cuny.edu/geology/leveson/core/graphics/mapgraphics/circ-360newsx4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71802" y="3445505"/>
              <a:ext cx="3352801" cy="3412495"/>
            </a:xfrm>
            <a:prstGeom prst="rect">
              <a:avLst/>
            </a:prstGeom>
            <a:noFill/>
          </p:spPr>
        </p:pic>
        <p:sp>
          <p:nvSpPr>
            <p:cNvPr id="13" name="Rectangle 12"/>
            <p:cNvSpPr/>
            <p:nvPr/>
          </p:nvSpPr>
          <p:spPr bwMode="auto">
            <a:xfrm>
              <a:off x="3143240" y="3500438"/>
              <a:ext cx="857256" cy="64294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715008" y="6072206"/>
              <a:ext cx="642942" cy="71438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" name="Rectangle 7"/>
          <p:cNvSpPr/>
          <p:nvPr/>
        </p:nvSpPr>
        <p:spPr bwMode="auto">
          <a:xfrm>
            <a:off x="4572000" y="3714752"/>
            <a:ext cx="500066" cy="4286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286380" y="3857628"/>
            <a:ext cx="500066" cy="4286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857884" y="5429264"/>
            <a:ext cx="500066" cy="35719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714744" y="6215082"/>
            <a:ext cx="500066" cy="4286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29058" y="3786190"/>
            <a:ext cx="500066" cy="42862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Net Force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r>
              <a:rPr lang="en-AU" dirty="0" smtClean="0"/>
              <a:t>Net Force is the </a:t>
            </a:r>
            <a:r>
              <a:rPr lang="en-AU" u="sng" dirty="0" smtClean="0"/>
              <a:t>vector</a:t>
            </a:r>
            <a:r>
              <a:rPr lang="en-AU" dirty="0" smtClean="0"/>
              <a:t> sum of all forces acting on a object simultaneously.</a:t>
            </a:r>
          </a:p>
          <a:p>
            <a:pPr>
              <a:buNone/>
            </a:pPr>
            <a:r>
              <a:rPr lang="en-AU" dirty="0" smtClean="0"/>
              <a:t>			ΣF = F</a:t>
            </a:r>
            <a:r>
              <a:rPr lang="en-AU" baseline="-25000" dirty="0" smtClean="0"/>
              <a:t>1</a:t>
            </a:r>
            <a:r>
              <a:rPr lang="en-AU" dirty="0" smtClean="0"/>
              <a:t> + F</a:t>
            </a:r>
            <a:r>
              <a:rPr lang="en-AU" baseline="-25000" dirty="0" smtClean="0"/>
              <a:t>2</a:t>
            </a:r>
            <a:r>
              <a:rPr lang="en-AU" dirty="0" smtClean="0"/>
              <a:t> + F</a:t>
            </a:r>
            <a:r>
              <a:rPr lang="en-AU" baseline="-25000" dirty="0" smtClean="0"/>
              <a:t>3</a:t>
            </a:r>
            <a:r>
              <a:rPr lang="en-AU" dirty="0" smtClean="0"/>
              <a:t> + ... + F</a:t>
            </a:r>
            <a:r>
              <a:rPr lang="en-AU" baseline="-25000" dirty="0" smtClean="0"/>
              <a:t>n</a:t>
            </a:r>
          </a:p>
          <a:p>
            <a:r>
              <a:rPr lang="en-AU" dirty="0" smtClean="0"/>
              <a:t>Force is a vector and therefore the direction is crucial in understanding the affects the combination of forces have on an object.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41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Two Dimensional Vectors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r>
              <a:rPr lang="en-AU" dirty="0" smtClean="0"/>
              <a:t>Graphical representation of vector forces must be to scale.</a:t>
            </a:r>
          </a:p>
          <a:p>
            <a:r>
              <a:rPr lang="en-AU" dirty="0" smtClean="0"/>
              <a:t>Draw all vectors to correct magnitude and direction.</a:t>
            </a:r>
          </a:p>
          <a:p>
            <a:r>
              <a:rPr lang="en-AU" dirty="0" smtClean="0"/>
              <a:t>Draw all vectors tail to head.</a:t>
            </a:r>
          </a:p>
          <a:p>
            <a:r>
              <a:rPr lang="en-AU" dirty="0" smtClean="0"/>
              <a:t>The resultant vector will run the shortest path from the origin tail to the head of the final vector.</a:t>
            </a:r>
            <a:endParaRPr lang="en-AU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5929322" y="3286124"/>
            <a:ext cx="1071570" cy="42862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7000892" y="3286124"/>
            <a:ext cx="1000132" cy="214314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Two Dimensional Vectors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2214578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AU" sz="2800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8.4 b:</a:t>
            </a:r>
            <a:r>
              <a:rPr lang="en-AU" sz="2800" dirty="0" smtClean="0"/>
              <a:t> Carol (blonde hair) is standing between Bonny (black hair) and Annette (brown hair). If Annette pushes Carol with a force of 15 N and the same time Bonny pushes Carol with a force of 25 N, then what force does Carol experience?  </a:t>
            </a:r>
            <a:endParaRPr lang="en-AU" sz="2800" dirty="0"/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339395"/>
            <a:ext cx="3357586" cy="3304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98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360416"/>
            <a:ext cx="4000528" cy="328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Group 12"/>
          <p:cNvGrpSpPr/>
          <p:nvPr/>
        </p:nvGrpSpPr>
        <p:grpSpPr>
          <a:xfrm>
            <a:off x="4357686" y="3276600"/>
            <a:ext cx="4429156" cy="3438548"/>
            <a:chOff x="4357686" y="3276600"/>
            <a:chExt cx="4429156" cy="3438548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 bwMode="auto">
            <a:xfrm>
              <a:off x="4357686" y="3276600"/>
              <a:ext cx="4429156" cy="3438548"/>
            </a:xfrm>
            <a:prstGeom prst="rect">
              <a:avLst/>
            </a:prstGeom>
            <a:solidFill>
              <a:schemeClr val="accent2">
                <a:lumMod val="50000"/>
                <a:alpha val="73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71463" marR="0" lvl="0" indent="-271463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AU" sz="2800" b="0" i="0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Draw the vector diagram</a:t>
              </a:r>
            </a:p>
            <a:p>
              <a:pPr marL="271463" marR="0" lvl="0" indent="-271463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AU" sz="2800" kern="0" dirty="0" smtClean="0"/>
                <a:t>Calculate the resultant force.</a:t>
              </a:r>
            </a:p>
            <a:p>
              <a:pPr marR="0" lvl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AU" sz="2800" kern="0" dirty="0" smtClean="0"/>
                <a:t>	ΣF = F</a:t>
              </a:r>
              <a:r>
                <a:rPr lang="en-AU" sz="2800" kern="0" baseline="-25000" dirty="0" smtClean="0"/>
                <a:t>1</a:t>
              </a:r>
              <a:r>
                <a:rPr lang="en-AU" sz="2800" kern="0" dirty="0" smtClean="0"/>
                <a:t> + F</a:t>
              </a:r>
              <a:r>
                <a:rPr lang="en-AU" sz="2800" kern="0" baseline="-25000" dirty="0" smtClean="0"/>
                <a:t>2</a:t>
              </a:r>
            </a:p>
            <a:p>
              <a:pPr marR="0" lvl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AU" sz="2800" kern="0" dirty="0" smtClean="0"/>
                <a:t>	</a:t>
              </a:r>
              <a:r>
                <a:rPr lang="en-AU" sz="2800" kern="0" dirty="0" err="1" smtClean="0"/>
                <a:t>F</a:t>
              </a:r>
              <a:r>
                <a:rPr lang="en-AU" sz="2800" kern="0" baseline="-25000" dirty="0" err="1" smtClean="0"/>
                <a:t>tot</a:t>
              </a:r>
              <a:r>
                <a:rPr lang="en-AU" sz="2800" kern="0" dirty="0" smtClean="0"/>
                <a:t> = √15</a:t>
              </a:r>
              <a:r>
                <a:rPr lang="en-AU" sz="2800" kern="0" baseline="30000" dirty="0" smtClean="0"/>
                <a:t>2</a:t>
              </a:r>
              <a:r>
                <a:rPr lang="en-AU" sz="2800" kern="0" dirty="0" smtClean="0"/>
                <a:t> + 25</a:t>
              </a:r>
              <a:r>
                <a:rPr lang="en-AU" sz="2800" kern="0" baseline="30000" dirty="0" smtClean="0"/>
                <a:t>2</a:t>
              </a:r>
            </a:p>
            <a:p>
              <a:pPr marR="0" lvl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AU" sz="2800" kern="0" dirty="0"/>
                <a:t>	 </a:t>
              </a:r>
              <a:r>
                <a:rPr lang="en-AU" sz="2800" kern="0" dirty="0" smtClean="0"/>
                <a:t>     = 29.15 N</a:t>
              </a:r>
            </a:p>
            <a:p>
              <a:pPr marR="0" lvl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AU" sz="2800" kern="0" dirty="0"/>
                <a:t>	</a:t>
              </a:r>
              <a:r>
                <a:rPr lang="en-AU" sz="2800" kern="0" dirty="0" smtClean="0">
                  <a:sym typeface="Symbol"/>
                </a:rPr>
                <a:t> = 30.96</a:t>
              </a:r>
              <a:r>
                <a:rPr lang="en-AU" sz="2800" kern="0" baseline="30000" dirty="0" smtClean="0">
                  <a:sym typeface="Symbol"/>
                </a:rPr>
                <a:t>o</a:t>
              </a:r>
              <a:endParaRPr lang="en-AU" sz="2800" kern="0" baseline="30000" dirty="0" smtClean="0"/>
            </a:p>
            <a:p>
              <a:pPr marR="0" lvl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0" lang="en-AU" sz="2800" b="0" i="0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R="0" lvl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kumimoji="0" lang="en-AU" sz="2800" b="0" i="0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6429388" y="5286388"/>
              <a:ext cx="1714512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Multiplication of Vectors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8.4 c: </a:t>
            </a:r>
          </a:p>
          <a:p>
            <a:pPr marL="514350" indent="-514350">
              <a:buAutoNum type="alphaLcParenR"/>
            </a:pPr>
            <a:endParaRPr lang="en-AU" dirty="0" smtClean="0"/>
          </a:p>
          <a:p>
            <a:pPr marL="514350" indent="-514350">
              <a:buAutoNum type="alphaLcParenR"/>
            </a:pPr>
            <a:endParaRPr lang="en-AU" dirty="0"/>
          </a:p>
          <a:p>
            <a:pPr marL="514350" indent="-514350">
              <a:buAutoNum type="alphaLcParenR"/>
            </a:pPr>
            <a:endParaRPr lang="en-AU" dirty="0" smtClean="0"/>
          </a:p>
          <a:p>
            <a:pPr marL="514350" indent="-514350">
              <a:buNone/>
            </a:pPr>
            <a:endParaRPr lang="en-AU" dirty="0" smtClean="0"/>
          </a:p>
          <a:p>
            <a:pPr marL="514350" indent="-514350">
              <a:buAutoNum type="alphaLcParenR"/>
            </a:pPr>
            <a:r>
              <a:rPr lang="en-AU" dirty="0" smtClean="0"/>
              <a:t>Find 2A</a:t>
            </a:r>
          </a:p>
          <a:p>
            <a:pPr marL="514350" indent="-514350">
              <a:buAutoNum type="alphaLcParenR"/>
            </a:pPr>
            <a:r>
              <a:rPr lang="en-AU" dirty="0" smtClean="0"/>
              <a:t>Find -2A</a:t>
            </a:r>
          </a:p>
          <a:p>
            <a:pPr marL="514350" indent="-514350">
              <a:buAutoNum type="alphaLcParenR"/>
            </a:pPr>
            <a:r>
              <a:rPr lang="en-AU" dirty="0" smtClean="0"/>
              <a:t>Find ½B</a:t>
            </a:r>
          </a:p>
          <a:p>
            <a:pPr marL="514350" indent="-514350">
              <a:buAutoNum type="alphaLcParenR"/>
            </a:pPr>
            <a:r>
              <a:rPr lang="en-AU" dirty="0" smtClean="0"/>
              <a:t>Find 4B</a:t>
            </a:r>
            <a:endParaRPr lang="en-AU" dirty="0"/>
          </a:p>
        </p:txBody>
      </p:sp>
      <p:grpSp>
        <p:nvGrpSpPr>
          <p:cNvPr id="4" name="Group 14"/>
          <p:cNvGrpSpPr/>
          <p:nvPr/>
        </p:nvGrpSpPr>
        <p:grpSpPr>
          <a:xfrm>
            <a:off x="1500166" y="2214554"/>
            <a:ext cx="2071702" cy="1285884"/>
            <a:chOff x="500034" y="3143248"/>
            <a:chExt cx="2071702" cy="1285884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V="1">
              <a:off x="642910" y="3143248"/>
              <a:ext cx="1928826" cy="121444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642910" y="4357694"/>
              <a:ext cx="857256" cy="158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rot="16200000" flipH="1">
              <a:off x="1142976" y="4143380"/>
              <a:ext cx="357190" cy="714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831184" y="4059800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30</a:t>
              </a:r>
              <a:r>
                <a:rPr lang="en-AU" baseline="30000" dirty="0" smtClean="0"/>
                <a:t>o</a:t>
              </a:r>
              <a:endParaRPr lang="en-AU" baseline="300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9703611">
              <a:off x="1261356" y="336338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16 N</a:t>
              </a:r>
              <a:endParaRPr lang="en-AU" baseline="30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034" y="3143248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FFFF00"/>
                  </a:solidFill>
                </a:rPr>
                <a:t>A</a:t>
              </a:r>
              <a:endParaRPr lang="en-AU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" name="Group 15"/>
          <p:cNvGrpSpPr/>
          <p:nvPr/>
        </p:nvGrpSpPr>
        <p:grpSpPr>
          <a:xfrm>
            <a:off x="4214810" y="2285992"/>
            <a:ext cx="1357322" cy="1298026"/>
            <a:chOff x="214282" y="3143248"/>
            <a:chExt cx="1357322" cy="129802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285720" y="3643314"/>
              <a:ext cx="1285884" cy="7143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357158" y="4357694"/>
              <a:ext cx="1143008" cy="158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rot="5400000">
              <a:off x="678632" y="4107662"/>
              <a:ext cx="357189" cy="14287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85786" y="4071942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25</a:t>
              </a:r>
              <a:r>
                <a:rPr lang="en-AU" baseline="30000" dirty="0" smtClean="0"/>
                <a:t>o</a:t>
              </a:r>
              <a:endParaRPr lang="en-AU" baseline="300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34326">
              <a:off x="761611" y="377661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10 N</a:t>
              </a:r>
              <a:endParaRPr lang="en-AU" baseline="30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4282" y="3143248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FFFF00"/>
                  </a:solidFill>
                </a:rPr>
                <a:t>B</a:t>
              </a:r>
              <a:endParaRPr lang="en-AU" sz="2800" dirty="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643174" y="2613150"/>
            <a:ext cx="4318000" cy="1695450"/>
            <a:chOff x="3039" y="1379"/>
            <a:chExt cx="2720" cy="1068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4">
              <a:lum bright="-30000" contrast="30000"/>
            </a:blip>
            <a:srcRect l="46844" t="38177" b="33984"/>
            <a:stretch>
              <a:fillRect/>
            </a:stretch>
          </p:blipFill>
          <p:spPr bwMode="auto">
            <a:xfrm>
              <a:off x="3039" y="1379"/>
              <a:ext cx="2721" cy="1069"/>
            </a:xfrm>
            <a:prstGeom prst="rect">
              <a:avLst/>
            </a:prstGeom>
            <a:noFill/>
          </p:spPr>
        </p:pic>
        <p:sp>
          <p:nvSpPr>
            <p:cNvPr id="7171" name="AutoShape 3"/>
            <p:cNvSpPr>
              <a:spLocks noChangeArrowheads="1"/>
            </p:cNvSpPr>
            <p:nvPr/>
          </p:nvSpPr>
          <p:spPr bwMode="auto">
            <a:xfrm>
              <a:off x="3039" y="1379"/>
              <a:ext cx="2721" cy="1069"/>
            </a:xfrm>
            <a:prstGeom prst="roundRect">
              <a:avLst>
                <a:gd name="adj" fmla="val 93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615950" y="4602163"/>
            <a:ext cx="8124825" cy="1804987"/>
            <a:chOff x="388" y="2899"/>
            <a:chExt cx="5118" cy="1137"/>
          </a:xfrm>
        </p:grpSpPr>
        <p:pic>
          <p:nvPicPr>
            <p:cNvPr id="7173" name="Picture 5"/>
            <p:cNvPicPr>
              <a:picLocks noChangeAspect="1" noChangeArrowheads="1"/>
            </p:cNvPicPr>
            <p:nvPr/>
          </p:nvPicPr>
          <p:blipFill>
            <a:blip r:embed="rId5">
              <a:lum bright="-30000" contrast="30000"/>
            </a:blip>
            <a:srcRect t="33075" b="37292"/>
            <a:stretch>
              <a:fillRect/>
            </a:stretch>
          </p:blipFill>
          <p:spPr bwMode="auto">
            <a:xfrm>
              <a:off x="388" y="2899"/>
              <a:ext cx="5119" cy="1138"/>
            </a:xfrm>
            <a:prstGeom prst="rect">
              <a:avLst/>
            </a:prstGeom>
            <a:noFill/>
          </p:spPr>
        </p:pic>
        <p:sp>
          <p:nvSpPr>
            <p:cNvPr id="7174" name="AutoShape 6"/>
            <p:cNvSpPr>
              <a:spLocks noChangeArrowheads="1"/>
            </p:cNvSpPr>
            <p:nvPr/>
          </p:nvSpPr>
          <p:spPr bwMode="auto">
            <a:xfrm>
              <a:off x="388" y="2899"/>
              <a:ext cx="5119" cy="1138"/>
            </a:xfrm>
            <a:prstGeom prst="roundRect">
              <a:avLst>
                <a:gd name="adj" fmla="val 83"/>
              </a:avLst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28600" y="511175"/>
            <a:ext cx="8701118" cy="1923604"/>
          </a:xfrm>
          <a:prstGeom prst="rect">
            <a:avLst/>
          </a:prstGeom>
          <a:solidFill>
            <a:schemeClr val="accent3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ts val="22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u="sng" dirty="0" smtClean="0">
                <a:solidFill>
                  <a:srgbClr val="002060"/>
                </a:solidFill>
              </a:rPr>
              <a:t>Non-Contact Forces</a:t>
            </a:r>
            <a:r>
              <a:rPr lang="en-GB" sz="4000" u="sng" dirty="0">
                <a:solidFill>
                  <a:srgbClr val="002060"/>
                </a:solidFill>
              </a:rPr>
              <a:t>:</a:t>
            </a:r>
          </a:p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 smtClean="0">
                <a:solidFill>
                  <a:srgbClr val="002060"/>
                </a:solidFill>
              </a:rPr>
              <a:t>No </a:t>
            </a:r>
            <a:r>
              <a:rPr lang="en-GB" sz="2800" dirty="0">
                <a:solidFill>
                  <a:srgbClr val="002060"/>
                </a:solidFill>
              </a:rPr>
              <a:t>physical contact between </a:t>
            </a:r>
            <a:r>
              <a:rPr lang="en-GB" sz="2800" dirty="0" smtClean="0">
                <a:solidFill>
                  <a:srgbClr val="002060"/>
                </a:solidFill>
              </a:rPr>
              <a:t>objects.</a:t>
            </a:r>
            <a:endParaRPr lang="en-GB" sz="2800" dirty="0">
              <a:solidFill>
                <a:srgbClr val="002060"/>
              </a:solidFill>
            </a:endParaRPr>
          </a:p>
          <a:p>
            <a:pPr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dirty="0" smtClean="0">
                <a:solidFill>
                  <a:srgbClr val="002060"/>
                </a:solidFill>
              </a:rPr>
              <a:t>Forces </a:t>
            </a:r>
            <a:r>
              <a:rPr lang="en-GB" sz="2800" dirty="0">
                <a:solidFill>
                  <a:srgbClr val="002060"/>
                </a:solidFill>
              </a:rPr>
              <a:t>act through empty </a:t>
            </a:r>
            <a:r>
              <a:rPr lang="en-GB" sz="2800" dirty="0" smtClean="0">
                <a:solidFill>
                  <a:srgbClr val="002060"/>
                </a:solidFill>
              </a:rPr>
              <a:t>space.</a:t>
            </a:r>
            <a:endParaRPr lang="en-GB" sz="2800" dirty="0">
              <a:solidFill>
                <a:srgbClr val="002060"/>
              </a:solidFill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4456099" y="4073650"/>
            <a:ext cx="1090612" cy="35548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2060"/>
                </a:solidFill>
              </a:rPr>
              <a:t>gravity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1962150" y="6176963"/>
            <a:ext cx="1090613" cy="35548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2060"/>
                </a:solidFill>
              </a:rPr>
              <a:t>electric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6859588" y="5908675"/>
            <a:ext cx="1412875" cy="35548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2060"/>
                </a:solidFill>
              </a:rPr>
              <a:t>magnetic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Two Dimensional Vectors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8.4 d: </a:t>
            </a:r>
          </a:p>
          <a:p>
            <a:pPr marL="0" indent="0">
              <a:buNone/>
            </a:pPr>
            <a:r>
              <a:rPr lang="en-AU" dirty="0" smtClean="0"/>
              <a:t>For each question, draw the vector diagram.</a:t>
            </a:r>
          </a:p>
          <a:p>
            <a:pPr marL="514350" indent="-514350">
              <a:buAutoNum type="alphaLcParenR"/>
            </a:pPr>
            <a:endParaRPr lang="en-AU" sz="2400" dirty="0" smtClean="0"/>
          </a:p>
          <a:p>
            <a:pPr marL="514350" indent="-514350">
              <a:buAutoNum type="alphaLcParenR"/>
            </a:pPr>
            <a:endParaRPr lang="en-AU" sz="2400" dirty="0" smtClean="0"/>
          </a:p>
          <a:p>
            <a:pPr marL="514350" indent="-514350">
              <a:buAutoNum type="alphaLcParenR"/>
            </a:pPr>
            <a:endParaRPr lang="en-AU" dirty="0"/>
          </a:p>
          <a:p>
            <a:pPr marL="514350" indent="-514350">
              <a:buAutoNum type="alphaLcParenR"/>
            </a:pPr>
            <a:endParaRPr lang="en-AU" dirty="0" smtClean="0"/>
          </a:p>
          <a:p>
            <a:pPr marL="514350" indent="-514350">
              <a:buAutoNum type="alphaLcParenR"/>
            </a:pPr>
            <a:r>
              <a:rPr lang="en-AU" dirty="0" smtClean="0"/>
              <a:t>Add A + B</a:t>
            </a:r>
          </a:p>
          <a:p>
            <a:pPr marL="514350" indent="-514350">
              <a:buAutoNum type="alphaLcParenR"/>
            </a:pPr>
            <a:r>
              <a:rPr lang="en-AU" dirty="0" smtClean="0"/>
              <a:t>Add C + 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00034" y="2786058"/>
            <a:ext cx="1785950" cy="1643074"/>
            <a:chOff x="500034" y="2786058"/>
            <a:chExt cx="1785950" cy="1643074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V="1">
              <a:off x="642910" y="2786058"/>
              <a:ext cx="1643074" cy="157163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642910" y="4357694"/>
              <a:ext cx="857256" cy="158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rot="16200000" flipH="1">
              <a:off x="1000100" y="4000504"/>
              <a:ext cx="500066" cy="2143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831184" y="4059800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50</a:t>
              </a:r>
              <a:r>
                <a:rPr lang="en-AU" baseline="30000" dirty="0" smtClean="0"/>
                <a:t>o</a:t>
              </a:r>
              <a:endParaRPr lang="en-AU" baseline="300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8945210">
              <a:off x="794642" y="3520555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70 N</a:t>
              </a:r>
              <a:endParaRPr lang="en-AU" baseline="30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034" y="3143248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FFFF00"/>
                  </a:solidFill>
                </a:rPr>
                <a:t>A</a:t>
              </a:r>
              <a:endParaRPr lang="en-AU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43174" y="2786058"/>
            <a:ext cx="1390476" cy="936613"/>
            <a:chOff x="142844" y="3429000"/>
            <a:chExt cx="1390476" cy="936613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flipH="1" flipV="1">
              <a:off x="487494" y="3429000"/>
              <a:ext cx="1012672" cy="9286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357158" y="4357694"/>
              <a:ext cx="1143008" cy="158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flipV="1">
              <a:off x="714346" y="3857629"/>
              <a:ext cx="237017" cy="500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69907" y="3996281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40</a:t>
              </a:r>
              <a:r>
                <a:rPr lang="en-AU" baseline="30000" dirty="0" smtClean="0"/>
                <a:t>o</a:t>
              </a:r>
              <a:endParaRPr lang="en-AU" baseline="300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2629259">
              <a:off x="861341" y="366541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55 N</a:t>
              </a:r>
              <a:endParaRPr lang="en-AU" baseline="30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2844" y="3786190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FFFF00"/>
                  </a:solidFill>
                </a:rPr>
                <a:t>B</a:t>
              </a:r>
              <a:endParaRPr lang="en-AU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86314" y="3000372"/>
            <a:ext cx="1221457" cy="1500198"/>
            <a:chOff x="285720" y="2928934"/>
            <a:chExt cx="1221457" cy="1500198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428596" y="3286124"/>
              <a:ext cx="1428760" cy="7143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642910" y="4357694"/>
              <a:ext cx="857256" cy="158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5400000">
              <a:off x="821505" y="3964785"/>
              <a:ext cx="500066" cy="2857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974060" y="4059800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60</a:t>
              </a:r>
              <a:r>
                <a:rPr lang="en-AU" baseline="30000" dirty="0" smtClean="0"/>
                <a:t>o</a:t>
              </a:r>
              <a:endParaRPr lang="en-AU" baseline="30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3693254">
              <a:off x="986521" y="334196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65 N</a:t>
              </a:r>
              <a:endParaRPr lang="en-AU" baseline="30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5720" y="3000372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FFFF00"/>
                  </a:solidFill>
                </a:rPr>
                <a:t>C</a:t>
              </a:r>
              <a:endParaRPr lang="en-AU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29454" y="3143248"/>
            <a:ext cx="1000132" cy="1285884"/>
            <a:chOff x="500034" y="3143248"/>
            <a:chExt cx="1000132" cy="1285884"/>
          </a:xfrm>
        </p:grpSpPr>
        <p:cxnSp>
          <p:nvCxnSpPr>
            <p:cNvPr id="44" name="Straight Arrow Connector 43"/>
            <p:cNvCxnSpPr/>
            <p:nvPr/>
          </p:nvCxnSpPr>
          <p:spPr bwMode="auto">
            <a:xfrm flipV="1">
              <a:off x="642910" y="3714752"/>
              <a:ext cx="857256" cy="64294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642910" y="4357694"/>
              <a:ext cx="857256" cy="158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rot="16200000" flipH="1">
              <a:off x="1107257" y="4107661"/>
              <a:ext cx="357190" cy="1428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831184" y="4059800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30</a:t>
              </a:r>
              <a:r>
                <a:rPr lang="en-AU" baseline="30000" dirty="0" smtClean="0"/>
                <a:t>o</a:t>
              </a:r>
              <a:endParaRPr lang="en-AU" baseline="30000" dirty="0"/>
            </a:p>
          </p:txBody>
        </p:sp>
        <p:sp>
          <p:nvSpPr>
            <p:cNvPr id="48" name="TextBox 47"/>
            <p:cNvSpPr txBox="1"/>
            <p:nvPr/>
          </p:nvSpPr>
          <p:spPr>
            <a:xfrm rot="19428396">
              <a:off x="641099" y="375415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30 N</a:t>
              </a:r>
              <a:endParaRPr lang="en-AU" baseline="30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0034" y="3143248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FFFF00"/>
                  </a:solidFill>
                </a:rPr>
                <a:t>D</a:t>
              </a:r>
              <a:endParaRPr lang="en-AU" sz="2800" dirty="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Two Dimensional Vectors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r>
              <a:rPr lang="en-AU" sz="2800" dirty="0" smtClean="0"/>
              <a:t>Having a large number of vectors to add together can make the whole addition of vectors very complex.</a:t>
            </a:r>
          </a:p>
          <a:p>
            <a:r>
              <a:rPr lang="en-AU" sz="2800" dirty="0" smtClean="0"/>
              <a:t>A simple method is to break each vector into its horizontal and vertical components (convert to x – axis and y – axis equivalent). </a:t>
            </a:r>
          </a:p>
          <a:p>
            <a:r>
              <a:rPr lang="en-AU" sz="2800" dirty="0" smtClean="0"/>
              <a:t>Then add all the x – axis </a:t>
            </a:r>
          </a:p>
          <a:p>
            <a:pPr>
              <a:spcBef>
                <a:spcPts val="0"/>
              </a:spcBef>
              <a:buNone/>
            </a:pPr>
            <a:r>
              <a:rPr lang="en-AU" sz="2800" dirty="0"/>
              <a:t>	</a:t>
            </a:r>
            <a:r>
              <a:rPr lang="en-AU" sz="2800" dirty="0" smtClean="0"/>
              <a:t>equivalent together and add </a:t>
            </a:r>
          </a:p>
          <a:p>
            <a:pPr>
              <a:spcBef>
                <a:spcPts val="0"/>
              </a:spcBef>
              <a:buNone/>
            </a:pPr>
            <a:r>
              <a:rPr lang="en-AU" sz="2800" dirty="0"/>
              <a:t>	</a:t>
            </a:r>
            <a:r>
              <a:rPr lang="en-AU" sz="2800" dirty="0" smtClean="0"/>
              <a:t>all the y – axis equivalent </a:t>
            </a:r>
          </a:p>
          <a:p>
            <a:pPr>
              <a:spcBef>
                <a:spcPts val="0"/>
              </a:spcBef>
              <a:buNone/>
            </a:pPr>
            <a:r>
              <a:rPr lang="en-AU" sz="2800" dirty="0"/>
              <a:t>	</a:t>
            </a:r>
            <a:r>
              <a:rPr lang="en-AU" sz="2800" dirty="0" smtClean="0"/>
              <a:t>together and use Pythagoras </a:t>
            </a:r>
          </a:p>
          <a:p>
            <a:pPr>
              <a:spcBef>
                <a:spcPts val="0"/>
              </a:spcBef>
              <a:buNone/>
            </a:pPr>
            <a:r>
              <a:rPr lang="en-AU" sz="2800" dirty="0"/>
              <a:t>	</a:t>
            </a:r>
            <a:r>
              <a:rPr lang="en-AU" sz="2800" dirty="0" smtClean="0"/>
              <a:t>to solve the resultant of two </a:t>
            </a:r>
          </a:p>
          <a:p>
            <a:pPr>
              <a:spcBef>
                <a:spcPts val="0"/>
              </a:spcBef>
              <a:buNone/>
            </a:pPr>
            <a:r>
              <a:rPr lang="en-AU" sz="2800" dirty="0"/>
              <a:t>	</a:t>
            </a:r>
            <a:r>
              <a:rPr lang="en-AU" sz="2800" dirty="0" smtClean="0"/>
              <a:t>components, rather than several.</a:t>
            </a:r>
            <a:endParaRPr lang="en-AU" sz="2800" dirty="0"/>
          </a:p>
        </p:txBody>
      </p:sp>
      <p:pic>
        <p:nvPicPr>
          <p:cNvPr id="101378" name="Picture 2" descr="http://www.physicsclassroom.com/Class/vectors/u3l3a7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2059" y="3443308"/>
            <a:ext cx="3350484" cy="25574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Two Dimensional Vectors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3786214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r>
              <a:rPr lang="en-AU" sz="2800" dirty="0" smtClean="0"/>
              <a:t>The </a:t>
            </a:r>
            <a:r>
              <a:rPr lang="en-AU" sz="2800" u="sng" dirty="0" smtClean="0"/>
              <a:t>horizontal</a:t>
            </a:r>
            <a:r>
              <a:rPr lang="en-AU" sz="2800" dirty="0" smtClean="0"/>
              <a:t> and </a:t>
            </a:r>
            <a:r>
              <a:rPr lang="en-AU" sz="2800" u="sng" dirty="0" smtClean="0"/>
              <a:t>vertical components</a:t>
            </a:r>
            <a:r>
              <a:rPr lang="en-AU" sz="2800" dirty="0" smtClean="0"/>
              <a:t> (x – axis and y – axis equivalent) are the same as the singular </a:t>
            </a:r>
            <a:r>
              <a:rPr lang="en-AU" sz="2800" u="sng" dirty="0" smtClean="0"/>
              <a:t>Resultant</a:t>
            </a:r>
            <a:r>
              <a:rPr lang="en-AU" sz="2800" dirty="0" smtClean="0"/>
              <a:t> force.</a:t>
            </a:r>
          </a:p>
        </p:txBody>
      </p:sp>
      <p:pic>
        <p:nvPicPr>
          <p:cNvPr id="136194" name="Picture 2" descr="http://www.physicsclassroom.com/class/vectors/u3l1f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7654" y="1257926"/>
            <a:ext cx="5186378" cy="5419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Two Dimensional Vectors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8.4 e: </a:t>
            </a:r>
          </a:p>
          <a:p>
            <a:pPr marL="514350" indent="-514350">
              <a:buAutoNum type="alphaLcParenR"/>
            </a:pPr>
            <a:r>
              <a:rPr lang="en-AU" dirty="0" smtClean="0"/>
              <a:t>What is the horizontal and vertical components for the following.</a:t>
            </a:r>
          </a:p>
          <a:p>
            <a:pPr marL="514350" indent="-514350">
              <a:buAutoNum type="alphaLcParenR"/>
            </a:pPr>
            <a:endParaRPr lang="en-AU" sz="2400" dirty="0" smtClean="0"/>
          </a:p>
          <a:p>
            <a:pPr marL="514350" indent="-514350">
              <a:buAutoNum type="alphaLcParenR"/>
            </a:pPr>
            <a:endParaRPr lang="en-AU" sz="2400" dirty="0" smtClean="0"/>
          </a:p>
          <a:p>
            <a:pPr marL="514350" indent="-514350">
              <a:buAutoNum type="alphaLcParenR"/>
            </a:pPr>
            <a:endParaRPr lang="en-AU" dirty="0"/>
          </a:p>
          <a:p>
            <a:pPr marL="514350" indent="-514350">
              <a:buAutoNum type="alphaLcParenR"/>
            </a:pPr>
            <a:endParaRPr lang="en-AU" dirty="0" smtClean="0"/>
          </a:p>
          <a:p>
            <a:pPr marL="514350" indent="-514350">
              <a:buAutoNum type="alphaLcParenR"/>
            </a:pPr>
            <a:r>
              <a:rPr lang="en-AU" dirty="0" smtClean="0"/>
              <a:t>Add A + B + C + D</a:t>
            </a:r>
          </a:p>
          <a:p>
            <a:pPr marL="514350" indent="-514350">
              <a:buAutoNum type="alphaLcParenR"/>
            </a:pPr>
            <a:r>
              <a:rPr lang="en-AU" dirty="0" smtClean="0"/>
              <a:t>Add A + C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00034" y="2786058"/>
            <a:ext cx="1785950" cy="1643074"/>
            <a:chOff x="500034" y="2786058"/>
            <a:chExt cx="1785950" cy="1643074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V="1">
              <a:off x="642910" y="2786058"/>
              <a:ext cx="1643074" cy="157163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642910" y="4357694"/>
              <a:ext cx="857256" cy="158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rot="16200000" flipH="1">
              <a:off x="1000100" y="4000504"/>
              <a:ext cx="500066" cy="2143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831184" y="4059800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50</a:t>
              </a:r>
              <a:r>
                <a:rPr lang="en-AU" baseline="30000" dirty="0" smtClean="0"/>
                <a:t>o</a:t>
              </a:r>
              <a:endParaRPr lang="en-AU" baseline="300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8945210">
              <a:off x="794642" y="3520555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70 N</a:t>
              </a:r>
              <a:endParaRPr lang="en-AU" baseline="30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034" y="3143248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FFFF00"/>
                  </a:solidFill>
                </a:rPr>
                <a:t>A</a:t>
              </a:r>
              <a:endParaRPr lang="en-AU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00298" y="3143248"/>
            <a:ext cx="1500198" cy="1285884"/>
            <a:chOff x="-32" y="3786190"/>
            <a:chExt cx="1500198" cy="1285884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rot="10800000" flipV="1">
              <a:off x="-32" y="4357694"/>
              <a:ext cx="1500198" cy="7143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357158" y="4357694"/>
              <a:ext cx="1143008" cy="158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rot="16200000" flipH="1">
              <a:off x="607190" y="4464850"/>
              <a:ext cx="357190" cy="14287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688308" y="4286256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20</a:t>
              </a:r>
              <a:r>
                <a:rPr lang="en-AU" baseline="30000" dirty="0" smtClean="0"/>
                <a:t>o</a:t>
              </a:r>
              <a:endParaRPr lang="en-AU" baseline="300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20068545">
              <a:off x="735429" y="454251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55 N</a:t>
              </a:r>
              <a:endParaRPr lang="en-AU" baseline="30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2844" y="3786190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FFFF00"/>
                  </a:solidFill>
                </a:rPr>
                <a:t>B</a:t>
              </a:r>
              <a:endParaRPr lang="en-AU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86314" y="3000372"/>
            <a:ext cx="1221457" cy="1500198"/>
            <a:chOff x="285720" y="2928934"/>
            <a:chExt cx="1221457" cy="1500198"/>
          </a:xfrm>
        </p:grpSpPr>
        <p:cxnSp>
          <p:nvCxnSpPr>
            <p:cNvPr id="30" name="Straight Arrow Connector 29"/>
            <p:cNvCxnSpPr/>
            <p:nvPr/>
          </p:nvCxnSpPr>
          <p:spPr bwMode="auto">
            <a:xfrm rot="16200000" flipV="1">
              <a:off x="428596" y="3286124"/>
              <a:ext cx="1428760" cy="7143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642910" y="4357694"/>
              <a:ext cx="857256" cy="158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rot="5400000">
              <a:off x="821505" y="3964785"/>
              <a:ext cx="500066" cy="2857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974060" y="4059800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60</a:t>
              </a:r>
              <a:r>
                <a:rPr lang="en-AU" baseline="30000" dirty="0" smtClean="0"/>
                <a:t>o</a:t>
              </a:r>
              <a:endParaRPr lang="en-AU" baseline="30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3693254">
              <a:off x="986521" y="334196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65 N</a:t>
              </a:r>
              <a:endParaRPr lang="en-AU" baseline="30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5720" y="3000372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FFFF00"/>
                  </a:solidFill>
                </a:rPr>
                <a:t>C</a:t>
              </a:r>
              <a:endParaRPr lang="en-AU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29454" y="3143248"/>
            <a:ext cx="1000132" cy="1285884"/>
            <a:chOff x="500034" y="3143248"/>
            <a:chExt cx="1000132" cy="1285884"/>
          </a:xfrm>
        </p:grpSpPr>
        <p:cxnSp>
          <p:nvCxnSpPr>
            <p:cNvPr id="44" name="Straight Arrow Connector 43"/>
            <p:cNvCxnSpPr/>
            <p:nvPr/>
          </p:nvCxnSpPr>
          <p:spPr bwMode="auto">
            <a:xfrm flipV="1">
              <a:off x="642910" y="3714752"/>
              <a:ext cx="857256" cy="64294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642910" y="4357694"/>
              <a:ext cx="857256" cy="158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rot="16200000" flipH="1">
              <a:off x="1107257" y="4107661"/>
              <a:ext cx="357190" cy="1428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831184" y="4059800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45</a:t>
              </a:r>
              <a:r>
                <a:rPr lang="en-AU" baseline="30000" dirty="0" smtClean="0"/>
                <a:t>o</a:t>
              </a:r>
              <a:endParaRPr lang="en-AU" baseline="30000" dirty="0"/>
            </a:p>
          </p:txBody>
        </p:sp>
        <p:sp>
          <p:nvSpPr>
            <p:cNvPr id="48" name="TextBox 47"/>
            <p:cNvSpPr txBox="1"/>
            <p:nvPr/>
          </p:nvSpPr>
          <p:spPr>
            <a:xfrm rot="19428396">
              <a:off x="641099" y="375415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30 N</a:t>
              </a:r>
              <a:endParaRPr lang="en-AU" baseline="30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0034" y="3143248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FFFF00"/>
                  </a:solidFill>
                </a:rPr>
                <a:t>D</a:t>
              </a:r>
              <a:endParaRPr lang="en-AU" sz="28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94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Cosine Rule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dirty="0" smtClean="0"/>
              <a:t>a</a:t>
            </a:r>
            <a:r>
              <a:rPr lang="en-AU" baseline="30000" dirty="0" smtClean="0"/>
              <a:t>2</a:t>
            </a:r>
            <a:r>
              <a:rPr lang="en-AU" dirty="0" smtClean="0"/>
              <a:t> = b</a:t>
            </a:r>
            <a:r>
              <a:rPr lang="en-AU" baseline="30000" dirty="0" smtClean="0"/>
              <a:t>2</a:t>
            </a:r>
            <a:r>
              <a:rPr lang="en-AU" dirty="0" smtClean="0"/>
              <a:t> + c</a:t>
            </a:r>
            <a:r>
              <a:rPr lang="en-AU" baseline="30000" dirty="0" smtClean="0"/>
              <a:t>2</a:t>
            </a:r>
            <a:r>
              <a:rPr lang="en-AU" dirty="0" smtClean="0"/>
              <a:t> – 2 b c Cos(A)</a:t>
            </a:r>
          </a:p>
          <a:p>
            <a:pPr>
              <a:buNone/>
            </a:pPr>
            <a:endParaRPr lang="en-AU" u="sng" dirty="0" smtClean="0"/>
          </a:p>
          <a:p>
            <a:pPr>
              <a:buNone/>
            </a:pPr>
            <a:r>
              <a:rPr lang="en-AU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8.4 f:</a:t>
            </a:r>
            <a:r>
              <a:rPr lang="en-AU" dirty="0" smtClean="0"/>
              <a:t> </a:t>
            </a:r>
          </a:p>
          <a:p>
            <a:pPr marL="514350" indent="-514350">
              <a:buAutoNum type="alphaLcParenR"/>
            </a:pPr>
            <a:endParaRPr lang="en-AU" dirty="0" smtClean="0"/>
          </a:p>
          <a:p>
            <a:pPr marL="514350" indent="-514350">
              <a:buAutoNum type="alphaLcParenR"/>
            </a:pPr>
            <a:endParaRPr lang="en-AU" dirty="0"/>
          </a:p>
          <a:p>
            <a:pPr marL="514350" indent="-514350">
              <a:buAutoNum type="alphaLcParenR"/>
            </a:pPr>
            <a:endParaRPr lang="en-AU" dirty="0" smtClean="0"/>
          </a:p>
          <a:p>
            <a:pPr marL="514350" indent="-514350">
              <a:buNone/>
            </a:pPr>
            <a:endParaRPr lang="en-AU" dirty="0" smtClean="0"/>
          </a:p>
          <a:p>
            <a:pPr marL="514350" indent="-514350">
              <a:buAutoNum type="alphaLcParenR"/>
            </a:pPr>
            <a:r>
              <a:rPr lang="en-AU" dirty="0" smtClean="0"/>
              <a:t>Add the two vectors (A + B)</a:t>
            </a:r>
          </a:p>
          <a:p>
            <a:pPr marL="514350" indent="-514350">
              <a:buAutoNum type="alphaLcParenR"/>
            </a:pPr>
            <a:r>
              <a:rPr lang="en-AU" dirty="0" smtClean="0"/>
              <a:t>Subtract the two vectors (A – B) </a:t>
            </a:r>
            <a:endParaRPr lang="en-AU" dirty="0"/>
          </a:p>
        </p:txBody>
      </p:sp>
      <p:grpSp>
        <p:nvGrpSpPr>
          <p:cNvPr id="4" name="Group 14"/>
          <p:cNvGrpSpPr/>
          <p:nvPr/>
        </p:nvGrpSpPr>
        <p:grpSpPr>
          <a:xfrm>
            <a:off x="1500166" y="3345420"/>
            <a:ext cx="2071702" cy="1285884"/>
            <a:chOff x="500034" y="3143248"/>
            <a:chExt cx="2071702" cy="1285884"/>
          </a:xfrm>
        </p:grpSpPr>
        <p:cxnSp>
          <p:nvCxnSpPr>
            <p:cNvPr id="5" name="Straight Arrow Connector 4"/>
            <p:cNvCxnSpPr/>
            <p:nvPr/>
          </p:nvCxnSpPr>
          <p:spPr bwMode="auto">
            <a:xfrm flipV="1">
              <a:off x="642910" y="3143248"/>
              <a:ext cx="1928826" cy="121444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642910" y="4357694"/>
              <a:ext cx="857256" cy="158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rot="16200000" flipH="1">
              <a:off x="1142976" y="4143380"/>
              <a:ext cx="357190" cy="714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831184" y="4059800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30</a:t>
              </a:r>
              <a:r>
                <a:rPr lang="en-AU" baseline="30000" dirty="0" smtClean="0"/>
                <a:t>o</a:t>
              </a:r>
              <a:endParaRPr lang="en-AU" baseline="3000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9703611">
              <a:off x="1261356" y="336338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16 N</a:t>
              </a:r>
              <a:endParaRPr lang="en-AU" baseline="30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034" y="3143248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FFFF00"/>
                  </a:solidFill>
                </a:rPr>
                <a:t>A</a:t>
              </a:r>
              <a:endParaRPr lang="en-AU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6" name="Group 15"/>
          <p:cNvGrpSpPr/>
          <p:nvPr/>
        </p:nvGrpSpPr>
        <p:grpSpPr>
          <a:xfrm>
            <a:off x="4214810" y="3416858"/>
            <a:ext cx="1357322" cy="1298026"/>
            <a:chOff x="214282" y="3143248"/>
            <a:chExt cx="1357322" cy="1298026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285720" y="3643314"/>
              <a:ext cx="1285884" cy="7143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bg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357158" y="4357694"/>
              <a:ext cx="1143008" cy="1588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rot="5400000">
              <a:off x="678632" y="4107662"/>
              <a:ext cx="357189" cy="14287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785786" y="4071942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25</a:t>
              </a:r>
              <a:r>
                <a:rPr lang="en-AU" baseline="30000" dirty="0" smtClean="0"/>
                <a:t>o</a:t>
              </a:r>
              <a:endParaRPr lang="en-AU" baseline="300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34326">
              <a:off x="761611" y="377661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10 N</a:t>
              </a:r>
              <a:endParaRPr lang="en-AU" baseline="30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4282" y="3143248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FFFF00"/>
                  </a:solidFill>
                </a:rPr>
                <a:t>B</a:t>
              </a:r>
              <a:endParaRPr lang="en-AU" sz="2800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29026" name="Picture 2" descr="http://www.mathsisfun.com/algebra/images/trig-sine-rul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142984"/>
            <a:ext cx="3428992" cy="22213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Inclined Planes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642942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dirty="0" smtClean="0"/>
              <a:t>Inclined Plane</a:t>
            </a:r>
            <a:endParaRPr lang="en-AU" dirty="0"/>
          </a:p>
          <a:p>
            <a:pPr>
              <a:buNone/>
            </a:pPr>
            <a:endParaRPr lang="en-AU" dirty="0" smtClean="0"/>
          </a:p>
        </p:txBody>
      </p:sp>
      <p:pic>
        <p:nvPicPr>
          <p:cNvPr id="92162" name="Picture 2" descr="http://i.stack.imgur.com/06fl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928670"/>
            <a:ext cx="4000528" cy="287779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644100" y="3286124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W</a:t>
            </a:r>
            <a:endParaRPr lang="en-AU" sz="2400" b="1" dirty="0"/>
          </a:p>
        </p:txBody>
      </p:sp>
      <p:sp>
        <p:nvSpPr>
          <p:cNvPr id="16" name="TextBox 15"/>
          <p:cNvSpPr txBox="1"/>
          <p:nvPr/>
        </p:nvSpPr>
        <p:spPr>
          <a:xfrm rot="3310862">
            <a:off x="2037750" y="3979121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W </a:t>
            </a:r>
            <a:r>
              <a:rPr lang="en-AU" sz="2400" b="1" dirty="0" err="1" smtClean="0"/>
              <a:t>cos</a:t>
            </a:r>
            <a:r>
              <a:rPr lang="el-GR" sz="2400" b="1" dirty="0" smtClean="0"/>
              <a:t>θ</a:t>
            </a:r>
            <a:endParaRPr lang="en-AU" sz="2400" b="1" dirty="0"/>
          </a:p>
        </p:txBody>
      </p:sp>
      <p:sp>
        <p:nvSpPr>
          <p:cNvPr id="17" name="TextBox 16"/>
          <p:cNvSpPr txBox="1"/>
          <p:nvPr/>
        </p:nvSpPr>
        <p:spPr>
          <a:xfrm rot="19270616">
            <a:off x="2243057" y="2244716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/>
              <a:t>W sin</a:t>
            </a:r>
            <a:r>
              <a:rPr lang="el-GR" sz="2400" b="1" dirty="0" smtClean="0"/>
              <a:t>θ</a:t>
            </a:r>
            <a:endParaRPr lang="en-AU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86116" y="446753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 smtClean="0"/>
              <a:t>θ</a:t>
            </a:r>
            <a:endParaRPr lang="en-AU" sz="2400" b="1" dirty="0"/>
          </a:p>
        </p:txBody>
      </p:sp>
      <p:cxnSp>
        <p:nvCxnSpPr>
          <p:cNvPr id="24" name="Straight Connector 23"/>
          <p:cNvCxnSpPr/>
          <p:nvPr/>
        </p:nvCxnSpPr>
        <p:spPr bwMode="auto">
          <a:xfrm rot="16200000" flipH="1">
            <a:off x="2393141" y="3107529"/>
            <a:ext cx="214314" cy="14287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10800000" flipV="1">
            <a:off x="2357422" y="3286124"/>
            <a:ext cx="214314" cy="14287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rot="10800000" flipV="1">
            <a:off x="2214546" y="2071678"/>
            <a:ext cx="1428760" cy="11430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6200000" flipH="1">
            <a:off x="1928794" y="3500438"/>
            <a:ext cx="2000264" cy="14287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rot="5400000">
            <a:off x="2072464" y="3643314"/>
            <a:ext cx="3142478" cy="7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4499992" y="4149080"/>
            <a:ext cx="432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If W sin </a:t>
            </a:r>
            <a:r>
              <a:rPr lang="el-GR" sz="2800" dirty="0" smtClean="0"/>
              <a:t>θ</a:t>
            </a:r>
            <a:r>
              <a:rPr lang="en-AU" sz="2800" dirty="0" smtClean="0"/>
              <a:t> = </a:t>
            </a:r>
            <a:r>
              <a:rPr lang="en-AU" sz="2800" dirty="0" err="1" smtClean="0"/>
              <a:t>f</a:t>
            </a:r>
            <a:r>
              <a:rPr lang="en-AU" sz="2800" baseline="-25000" dirty="0" err="1" smtClean="0"/>
              <a:t>k</a:t>
            </a:r>
            <a:r>
              <a:rPr lang="en-AU" sz="2800" dirty="0" smtClean="0"/>
              <a:t>, then the object has constant velocity. 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22" grpId="0"/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Inclined Planes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8.4 g:</a:t>
            </a:r>
            <a:r>
              <a:rPr lang="en-AU" dirty="0" smtClean="0"/>
              <a:t> Car of mass 650 kg is parked on a hill of angle 40</a:t>
            </a:r>
            <a:r>
              <a:rPr lang="en-AU" baseline="30000" dirty="0" smtClean="0"/>
              <a:t>o</a:t>
            </a:r>
            <a:r>
              <a:rPr lang="en-AU" dirty="0" smtClean="0"/>
              <a:t> from horizontal. What is the frictional force and normal action force.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Lift Systems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238344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sz="2800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8.4 h:</a:t>
            </a:r>
            <a:r>
              <a:rPr lang="en-AU" sz="2800" dirty="0" smtClean="0"/>
              <a:t> Sally has a mass of 55 kg. She enters the express lift up to the 20</a:t>
            </a:r>
            <a:r>
              <a:rPr lang="en-AU" sz="2800" baseline="30000" dirty="0" smtClean="0"/>
              <a:t>th</a:t>
            </a:r>
            <a:r>
              <a:rPr lang="en-AU" sz="2800" dirty="0" smtClean="0"/>
              <a:t> floor, before changing to the general lift to go down to the 17</a:t>
            </a:r>
            <a:r>
              <a:rPr lang="en-AU" sz="2800" baseline="30000" dirty="0" smtClean="0"/>
              <a:t>th</a:t>
            </a:r>
            <a:r>
              <a:rPr lang="en-AU" sz="2800" dirty="0" smtClean="0"/>
              <a:t> floor.</a:t>
            </a:r>
          </a:p>
          <a:p>
            <a:pPr>
              <a:buNone/>
            </a:pPr>
            <a:r>
              <a:rPr lang="en-AU" sz="2800" dirty="0"/>
              <a:t>	</a:t>
            </a:r>
            <a:r>
              <a:rPr lang="en-AU" sz="2800" dirty="0" smtClean="0"/>
              <a:t>a) What is her weight before entering the lifts.</a:t>
            </a:r>
          </a:p>
          <a:p>
            <a:pPr>
              <a:buNone/>
            </a:pPr>
            <a:r>
              <a:rPr lang="en-AU" sz="2800" dirty="0"/>
              <a:t>	</a:t>
            </a:r>
            <a:r>
              <a:rPr lang="en-AU" sz="2800" dirty="0" smtClean="0"/>
              <a:t>b) If the lift is travelling with a constant velocity, what net force will Sally experience?</a:t>
            </a:r>
          </a:p>
          <a:p>
            <a:pPr>
              <a:buNone/>
            </a:pPr>
            <a:r>
              <a:rPr lang="en-AU" sz="2800" dirty="0"/>
              <a:t>	</a:t>
            </a:r>
            <a:r>
              <a:rPr lang="en-AU" sz="2800" dirty="0" smtClean="0"/>
              <a:t>c) The lift accelerates from rest at 3 m s</a:t>
            </a:r>
            <a:r>
              <a:rPr lang="en-AU" sz="2800" baseline="30000" dirty="0" smtClean="0"/>
              <a:t>-2</a:t>
            </a:r>
            <a:r>
              <a:rPr lang="en-AU" sz="2800" dirty="0" smtClean="0"/>
              <a:t> upwards. What force would she feel?</a:t>
            </a:r>
          </a:p>
          <a:p>
            <a:pPr>
              <a:buNone/>
            </a:pPr>
            <a:r>
              <a:rPr lang="en-AU" sz="2800" dirty="0"/>
              <a:t>	</a:t>
            </a:r>
            <a:r>
              <a:rPr lang="en-AU" sz="2800" dirty="0" smtClean="0"/>
              <a:t>d) The lift accelerates from rest at 2 m s</a:t>
            </a:r>
            <a:r>
              <a:rPr lang="en-AU" sz="2800" baseline="30000" dirty="0" smtClean="0"/>
              <a:t>-2</a:t>
            </a:r>
            <a:r>
              <a:rPr lang="en-AU" sz="2800" dirty="0" smtClean="0"/>
              <a:t> downwards. What force would she feel?</a:t>
            </a: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Pulley Systems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86874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sz="2800" dirty="0" smtClean="0"/>
              <a:t>Tension has no direction, it is assumed to be in line with the direction of the object being stretched. </a:t>
            </a:r>
          </a:p>
          <a:p>
            <a:pPr>
              <a:buNone/>
            </a:pPr>
            <a:r>
              <a:rPr lang="en-AU" sz="2800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8.4 i:</a:t>
            </a:r>
            <a:r>
              <a:rPr lang="en-AU" sz="2800" dirty="0" smtClean="0"/>
              <a:t> If m</a:t>
            </a:r>
            <a:r>
              <a:rPr lang="en-AU" sz="2800" baseline="-25000" dirty="0" smtClean="0"/>
              <a:t>1</a:t>
            </a:r>
            <a:r>
              <a:rPr lang="en-AU" sz="2800" dirty="0" smtClean="0"/>
              <a:t> is 10 kg and m</a:t>
            </a:r>
            <a:r>
              <a:rPr lang="en-AU" sz="2800" baseline="-25000" dirty="0" smtClean="0"/>
              <a:t>2</a:t>
            </a:r>
            <a:r>
              <a:rPr lang="en-AU" sz="2800" dirty="0" smtClean="0"/>
              <a:t> is 15 kg.</a:t>
            </a:r>
          </a:p>
          <a:p>
            <a:pPr>
              <a:buNone/>
            </a:pPr>
            <a:r>
              <a:rPr lang="en-AU" sz="2800" dirty="0"/>
              <a:t>	</a:t>
            </a:r>
            <a:r>
              <a:rPr lang="en-AU" sz="2800" dirty="0" smtClean="0"/>
              <a:t>a) Find the acceleration of this pulley system.</a:t>
            </a:r>
          </a:p>
          <a:p>
            <a:pPr>
              <a:buNone/>
            </a:pPr>
            <a:r>
              <a:rPr lang="en-AU" sz="2800" dirty="0"/>
              <a:t>	</a:t>
            </a:r>
            <a:r>
              <a:rPr lang="en-AU" sz="2800" dirty="0" smtClean="0"/>
              <a:t>b) Find the tension </a:t>
            </a:r>
          </a:p>
          <a:p>
            <a:pPr marL="719138" indent="-719138">
              <a:spcBef>
                <a:spcPts val="0"/>
              </a:spcBef>
              <a:buNone/>
            </a:pPr>
            <a:r>
              <a:rPr lang="en-AU" sz="2800" dirty="0"/>
              <a:t>	</a:t>
            </a:r>
            <a:r>
              <a:rPr lang="en-AU" sz="2800" dirty="0" smtClean="0"/>
              <a:t>created by the 15 kg </a:t>
            </a:r>
          </a:p>
          <a:p>
            <a:pPr marL="719138" indent="-719138">
              <a:spcBef>
                <a:spcPts val="0"/>
              </a:spcBef>
              <a:buNone/>
            </a:pPr>
            <a:r>
              <a:rPr lang="en-AU" sz="2800" dirty="0"/>
              <a:t>	</a:t>
            </a:r>
            <a:r>
              <a:rPr lang="en-AU" sz="2800" dirty="0" smtClean="0"/>
              <a:t>mass.</a:t>
            </a:r>
          </a:p>
          <a:p>
            <a:pPr>
              <a:buNone/>
            </a:pPr>
            <a:r>
              <a:rPr lang="en-AU" sz="2800" dirty="0"/>
              <a:t>	</a:t>
            </a:r>
            <a:r>
              <a:rPr lang="en-AU" sz="2800" dirty="0" smtClean="0"/>
              <a:t>c) What is the tension </a:t>
            </a:r>
          </a:p>
          <a:p>
            <a:pPr marL="719138" indent="-719138">
              <a:spcBef>
                <a:spcPts val="0"/>
              </a:spcBef>
              <a:buNone/>
            </a:pPr>
            <a:r>
              <a:rPr lang="en-AU" sz="2800" dirty="0"/>
              <a:t>	</a:t>
            </a:r>
            <a:r>
              <a:rPr lang="en-AU" sz="2800" dirty="0" smtClean="0"/>
              <a:t>on the rope in this </a:t>
            </a:r>
          </a:p>
          <a:p>
            <a:pPr marL="719138" indent="-719138">
              <a:spcBef>
                <a:spcPts val="0"/>
              </a:spcBef>
              <a:buNone/>
            </a:pPr>
            <a:r>
              <a:rPr lang="en-AU" sz="2800" dirty="0"/>
              <a:t>	</a:t>
            </a:r>
            <a:r>
              <a:rPr lang="en-AU" sz="2800" dirty="0" smtClean="0"/>
              <a:t>pulley system.</a:t>
            </a:r>
          </a:p>
          <a:p>
            <a:pPr>
              <a:buNone/>
            </a:pPr>
            <a:endParaRPr lang="en-AU" sz="2800" dirty="0" smtClean="0"/>
          </a:p>
          <a:p>
            <a:pPr>
              <a:buNone/>
            </a:pPr>
            <a:endParaRPr lang="en-AU" sz="2800" dirty="0"/>
          </a:p>
        </p:txBody>
      </p:sp>
      <p:pic>
        <p:nvPicPr>
          <p:cNvPr id="149506" name="Picture 2" descr="http://images.tutorvista.com/cms/images/95/tens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5976" y="3061604"/>
            <a:ext cx="4860064" cy="36797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  <a:solidFill>
            <a:schemeClr val="accent6">
              <a:lumMod val="50000"/>
              <a:alpha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AU" sz="2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Context:</a:t>
            </a: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How is this content used to better society?</a:t>
            </a: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24744"/>
          </a:xfrm>
        </p:spPr>
        <p:txBody>
          <a:bodyPr/>
          <a:lstStyle/>
          <a:p>
            <a:r>
              <a:rPr lang="en-AU" sz="3900" dirty="0"/>
              <a:t>Homework, Context &amp; Keywords</a:t>
            </a:r>
            <a:endParaRPr lang="en-AU" sz="39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19572" y="2564904"/>
            <a:ext cx="7704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understanding the principles behind Multiple Forces to better explain the fundamentals of forces in action and motion.</a:t>
            </a:r>
          </a:p>
        </p:txBody>
      </p:sp>
    </p:spTree>
    <p:extLst>
      <p:ext uri="{BB962C8B-B14F-4D97-AF65-F5344CB8AC3E}">
        <p14:creationId xmlns:p14="http://schemas.microsoft.com/office/powerpoint/2010/main" val="395520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 smtClean="0"/>
              <a:t>Force = mass x acceleration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71501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r>
              <a:rPr lang="en-AU" dirty="0" smtClean="0"/>
              <a:t>Force is a vector quantity.</a:t>
            </a:r>
          </a:p>
          <a:p>
            <a:r>
              <a:rPr lang="en-AU" dirty="0" smtClean="0"/>
              <a:t>Recapping:</a:t>
            </a:r>
          </a:p>
          <a:p>
            <a:endParaRPr lang="en-AU" dirty="0"/>
          </a:p>
          <a:p>
            <a:endParaRPr lang="en-AU" sz="2800" dirty="0" smtClean="0"/>
          </a:p>
          <a:p>
            <a:endParaRPr lang="en-AU" sz="2800" dirty="0"/>
          </a:p>
          <a:p>
            <a:endParaRPr lang="en-AU" sz="2800" dirty="0" smtClean="0"/>
          </a:p>
          <a:p>
            <a:endParaRPr lang="en-AU" dirty="0"/>
          </a:p>
          <a:p>
            <a:r>
              <a:rPr lang="en-AU" dirty="0" smtClean="0"/>
              <a:t>Mass in a scalar and acceleration is a vector. Since the equation F = ma has a vector quantity, then Force itself is a vector.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285994"/>
            <a:ext cx="7000924" cy="2774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  <a:solidFill>
            <a:schemeClr val="accent6">
              <a:lumMod val="50000"/>
              <a:alpha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AU" sz="2800" b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Key Words</a:t>
            </a: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24744"/>
          </a:xfrm>
        </p:spPr>
        <p:txBody>
          <a:bodyPr/>
          <a:lstStyle/>
          <a:p>
            <a:r>
              <a:rPr lang="en-AU" sz="3900" dirty="0"/>
              <a:t>Homework, Context &amp; Keywords</a:t>
            </a:r>
            <a:endParaRPr lang="en-AU" sz="39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55577" y="1844824"/>
            <a:ext cx="73448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Drag Force</a:t>
            </a:r>
          </a:p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Normal Force</a:t>
            </a:r>
          </a:p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Resultant Force</a:t>
            </a:r>
          </a:p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Inclined Planes</a:t>
            </a:r>
          </a:p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Addition of Force Vectors</a:t>
            </a:r>
          </a:p>
          <a:p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Weight</a:t>
            </a:r>
          </a:p>
          <a:p>
            <a:endParaRPr lang="en-AU" sz="2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AU" sz="2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AU" sz="2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AU" sz="2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AU" sz="2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00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  <a:solidFill>
            <a:schemeClr val="accent6">
              <a:lumMod val="50000"/>
              <a:alpha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AU" sz="2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Homework</a:t>
            </a: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24744"/>
          </a:xfrm>
        </p:spPr>
        <p:txBody>
          <a:bodyPr/>
          <a:lstStyle/>
          <a:p>
            <a:r>
              <a:rPr lang="en-AU" sz="3900" dirty="0"/>
              <a:t>Homework, Context &amp; Keywords</a:t>
            </a:r>
            <a:endParaRPr lang="en-AU" sz="39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55576" y="2276872"/>
            <a:ext cx="78488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Complete all questions from Set 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8.4 </a:t>
            </a: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- due first lesson next week.</a:t>
            </a:r>
          </a:p>
          <a:p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Read Chapter 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9.1, page 280-282 and answer </a:t>
            </a: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Q1,2 &amp; 3 </a:t>
            </a:r>
            <a:r>
              <a:rPr lang="en-AU" sz="280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Set 9.1</a:t>
            </a:r>
            <a:endParaRPr lang="en-AU" sz="28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by </a:t>
            </a: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next lesson</a:t>
            </a: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spcAft>
                <a:spcPts val="1200"/>
              </a:spcAft>
              <a:buNone/>
            </a:pPr>
            <a:endParaRPr lang="en-AU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Chapter 8 Review </a:t>
            </a:r>
            <a:r>
              <a:rPr lang="en-AU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due first lesson next week.</a:t>
            </a:r>
          </a:p>
        </p:txBody>
      </p:sp>
    </p:spTree>
    <p:extLst>
      <p:ext uri="{BB962C8B-B14F-4D97-AF65-F5344CB8AC3E}">
        <p14:creationId xmlns:p14="http://schemas.microsoft.com/office/powerpoint/2010/main" val="58289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/>
              <a:t>One Dimensional </a:t>
            </a:r>
            <a:r>
              <a:rPr lang="en-AU" dirty="0" smtClean="0"/>
              <a:t>Force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42984"/>
            <a:ext cx="8701118" cy="5500726"/>
          </a:xfrm>
          <a:solidFill>
            <a:schemeClr val="accent2">
              <a:lumMod val="50000"/>
              <a:alpha val="73000"/>
            </a:schemeClr>
          </a:solidFill>
        </p:spPr>
        <p:txBody>
          <a:bodyPr/>
          <a:lstStyle/>
          <a:p>
            <a:pPr>
              <a:buNone/>
            </a:pPr>
            <a:r>
              <a:rPr lang="en-AU" sz="2800" dirty="0" smtClean="0"/>
              <a:t>The addition and subtraction of Force vectors are the same as the displacement and velocity vectors.</a:t>
            </a:r>
          </a:p>
          <a:p>
            <a:pPr algn="ctr">
              <a:buNone/>
            </a:pPr>
            <a:r>
              <a:rPr lang="en-AU" sz="2800" dirty="0">
                <a:solidFill>
                  <a:srgbClr val="FFFF00"/>
                </a:solidFill>
              </a:rPr>
              <a:t>DRAW TO </a:t>
            </a:r>
            <a:r>
              <a:rPr lang="en-AU" sz="2800" dirty="0" smtClean="0">
                <a:solidFill>
                  <a:srgbClr val="FFFF00"/>
                </a:solidFill>
              </a:rPr>
              <a:t>SCALE</a:t>
            </a:r>
            <a:endParaRPr lang="en-AU" sz="2800" dirty="0" smtClean="0"/>
          </a:p>
          <a:p>
            <a:pPr>
              <a:buNone/>
            </a:pPr>
            <a:r>
              <a:rPr lang="en-AU" sz="2800" b="1" u="sng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Example 8.1 a</a:t>
            </a:r>
            <a:r>
              <a:rPr lang="en-AU" sz="2800" b="1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: </a:t>
            </a:r>
            <a:r>
              <a:rPr lang="en-AU" sz="2800" dirty="0" smtClean="0"/>
              <a:t>A toy car is applied a force of 3N to the East. The friction on the wheels is 1 N. What is the total force applied to the toy car.</a:t>
            </a:r>
          </a:p>
          <a:p>
            <a:pPr>
              <a:buNone/>
            </a:pPr>
            <a:r>
              <a:rPr lang="en-AU" sz="2800" dirty="0" smtClean="0"/>
              <a:t>Solution</a:t>
            </a:r>
            <a:endParaRPr lang="en-AU" sz="28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071670" y="4950064"/>
            <a:ext cx="1714512" cy="158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rot="10800000">
            <a:off x="3133716" y="5450130"/>
            <a:ext cx="652466" cy="952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357422" y="4592874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3 N East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3000364" y="5518973"/>
            <a:ext cx="185178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1 N Friction</a:t>
            </a:r>
          </a:p>
          <a:p>
            <a:r>
              <a:rPr lang="en-AU" dirty="0" smtClean="0"/>
              <a:t>(opposing force)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4643438" y="4627886"/>
            <a:ext cx="6783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600" dirty="0" smtClean="0">
                <a:solidFill>
                  <a:srgbClr val="FFFF00"/>
                </a:solidFill>
              </a:rPr>
              <a:t>=</a:t>
            </a:r>
            <a:endParaRPr lang="en-AU" sz="66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071670" y="5450130"/>
            <a:ext cx="1071570" cy="139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bg2">
                <a:lumMod val="10000"/>
                <a:lumOff val="9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786446" y="4735750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 smtClean="0"/>
              <a:t>2 N East</a:t>
            </a:r>
            <a:endParaRPr lang="en-AU" dirty="0"/>
          </a:p>
        </p:txBody>
      </p:sp>
      <p:cxnSp>
        <p:nvCxnSpPr>
          <p:cNvPr id="17" name="Straight Connector 16"/>
          <p:cNvCxnSpPr/>
          <p:nvPr/>
        </p:nvCxnSpPr>
        <p:spPr bwMode="auto">
          <a:xfrm rot="5400000">
            <a:off x="1285852" y="5378692"/>
            <a:ext cx="1571636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99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>
            <a:off x="3285322" y="5092146"/>
            <a:ext cx="1000132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99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 rot="16200000">
            <a:off x="1074938" y="516097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Line of origin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656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-0.00185 C 0.0375 0.10417 0.07882 0.21019 0.12691 0.23033 C 0.175 0.25047 0.23003 0.12639 0.28437 0.11922 C 0.33871 0.11204 0.3974 0.20232 0.45295 0.18704 C 0.50851 0.17176 0.60556 0.08611 0.61771 0.02778 C 0.62986 -0.03055 0.5599 -0.13472 0.52604 -0.16342 C 0.49219 -0.19213 0.43212 -0.16481 0.41406 -0.1449 C 0.39601 -0.125 0.41701 -0.06134 0.41771 -0.04375 " pathEditMode="relative" ptsTypes="aaaaaaaA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8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08"/>
            <a:ext cx="8715436" cy="914400"/>
          </a:xfrm>
        </p:spPr>
        <p:txBody>
          <a:bodyPr/>
          <a:lstStyle/>
          <a:p>
            <a:r>
              <a:rPr lang="en-AU" dirty="0"/>
              <a:t>Drawing Forces on an object</a:t>
            </a:r>
          </a:p>
        </p:txBody>
      </p:sp>
      <p:pic>
        <p:nvPicPr>
          <p:cNvPr id="1026" name="Picture 2" descr="http://physics.wku.edu/phys201/Information/ProblemSolving/FBD_example.gif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5904656" cy="273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 bwMode="auto">
          <a:xfrm>
            <a:off x="2123728" y="980728"/>
            <a:ext cx="2016224" cy="273630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9982" y="980728"/>
            <a:ext cx="2016224" cy="2736304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8" name="Picture 4" descr="http://www.mrwaynesclass.com/Newton/reading/pics/Swat_Kat_JetW_Forces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44" y="3861048"/>
            <a:ext cx="5347712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</p:bldLst>
  </p:timing>
</p:sld>
</file>

<file path=ppt/theme/theme1.xml><?xml version="1.0" encoding="utf-8"?>
<a:theme xmlns:a="http://schemas.openxmlformats.org/drawingml/2006/main" name="TS001072119">
  <a:themeElements>
    <a:clrScheme name="Office Theme 11">
      <a:dk1>
        <a:srgbClr val="005A58"/>
      </a:dk1>
      <a:lt1>
        <a:srgbClr val="FFFFFF"/>
      </a:lt1>
      <a:dk2>
        <a:srgbClr val="0099CC"/>
      </a:dk2>
      <a:lt2>
        <a:srgbClr val="CCECFF"/>
      </a:lt2>
      <a:accent1>
        <a:srgbClr val="005EAC"/>
      </a:accent1>
      <a:accent2>
        <a:srgbClr val="6D6FC7"/>
      </a:accent2>
      <a:accent3>
        <a:srgbClr val="AACAE2"/>
      </a:accent3>
      <a:accent4>
        <a:srgbClr val="DADADA"/>
      </a:accent4>
      <a:accent5>
        <a:srgbClr val="AAB6D2"/>
      </a:accent5>
      <a:accent6>
        <a:srgbClr val="6264B4"/>
      </a:accent6>
      <a:hlink>
        <a:srgbClr val="99CCFF"/>
      </a:hlink>
      <a:folHlink>
        <a:srgbClr val="CCCCFF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3366"/>
        </a:dk1>
        <a:lt1>
          <a:srgbClr val="FFFFFF"/>
        </a:lt1>
        <a:dk2>
          <a:srgbClr val="0099FF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CAFF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777777"/>
        </a:dk1>
        <a:lt1>
          <a:srgbClr val="FFFFFF"/>
        </a:lt1>
        <a:dk2>
          <a:srgbClr val="999C8E"/>
        </a:dk2>
        <a:lt2>
          <a:srgbClr val="D1D1CB"/>
        </a:lt2>
        <a:accent1>
          <a:srgbClr val="658DA9"/>
        </a:accent1>
        <a:accent2>
          <a:srgbClr val="809EA8"/>
        </a:accent2>
        <a:accent3>
          <a:srgbClr val="CACBC6"/>
        </a:accent3>
        <a:accent4>
          <a:srgbClr val="DADADA"/>
        </a:accent4>
        <a:accent5>
          <a:srgbClr val="B8C5D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E6EAD8"/>
        </a:dk1>
        <a:lt1>
          <a:srgbClr val="F4F4E8"/>
        </a:lt1>
        <a:dk2>
          <a:srgbClr val="EAE9DE"/>
        </a:dk2>
        <a:lt2>
          <a:srgbClr val="969696"/>
        </a:lt2>
        <a:accent1>
          <a:srgbClr val="E68B2C"/>
        </a:accent1>
        <a:accent2>
          <a:srgbClr val="F2C977"/>
        </a:accent2>
        <a:accent3>
          <a:srgbClr val="F8F8F2"/>
        </a:accent3>
        <a:accent4>
          <a:srgbClr val="C4C8B8"/>
        </a:accent4>
        <a:accent5>
          <a:srgbClr val="F0C4AC"/>
        </a:accent5>
        <a:accent6>
          <a:srgbClr val="DBB66B"/>
        </a:accent6>
        <a:hlink>
          <a:srgbClr val="980000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6289D8"/>
        </a:dk1>
        <a:lt1>
          <a:srgbClr val="FFFFFF"/>
        </a:lt1>
        <a:dk2>
          <a:srgbClr val="99CCFF"/>
        </a:dk2>
        <a:lt2>
          <a:srgbClr val="969696"/>
        </a:lt2>
        <a:accent1>
          <a:srgbClr val="C7DABE"/>
        </a:accent1>
        <a:accent2>
          <a:srgbClr val="FF9966"/>
        </a:accent2>
        <a:accent3>
          <a:srgbClr val="FFFFFF"/>
        </a:accent3>
        <a:accent4>
          <a:srgbClr val="5374B8"/>
        </a:accent4>
        <a:accent5>
          <a:srgbClr val="E0EADB"/>
        </a:accent5>
        <a:accent6>
          <a:srgbClr val="E78A5C"/>
        </a:accent6>
        <a:hlink>
          <a:srgbClr val="A8451A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3E3E5C"/>
        </a:dk1>
        <a:lt1>
          <a:srgbClr val="FFFFFF"/>
        </a:lt1>
        <a:dk2>
          <a:srgbClr val="CCCCFF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E2E2FF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81DEFF"/>
        </a:dk1>
        <a:lt1>
          <a:srgbClr val="FFFFFF"/>
        </a:lt1>
        <a:dk2>
          <a:srgbClr val="CCECFF"/>
        </a:dk2>
        <a:lt2>
          <a:srgbClr val="808080"/>
        </a:lt2>
        <a:accent1>
          <a:srgbClr val="0099CC"/>
        </a:accent1>
        <a:accent2>
          <a:srgbClr val="CCCCFF"/>
        </a:accent2>
        <a:accent3>
          <a:srgbClr val="FFFFFF"/>
        </a:accent3>
        <a:accent4>
          <a:srgbClr val="6DBDDA"/>
        </a:accent4>
        <a:accent5>
          <a:srgbClr val="AACAE2"/>
        </a:accent5>
        <a:accent6>
          <a:srgbClr val="B9B9E7"/>
        </a:accent6>
        <a:hlink>
          <a:srgbClr val="3333CC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777777"/>
        </a:dk1>
        <a:lt1>
          <a:srgbClr val="FFFFFF"/>
        </a:lt1>
        <a:dk2>
          <a:srgbClr val="FFFFD9"/>
        </a:dk2>
        <a:lt2>
          <a:srgbClr val="EAEAEA"/>
        </a:lt2>
        <a:accent1>
          <a:srgbClr val="0099CC"/>
        </a:accent1>
        <a:accent2>
          <a:srgbClr val="33CCCC"/>
        </a:accent2>
        <a:accent3>
          <a:srgbClr val="FFFFE9"/>
        </a:accent3>
        <a:accent4>
          <a:srgbClr val="DADADA"/>
        </a:accent4>
        <a:accent5>
          <a:srgbClr val="AACAE2"/>
        </a:accent5>
        <a:accent6>
          <a:srgbClr val="2DB9B9"/>
        </a:accent6>
        <a:hlink>
          <a:srgbClr val="FFCC66"/>
        </a:hlink>
        <a:folHlink>
          <a:srgbClr val="CC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969696"/>
        </a:dk1>
        <a:lt1>
          <a:srgbClr val="FFFFFF"/>
        </a:lt1>
        <a:dk2>
          <a:srgbClr val="DDDDDD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7F7F7F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5886B4"/>
        </a:dk1>
        <a:lt1>
          <a:srgbClr val="FFFFFF"/>
        </a:lt1>
        <a:dk2>
          <a:srgbClr val="CDF1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4A7299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5886B4"/>
        </a:dk1>
        <a:lt1>
          <a:srgbClr val="F4F4E8"/>
        </a:lt1>
        <a:dk2>
          <a:srgbClr val="00AAE6"/>
        </a:dk2>
        <a:lt2>
          <a:srgbClr val="808080"/>
        </a:lt2>
        <a:accent1>
          <a:srgbClr val="D0E2F5"/>
        </a:accent1>
        <a:accent2>
          <a:srgbClr val="6699CC"/>
        </a:accent2>
        <a:accent3>
          <a:srgbClr val="F8F8F2"/>
        </a:accent3>
        <a:accent4>
          <a:srgbClr val="4A7299"/>
        </a:accent4>
        <a:accent5>
          <a:srgbClr val="E4EEF9"/>
        </a:accent5>
        <a:accent6>
          <a:srgbClr val="5C8AB9"/>
        </a:accent6>
        <a:hlink>
          <a:srgbClr val="FF6600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5A58"/>
        </a:dk1>
        <a:lt1>
          <a:srgbClr val="FFFFFF"/>
        </a:lt1>
        <a:dk2>
          <a:srgbClr val="0099CC"/>
        </a:dk2>
        <a:lt2>
          <a:srgbClr val="CCECFF"/>
        </a:lt2>
        <a:accent1>
          <a:srgbClr val="005EAC"/>
        </a:accent1>
        <a:accent2>
          <a:srgbClr val="6D6FC7"/>
        </a:accent2>
        <a:accent3>
          <a:srgbClr val="AACAE2"/>
        </a:accent3>
        <a:accent4>
          <a:srgbClr val="DADADA"/>
        </a:accent4>
        <a:accent5>
          <a:srgbClr val="AAB6D2"/>
        </a:accent5>
        <a:accent6>
          <a:srgbClr val="6264B4"/>
        </a:accent6>
        <a:hlink>
          <a:srgbClr val="99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336699"/>
        </a:dk1>
        <a:lt1>
          <a:srgbClr val="FFFFFF"/>
        </a:lt1>
        <a:dk2>
          <a:srgbClr val="99CCFF"/>
        </a:dk2>
        <a:lt2>
          <a:srgbClr val="E3EBF1"/>
        </a:lt2>
        <a:accent1>
          <a:srgbClr val="003399"/>
        </a:accent1>
        <a:accent2>
          <a:srgbClr val="457A8B"/>
        </a:accent2>
        <a:accent3>
          <a:srgbClr val="CAE2FF"/>
        </a:accent3>
        <a:accent4>
          <a:srgbClr val="DADADA"/>
        </a:accent4>
        <a:accent5>
          <a:srgbClr val="AAADCA"/>
        </a:accent5>
        <a:accent6>
          <a:srgbClr val="3E6E7D"/>
        </a:accent6>
        <a:hlink>
          <a:srgbClr val="66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3366"/>
        </a:dk1>
        <a:lt1>
          <a:srgbClr val="CCFFFF"/>
        </a:lt1>
        <a:dk2>
          <a:srgbClr val="6699FF"/>
        </a:dk2>
        <a:lt2>
          <a:srgbClr val="0785DB"/>
        </a:lt2>
        <a:accent1>
          <a:srgbClr val="4B78D3"/>
        </a:accent1>
        <a:accent2>
          <a:srgbClr val="00B000"/>
        </a:accent2>
        <a:accent3>
          <a:srgbClr val="B8CAFF"/>
        </a:accent3>
        <a:accent4>
          <a:srgbClr val="AEDADA"/>
        </a:accent4>
        <a:accent5>
          <a:srgbClr val="B1BEE6"/>
        </a:accent5>
        <a:accent6>
          <a:srgbClr val="009F00"/>
        </a:accent6>
        <a:hlink>
          <a:srgbClr val="66CC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4">
        <a:dk1>
          <a:srgbClr val="81DEFF"/>
        </a:dk1>
        <a:lt1>
          <a:srgbClr val="FFFFFF"/>
        </a:lt1>
        <a:dk2>
          <a:srgbClr val="CCECFF"/>
        </a:dk2>
        <a:lt2>
          <a:srgbClr val="808080"/>
        </a:lt2>
        <a:accent1>
          <a:srgbClr val="0B6FC1"/>
        </a:accent1>
        <a:accent2>
          <a:srgbClr val="CCCCFF"/>
        </a:accent2>
        <a:accent3>
          <a:srgbClr val="FFFFFF"/>
        </a:accent3>
        <a:accent4>
          <a:srgbClr val="6DBDDA"/>
        </a:accent4>
        <a:accent5>
          <a:srgbClr val="AABBDD"/>
        </a:accent5>
        <a:accent6>
          <a:srgbClr val="B9B9E7"/>
        </a:accent6>
        <a:hlink>
          <a:srgbClr val="3333CC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TS001072119</Template>
  <TotalTime>4938</TotalTime>
  <Words>2372</Words>
  <Application>Microsoft Office PowerPoint</Application>
  <PresentationFormat>On-screen Show (4:3)</PresentationFormat>
  <Paragraphs>469</Paragraphs>
  <Slides>71</Slides>
  <Notes>2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Arial Black</vt:lpstr>
      <vt:lpstr>Calibri</vt:lpstr>
      <vt:lpstr>Georgia</vt:lpstr>
      <vt:lpstr>Symbol</vt:lpstr>
      <vt:lpstr>TS001072119</vt:lpstr>
      <vt:lpstr>Forces</vt:lpstr>
      <vt:lpstr>Page Setup</vt:lpstr>
      <vt:lpstr>Force as a Vector</vt:lpstr>
      <vt:lpstr>PowerPoint Presentation</vt:lpstr>
      <vt:lpstr>Contact Forces</vt:lpstr>
      <vt:lpstr>PowerPoint Presentation</vt:lpstr>
      <vt:lpstr>Force = mass x acceleration</vt:lpstr>
      <vt:lpstr>One Dimensional Force</vt:lpstr>
      <vt:lpstr>Drawing Forces on an object</vt:lpstr>
      <vt:lpstr>Types of Forces on an object</vt:lpstr>
      <vt:lpstr>Types of Forces on an object</vt:lpstr>
      <vt:lpstr>Types of Forces on an object</vt:lpstr>
      <vt:lpstr>Types of Forces on an object</vt:lpstr>
      <vt:lpstr>Homework, Context &amp; Keywords</vt:lpstr>
      <vt:lpstr>Homework, Context &amp; Keywords</vt:lpstr>
      <vt:lpstr>Homework, Context &amp; Keywords</vt:lpstr>
      <vt:lpstr>Page Setup</vt:lpstr>
      <vt:lpstr>Gravitational Force</vt:lpstr>
      <vt:lpstr>Weight: Fg = m × a</vt:lpstr>
      <vt:lpstr>Acceleration on Earth</vt:lpstr>
      <vt:lpstr>Acceleration on different planets</vt:lpstr>
      <vt:lpstr>Terminal Velocity</vt:lpstr>
      <vt:lpstr>Terminal Velocity</vt:lpstr>
      <vt:lpstr>Homework, Context &amp; Keywords</vt:lpstr>
      <vt:lpstr>Homework, Context &amp; Keywords</vt:lpstr>
      <vt:lpstr>Homework, Context &amp; Keywords</vt:lpstr>
      <vt:lpstr>Page Setup</vt:lpstr>
      <vt:lpstr>Newton’s Laws</vt:lpstr>
      <vt:lpstr>Newtons First Law of Motion</vt:lpstr>
      <vt:lpstr>Newtons First Law of Motion</vt:lpstr>
      <vt:lpstr>Newtons First Law of Motion</vt:lpstr>
      <vt:lpstr>Newtons First Law of Motion</vt:lpstr>
      <vt:lpstr>Newtons First Law of Motion</vt:lpstr>
      <vt:lpstr>Newtons First Law of Motion</vt:lpstr>
      <vt:lpstr>Newtons First Law of Motion</vt:lpstr>
      <vt:lpstr>Newtons Second Law of Motion</vt:lpstr>
      <vt:lpstr>Newtons Second Law of Motion</vt:lpstr>
      <vt:lpstr>Newtons Second Law of Motion</vt:lpstr>
      <vt:lpstr>Newton’s Second Law proves that different masses accelerate to the earth at the same rate, but with different forces.</vt:lpstr>
      <vt:lpstr>Newtons Second Law of Motion</vt:lpstr>
      <vt:lpstr>Newtons Second Law of Motion</vt:lpstr>
      <vt:lpstr>Newtons Second Law of Motion</vt:lpstr>
      <vt:lpstr>Newtons Second Law of Motion</vt:lpstr>
      <vt:lpstr>Newtons Second Law of Motion</vt:lpstr>
      <vt:lpstr>Newtons Second Law of Motion</vt:lpstr>
      <vt:lpstr>Newtons Third Law of Motion</vt:lpstr>
      <vt:lpstr>Newtons Third Law of Motion</vt:lpstr>
      <vt:lpstr>Newtons Third Law of Motion</vt:lpstr>
      <vt:lpstr>Newtons Third Law of Motion</vt:lpstr>
      <vt:lpstr>Homework, Context &amp; Keywords</vt:lpstr>
      <vt:lpstr>Homework, Context &amp; Keywords</vt:lpstr>
      <vt:lpstr>Homework, Context &amp; Keywords</vt:lpstr>
      <vt:lpstr>Page Setup</vt:lpstr>
      <vt:lpstr>Two Dimensional Force Diagrams</vt:lpstr>
      <vt:lpstr>Bearing and Directions</vt:lpstr>
      <vt:lpstr>Net Force</vt:lpstr>
      <vt:lpstr>Two Dimensional Vectors</vt:lpstr>
      <vt:lpstr>Two Dimensional Vectors</vt:lpstr>
      <vt:lpstr>Multiplication of Vectors</vt:lpstr>
      <vt:lpstr>Two Dimensional Vectors</vt:lpstr>
      <vt:lpstr>Two Dimensional Vectors</vt:lpstr>
      <vt:lpstr>Two Dimensional Vectors</vt:lpstr>
      <vt:lpstr>Two Dimensional Vectors</vt:lpstr>
      <vt:lpstr>Cosine Rule</vt:lpstr>
      <vt:lpstr>Inclined Planes</vt:lpstr>
      <vt:lpstr>Inclined Planes</vt:lpstr>
      <vt:lpstr>Lift Systems</vt:lpstr>
      <vt:lpstr>Pulley Systems</vt:lpstr>
      <vt:lpstr>Homework, Context &amp; Keywords</vt:lpstr>
      <vt:lpstr>Homework, Context &amp; Keywords</vt:lpstr>
      <vt:lpstr>Homework, Context &amp; Keywords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 as a Vector</dc:title>
  <dc:creator>Kim Coddington</dc:creator>
  <cp:lastModifiedBy>Kim</cp:lastModifiedBy>
  <cp:revision>147</cp:revision>
  <cp:lastPrinted>2016-02-27T11:55:37Z</cp:lastPrinted>
  <dcterms:created xsi:type="dcterms:W3CDTF">2014-01-15T06:56:59Z</dcterms:created>
  <dcterms:modified xsi:type="dcterms:W3CDTF">2016-02-28T00:07:09Z</dcterms:modified>
</cp:coreProperties>
</file>