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59"/>
  </p:notesMasterIdLst>
  <p:handoutMasterIdLst>
    <p:handoutMasterId r:id="rId60"/>
  </p:handoutMasterIdLst>
  <p:sldIdLst>
    <p:sldId id="256" r:id="rId2"/>
    <p:sldId id="423" r:id="rId3"/>
    <p:sldId id="353" r:id="rId4"/>
    <p:sldId id="259" r:id="rId5"/>
    <p:sldId id="355" r:id="rId6"/>
    <p:sldId id="258" r:id="rId7"/>
    <p:sldId id="388" r:id="rId8"/>
    <p:sldId id="260" r:id="rId9"/>
    <p:sldId id="390" r:id="rId10"/>
    <p:sldId id="391" r:id="rId11"/>
    <p:sldId id="392" r:id="rId12"/>
    <p:sldId id="393" r:id="rId13"/>
    <p:sldId id="396" r:id="rId14"/>
    <p:sldId id="358" r:id="rId15"/>
    <p:sldId id="387" r:id="rId16"/>
    <p:sldId id="257" r:id="rId17"/>
    <p:sldId id="400" r:id="rId18"/>
    <p:sldId id="401" r:id="rId19"/>
    <p:sldId id="402" r:id="rId20"/>
    <p:sldId id="408" r:id="rId21"/>
    <p:sldId id="410" r:id="rId22"/>
    <p:sldId id="263" r:id="rId23"/>
    <p:sldId id="367" r:id="rId24"/>
    <p:sldId id="368" r:id="rId25"/>
    <p:sldId id="369" r:id="rId26"/>
    <p:sldId id="370" r:id="rId27"/>
    <p:sldId id="266" r:id="rId28"/>
    <p:sldId id="265" r:id="rId29"/>
    <p:sldId id="375" r:id="rId30"/>
    <p:sldId id="381" r:id="rId31"/>
    <p:sldId id="376" r:id="rId32"/>
    <p:sldId id="378" r:id="rId33"/>
    <p:sldId id="374" r:id="rId34"/>
    <p:sldId id="380" r:id="rId35"/>
    <p:sldId id="383" r:id="rId36"/>
    <p:sldId id="382" r:id="rId37"/>
    <p:sldId id="268" r:id="rId38"/>
    <p:sldId id="269" r:id="rId39"/>
    <p:sldId id="270" r:id="rId40"/>
    <p:sldId id="384" r:id="rId41"/>
    <p:sldId id="417" r:id="rId42"/>
    <p:sldId id="362" r:id="rId43"/>
    <p:sldId id="357" r:id="rId44"/>
    <p:sldId id="399" r:id="rId45"/>
    <p:sldId id="356" r:id="rId46"/>
    <p:sldId id="359" r:id="rId47"/>
    <p:sldId id="365" r:id="rId48"/>
    <p:sldId id="360" r:id="rId49"/>
    <p:sldId id="262" r:id="rId50"/>
    <p:sldId id="373" r:id="rId51"/>
    <p:sldId id="419" r:id="rId52"/>
    <p:sldId id="366" r:id="rId53"/>
    <p:sldId id="271" r:id="rId54"/>
    <p:sldId id="272" r:id="rId55"/>
    <p:sldId id="385" r:id="rId56"/>
    <p:sldId id="386" r:id="rId57"/>
    <p:sldId id="422" r:id="rId58"/>
  </p:sldIdLst>
  <p:sldSz cx="9144000" cy="6858000" type="screen4x3"/>
  <p:notesSz cx="10234613" cy="70993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9D27"/>
    <a:srgbClr val="FF99CC"/>
    <a:srgbClr val="EAF8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120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4"/>
            <a:ext cx="4434998" cy="354965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l">
              <a:defRPr sz="13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797248" y="4"/>
            <a:ext cx="4434998" cy="354965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r">
              <a:defRPr sz="1300"/>
            </a:lvl1pPr>
          </a:lstStyle>
          <a:p>
            <a:fld id="{98081271-150E-4C0A-992B-C37B85AD7F8C}" type="datetimeFigureOut">
              <a:rPr lang="en-US" smtClean="0"/>
              <a:t>2/27/2016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6743108"/>
            <a:ext cx="4434998" cy="354965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l">
              <a:defRPr sz="13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797248" y="6743108"/>
            <a:ext cx="4434998" cy="354965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r">
              <a:defRPr sz="1300"/>
            </a:lvl1pPr>
          </a:lstStyle>
          <a:p>
            <a:fld id="{AAAAE54A-8E3F-4D4F-8376-22A9DEF5CC9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13744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4"/>
            <a:ext cx="4434998" cy="354965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l">
              <a:defRPr sz="13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97248" y="4"/>
            <a:ext cx="4434998" cy="354965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r">
              <a:defRPr sz="1300"/>
            </a:lvl1pPr>
          </a:lstStyle>
          <a:p>
            <a:fld id="{22B764EF-9BCA-4F95-B7B8-F07E59F9FA2D}" type="datetimeFigureOut">
              <a:rPr lang="en-US" smtClean="0"/>
              <a:t>2/27/2016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41688" y="533400"/>
            <a:ext cx="3551237" cy="26622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0" tIns="49520" rIns="99040" bIns="495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23462" y="3372169"/>
            <a:ext cx="8187690" cy="3194685"/>
          </a:xfrm>
          <a:prstGeom prst="rect">
            <a:avLst/>
          </a:prstGeom>
        </p:spPr>
        <p:txBody>
          <a:bodyPr vert="horz" lIns="99040" tIns="49520" rIns="99040" bIns="495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6743108"/>
            <a:ext cx="4434998" cy="354965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l">
              <a:defRPr sz="13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97248" y="6743108"/>
            <a:ext cx="4434998" cy="354965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r">
              <a:defRPr sz="1300"/>
            </a:lvl1pPr>
          </a:lstStyle>
          <a:p>
            <a:fld id="{52F71F89-C4BB-475F-9303-C40CF9E3295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87073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22625" y="234950"/>
            <a:ext cx="3789363" cy="28416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1016" y="3350415"/>
            <a:ext cx="8739696" cy="315179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411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22625" y="234950"/>
            <a:ext cx="3789363" cy="28416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1016" y="3350415"/>
            <a:ext cx="8739696" cy="315179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07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95400" y="2209800"/>
            <a:ext cx="7162800" cy="11430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AU" smtClean="0"/>
              <a:t>Click to edit Master title style</a:t>
            </a:r>
            <a:endParaRPr lang="en-AU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3505200"/>
            <a:ext cx="6400800" cy="1066800"/>
          </a:xfrm>
        </p:spPr>
        <p:txBody>
          <a:bodyPr/>
          <a:lstStyle>
            <a:lvl1pPr marL="0" indent="0" algn="ctr">
              <a:buFontTx/>
              <a:buNone/>
              <a:defRPr b="1"/>
            </a:lvl1pPr>
          </a:lstStyle>
          <a:p>
            <a:r>
              <a:rPr lang="en-AU" smtClean="0"/>
              <a:t>Click to edit Master subtitle style</a:t>
            </a:r>
            <a:endParaRPr lang="en-AU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096000"/>
            <a:ext cx="1905000" cy="381000"/>
          </a:xfrm>
        </p:spPr>
        <p:txBody>
          <a:bodyPr/>
          <a:lstStyle>
            <a:lvl1pPr>
              <a:defRPr/>
            </a:lvl1pPr>
          </a:lstStyle>
          <a:p>
            <a:fld id="{80372061-1D89-43F9-AE59-6CEE59074D68}" type="datetimeFigureOut">
              <a:rPr lang="en-US" smtClean="0"/>
              <a:t>2/27/2016</a:t>
            </a:fld>
            <a:endParaRPr lang="en-AU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096000"/>
            <a:ext cx="2895600" cy="381000"/>
          </a:xfrm>
        </p:spPr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096000"/>
            <a:ext cx="1905000" cy="381000"/>
          </a:xfrm>
        </p:spPr>
        <p:txBody>
          <a:bodyPr/>
          <a:lstStyle>
            <a:lvl1pPr>
              <a:defRPr/>
            </a:lvl1pPr>
          </a:lstStyle>
          <a:p>
            <a:fld id="{01073573-0EC3-4B9C-ADEB-72FFE5CB7844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372061-1D89-43F9-AE59-6CEE59074D68}" type="datetimeFigureOut">
              <a:rPr lang="en-US" smtClean="0"/>
              <a:t>2/27/2016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073573-0EC3-4B9C-ADEB-72FFE5CB7844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91350" y="1295400"/>
            <a:ext cx="1924050" cy="4953000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1295400"/>
            <a:ext cx="5619750" cy="4953000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372061-1D89-43F9-AE59-6CEE59074D68}" type="datetimeFigureOut">
              <a:rPr lang="en-US" smtClean="0"/>
              <a:t>2/27/2016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073573-0EC3-4B9C-ADEB-72FFE5CB7844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EDBFF0-982C-4DB7-A025-8CC5A44FCF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372061-1D89-43F9-AE59-6CEE59074D68}" type="datetimeFigureOut">
              <a:rPr lang="en-US" smtClean="0"/>
              <a:t>2/27/2016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073573-0EC3-4B9C-ADEB-72FFE5CB7844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372061-1D89-43F9-AE59-6CEE59074D68}" type="datetimeFigureOut">
              <a:rPr lang="en-US" smtClean="0"/>
              <a:t>2/27/2016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073573-0EC3-4B9C-ADEB-72FFE5CB7844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0" y="2286000"/>
            <a:ext cx="3771900" cy="3962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0" y="2286000"/>
            <a:ext cx="3771900" cy="3962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372061-1D89-43F9-AE59-6CEE59074D68}" type="datetimeFigureOut">
              <a:rPr lang="en-US" smtClean="0"/>
              <a:t>2/27/2016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073573-0EC3-4B9C-ADEB-72FFE5CB7844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372061-1D89-43F9-AE59-6CEE59074D68}" type="datetimeFigureOut">
              <a:rPr lang="en-US" smtClean="0"/>
              <a:t>2/27/2016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073573-0EC3-4B9C-ADEB-72FFE5CB7844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372061-1D89-43F9-AE59-6CEE59074D68}" type="datetimeFigureOut">
              <a:rPr lang="en-US" smtClean="0"/>
              <a:t>2/27/2016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073573-0EC3-4B9C-ADEB-72FFE5CB7844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372061-1D89-43F9-AE59-6CEE59074D68}" type="datetimeFigureOut">
              <a:rPr lang="en-US" smtClean="0"/>
              <a:t>2/27/2016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073573-0EC3-4B9C-ADEB-72FFE5CB7844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372061-1D89-43F9-AE59-6CEE59074D68}" type="datetimeFigureOut">
              <a:rPr lang="en-US" smtClean="0"/>
              <a:t>2/27/2016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073573-0EC3-4B9C-ADEB-72FFE5CB7844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smtClean="0"/>
              <a:t>Click icon to add picture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372061-1D89-43F9-AE59-6CEE59074D68}" type="datetimeFigureOut">
              <a:rPr lang="en-US" smtClean="0"/>
              <a:t>2/27/2016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073573-0EC3-4B9C-ADEB-72FFE5CB7844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1295400"/>
            <a:ext cx="7696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2286000"/>
            <a:ext cx="76962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63246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fld id="{80372061-1D89-43F9-AE59-6CEE59074D68}" type="datetimeFigureOut">
              <a:rPr lang="en-US" smtClean="0"/>
              <a:t>2/27/2016</a:t>
            </a:fld>
            <a:endParaRPr lang="en-A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00400" y="6324600"/>
            <a:ext cx="2895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A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3246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01073573-0EC3-4B9C-ADEB-72FFE5CB7844}" type="slidenum">
              <a:rPr lang="en-AU" smtClean="0"/>
              <a:t>‹#›</a:t>
            </a:fld>
            <a:endParaRPr lang="en-AU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.au/url?sa=i&amp;source=imgres&amp;cd=&amp;cad=rja&amp;uact=8&amp;ved=0CAkQjRwwAGoVChMI477P2_7HxwIVpdmmCh21RQ9T&amp;url=http://www.wignallandwales.co.nz/NDSWB/Sample-files/1C-2c-Force-diagrams.htm&amp;ei=jVfeVaPEIqWzmwW1i72YBQ&amp;psig=AFQjCNEXNz5j5_xFj0GECsX6PXAXhWqr4w&amp;ust=1440721165661231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Program%20Files\Microsoft%20Office\Media\CntCD1\Photo1\j0202044.jpg" TargetMode="Externa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8.gi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jpeg"/><Relationship Id="rId5" Type="http://schemas.openxmlformats.org/officeDocument/2006/relationships/image" Target="../media/image30.jpeg"/><Relationship Id="rId4" Type="http://schemas.openxmlformats.org/officeDocument/2006/relationships/image" Target="../media/image29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jpeg"/><Relationship Id="rId5" Type="http://schemas.openxmlformats.org/officeDocument/2006/relationships/image" Target="../media/image34.jpeg"/><Relationship Id="rId4" Type="http://schemas.openxmlformats.org/officeDocument/2006/relationships/image" Target="../media/image33.gif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gif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gi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gi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gi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gi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.au/url?sa=i&amp;source=imgres&amp;cd=&amp;cad=rja&amp;uact=8&amp;ved=0CAkQjRwwAGoVChMIpM2D_q_DxwIVIuSmCh3tHAd1&amp;url=http://physics.wku.edu/phys201/Information/ProblemSolving/ForceDiagrams.html&amp;ei=IOzbVaS9FqLImwXtuZyoBw&amp;psig=AFQjCNFiZh8yjjbQ5BeVi7Ag4JyYCFPaxA&amp;ust=1440562592466691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hyperlink" Target="http://www.google.com.au/url?sa=i&amp;source=imgres&amp;cd=&amp;cad=rja&amp;uact=8&amp;ved=0CAkQjRwwAGoVChMIuJvqgbDDxwIVQmCmCh3pvA2Z&amp;url=http://www.mrwaynesclass.com/freebodies/reading/index01.html&amp;ei=KOzbVbjnFMLAmQXp-bbICQ&amp;psig=AFQjCNGh7GuL416QGqD8454bqXHnYI3zdA&amp;ust=1440562600434889" TargetMode="External"/><Relationship Id="rId4" Type="http://schemas.openxmlformats.org/officeDocument/2006/relationships/image" Target="../media/image8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alphaModFix amt="86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6993" y="1556792"/>
            <a:ext cx="9150993" cy="1143000"/>
          </a:xfrm>
        </p:spPr>
        <p:txBody>
          <a:bodyPr/>
          <a:lstStyle/>
          <a:p>
            <a:pPr algn="ctr"/>
            <a:r>
              <a:rPr lang="en-AU" sz="18000" dirty="0" smtClean="0"/>
              <a:t>Forces</a:t>
            </a:r>
            <a:endParaRPr lang="en-AU" sz="1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sz="4000" dirty="0" smtClean="0"/>
              <a:t>Year 11</a:t>
            </a:r>
            <a:endParaRPr lang="en-AU" sz="4000" dirty="0" smtClean="0"/>
          </a:p>
          <a:p>
            <a:r>
              <a:rPr lang="en-AU" sz="4000" dirty="0" smtClean="0"/>
              <a:t>Pages 242 - </a:t>
            </a:r>
            <a:r>
              <a:rPr lang="en-AU" sz="4000" dirty="0" smtClean="0"/>
              <a:t>273</a:t>
            </a:r>
            <a:endParaRPr lang="en-AU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alphaModFix amt="86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85708"/>
            <a:ext cx="8715436" cy="914400"/>
          </a:xfrm>
        </p:spPr>
        <p:txBody>
          <a:bodyPr/>
          <a:lstStyle/>
          <a:p>
            <a:r>
              <a:rPr lang="en-AU" dirty="0" smtClean="0"/>
              <a:t>Types of </a:t>
            </a:r>
            <a:r>
              <a:rPr lang="en-AU" dirty="0"/>
              <a:t>Forces on an object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105853"/>
            <a:ext cx="4327824" cy="2755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475656" y="3858141"/>
            <a:ext cx="6264696" cy="304698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sz="3200" b="1" u="sng" dirty="0" smtClean="0"/>
              <a:t>Force </a:t>
            </a:r>
            <a:r>
              <a:rPr lang="en-AU" sz="3200" b="1" u="sng" dirty="0" smtClean="0"/>
              <a:t>pairs</a:t>
            </a:r>
          </a:p>
          <a:p>
            <a:endParaRPr lang="en-AU" sz="3200" b="1" u="sng" dirty="0"/>
          </a:p>
          <a:p>
            <a:endParaRPr lang="en-AU" sz="3200" b="1" u="sng" dirty="0" smtClean="0"/>
          </a:p>
          <a:p>
            <a:endParaRPr lang="en-AU" sz="3200" b="1" u="sng" dirty="0"/>
          </a:p>
          <a:p>
            <a:endParaRPr lang="en-AU" sz="3200" b="1" u="sng" dirty="0" smtClean="0"/>
          </a:p>
          <a:p>
            <a:endParaRPr lang="en-AU" sz="3200" b="1" u="sng" dirty="0" smtClean="0"/>
          </a:p>
        </p:txBody>
      </p:sp>
    </p:spTree>
    <p:extLst>
      <p:ext uri="{BB962C8B-B14F-4D97-AF65-F5344CB8AC3E}">
        <p14:creationId xmlns:p14="http://schemas.microsoft.com/office/powerpoint/2010/main" val="94697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alphaModFix amt="86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77893"/>
            <a:ext cx="8715436" cy="914400"/>
          </a:xfrm>
        </p:spPr>
        <p:txBody>
          <a:bodyPr/>
          <a:lstStyle/>
          <a:p>
            <a:r>
              <a:rPr lang="en-AU" dirty="0"/>
              <a:t>Types of Forces on an </a:t>
            </a:r>
            <a:r>
              <a:rPr lang="en-AU" dirty="0" smtClean="0"/>
              <a:t>object</a:t>
            </a:r>
            <a:endParaRPr lang="en-AU" dirty="0"/>
          </a:p>
        </p:txBody>
      </p:sp>
      <p:sp>
        <p:nvSpPr>
          <p:cNvPr id="3" name="TextBox 2"/>
          <p:cNvSpPr txBox="1"/>
          <p:nvPr/>
        </p:nvSpPr>
        <p:spPr>
          <a:xfrm>
            <a:off x="4067944" y="1265951"/>
            <a:ext cx="4968552" cy="280076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sz="3200" b="1" u="sng" dirty="0">
                <a:solidFill>
                  <a:schemeClr val="bg2">
                    <a:lumMod val="75000"/>
                    <a:lumOff val="25000"/>
                  </a:schemeClr>
                </a:solidFill>
              </a:rPr>
              <a:t>Example </a:t>
            </a:r>
            <a:r>
              <a:rPr lang="en-AU" sz="3200" b="1" u="sng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8.1b</a:t>
            </a:r>
          </a:p>
          <a:p>
            <a:r>
              <a:rPr lang="en-AU" sz="3200" b="1" u="sng" dirty="0" smtClean="0"/>
              <a:t>Label </a:t>
            </a:r>
            <a:r>
              <a:rPr lang="en-AU" sz="3200" b="1" u="sng" dirty="0" smtClean="0"/>
              <a:t>the forces</a:t>
            </a:r>
          </a:p>
          <a:p>
            <a:r>
              <a:rPr lang="en-AU" sz="2800" dirty="0" smtClean="0"/>
              <a:t>A – </a:t>
            </a:r>
          </a:p>
          <a:p>
            <a:r>
              <a:rPr lang="en-AU" sz="2800" dirty="0" smtClean="0"/>
              <a:t>B </a:t>
            </a:r>
            <a:r>
              <a:rPr lang="en-AU" sz="2800" dirty="0" smtClean="0"/>
              <a:t>–</a:t>
            </a:r>
          </a:p>
          <a:p>
            <a:r>
              <a:rPr lang="en-AU" sz="2800" dirty="0" smtClean="0"/>
              <a:t>C –</a:t>
            </a:r>
          </a:p>
          <a:p>
            <a:r>
              <a:rPr lang="en-AU" sz="2800" dirty="0" smtClean="0"/>
              <a:t>D </a:t>
            </a:r>
            <a:r>
              <a:rPr lang="en-AU" sz="2800" dirty="0" smtClean="0"/>
              <a:t>– </a:t>
            </a:r>
          </a:p>
        </p:txBody>
      </p:sp>
      <p:pic>
        <p:nvPicPr>
          <p:cNvPr id="4098" name="Picture 2" descr="http://www.wignallandwales.co.nz/NDSWB/Sample-files/cyclist.jp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4" y="1248290"/>
            <a:ext cx="3738919" cy="434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6121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alphaModFix amt="86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85708"/>
            <a:ext cx="8715436" cy="914400"/>
          </a:xfrm>
        </p:spPr>
        <p:txBody>
          <a:bodyPr/>
          <a:lstStyle/>
          <a:p>
            <a:r>
              <a:rPr lang="en-AU" dirty="0"/>
              <a:t>Types of Forces on an </a:t>
            </a:r>
            <a:r>
              <a:rPr lang="en-AU" dirty="0" smtClean="0"/>
              <a:t>object</a:t>
            </a:r>
            <a:endParaRPr lang="en-AU" dirty="0"/>
          </a:p>
        </p:txBody>
      </p:sp>
      <p:pic>
        <p:nvPicPr>
          <p:cNvPr id="6146" name="Picture 2" descr="http://brimages.bikeboardmedia.netdna-cdn.com/wp-content/uploads/2014/04/Borealis-Echo-suspension-fork-fat-bike-RockShox-Bluto-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676" y="1734294"/>
            <a:ext cx="6264696" cy="417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83568" y="1043800"/>
            <a:ext cx="8208912" cy="52322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sz="2800" b="1" u="sng" dirty="0">
                <a:solidFill>
                  <a:schemeClr val="bg2">
                    <a:lumMod val="75000"/>
                    <a:lumOff val="25000"/>
                  </a:schemeClr>
                </a:solidFill>
              </a:rPr>
              <a:t>Example </a:t>
            </a:r>
            <a:r>
              <a:rPr lang="en-AU" sz="2800" b="1" u="sng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8.1c:</a:t>
            </a:r>
            <a:r>
              <a:rPr lang="en-AU" sz="2800" b="1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 </a:t>
            </a:r>
            <a:r>
              <a:rPr lang="en-AU" sz="2800" dirty="0" smtClean="0"/>
              <a:t>Draw </a:t>
            </a:r>
            <a:r>
              <a:rPr lang="en-AU" sz="2800" dirty="0" smtClean="0"/>
              <a:t>and label the forces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1979712" y="3717032"/>
            <a:ext cx="4104456" cy="1944216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>
            <a:off x="2879812" y="5661248"/>
            <a:ext cx="3204356" cy="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5004048" y="5210036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b="1" dirty="0" smtClean="0">
                <a:solidFill>
                  <a:srgbClr val="FFFF00"/>
                </a:solidFill>
              </a:rPr>
              <a:t>θ</a:t>
            </a:r>
            <a:endParaRPr lang="en-AU" sz="28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9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alphaModFix amt="86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400600"/>
          </a:xfrm>
          <a:solidFill>
            <a:schemeClr val="accent6">
              <a:lumMod val="50000"/>
              <a:alpha val="5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AU" sz="2800" b="1" u="sng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Homework</a:t>
            </a:r>
            <a:endParaRPr lang="en-AU" sz="28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AU" sz="28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AU" sz="28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AU" sz="28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124744"/>
          </a:xfrm>
        </p:spPr>
        <p:txBody>
          <a:bodyPr/>
          <a:lstStyle/>
          <a:p>
            <a:r>
              <a:rPr lang="en-AU" sz="3900" dirty="0"/>
              <a:t>Homework, Context &amp; Keywords</a:t>
            </a:r>
            <a:endParaRPr lang="en-AU" sz="3900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755576" y="2276872"/>
            <a:ext cx="7848871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Complete all questions from Set 8</a:t>
            </a:r>
            <a:r>
              <a:rPr lang="en-AU" sz="28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.1 </a:t>
            </a:r>
            <a:r>
              <a:rPr lang="en-AU" sz="28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- due first lesson next week.</a:t>
            </a:r>
          </a:p>
          <a:p>
            <a:endParaRPr lang="en-AU" sz="28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>
              <a:spcAft>
                <a:spcPts val="1200"/>
              </a:spcAft>
            </a:pPr>
            <a:r>
              <a:rPr lang="en-AU" sz="28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Read Chapter </a:t>
            </a:r>
            <a:r>
              <a:rPr lang="en-AU" sz="28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8.2, page 247-249 and answer </a:t>
            </a:r>
            <a:endParaRPr lang="en-AU" sz="28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spcAft>
                <a:spcPts val="1200"/>
              </a:spcAft>
              <a:buNone/>
            </a:pPr>
            <a:r>
              <a:rPr lang="en-AU" sz="28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AU" sz="28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Q1, 2 &amp; 3 </a:t>
            </a:r>
            <a:r>
              <a:rPr lang="en-AU" sz="28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Set </a:t>
            </a:r>
            <a:r>
              <a:rPr lang="en-AU" sz="28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8.2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AU" sz="28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    by </a:t>
            </a:r>
            <a:r>
              <a:rPr lang="en-AU" sz="28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next lesson.</a:t>
            </a:r>
          </a:p>
        </p:txBody>
      </p:sp>
    </p:spTree>
    <p:extLst>
      <p:ext uri="{BB962C8B-B14F-4D97-AF65-F5344CB8AC3E}">
        <p14:creationId xmlns:p14="http://schemas.microsoft.com/office/powerpoint/2010/main" val="278971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alphaModFix amt="86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480" y="2209800"/>
            <a:ext cx="6143668" cy="1143000"/>
          </a:xfrm>
        </p:spPr>
        <p:txBody>
          <a:bodyPr/>
          <a:lstStyle/>
          <a:p>
            <a:pPr algn="ctr"/>
            <a:r>
              <a:rPr lang="en-AU" dirty="0" smtClean="0"/>
              <a:t>Gravitational Force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Chapter 8.2 </a:t>
            </a:r>
          </a:p>
          <a:p>
            <a:r>
              <a:rPr lang="en-AU" dirty="0" smtClean="0"/>
              <a:t>Pages 247 - 249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alphaModFix amt="86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16632"/>
            <a:ext cx="7696200" cy="914400"/>
          </a:xfrm>
        </p:spPr>
        <p:txBody>
          <a:bodyPr/>
          <a:lstStyle/>
          <a:p>
            <a:r>
              <a:rPr lang="en-AU" dirty="0" smtClean="0"/>
              <a:t>Weight: </a:t>
            </a:r>
            <a:r>
              <a:rPr lang="en-AU" dirty="0" err="1" smtClean="0"/>
              <a:t>F</a:t>
            </a:r>
            <a:r>
              <a:rPr lang="en-AU" baseline="-25000" dirty="0" err="1" smtClean="0"/>
              <a:t>g</a:t>
            </a:r>
            <a:r>
              <a:rPr lang="en-AU" dirty="0" smtClean="0"/>
              <a:t> = m × a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196752"/>
            <a:ext cx="7696200" cy="1440160"/>
          </a:xfrm>
        </p:spPr>
        <p:txBody>
          <a:bodyPr/>
          <a:lstStyle/>
          <a:p>
            <a:r>
              <a:rPr lang="en-AU" dirty="0" smtClean="0"/>
              <a:t>Weight of an object is determined by the gravitational pull on the mass.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92896"/>
            <a:ext cx="6002018" cy="4365104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6002018" y="2492896"/>
            <a:ext cx="2849393" cy="300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AU" dirty="0" smtClean="0"/>
              <a:t>All masses have their own gravity; including you.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2036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alphaModFix amt="86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85708"/>
            <a:ext cx="8928992" cy="914400"/>
          </a:xfrm>
        </p:spPr>
        <p:txBody>
          <a:bodyPr/>
          <a:lstStyle/>
          <a:p>
            <a:r>
              <a:rPr lang="en-AU" sz="3800" dirty="0" smtClean="0"/>
              <a:t>Acceleration on Earth</a:t>
            </a:r>
            <a:endParaRPr lang="en-AU" sz="3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877603"/>
            <a:ext cx="5824138" cy="59160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alphaModFix amt="86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85708"/>
            <a:ext cx="8928992" cy="914400"/>
          </a:xfrm>
        </p:spPr>
        <p:txBody>
          <a:bodyPr/>
          <a:lstStyle/>
          <a:p>
            <a:r>
              <a:rPr lang="en-AU" sz="3800" dirty="0" smtClean="0"/>
              <a:t>Acceleration on different planets</a:t>
            </a:r>
            <a:endParaRPr lang="en-AU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142984"/>
            <a:ext cx="9036496" cy="5500726"/>
          </a:xfrm>
          <a:solidFill>
            <a:schemeClr val="accent2">
              <a:lumMod val="50000"/>
              <a:alpha val="73000"/>
            </a:schemeClr>
          </a:solidFill>
        </p:spPr>
        <p:txBody>
          <a:bodyPr/>
          <a:lstStyle/>
          <a:p>
            <a:r>
              <a:rPr lang="en-AU" sz="2800" dirty="0" smtClean="0"/>
              <a:t>On Earth we assume the value for gravity is 9.8 m s</a:t>
            </a:r>
            <a:r>
              <a:rPr lang="en-AU" sz="2800" baseline="30000" dirty="0" smtClean="0"/>
              <a:t>-2</a:t>
            </a:r>
            <a:r>
              <a:rPr lang="en-AU" sz="2800" dirty="0" smtClean="0"/>
              <a:t>, regardless of location on the Earth’s crust.</a:t>
            </a:r>
          </a:p>
          <a:p>
            <a:r>
              <a:rPr lang="en-AU" sz="2800" dirty="0" smtClean="0"/>
              <a:t>If a person has a mass of 50 kg, then their weight is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800" dirty="0"/>
              <a:t>	</a:t>
            </a:r>
            <a:r>
              <a:rPr lang="en-AU" sz="2800" dirty="0" smtClean="0"/>
              <a:t>	</a:t>
            </a:r>
            <a:endParaRPr lang="en-AU" sz="2800" dirty="0" smtClean="0"/>
          </a:p>
          <a:p>
            <a:endParaRPr lang="en-AU" sz="2800" dirty="0"/>
          </a:p>
          <a:p>
            <a:endParaRPr lang="en-AU" sz="2800" dirty="0" smtClean="0"/>
          </a:p>
          <a:p>
            <a:r>
              <a:rPr lang="en-AU" sz="2800" dirty="0" smtClean="0"/>
              <a:t>What </a:t>
            </a:r>
            <a:r>
              <a:rPr lang="en-AU" sz="2800" dirty="0" smtClean="0"/>
              <a:t>is their weight on the Moon, given the gravity is 1.622 m s</a:t>
            </a:r>
            <a:r>
              <a:rPr lang="en-AU" sz="2800" baseline="30000" dirty="0" smtClean="0"/>
              <a:t>-2</a:t>
            </a:r>
            <a:r>
              <a:rPr lang="en-AU" sz="2800" dirty="0" smtClean="0"/>
              <a:t>?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800" dirty="0"/>
              <a:t>	</a:t>
            </a:r>
            <a:r>
              <a:rPr lang="en-AU" sz="2800" dirty="0" smtClean="0"/>
              <a:t>	</a:t>
            </a:r>
            <a:endParaRPr lang="en-AU" sz="2800" dirty="0" smtClean="0"/>
          </a:p>
          <a:p>
            <a:pPr marL="0" indent="0">
              <a:buNone/>
            </a:pPr>
            <a:r>
              <a:rPr lang="en-AU" sz="28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609146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alphaModFix amt="86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85708"/>
            <a:ext cx="8928992" cy="914400"/>
          </a:xfrm>
        </p:spPr>
        <p:txBody>
          <a:bodyPr/>
          <a:lstStyle/>
          <a:p>
            <a:r>
              <a:rPr lang="en-AU" sz="3800" dirty="0" smtClean="0"/>
              <a:t>Terminal Velocity</a:t>
            </a:r>
            <a:endParaRPr lang="en-AU" sz="3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196752"/>
            <a:ext cx="8406934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81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alphaModFix amt="86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467544" y="1052736"/>
            <a:ext cx="8208912" cy="5708003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85708"/>
            <a:ext cx="8928992" cy="914400"/>
          </a:xfrm>
        </p:spPr>
        <p:txBody>
          <a:bodyPr/>
          <a:lstStyle/>
          <a:p>
            <a:r>
              <a:rPr lang="en-AU" sz="3800" dirty="0" smtClean="0"/>
              <a:t>Terminal Velocity</a:t>
            </a:r>
            <a:endParaRPr lang="en-AU" sz="3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69" y="1484784"/>
            <a:ext cx="1857283" cy="11821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64" y="2617070"/>
            <a:ext cx="914400" cy="57912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39064" y="1196752"/>
            <a:ext cx="14237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 smtClean="0">
                <a:solidFill>
                  <a:schemeClr val="accent4">
                    <a:lumMod val="10000"/>
                  </a:schemeClr>
                </a:solidFill>
              </a:rPr>
              <a:t>Diagram 1</a:t>
            </a:r>
            <a:endParaRPr lang="en-AU" sz="2000" b="1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88172" y="1196752"/>
            <a:ext cx="14237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 smtClean="0">
                <a:solidFill>
                  <a:schemeClr val="accent4">
                    <a:lumMod val="10000"/>
                  </a:schemeClr>
                </a:solidFill>
              </a:rPr>
              <a:t>Diagram 2</a:t>
            </a:r>
            <a:endParaRPr lang="en-AU" sz="2000" b="1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60380" y="1196752"/>
            <a:ext cx="14237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 smtClean="0">
                <a:solidFill>
                  <a:schemeClr val="accent4">
                    <a:lumMod val="10000"/>
                  </a:schemeClr>
                </a:solidFill>
              </a:rPr>
              <a:t>Diagram 3</a:t>
            </a:r>
            <a:endParaRPr lang="en-AU" sz="2000" b="1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32588" y="1196752"/>
            <a:ext cx="14237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 smtClean="0">
                <a:solidFill>
                  <a:schemeClr val="accent4">
                    <a:lumMod val="10000"/>
                  </a:schemeClr>
                </a:solidFill>
              </a:rPr>
              <a:t>Diagram 4</a:t>
            </a:r>
            <a:endParaRPr lang="en-AU" sz="2000" b="1" dirty="0">
              <a:solidFill>
                <a:schemeClr val="accent4">
                  <a:lumMod val="10000"/>
                </a:schemeClr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2866" y="3645024"/>
            <a:ext cx="914400" cy="57912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5074" y="4437112"/>
            <a:ext cx="914400" cy="57912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7242" y="4849294"/>
            <a:ext cx="914400" cy="579120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1065804" y="3255518"/>
            <a:ext cx="1460656" cy="1253602"/>
            <a:chOff x="1060436" y="4221088"/>
            <a:chExt cx="1460656" cy="1253602"/>
          </a:xfrm>
        </p:grpSpPr>
        <p:cxnSp>
          <p:nvCxnSpPr>
            <p:cNvPr id="16" name="Straight Arrow Connector 15"/>
            <p:cNvCxnSpPr/>
            <p:nvPr/>
          </p:nvCxnSpPr>
          <p:spPr bwMode="auto">
            <a:xfrm>
              <a:off x="1790764" y="4221088"/>
              <a:ext cx="0" cy="795144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7" name="TextBox 16"/>
            <p:cNvSpPr txBox="1"/>
            <p:nvPr/>
          </p:nvSpPr>
          <p:spPr>
            <a:xfrm>
              <a:off x="1060436" y="5105358"/>
              <a:ext cx="1460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b="1" dirty="0" err="1" smtClean="0">
                  <a:solidFill>
                    <a:schemeClr val="accent4">
                      <a:lumMod val="10000"/>
                    </a:schemeClr>
                  </a:solidFill>
                </a:rPr>
                <a:t>F</a:t>
              </a:r>
              <a:r>
                <a:rPr lang="en-AU" b="1" baseline="-25000" dirty="0" err="1" smtClean="0">
                  <a:solidFill>
                    <a:schemeClr val="accent4">
                      <a:lumMod val="10000"/>
                    </a:schemeClr>
                  </a:solidFill>
                </a:rPr>
                <a:t>g</a:t>
              </a:r>
              <a:r>
                <a:rPr lang="en-AU" b="1" dirty="0" smtClean="0">
                  <a:solidFill>
                    <a:schemeClr val="accent4">
                      <a:lumMod val="10000"/>
                    </a:schemeClr>
                  </a:solidFill>
                </a:rPr>
                <a:t> = 1000 N</a:t>
              </a:r>
              <a:endParaRPr lang="en-AU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769738" y="4265589"/>
            <a:ext cx="1460656" cy="1253602"/>
            <a:chOff x="1060436" y="4221088"/>
            <a:chExt cx="1460656" cy="1253602"/>
          </a:xfrm>
        </p:grpSpPr>
        <p:cxnSp>
          <p:nvCxnSpPr>
            <p:cNvPr id="24" name="Straight Arrow Connector 23"/>
            <p:cNvCxnSpPr/>
            <p:nvPr/>
          </p:nvCxnSpPr>
          <p:spPr bwMode="auto">
            <a:xfrm>
              <a:off x="1790764" y="4221088"/>
              <a:ext cx="0" cy="795144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5" name="TextBox 24"/>
            <p:cNvSpPr txBox="1"/>
            <p:nvPr/>
          </p:nvSpPr>
          <p:spPr>
            <a:xfrm>
              <a:off x="1060436" y="5105358"/>
              <a:ext cx="1460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b="1" dirty="0" err="1" smtClean="0">
                  <a:solidFill>
                    <a:schemeClr val="accent4">
                      <a:lumMod val="10000"/>
                    </a:schemeClr>
                  </a:solidFill>
                </a:rPr>
                <a:t>F</a:t>
              </a:r>
              <a:r>
                <a:rPr lang="en-AU" b="1" baseline="-25000" dirty="0" err="1" smtClean="0">
                  <a:solidFill>
                    <a:schemeClr val="accent4">
                      <a:lumMod val="10000"/>
                    </a:schemeClr>
                  </a:solidFill>
                </a:rPr>
                <a:t>g</a:t>
              </a:r>
              <a:r>
                <a:rPr lang="en-AU" b="1" dirty="0" smtClean="0">
                  <a:solidFill>
                    <a:schemeClr val="accent4">
                      <a:lumMod val="10000"/>
                    </a:schemeClr>
                  </a:solidFill>
                </a:rPr>
                <a:t> = 1000 N</a:t>
              </a:r>
              <a:endParaRPr lang="en-AU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660380" y="5157192"/>
            <a:ext cx="1460656" cy="1253602"/>
            <a:chOff x="1060436" y="4221088"/>
            <a:chExt cx="1460656" cy="1253602"/>
          </a:xfrm>
        </p:grpSpPr>
        <p:cxnSp>
          <p:nvCxnSpPr>
            <p:cNvPr id="27" name="Straight Arrow Connector 26"/>
            <p:cNvCxnSpPr/>
            <p:nvPr/>
          </p:nvCxnSpPr>
          <p:spPr bwMode="auto">
            <a:xfrm>
              <a:off x="1790764" y="4221088"/>
              <a:ext cx="0" cy="795144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8" name="TextBox 27"/>
            <p:cNvSpPr txBox="1"/>
            <p:nvPr/>
          </p:nvSpPr>
          <p:spPr>
            <a:xfrm>
              <a:off x="1060436" y="5105358"/>
              <a:ext cx="1460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b="1" dirty="0" err="1" smtClean="0">
                  <a:solidFill>
                    <a:schemeClr val="accent4">
                      <a:lumMod val="10000"/>
                    </a:schemeClr>
                  </a:solidFill>
                </a:rPr>
                <a:t>F</a:t>
              </a:r>
              <a:r>
                <a:rPr lang="en-AU" b="1" baseline="-25000" dirty="0" err="1" smtClean="0">
                  <a:solidFill>
                    <a:schemeClr val="accent4">
                      <a:lumMod val="10000"/>
                    </a:schemeClr>
                  </a:solidFill>
                </a:rPr>
                <a:t>g</a:t>
              </a:r>
              <a:r>
                <a:rPr lang="en-AU" b="1" dirty="0" smtClean="0">
                  <a:solidFill>
                    <a:schemeClr val="accent4">
                      <a:lumMod val="10000"/>
                    </a:schemeClr>
                  </a:solidFill>
                </a:rPr>
                <a:t> = 1000 N</a:t>
              </a:r>
              <a:endParaRPr lang="en-AU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711744" y="5487766"/>
            <a:ext cx="1460656" cy="1253602"/>
            <a:chOff x="1060436" y="4221088"/>
            <a:chExt cx="1460656" cy="1253602"/>
          </a:xfrm>
        </p:grpSpPr>
        <p:cxnSp>
          <p:nvCxnSpPr>
            <p:cNvPr id="30" name="Straight Arrow Connector 29"/>
            <p:cNvCxnSpPr/>
            <p:nvPr/>
          </p:nvCxnSpPr>
          <p:spPr bwMode="auto">
            <a:xfrm>
              <a:off x="1790764" y="4221088"/>
              <a:ext cx="0" cy="795144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1" name="TextBox 30"/>
            <p:cNvSpPr txBox="1"/>
            <p:nvPr/>
          </p:nvSpPr>
          <p:spPr>
            <a:xfrm>
              <a:off x="1060436" y="5105358"/>
              <a:ext cx="1460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b="1" dirty="0" err="1" smtClean="0">
                  <a:solidFill>
                    <a:schemeClr val="accent4">
                      <a:lumMod val="10000"/>
                    </a:schemeClr>
                  </a:solidFill>
                </a:rPr>
                <a:t>F</a:t>
              </a:r>
              <a:r>
                <a:rPr lang="en-AU" b="1" baseline="-25000" dirty="0" err="1" smtClean="0">
                  <a:solidFill>
                    <a:schemeClr val="accent4">
                      <a:lumMod val="10000"/>
                    </a:schemeClr>
                  </a:solidFill>
                </a:rPr>
                <a:t>g</a:t>
              </a:r>
              <a:r>
                <a:rPr lang="en-AU" b="1" dirty="0" smtClean="0">
                  <a:solidFill>
                    <a:schemeClr val="accent4">
                      <a:lumMod val="10000"/>
                    </a:schemeClr>
                  </a:solidFill>
                </a:rPr>
                <a:t> = 1000 N</a:t>
              </a:r>
              <a:endParaRPr lang="en-AU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 rot="10800000">
            <a:off x="2850689" y="2826858"/>
            <a:ext cx="1298753" cy="818166"/>
            <a:chOff x="1141388" y="4221088"/>
            <a:chExt cx="1298753" cy="818166"/>
          </a:xfrm>
        </p:grpSpPr>
        <p:cxnSp>
          <p:nvCxnSpPr>
            <p:cNvPr id="33" name="Straight Arrow Connector 32"/>
            <p:cNvCxnSpPr/>
            <p:nvPr/>
          </p:nvCxnSpPr>
          <p:spPr bwMode="auto">
            <a:xfrm rot="10800000" flipV="1">
              <a:off x="1790764" y="4221088"/>
              <a:ext cx="0" cy="397572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4" name="TextBox 33"/>
            <p:cNvSpPr txBox="1"/>
            <p:nvPr/>
          </p:nvSpPr>
          <p:spPr>
            <a:xfrm rot="10800000">
              <a:off x="1141388" y="4669922"/>
              <a:ext cx="12987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b="1" dirty="0" err="1" smtClean="0">
                  <a:solidFill>
                    <a:schemeClr val="accent4">
                      <a:lumMod val="10000"/>
                    </a:schemeClr>
                  </a:solidFill>
                </a:rPr>
                <a:t>F</a:t>
              </a:r>
              <a:r>
                <a:rPr lang="en-AU" b="1" baseline="-25000" dirty="0" err="1" smtClean="0">
                  <a:solidFill>
                    <a:schemeClr val="accent4">
                      <a:lumMod val="10000"/>
                    </a:schemeClr>
                  </a:solidFill>
                </a:rPr>
                <a:t>g</a:t>
              </a:r>
              <a:r>
                <a:rPr lang="en-AU" b="1" dirty="0" smtClean="0">
                  <a:solidFill>
                    <a:schemeClr val="accent4">
                      <a:lumMod val="10000"/>
                    </a:schemeClr>
                  </a:solidFill>
                </a:rPr>
                <a:t> = 400 N</a:t>
              </a:r>
              <a:endParaRPr lang="en-AU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 rot="10800000">
            <a:off x="4758843" y="3425628"/>
            <a:ext cx="1298753" cy="1024164"/>
            <a:chOff x="1105442" y="4221088"/>
            <a:chExt cx="1298753" cy="1024164"/>
          </a:xfrm>
        </p:grpSpPr>
        <p:cxnSp>
          <p:nvCxnSpPr>
            <p:cNvPr id="37" name="Straight Arrow Connector 36"/>
            <p:cNvCxnSpPr/>
            <p:nvPr/>
          </p:nvCxnSpPr>
          <p:spPr bwMode="auto">
            <a:xfrm rot="10800000" flipV="1">
              <a:off x="1790764" y="4221088"/>
              <a:ext cx="0" cy="543055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8" name="TextBox 37"/>
            <p:cNvSpPr txBox="1"/>
            <p:nvPr/>
          </p:nvSpPr>
          <p:spPr>
            <a:xfrm rot="10800000">
              <a:off x="1105442" y="4875920"/>
              <a:ext cx="12987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b="1" dirty="0" err="1" smtClean="0">
                  <a:solidFill>
                    <a:schemeClr val="accent4">
                      <a:lumMod val="10000"/>
                    </a:schemeClr>
                  </a:solidFill>
                </a:rPr>
                <a:t>F</a:t>
              </a:r>
              <a:r>
                <a:rPr lang="en-AU" b="1" baseline="-25000" dirty="0" err="1" smtClean="0">
                  <a:solidFill>
                    <a:schemeClr val="accent4">
                      <a:lumMod val="10000"/>
                    </a:schemeClr>
                  </a:solidFill>
                </a:rPr>
                <a:t>g</a:t>
              </a:r>
              <a:r>
                <a:rPr lang="en-AU" b="1" dirty="0" smtClean="0">
                  <a:solidFill>
                    <a:schemeClr val="accent4">
                      <a:lumMod val="10000"/>
                    </a:schemeClr>
                  </a:solidFill>
                </a:rPr>
                <a:t> = 800 N</a:t>
              </a:r>
              <a:endParaRPr lang="en-AU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 rot="10800000">
            <a:off x="6711744" y="3595692"/>
            <a:ext cx="1460656" cy="1253602"/>
            <a:chOff x="1060436" y="4221088"/>
            <a:chExt cx="1460656" cy="1253602"/>
          </a:xfrm>
        </p:grpSpPr>
        <p:cxnSp>
          <p:nvCxnSpPr>
            <p:cNvPr id="40" name="Straight Arrow Connector 39"/>
            <p:cNvCxnSpPr/>
            <p:nvPr/>
          </p:nvCxnSpPr>
          <p:spPr bwMode="auto">
            <a:xfrm>
              <a:off x="1790764" y="4221088"/>
              <a:ext cx="0" cy="795144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1" name="TextBox 40"/>
            <p:cNvSpPr txBox="1"/>
            <p:nvPr/>
          </p:nvSpPr>
          <p:spPr>
            <a:xfrm rot="10800000">
              <a:off x="1060436" y="5105358"/>
              <a:ext cx="1460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b="1" dirty="0" err="1" smtClean="0">
                  <a:solidFill>
                    <a:schemeClr val="accent4">
                      <a:lumMod val="10000"/>
                    </a:schemeClr>
                  </a:solidFill>
                </a:rPr>
                <a:t>F</a:t>
              </a:r>
              <a:r>
                <a:rPr lang="en-AU" b="1" baseline="-25000" dirty="0" err="1" smtClean="0">
                  <a:solidFill>
                    <a:schemeClr val="accent4">
                      <a:lumMod val="10000"/>
                    </a:schemeClr>
                  </a:solidFill>
                </a:rPr>
                <a:t>g</a:t>
              </a:r>
              <a:r>
                <a:rPr lang="en-AU" b="1" dirty="0" smtClean="0">
                  <a:solidFill>
                    <a:schemeClr val="accent4">
                      <a:lumMod val="10000"/>
                    </a:schemeClr>
                  </a:solidFill>
                </a:rPr>
                <a:t> = 1000 N</a:t>
              </a:r>
              <a:endParaRPr lang="en-AU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6268597" y="2012154"/>
            <a:ext cx="23469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smtClean="0">
                <a:solidFill>
                  <a:schemeClr val="accent4">
                    <a:lumMod val="10000"/>
                  </a:schemeClr>
                </a:solidFill>
              </a:rPr>
              <a:t>Terminal Velocity is reached as the forces are no longer unbalanced.</a:t>
            </a:r>
            <a:endParaRPr lang="en-AU" b="1" dirty="0">
              <a:solidFill>
                <a:schemeClr val="accent4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0376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4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alphaModFix amt="86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480" y="2209800"/>
            <a:ext cx="6143668" cy="1143000"/>
          </a:xfrm>
        </p:spPr>
        <p:txBody>
          <a:bodyPr/>
          <a:lstStyle/>
          <a:p>
            <a:pPr algn="ctr"/>
            <a:r>
              <a:rPr lang="en-AU" dirty="0" smtClean="0"/>
              <a:t>Force as a Vector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Chapter 8.1 </a:t>
            </a:r>
          </a:p>
          <a:p>
            <a:r>
              <a:rPr lang="en-AU" dirty="0" smtClean="0"/>
              <a:t>Pages 242 - 246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62835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alphaModFix amt="86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400600"/>
          </a:xfrm>
          <a:solidFill>
            <a:schemeClr val="accent6">
              <a:lumMod val="50000"/>
              <a:alpha val="5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AU" sz="2800" b="1" u="sng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Homework</a:t>
            </a:r>
            <a:endParaRPr lang="en-AU" sz="28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AU" sz="28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AU" sz="28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AU" sz="28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124744"/>
          </a:xfrm>
        </p:spPr>
        <p:txBody>
          <a:bodyPr/>
          <a:lstStyle/>
          <a:p>
            <a:r>
              <a:rPr lang="en-AU" sz="3900" dirty="0"/>
              <a:t>Homework, Context &amp; Keywords</a:t>
            </a:r>
            <a:endParaRPr lang="en-AU" sz="3900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755576" y="2276872"/>
            <a:ext cx="7848871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Complete all questions from Set </a:t>
            </a:r>
            <a:r>
              <a:rPr lang="en-AU" sz="28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8.2 </a:t>
            </a:r>
            <a:r>
              <a:rPr lang="en-AU" sz="28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- due first lesson next week.</a:t>
            </a:r>
          </a:p>
          <a:p>
            <a:endParaRPr lang="en-AU" sz="28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>
              <a:spcAft>
                <a:spcPts val="1200"/>
              </a:spcAft>
            </a:pPr>
            <a:r>
              <a:rPr lang="en-AU" sz="28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Read Chapter </a:t>
            </a:r>
            <a:r>
              <a:rPr lang="en-AU" sz="28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8.3, page 250-257 and answer </a:t>
            </a:r>
            <a:endParaRPr lang="en-AU" sz="28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spcAft>
                <a:spcPts val="1200"/>
              </a:spcAft>
              <a:buNone/>
            </a:pPr>
            <a:r>
              <a:rPr lang="en-AU" sz="28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AU" sz="28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Q1 Set 8.3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AU" sz="28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    by </a:t>
            </a:r>
            <a:r>
              <a:rPr lang="en-AU" sz="28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next lesson.</a:t>
            </a:r>
          </a:p>
        </p:txBody>
      </p:sp>
    </p:spTree>
    <p:extLst>
      <p:ext uri="{BB962C8B-B14F-4D97-AF65-F5344CB8AC3E}">
        <p14:creationId xmlns:p14="http://schemas.microsoft.com/office/powerpoint/2010/main" val="1516874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alphaModFix amt="86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480" y="2209800"/>
            <a:ext cx="6143668" cy="1143000"/>
          </a:xfrm>
        </p:spPr>
        <p:txBody>
          <a:bodyPr/>
          <a:lstStyle/>
          <a:p>
            <a:pPr algn="ctr"/>
            <a:r>
              <a:rPr lang="en-AU" dirty="0" smtClean="0"/>
              <a:t>Newton’s Laws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Chapter 8.3 </a:t>
            </a:r>
          </a:p>
          <a:p>
            <a:r>
              <a:rPr lang="en-AU" dirty="0" smtClean="0"/>
              <a:t>Pages 250 - 257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78294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alphaModFix amt="86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85708"/>
            <a:ext cx="8715436" cy="914400"/>
          </a:xfrm>
        </p:spPr>
        <p:txBody>
          <a:bodyPr/>
          <a:lstStyle/>
          <a:p>
            <a:r>
              <a:rPr lang="en-AU" dirty="0" smtClean="0"/>
              <a:t>Newtons First Law of Motion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1142984"/>
            <a:ext cx="8701118" cy="5500726"/>
          </a:xfrm>
          <a:solidFill>
            <a:schemeClr val="accent2">
              <a:lumMod val="50000"/>
              <a:alpha val="73000"/>
            </a:schemeClr>
          </a:solidFill>
        </p:spPr>
        <p:txBody>
          <a:bodyPr/>
          <a:lstStyle/>
          <a:p>
            <a:pPr>
              <a:buNone/>
            </a:pPr>
            <a:endParaRPr lang="en-US" sz="4000" i="1" dirty="0" smtClean="0">
              <a:solidFill>
                <a:srgbClr val="EAF862"/>
              </a:solidFill>
              <a:latin typeface="Georgia" pitchFamily="18" charset="0"/>
            </a:endParaRPr>
          </a:p>
          <a:p>
            <a:pPr>
              <a:buNone/>
            </a:pPr>
            <a:r>
              <a:rPr lang="en-US" sz="4000" i="1" dirty="0" smtClean="0">
                <a:solidFill>
                  <a:srgbClr val="EAF862"/>
                </a:solidFill>
                <a:latin typeface="Georgia" pitchFamily="18" charset="0"/>
              </a:rPr>
              <a:t>	An object at rest will stay at rest, and an object in motion will stay in motion at constant velocity, unless acted upon by an unbalanced force.</a:t>
            </a:r>
            <a:endParaRPr lang="en-AU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alphaModFix amt="86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85708"/>
            <a:ext cx="8715436" cy="914400"/>
          </a:xfrm>
        </p:spPr>
        <p:txBody>
          <a:bodyPr/>
          <a:lstStyle/>
          <a:p>
            <a:r>
              <a:rPr lang="en-AU" dirty="0" smtClean="0"/>
              <a:t>Newtons First Law of Motion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142984"/>
            <a:ext cx="4429156" cy="5500726"/>
          </a:xfrm>
          <a:solidFill>
            <a:schemeClr val="accent2">
              <a:lumMod val="50000"/>
              <a:alpha val="73000"/>
            </a:schemeClr>
          </a:solidFill>
        </p:spPr>
        <p:txBody>
          <a:bodyPr/>
          <a:lstStyle/>
          <a:p>
            <a:pPr>
              <a:buNone/>
            </a:pPr>
            <a:r>
              <a:rPr lang="en-US" i="1" dirty="0" smtClean="0">
                <a:solidFill>
                  <a:srgbClr val="EAF862"/>
                </a:solidFill>
                <a:latin typeface="Georgia" pitchFamily="18" charset="0"/>
              </a:rPr>
              <a:t>	</a:t>
            </a:r>
            <a:r>
              <a:rPr lang="en-US" sz="2800" dirty="0" smtClean="0">
                <a:solidFill>
                  <a:schemeClr val="bg2">
                    <a:lumMod val="10000"/>
                    <a:lumOff val="90000"/>
                  </a:schemeClr>
                </a:solidFill>
              </a:rPr>
              <a:t>Inertia is the  tendency of an object to resist changes in its velocity: whether in motion or motionless.</a:t>
            </a:r>
          </a:p>
          <a:p>
            <a:endParaRPr lang="en-AU" sz="2800" dirty="0">
              <a:solidFill>
                <a:schemeClr val="bg2">
                  <a:lumMod val="10000"/>
                  <a:lumOff val="90000"/>
                </a:schemeClr>
              </a:solidFill>
            </a:endParaRPr>
          </a:p>
        </p:txBody>
      </p:sp>
      <p:pic>
        <p:nvPicPr>
          <p:cNvPr id="4" name="j0202044.jpg">
            <a:hlinkClick r:id="" action="ppaction://media"/>
          </p:cNvPr>
          <p:cNvPicPr>
            <a:picLocks noRot="1" noChangeAspect="1" noChangeArrowheads="1"/>
          </p:cNvPicPr>
          <p:nvPr>
            <a:videoFile r:link="rId1"/>
          </p:nvPr>
        </p:nvPicPr>
        <p:blipFill>
          <a:blip r:embed="rId4"/>
          <a:srcRect/>
          <a:stretch>
            <a:fillRect/>
          </a:stretch>
        </p:blipFill>
        <p:spPr>
          <a:xfrm>
            <a:off x="4857752" y="1428736"/>
            <a:ext cx="4151309" cy="3155950"/>
          </a:xfrm>
          <a:prstGeom prst="rect">
            <a:avLst/>
          </a:prstGeom>
        </p:spPr>
      </p:pic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4857752" y="4714884"/>
            <a:ext cx="4143404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These pumpkins will not move unless acted on by an unbalanced force.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>
                <p:cTn id="12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alphaModFix amt="86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85708"/>
            <a:ext cx="8715436" cy="914400"/>
          </a:xfrm>
        </p:spPr>
        <p:txBody>
          <a:bodyPr/>
          <a:lstStyle/>
          <a:p>
            <a:r>
              <a:rPr lang="en-AU" dirty="0" smtClean="0"/>
              <a:t>Newtons First Law of Motion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142984"/>
            <a:ext cx="5143536" cy="5500726"/>
          </a:xfrm>
          <a:solidFill>
            <a:schemeClr val="accent2">
              <a:lumMod val="50000"/>
              <a:alpha val="73000"/>
            </a:schemeClr>
          </a:solidFill>
        </p:spPr>
        <p:txBody>
          <a:bodyPr/>
          <a:lstStyle/>
          <a:p>
            <a:pPr>
              <a:buNone/>
            </a:pPr>
            <a:r>
              <a:rPr lang="en-US" sz="2800" dirty="0" smtClean="0">
                <a:solidFill>
                  <a:schemeClr val="bg2">
                    <a:lumMod val="10000"/>
                    <a:lumOff val="90000"/>
                  </a:schemeClr>
                </a:solidFill>
              </a:rPr>
              <a:t>	Unless acted upon by an unbalanced force, this golf ball would sit on the tee forever. </a:t>
            </a:r>
          </a:p>
          <a:p>
            <a:endParaRPr lang="en-AU" sz="2800" dirty="0">
              <a:solidFill>
                <a:schemeClr val="bg2">
                  <a:lumMod val="10000"/>
                  <a:lumOff val="90000"/>
                </a:schemeClr>
              </a:solidFill>
            </a:endParaRPr>
          </a:p>
        </p:txBody>
      </p:sp>
      <p:pic>
        <p:nvPicPr>
          <p:cNvPr id="131074" name="Picture 2" descr="http://www.golfplayermania.com/files/images/iStock_Golf%20Ball%20on%20a%20Tee-XSmall_0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57554" y="2981778"/>
            <a:ext cx="5457834" cy="34142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alphaModFix amt="86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85708"/>
            <a:ext cx="8715436" cy="914400"/>
          </a:xfrm>
        </p:spPr>
        <p:txBody>
          <a:bodyPr/>
          <a:lstStyle/>
          <a:p>
            <a:r>
              <a:rPr lang="en-AU" dirty="0" smtClean="0"/>
              <a:t>Newtons First Law of Motion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142984"/>
            <a:ext cx="8701118" cy="5500726"/>
          </a:xfrm>
          <a:solidFill>
            <a:schemeClr val="accent2">
              <a:lumMod val="50000"/>
              <a:alpha val="73000"/>
            </a:schemeClr>
          </a:solidFill>
        </p:spPr>
        <p:txBody>
          <a:bodyPr/>
          <a:lstStyle/>
          <a:p>
            <a:pPr>
              <a:buNone/>
              <a:defRPr/>
            </a:pPr>
            <a:r>
              <a:rPr lang="en-US" sz="2800" dirty="0">
                <a:solidFill>
                  <a:schemeClr val="bg2">
                    <a:lumMod val="10000"/>
                    <a:lumOff val="90000"/>
                  </a:schemeClr>
                </a:solidFill>
              </a:rPr>
              <a:t>Why then, do we observe every day objects in motion slowing down and becoming motionless seemingly without an outside </a:t>
            </a:r>
            <a:r>
              <a:rPr lang="en-US" sz="2800" dirty="0" smtClean="0">
                <a:solidFill>
                  <a:schemeClr val="bg2">
                    <a:lumMod val="10000"/>
                    <a:lumOff val="90000"/>
                  </a:schemeClr>
                </a:solidFill>
              </a:rPr>
              <a:t>force?</a:t>
            </a:r>
          </a:p>
          <a:p>
            <a:pPr>
              <a:buNone/>
              <a:defRPr/>
            </a:pPr>
            <a:r>
              <a:rPr lang="en-US" sz="2800" dirty="0" smtClean="0">
                <a:solidFill>
                  <a:schemeClr val="bg2">
                    <a:lumMod val="10000"/>
                    <a:lumOff val="90000"/>
                  </a:schemeClr>
                </a:solidFill>
              </a:rPr>
              <a:t>It’s </a:t>
            </a:r>
            <a:r>
              <a:rPr lang="en-US" sz="2800" dirty="0">
                <a:solidFill>
                  <a:schemeClr val="bg2">
                    <a:lumMod val="10000"/>
                    <a:lumOff val="90000"/>
                  </a:schemeClr>
                </a:solidFill>
              </a:rPr>
              <a:t>a force we sometimes cannot see – friction</a:t>
            </a:r>
            <a:r>
              <a:rPr lang="en-US" sz="2800" dirty="0" smtClean="0">
                <a:solidFill>
                  <a:schemeClr val="bg2">
                    <a:lumMod val="10000"/>
                    <a:lumOff val="90000"/>
                  </a:schemeClr>
                </a:solidFill>
              </a:rPr>
              <a:t>.</a:t>
            </a:r>
          </a:p>
          <a:p>
            <a:pPr>
              <a:lnSpc>
                <a:spcPct val="90000"/>
              </a:lnSpc>
              <a:buNone/>
              <a:defRPr/>
            </a:pPr>
            <a:endParaRPr lang="en-US" sz="2800" dirty="0" smtClean="0">
              <a:solidFill>
                <a:schemeClr val="bg2">
                  <a:lumMod val="10000"/>
                  <a:lumOff val="90000"/>
                </a:schemeClr>
              </a:solidFill>
            </a:endParaRPr>
          </a:p>
          <a:p>
            <a:pPr>
              <a:lnSpc>
                <a:spcPct val="90000"/>
              </a:lnSpc>
              <a:buNone/>
              <a:defRPr/>
            </a:pPr>
            <a:r>
              <a:rPr lang="en-US" sz="2800" dirty="0" smtClean="0">
                <a:solidFill>
                  <a:schemeClr val="bg2">
                    <a:lumMod val="10000"/>
                    <a:lumOff val="90000"/>
                  </a:schemeClr>
                </a:solidFill>
              </a:rPr>
              <a:t>There </a:t>
            </a:r>
            <a:r>
              <a:rPr lang="en-US" sz="2800" dirty="0">
                <a:solidFill>
                  <a:schemeClr val="bg2">
                    <a:lumMod val="10000"/>
                    <a:lumOff val="90000"/>
                  </a:schemeClr>
                </a:solidFill>
              </a:rPr>
              <a:t>are four main types of friction:</a:t>
            </a:r>
          </a:p>
          <a:p>
            <a:pPr lvl="1">
              <a:lnSpc>
                <a:spcPct val="90000"/>
              </a:lnSpc>
              <a:defRPr/>
            </a:pPr>
            <a:r>
              <a:rPr lang="en-US" u="sng" dirty="0">
                <a:solidFill>
                  <a:schemeClr val="bg2">
                    <a:lumMod val="10000"/>
                    <a:lumOff val="90000"/>
                  </a:schemeClr>
                </a:solidFill>
              </a:rPr>
              <a:t>Sliding friction</a:t>
            </a:r>
            <a:r>
              <a:rPr lang="en-US" dirty="0">
                <a:solidFill>
                  <a:schemeClr val="bg2">
                    <a:lumMod val="10000"/>
                    <a:lumOff val="90000"/>
                  </a:schemeClr>
                </a:solidFill>
              </a:rPr>
              <a:t>: ice </a:t>
            </a:r>
            <a:r>
              <a:rPr lang="en-US" dirty="0" smtClean="0">
                <a:solidFill>
                  <a:schemeClr val="bg2">
                    <a:lumMod val="10000"/>
                    <a:lumOff val="90000"/>
                  </a:schemeClr>
                </a:solidFill>
              </a:rPr>
              <a:t>skating.</a:t>
            </a:r>
            <a:endParaRPr lang="en-US" dirty="0">
              <a:solidFill>
                <a:schemeClr val="bg2">
                  <a:lumMod val="10000"/>
                  <a:lumOff val="90000"/>
                </a:schemeClr>
              </a:solidFill>
            </a:endParaRPr>
          </a:p>
          <a:p>
            <a:pPr lvl="1">
              <a:lnSpc>
                <a:spcPct val="90000"/>
              </a:lnSpc>
              <a:defRPr/>
            </a:pPr>
            <a:r>
              <a:rPr lang="en-US" u="sng" dirty="0">
                <a:solidFill>
                  <a:schemeClr val="bg2">
                    <a:lumMod val="10000"/>
                    <a:lumOff val="90000"/>
                  </a:schemeClr>
                </a:solidFill>
              </a:rPr>
              <a:t>Rolling friction</a:t>
            </a:r>
            <a:r>
              <a:rPr lang="en-US" dirty="0">
                <a:solidFill>
                  <a:schemeClr val="bg2">
                    <a:lumMod val="10000"/>
                    <a:lumOff val="90000"/>
                  </a:schemeClr>
                </a:solidFill>
              </a:rPr>
              <a:t>: </a:t>
            </a:r>
            <a:r>
              <a:rPr lang="en-US" dirty="0" smtClean="0">
                <a:solidFill>
                  <a:schemeClr val="bg2">
                    <a:lumMod val="10000"/>
                    <a:lumOff val="90000"/>
                  </a:schemeClr>
                </a:solidFill>
              </a:rPr>
              <a:t>bowling.</a:t>
            </a:r>
            <a:endParaRPr lang="en-US" dirty="0">
              <a:solidFill>
                <a:schemeClr val="bg2">
                  <a:lumMod val="10000"/>
                  <a:lumOff val="90000"/>
                </a:schemeClr>
              </a:solidFill>
            </a:endParaRPr>
          </a:p>
          <a:p>
            <a:pPr lvl="1">
              <a:lnSpc>
                <a:spcPct val="90000"/>
              </a:lnSpc>
              <a:defRPr/>
            </a:pPr>
            <a:r>
              <a:rPr lang="en-US" u="sng" dirty="0">
                <a:solidFill>
                  <a:schemeClr val="bg2">
                    <a:lumMod val="10000"/>
                    <a:lumOff val="90000"/>
                  </a:schemeClr>
                </a:solidFill>
              </a:rPr>
              <a:t>Fluid friction (air or liquid)</a:t>
            </a:r>
            <a:r>
              <a:rPr lang="en-US" dirty="0">
                <a:solidFill>
                  <a:schemeClr val="bg2">
                    <a:lumMod val="10000"/>
                    <a:lumOff val="90000"/>
                  </a:schemeClr>
                </a:solidFill>
              </a:rPr>
              <a:t>: air or water </a:t>
            </a:r>
            <a:r>
              <a:rPr lang="en-US" dirty="0" smtClean="0">
                <a:solidFill>
                  <a:schemeClr val="bg2">
                    <a:lumMod val="10000"/>
                    <a:lumOff val="90000"/>
                  </a:schemeClr>
                </a:solidFill>
              </a:rPr>
              <a:t>resistance.</a:t>
            </a:r>
            <a:endParaRPr lang="en-US" dirty="0">
              <a:solidFill>
                <a:schemeClr val="bg2">
                  <a:lumMod val="10000"/>
                  <a:lumOff val="90000"/>
                </a:schemeClr>
              </a:solidFill>
            </a:endParaRPr>
          </a:p>
          <a:p>
            <a:pPr lvl="1">
              <a:lnSpc>
                <a:spcPct val="90000"/>
              </a:lnSpc>
              <a:defRPr/>
            </a:pPr>
            <a:r>
              <a:rPr lang="en-US" u="sng" dirty="0">
                <a:solidFill>
                  <a:schemeClr val="bg2">
                    <a:lumMod val="10000"/>
                    <a:lumOff val="90000"/>
                  </a:schemeClr>
                </a:solidFill>
              </a:rPr>
              <a:t>Static friction</a:t>
            </a:r>
            <a:r>
              <a:rPr lang="en-US" dirty="0">
                <a:solidFill>
                  <a:schemeClr val="bg2">
                    <a:lumMod val="10000"/>
                    <a:lumOff val="90000"/>
                  </a:schemeClr>
                </a:solidFill>
              </a:rPr>
              <a:t>: initial friction when moving an </a:t>
            </a:r>
            <a:r>
              <a:rPr lang="en-US" dirty="0" smtClean="0">
                <a:solidFill>
                  <a:schemeClr val="bg2">
                    <a:lumMod val="10000"/>
                    <a:lumOff val="90000"/>
                  </a:schemeClr>
                </a:solidFill>
              </a:rPr>
              <a:t>object.</a:t>
            </a:r>
            <a:endParaRPr lang="en-US" dirty="0">
              <a:solidFill>
                <a:schemeClr val="bg2">
                  <a:lumMod val="10000"/>
                  <a:lumOff val="90000"/>
                </a:schemeClr>
              </a:solidFill>
            </a:endParaRPr>
          </a:p>
          <a:p>
            <a:endParaRPr lang="en-AU" sz="2800" dirty="0">
              <a:solidFill>
                <a:schemeClr val="bg2">
                  <a:lumMod val="10000"/>
                  <a:lumOff val="9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alphaModFix amt="86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85708"/>
            <a:ext cx="8715436" cy="914400"/>
          </a:xfrm>
        </p:spPr>
        <p:txBody>
          <a:bodyPr/>
          <a:lstStyle/>
          <a:p>
            <a:r>
              <a:rPr lang="en-AU" dirty="0" smtClean="0"/>
              <a:t>Newtons First Law of Motion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3929066"/>
            <a:ext cx="7632848" cy="2714644"/>
          </a:xfrm>
          <a:solidFill>
            <a:schemeClr val="accent2">
              <a:lumMod val="50000"/>
              <a:alpha val="73000"/>
            </a:schemeClr>
          </a:solidFill>
        </p:spPr>
        <p:txBody>
          <a:bodyPr/>
          <a:lstStyle/>
          <a:p>
            <a:pPr>
              <a:spcBef>
                <a:spcPct val="50000"/>
              </a:spcBef>
              <a:buNone/>
              <a:defRPr/>
            </a:pPr>
            <a:r>
              <a:rPr lang="en-US" sz="2800" dirty="0">
                <a:solidFill>
                  <a:schemeClr val="bg2">
                    <a:lumMod val="10000"/>
                    <a:lumOff val="90000"/>
                  </a:schemeClr>
                </a:solidFill>
              </a:rPr>
              <a:t>Don’t let this be you. Wear seat belts.</a:t>
            </a:r>
          </a:p>
          <a:p>
            <a:pPr marL="0" indent="0">
              <a:spcBef>
                <a:spcPct val="50000"/>
              </a:spcBef>
              <a:buNone/>
              <a:defRPr/>
            </a:pPr>
            <a:r>
              <a:rPr lang="en-US" sz="2800" dirty="0">
                <a:solidFill>
                  <a:schemeClr val="bg2">
                    <a:lumMod val="10000"/>
                    <a:lumOff val="90000"/>
                  </a:schemeClr>
                </a:solidFill>
              </a:rPr>
              <a:t>Because of inertia, objects (including you) resist changes in their motion. When the car going 80 </a:t>
            </a:r>
            <a:r>
              <a:rPr lang="en-US" sz="2800" dirty="0" smtClean="0">
                <a:solidFill>
                  <a:schemeClr val="bg2">
                    <a:lumMod val="10000"/>
                    <a:lumOff val="90000"/>
                  </a:schemeClr>
                </a:solidFill>
              </a:rPr>
              <a:t>km h</a:t>
            </a:r>
            <a:r>
              <a:rPr lang="en-US" sz="2800" baseline="30000" dirty="0" smtClean="0">
                <a:solidFill>
                  <a:schemeClr val="bg2">
                    <a:lumMod val="10000"/>
                    <a:lumOff val="90000"/>
                  </a:schemeClr>
                </a:solidFill>
              </a:rPr>
              <a:t>-1</a:t>
            </a:r>
            <a:r>
              <a:rPr lang="en-US" sz="2800" dirty="0" smtClean="0">
                <a:solidFill>
                  <a:schemeClr val="bg2">
                    <a:lumMod val="10000"/>
                    <a:lumOff val="90000"/>
                  </a:schemeClr>
                </a:solidFill>
              </a:rPr>
              <a:t> </a:t>
            </a:r>
            <a:r>
              <a:rPr lang="en-US" sz="2800" dirty="0">
                <a:solidFill>
                  <a:schemeClr val="bg2">
                    <a:lumMod val="10000"/>
                    <a:lumOff val="90000"/>
                  </a:schemeClr>
                </a:solidFill>
              </a:rPr>
              <a:t>is stopped by the brick wall, your body keeps moving at 80 </a:t>
            </a:r>
            <a:r>
              <a:rPr lang="en-US" sz="2800" dirty="0" smtClean="0">
                <a:solidFill>
                  <a:schemeClr val="bg2">
                    <a:lumMod val="10000"/>
                    <a:lumOff val="90000"/>
                  </a:schemeClr>
                </a:solidFill>
              </a:rPr>
              <a:t>km h</a:t>
            </a:r>
            <a:r>
              <a:rPr lang="en-US" sz="2800" baseline="30000" dirty="0" smtClean="0">
                <a:solidFill>
                  <a:schemeClr val="bg2">
                    <a:lumMod val="10000"/>
                    <a:lumOff val="90000"/>
                  </a:schemeClr>
                </a:solidFill>
              </a:rPr>
              <a:t>-1</a:t>
            </a:r>
            <a:r>
              <a:rPr lang="en-US" sz="2800" dirty="0" smtClean="0">
                <a:solidFill>
                  <a:schemeClr val="bg2">
                    <a:lumMod val="10000"/>
                    <a:lumOff val="90000"/>
                  </a:schemeClr>
                </a:solidFill>
              </a:rPr>
              <a:t>.</a:t>
            </a:r>
            <a:endParaRPr lang="en-US" sz="2800" dirty="0">
              <a:solidFill>
                <a:schemeClr val="bg2">
                  <a:lumMod val="10000"/>
                  <a:lumOff val="90000"/>
                </a:schemeClr>
              </a:solidFill>
            </a:endParaRPr>
          </a:p>
          <a:p>
            <a:endParaRPr lang="en-AU" sz="2800" dirty="0">
              <a:solidFill>
                <a:schemeClr val="bg2">
                  <a:lumMod val="10000"/>
                  <a:lumOff val="90000"/>
                </a:schemeClr>
              </a:solidFill>
            </a:endParaRPr>
          </a:p>
        </p:txBody>
      </p:sp>
      <p:pic>
        <p:nvPicPr>
          <p:cNvPr id="4" name="Picture 3" descr="cci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1524000"/>
            <a:ext cx="6505575" cy="209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alphaModFix amt="86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85708"/>
            <a:ext cx="8715436" cy="914400"/>
          </a:xfrm>
        </p:spPr>
        <p:txBody>
          <a:bodyPr/>
          <a:lstStyle/>
          <a:p>
            <a:r>
              <a:rPr lang="en-AU" dirty="0" smtClean="0"/>
              <a:t>Newtons First Law of Motion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142984"/>
            <a:ext cx="8701118" cy="5500726"/>
          </a:xfrm>
          <a:solidFill>
            <a:schemeClr val="accent2">
              <a:lumMod val="50000"/>
              <a:alpha val="73000"/>
            </a:schemeClr>
          </a:solidFill>
        </p:spPr>
        <p:txBody>
          <a:bodyPr/>
          <a:lstStyle/>
          <a:p>
            <a:pPr>
              <a:buNone/>
            </a:pPr>
            <a:r>
              <a:rPr lang="en-AU" sz="2800" dirty="0">
                <a:solidFill>
                  <a:schemeClr val="bg2">
                    <a:lumMod val="10000"/>
                    <a:lumOff val="90000"/>
                  </a:schemeClr>
                </a:solidFill>
              </a:rPr>
              <a:t>Drawing Vector Diagrams</a:t>
            </a:r>
          </a:p>
          <a:p>
            <a:pPr>
              <a:buNone/>
            </a:pPr>
            <a:r>
              <a:rPr lang="en-AU" sz="2800" b="1" u="sng" dirty="0">
                <a:solidFill>
                  <a:schemeClr val="bg2">
                    <a:lumMod val="75000"/>
                    <a:lumOff val="25000"/>
                  </a:schemeClr>
                </a:solidFill>
              </a:rPr>
              <a:t>Example </a:t>
            </a:r>
            <a:r>
              <a:rPr lang="en-AU" sz="2800" b="1" u="sng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8.3 </a:t>
            </a:r>
            <a:r>
              <a:rPr lang="en-AU" sz="2800" b="1" u="sng" dirty="0">
                <a:solidFill>
                  <a:schemeClr val="bg2">
                    <a:lumMod val="75000"/>
                    <a:lumOff val="25000"/>
                  </a:schemeClr>
                </a:solidFill>
              </a:rPr>
              <a:t>a:</a:t>
            </a:r>
            <a:r>
              <a:rPr lang="en-AU" sz="2800" dirty="0">
                <a:solidFill>
                  <a:schemeClr val="bg2">
                    <a:lumMod val="10000"/>
                    <a:lumOff val="90000"/>
                  </a:schemeClr>
                </a:solidFill>
              </a:rPr>
              <a:t> Draw a vector diagram for the following activities. </a:t>
            </a:r>
            <a:endParaRPr lang="en-AU" sz="2800" dirty="0" smtClean="0">
              <a:solidFill>
                <a:schemeClr val="bg2">
                  <a:lumMod val="10000"/>
                  <a:lumOff val="90000"/>
                </a:schemeClr>
              </a:solidFill>
            </a:endParaRPr>
          </a:p>
          <a:p>
            <a:pPr marL="514350" indent="-514350">
              <a:buAutoNum type="alphaLcParenR"/>
            </a:pPr>
            <a:r>
              <a:rPr lang="en-AU" sz="2800" dirty="0" smtClean="0">
                <a:solidFill>
                  <a:schemeClr val="bg2">
                    <a:lumMod val="10000"/>
                    <a:lumOff val="90000"/>
                  </a:schemeClr>
                </a:solidFill>
              </a:rPr>
              <a:t>Riding a bike at a constant velocity</a:t>
            </a:r>
          </a:p>
          <a:p>
            <a:pPr marL="514350" indent="-514350">
              <a:buAutoNum type="alphaLcParenR"/>
            </a:pPr>
            <a:r>
              <a:rPr lang="en-AU" sz="2800" dirty="0" smtClean="0">
                <a:solidFill>
                  <a:schemeClr val="bg2">
                    <a:lumMod val="10000"/>
                    <a:lumOff val="90000"/>
                  </a:schemeClr>
                </a:solidFill>
              </a:rPr>
              <a:t>Abseiling down a cliff</a:t>
            </a:r>
          </a:p>
          <a:p>
            <a:pPr marL="514350" indent="-514350">
              <a:buAutoNum type="alphaLcParenR"/>
            </a:pPr>
            <a:r>
              <a:rPr lang="en-AU" sz="2800" dirty="0" smtClean="0">
                <a:solidFill>
                  <a:schemeClr val="bg2">
                    <a:lumMod val="10000"/>
                    <a:lumOff val="90000"/>
                  </a:schemeClr>
                </a:solidFill>
              </a:rPr>
              <a:t>Plane flying at constant velocity</a:t>
            </a:r>
          </a:p>
          <a:p>
            <a:pPr marL="514350" indent="-514350">
              <a:buNone/>
            </a:pPr>
            <a:endParaRPr lang="en-AU" sz="2800" dirty="0" smtClean="0">
              <a:solidFill>
                <a:schemeClr val="bg2">
                  <a:lumMod val="10000"/>
                  <a:lumOff val="90000"/>
                </a:schemeClr>
              </a:solidFill>
            </a:endParaRPr>
          </a:p>
          <a:p>
            <a:pPr marL="514350" indent="-514350">
              <a:buAutoNum type="alphaLcParenR"/>
            </a:pPr>
            <a:endParaRPr lang="en-AU" sz="2800" dirty="0">
              <a:solidFill>
                <a:schemeClr val="bg2">
                  <a:lumMod val="10000"/>
                  <a:lumOff val="90000"/>
                </a:schemeClr>
              </a:solidFill>
            </a:endParaRPr>
          </a:p>
        </p:txBody>
      </p:sp>
      <p:pic>
        <p:nvPicPr>
          <p:cNvPr id="97282" name="Picture 2" descr="http://scienceblogs.com/dotphysics/wp-content/blogs.dir/342/files/2012/04/i-8e13039f7f5c5feb649a6354a5f14f0a-2010-02-26_bike_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05399" y="2143116"/>
            <a:ext cx="2538600" cy="2500330"/>
          </a:xfrm>
          <a:prstGeom prst="rect">
            <a:avLst/>
          </a:prstGeom>
          <a:noFill/>
        </p:spPr>
      </p:pic>
      <p:pic>
        <p:nvPicPr>
          <p:cNvPr id="97284" name="Picture 4" descr="http://physics.wku.edu/phys201/Information/ProblemSolving/FBD_example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381500" y="4648199"/>
            <a:ext cx="4762500" cy="2209801"/>
          </a:xfrm>
          <a:prstGeom prst="rect">
            <a:avLst/>
          </a:prstGeom>
          <a:noFill/>
        </p:spPr>
      </p:pic>
      <p:pic>
        <p:nvPicPr>
          <p:cNvPr id="97287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4156234"/>
            <a:ext cx="4357686" cy="2701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alphaModFix amt="86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06" y="85708"/>
            <a:ext cx="9001188" cy="914400"/>
          </a:xfrm>
        </p:spPr>
        <p:txBody>
          <a:bodyPr/>
          <a:lstStyle/>
          <a:p>
            <a:r>
              <a:rPr lang="en-AU" dirty="0" smtClean="0"/>
              <a:t>Newtons Second Law of Motion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1142984"/>
            <a:ext cx="8858312" cy="5500726"/>
          </a:xfrm>
          <a:solidFill>
            <a:schemeClr val="accent2">
              <a:lumMod val="50000"/>
              <a:alpha val="73000"/>
            </a:schemeClr>
          </a:solidFill>
        </p:spPr>
        <p:txBody>
          <a:bodyPr/>
          <a:lstStyle/>
          <a:p>
            <a:pPr>
              <a:buNone/>
            </a:pPr>
            <a:endParaRPr lang="en-US" sz="4000" i="1" dirty="0" smtClean="0">
              <a:solidFill>
                <a:srgbClr val="EAF862"/>
              </a:solidFill>
              <a:latin typeface="Georgia" pitchFamily="18" charset="0"/>
            </a:endParaRPr>
          </a:p>
          <a:p>
            <a:pPr>
              <a:buNone/>
            </a:pPr>
            <a:r>
              <a:rPr lang="en-US" sz="4000" i="1" dirty="0">
                <a:solidFill>
                  <a:srgbClr val="EAF862"/>
                </a:solidFill>
                <a:latin typeface="Georgia" pitchFamily="18" charset="0"/>
                <a:ea typeface="+mn-ea"/>
                <a:cs typeface="+mn-cs"/>
              </a:rPr>
              <a:t> </a:t>
            </a:r>
            <a:r>
              <a:rPr lang="en-US" sz="4000" i="1" dirty="0" smtClean="0">
                <a:solidFill>
                  <a:srgbClr val="EAF862"/>
                </a:solidFill>
                <a:latin typeface="Georgia" pitchFamily="18" charset="0"/>
                <a:ea typeface="+mn-ea"/>
                <a:cs typeface="+mn-cs"/>
              </a:rPr>
              <a:t>	</a:t>
            </a:r>
            <a:r>
              <a:rPr lang="en-US" sz="4000" i="1" dirty="0" smtClean="0">
                <a:solidFill>
                  <a:srgbClr val="EAF862"/>
                </a:solidFill>
                <a:latin typeface="Georgia" pitchFamily="18" charset="0"/>
              </a:rPr>
              <a:t>T</a:t>
            </a:r>
            <a:r>
              <a:rPr lang="en-AU" sz="4000" i="1" dirty="0" smtClean="0">
                <a:solidFill>
                  <a:srgbClr val="EAF862"/>
                </a:solidFill>
                <a:latin typeface="Georgia" pitchFamily="18" charset="0"/>
              </a:rPr>
              <a:t>he acceleration of </a:t>
            </a:r>
            <a:r>
              <a:rPr lang="en-AU" sz="4000" i="1" dirty="0">
                <a:solidFill>
                  <a:srgbClr val="EAF862"/>
                </a:solidFill>
                <a:latin typeface="Georgia" pitchFamily="18" charset="0"/>
              </a:rPr>
              <a:t>a body, </a:t>
            </a:r>
            <a:r>
              <a:rPr lang="en-AU" sz="4000" b="1" i="1" dirty="0">
                <a:solidFill>
                  <a:srgbClr val="EAF862"/>
                </a:solidFill>
                <a:latin typeface="Georgia" pitchFamily="18" charset="0"/>
              </a:rPr>
              <a:t>a, </a:t>
            </a:r>
            <a:r>
              <a:rPr lang="en-AU" sz="4000" i="1" dirty="0">
                <a:solidFill>
                  <a:srgbClr val="EAF862"/>
                </a:solidFill>
                <a:latin typeface="Georgia" pitchFamily="18" charset="0"/>
              </a:rPr>
              <a:t>is directly proportional to the </a:t>
            </a:r>
            <a:r>
              <a:rPr lang="en-AU" sz="4000" i="1" dirty="0" smtClean="0">
                <a:solidFill>
                  <a:srgbClr val="EAF862"/>
                </a:solidFill>
                <a:latin typeface="Georgia" pitchFamily="18" charset="0"/>
              </a:rPr>
              <a:t>net </a:t>
            </a:r>
            <a:r>
              <a:rPr lang="en-AU" sz="4000" i="1" dirty="0">
                <a:solidFill>
                  <a:srgbClr val="EAF862"/>
                </a:solidFill>
                <a:latin typeface="Georgia" pitchFamily="18" charset="0"/>
              </a:rPr>
              <a:t>force acting on it, </a:t>
            </a:r>
            <a:r>
              <a:rPr lang="en-AU" sz="4000" b="1" i="1" dirty="0">
                <a:solidFill>
                  <a:srgbClr val="EAF862"/>
                </a:solidFill>
                <a:latin typeface="Georgia" pitchFamily="18" charset="0"/>
              </a:rPr>
              <a:t>ΣF, </a:t>
            </a:r>
            <a:r>
              <a:rPr lang="en-AU" sz="4000" i="1" dirty="0" smtClean="0">
                <a:solidFill>
                  <a:srgbClr val="EAF862"/>
                </a:solidFill>
                <a:latin typeface="Georgia" pitchFamily="18" charset="0"/>
              </a:rPr>
              <a:t>and indirectly </a:t>
            </a:r>
            <a:r>
              <a:rPr lang="en-AU" sz="4000" i="1" dirty="0">
                <a:solidFill>
                  <a:srgbClr val="EAF862"/>
                </a:solidFill>
                <a:latin typeface="Georgia" pitchFamily="18" charset="0"/>
              </a:rPr>
              <a:t>proportional to its mass, m</a:t>
            </a:r>
            <a:r>
              <a:rPr lang="en-AU" sz="4000" i="1" dirty="0" smtClean="0">
                <a:solidFill>
                  <a:srgbClr val="EAF862"/>
                </a:solidFill>
                <a:latin typeface="Georgia" pitchFamily="18" charset="0"/>
              </a:rPr>
              <a:t>:</a:t>
            </a:r>
            <a:endParaRPr lang="en-US" sz="4000" i="1" dirty="0">
              <a:solidFill>
                <a:srgbClr val="EAF862"/>
              </a:solidFill>
              <a:latin typeface="Georgia" pitchFamily="18" charset="0"/>
            </a:endParaRPr>
          </a:p>
          <a:p>
            <a:pPr>
              <a:buNone/>
            </a:pPr>
            <a:r>
              <a:rPr lang="en-US" sz="4000" i="1" dirty="0" smtClean="0">
                <a:solidFill>
                  <a:srgbClr val="EAF862"/>
                </a:solidFill>
                <a:latin typeface="Georgia" pitchFamily="18" charset="0"/>
              </a:rPr>
              <a:t>			 	</a:t>
            </a:r>
            <a:r>
              <a:rPr lang="el-GR" sz="6000" i="1" dirty="0" smtClean="0">
                <a:solidFill>
                  <a:srgbClr val="EAF862"/>
                </a:solidFill>
                <a:latin typeface="Georgia" pitchFamily="18" charset="0"/>
              </a:rPr>
              <a:t>Σ</a:t>
            </a:r>
            <a:r>
              <a:rPr lang="en-US" sz="6000" i="1" dirty="0" smtClean="0">
                <a:solidFill>
                  <a:srgbClr val="EAF862"/>
                </a:solidFill>
                <a:latin typeface="Georgia" pitchFamily="18" charset="0"/>
              </a:rPr>
              <a:t>F=ma</a:t>
            </a:r>
          </a:p>
          <a:p>
            <a:pPr>
              <a:buNone/>
            </a:pPr>
            <a:r>
              <a:rPr lang="en-US" sz="6000" i="1" dirty="0">
                <a:solidFill>
                  <a:srgbClr val="EAF862"/>
                </a:solidFill>
                <a:latin typeface="Georgia" pitchFamily="18" charset="0"/>
              </a:rPr>
              <a:t>	</a:t>
            </a:r>
            <a:r>
              <a:rPr lang="en-US" sz="3600" b="1" dirty="0" smtClean="0">
                <a:solidFill>
                  <a:srgbClr val="EAF862"/>
                </a:solidFill>
                <a:latin typeface="Georgia" pitchFamily="18" charset="0"/>
              </a:rPr>
              <a:t>Force is measured in Newton's (N)</a:t>
            </a:r>
            <a:endParaRPr lang="en-AU" sz="3600" b="1" dirty="0">
              <a:solidFill>
                <a:srgbClr val="EAF862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alphaModFix amt="86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06" y="85708"/>
            <a:ext cx="9001188" cy="914400"/>
          </a:xfrm>
        </p:spPr>
        <p:txBody>
          <a:bodyPr/>
          <a:lstStyle/>
          <a:p>
            <a:r>
              <a:rPr lang="en-AU" dirty="0" smtClean="0"/>
              <a:t>Newtons Second Law of Motion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142984"/>
            <a:ext cx="8701118" cy="5500726"/>
          </a:xfrm>
          <a:solidFill>
            <a:schemeClr val="accent2">
              <a:lumMod val="50000"/>
              <a:alpha val="73000"/>
            </a:schemeClr>
          </a:solidFill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800" b="1" dirty="0" smtClean="0">
                <a:solidFill>
                  <a:schemeClr val="bg2">
                    <a:lumMod val="10000"/>
                    <a:lumOff val="90000"/>
                  </a:schemeClr>
                </a:solidFill>
              </a:rPr>
              <a:t>Newton’s 2</a:t>
            </a:r>
            <a:r>
              <a:rPr lang="en-US" sz="2800" b="1" baseline="30000" dirty="0" smtClean="0">
                <a:solidFill>
                  <a:schemeClr val="bg2">
                    <a:lumMod val="10000"/>
                    <a:lumOff val="90000"/>
                  </a:schemeClr>
                </a:solidFill>
              </a:rPr>
              <a:t>nd</a:t>
            </a:r>
            <a:r>
              <a:rPr lang="en-US" sz="2800" b="1" dirty="0" smtClean="0">
                <a:solidFill>
                  <a:schemeClr val="bg2">
                    <a:lumMod val="10000"/>
                    <a:lumOff val="90000"/>
                  </a:schemeClr>
                </a:solidFill>
              </a:rPr>
              <a:t> Law proves that different masses accelerate to the earth at the same rate, but with different forces</a:t>
            </a:r>
            <a:r>
              <a:rPr lang="en-US" sz="2800" b="1" dirty="0" smtClean="0">
                <a:solidFill>
                  <a:schemeClr val="bg2">
                    <a:lumMod val="10000"/>
                    <a:lumOff val="90000"/>
                  </a:schemeClr>
                </a:solidFill>
              </a:rPr>
              <a:t>.</a:t>
            </a:r>
          </a:p>
          <a:p>
            <a:pPr marL="0" indent="0">
              <a:spcBef>
                <a:spcPts val="0"/>
              </a:spcBef>
              <a:buNone/>
            </a:pPr>
            <a:endParaRPr lang="en-US" sz="2800" b="1" dirty="0" smtClean="0">
              <a:solidFill>
                <a:schemeClr val="bg2">
                  <a:lumMod val="10000"/>
                  <a:lumOff val="90000"/>
                </a:schemeClr>
              </a:solidFill>
            </a:endParaRPr>
          </a:p>
          <a:p>
            <a:r>
              <a:rPr lang="en-US" sz="2800" dirty="0" smtClean="0">
                <a:solidFill>
                  <a:schemeClr val="bg2">
                    <a:lumMod val="10000"/>
                    <a:lumOff val="90000"/>
                  </a:schemeClr>
                </a:solidFill>
              </a:rPr>
              <a:t>We know that objects with different masses accelerate to the ground at the same rate.</a:t>
            </a:r>
          </a:p>
          <a:p>
            <a:r>
              <a:rPr lang="en-US" sz="2800" dirty="0" smtClean="0">
                <a:solidFill>
                  <a:schemeClr val="bg2">
                    <a:lumMod val="10000"/>
                    <a:lumOff val="90000"/>
                  </a:schemeClr>
                </a:solidFill>
              </a:rPr>
              <a:t>However, because of the Second Law we know that they don’t hit the ground with the same force.</a:t>
            </a:r>
          </a:p>
          <a:p>
            <a:pPr marL="0" indent="0">
              <a:spcBef>
                <a:spcPts val="0"/>
              </a:spcBef>
              <a:buNone/>
            </a:pPr>
            <a:endParaRPr lang="en-AU" sz="2800" dirty="0">
              <a:solidFill>
                <a:schemeClr val="bg2">
                  <a:lumMod val="10000"/>
                  <a:lumOff val="9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alphaModFix amt="86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401638" y="3957638"/>
            <a:ext cx="8124825" cy="2544762"/>
            <a:chOff x="253" y="2493"/>
            <a:chExt cx="5118" cy="1603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4">
              <a:lum bright="-30000" contrast="36000"/>
            </a:blip>
            <a:srcRect t="27345" b="30890"/>
            <a:stretch>
              <a:fillRect/>
            </a:stretch>
          </p:blipFill>
          <p:spPr bwMode="auto">
            <a:xfrm>
              <a:off x="253" y="2493"/>
              <a:ext cx="5119" cy="1604"/>
            </a:xfrm>
            <a:prstGeom prst="rect">
              <a:avLst/>
            </a:prstGeom>
            <a:noFill/>
          </p:spPr>
        </p:pic>
        <p:sp>
          <p:nvSpPr>
            <p:cNvPr id="6147" name="AutoShape 3"/>
            <p:cNvSpPr>
              <a:spLocks noChangeArrowheads="1"/>
            </p:cNvSpPr>
            <p:nvPr/>
          </p:nvSpPr>
          <p:spPr bwMode="auto">
            <a:xfrm>
              <a:off x="253" y="2493"/>
              <a:ext cx="5119" cy="1604"/>
            </a:xfrm>
            <a:prstGeom prst="roundRect">
              <a:avLst>
                <a:gd name="adj" fmla="val 60"/>
              </a:avLst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AU"/>
            </a:p>
          </p:txBody>
        </p:sp>
      </p:grp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6103938" y="406400"/>
            <a:ext cx="2771775" cy="3201988"/>
            <a:chOff x="3845" y="256"/>
            <a:chExt cx="1746" cy="2017"/>
          </a:xfrm>
        </p:grpSpPr>
        <p:pic>
          <p:nvPicPr>
            <p:cNvPr id="6149" name="Picture 5"/>
            <p:cNvPicPr>
              <a:picLocks noChangeAspect="1" noChangeArrowheads="1"/>
            </p:cNvPicPr>
            <p:nvPr/>
          </p:nvPicPr>
          <p:blipFill>
            <a:blip r:embed="rId5">
              <a:lum bright="-30000" contrast="36000"/>
            </a:blip>
            <a:srcRect l="1993" t="27582" r="63882" b="19868"/>
            <a:stretch>
              <a:fillRect/>
            </a:stretch>
          </p:blipFill>
          <p:spPr bwMode="auto">
            <a:xfrm>
              <a:off x="3845" y="256"/>
              <a:ext cx="1747" cy="2018"/>
            </a:xfrm>
            <a:prstGeom prst="rect">
              <a:avLst/>
            </a:prstGeom>
            <a:noFill/>
          </p:spPr>
        </p:pic>
        <p:sp>
          <p:nvSpPr>
            <p:cNvPr id="6150" name="AutoShape 6"/>
            <p:cNvSpPr>
              <a:spLocks noChangeArrowheads="1"/>
            </p:cNvSpPr>
            <p:nvPr/>
          </p:nvSpPr>
          <p:spPr bwMode="auto">
            <a:xfrm>
              <a:off x="3845" y="256"/>
              <a:ext cx="1747" cy="2018"/>
            </a:xfrm>
            <a:prstGeom prst="roundRect">
              <a:avLst>
                <a:gd name="adj" fmla="val 56"/>
              </a:avLst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AU"/>
            </a:p>
          </p:txBody>
        </p:sp>
      </p:grpSp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496888" y="500042"/>
            <a:ext cx="4895850" cy="1731243"/>
          </a:xfrm>
          <a:prstGeom prst="rect">
            <a:avLst/>
          </a:prstGeom>
          <a:solidFill>
            <a:schemeClr val="accent3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  <a:spcBef>
                <a:spcPts val="22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u="sng" dirty="0">
                <a:solidFill>
                  <a:srgbClr val="002060"/>
                </a:solidFill>
              </a:rPr>
              <a:t>Contact </a:t>
            </a:r>
            <a:r>
              <a:rPr lang="en-GB" sz="4000" u="sng" dirty="0" smtClean="0">
                <a:solidFill>
                  <a:srgbClr val="002060"/>
                </a:solidFill>
              </a:rPr>
              <a:t>Forces</a:t>
            </a:r>
            <a:endParaRPr lang="en-GB" sz="4000" u="sng" dirty="0">
              <a:solidFill>
                <a:srgbClr val="002060"/>
              </a:solidFill>
            </a:endParaRPr>
          </a:p>
          <a:p>
            <a:pPr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dirty="0" smtClean="0">
                <a:solidFill>
                  <a:srgbClr val="002060"/>
                </a:solidFill>
              </a:rPr>
              <a:t>Involve </a:t>
            </a:r>
            <a:r>
              <a:rPr lang="en-GB" sz="2800" dirty="0">
                <a:solidFill>
                  <a:srgbClr val="002060"/>
                </a:solidFill>
              </a:rPr>
              <a:t>physical contact between objects.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alphaModFix amt="86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Grp="1" noChangeArrowheads="1"/>
          </p:cNvSpPr>
          <p:nvPr>
            <p:ph type="title"/>
          </p:nvPr>
        </p:nvSpPr>
        <p:spPr>
          <a:xfrm>
            <a:off x="214282" y="1142984"/>
            <a:ext cx="8786874" cy="1285884"/>
          </a:xfrm>
          <a:solidFill>
            <a:schemeClr val="accent2">
              <a:lumMod val="50000"/>
              <a:alpha val="73000"/>
            </a:schemeClr>
          </a:solidFill>
        </p:spPr>
        <p:txBody>
          <a:bodyPr anchor="t"/>
          <a:lstStyle/>
          <a:p>
            <a:pPr algn="l" eaLnBrk="1" hangingPunct="1"/>
            <a:r>
              <a:rPr lang="en-US" sz="2800" b="1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+mn-lt"/>
              </a:rPr>
              <a:t>Newton’s Second Law proves that different masses accelerate to the earth at the same rate, but with different forces.</a:t>
            </a:r>
          </a:p>
        </p:txBody>
      </p:sp>
      <p:sp>
        <p:nvSpPr>
          <p:cNvPr id="20483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214282" y="2428868"/>
            <a:ext cx="5000660" cy="4024468"/>
          </a:xfrm>
          <a:solidFill>
            <a:schemeClr val="accent2">
              <a:lumMod val="50000"/>
              <a:alpha val="73000"/>
            </a:schemeClr>
          </a:solidFill>
        </p:spPr>
        <p:txBody>
          <a:bodyPr/>
          <a:lstStyle/>
          <a:p>
            <a:pPr eaLnBrk="1" hangingPunct="1"/>
            <a:r>
              <a:rPr lang="en-US" sz="2800" dirty="0" smtClean="0">
                <a:solidFill>
                  <a:schemeClr val="bg2">
                    <a:lumMod val="10000"/>
                    <a:lumOff val="90000"/>
                  </a:schemeClr>
                </a:solidFill>
              </a:rPr>
              <a:t>We know that objects with different masses accelerate to the ground at the same rate.</a:t>
            </a:r>
          </a:p>
          <a:p>
            <a:pPr eaLnBrk="1" hangingPunct="1"/>
            <a:r>
              <a:rPr lang="en-US" sz="2800" dirty="0" smtClean="0">
                <a:solidFill>
                  <a:schemeClr val="bg2">
                    <a:lumMod val="10000"/>
                    <a:lumOff val="90000"/>
                  </a:schemeClr>
                </a:solidFill>
              </a:rPr>
              <a:t>However, because of the Second Law we know that they don’t hit the ground with the same force.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71406" y="85708"/>
            <a:ext cx="9001188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40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Newtons Second Law of Motion</a:t>
            </a:r>
            <a:endParaRPr kumimoji="0" lang="en-AU" sz="40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357818" y="2571744"/>
            <a:ext cx="3643370" cy="3643338"/>
            <a:chOff x="5143504" y="1857364"/>
            <a:chExt cx="3643370" cy="3643338"/>
          </a:xfrm>
        </p:grpSpPr>
        <p:pic>
          <p:nvPicPr>
            <p:cNvPr id="20484" name="Picture 7" descr="Picture1"/>
            <p:cNvPicPr>
              <a:picLocks noGrp="1" noChangeAspect="1" noChangeArrowheads="1"/>
            </p:cNvPicPr>
            <p:nvPr>
              <p:ph sz="half" idx="2"/>
            </p:nvPr>
          </p:nvPicPr>
          <p:blipFill>
            <a:blip r:embed="rId3"/>
            <a:srcRect/>
            <a:stretch>
              <a:fillRect/>
            </a:stretch>
          </p:blipFill>
          <p:spPr>
            <a:xfrm>
              <a:off x="5143504" y="1857364"/>
              <a:ext cx="3638576" cy="3558482"/>
            </a:xfrm>
            <a:noFill/>
          </p:spPr>
        </p:pic>
        <p:sp>
          <p:nvSpPr>
            <p:cNvPr id="106505" name="Text Box 9"/>
            <p:cNvSpPr txBox="1">
              <a:spLocks noChangeArrowheads="1"/>
            </p:cNvSpPr>
            <p:nvPr/>
          </p:nvSpPr>
          <p:spPr bwMode="auto">
            <a:xfrm>
              <a:off x="5143504" y="3869486"/>
              <a:ext cx="2214578" cy="1631216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2000" b="1" dirty="0">
                  <a:solidFill>
                    <a:srgbClr val="002060"/>
                  </a:solidFill>
                </a:rPr>
                <a:t>F = ma</a:t>
              </a:r>
            </a:p>
            <a:p>
              <a:pPr>
                <a:defRPr/>
              </a:pPr>
              <a:r>
                <a:rPr lang="en-US" sz="2000" b="1" dirty="0" smtClean="0">
                  <a:solidFill>
                    <a:srgbClr val="002060"/>
                  </a:solidFill>
                </a:rPr>
                <a:t>F = </a:t>
              </a:r>
              <a:r>
                <a:rPr lang="en-US" sz="2000" b="1" dirty="0">
                  <a:solidFill>
                    <a:srgbClr val="002060"/>
                  </a:solidFill>
                </a:rPr>
                <a:t>10 </a:t>
              </a:r>
              <a:r>
                <a:rPr lang="en-US" sz="2000" b="1" dirty="0" smtClean="0">
                  <a:solidFill>
                    <a:srgbClr val="002060"/>
                  </a:solidFill>
                </a:rPr>
                <a:t>x 9.8</a:t>
              </a:r>
              <a:endParaRPr lang="en-US" sz="2000" b="1" baseline="30000" dirty="0" smtClean="0">
                <a:solidFill>
                  <a:srgbClr val="002060"/>
                </a:solidFill>
              </a:endParaRPr>
            </a:p>
            <a:p>
              <a:pPr>
                <a:defRPr/>
              </a:pPr>
              <a:r>
                <a:rPr lang="en-US" sz="2000" b="1" dirty="0">
                  <a:solidFill>
                    <a:srgbClr val="002060"/>
                  </a:solidFill>
                </a:rPr>
                <a:t> </a:t>
              </a:r>
              <a:r>
                <a:rPr lang="en-US" sz="2000" b="1" dirty="0" smtClean="0">
                  <a:solidFill>
                    <a:srgbClr val="002060"/>
                  </a:solidFill>
                </a:rPr>
                <a:t>  =</a:t>
              </a:r>
              <a:r>
                <a:rPr lang="en-US" sz="2000" b="1" dirty="0">
                  <a:solidFill>
                    <a:srgbClr val="002060"/>
                  </a:solidFill>
                </a:rPr>
                <a:t> 98 N </a:t>
              </a:r>
              <a:endParaRPr lang="en-US" sz="2000" b="1" dirty="0" smtClean="0">
                <a:solidFill>
                  <a:srgbClr val="002060"/>
                </a:solidFill>
              </a:endParaRPr>
            </a:p>
            <a:p>
              <a:pPr>
                <a:defRPr/>
              </a:pPr>
              <a:endParaRPr lang="en-US" sz="2000" b="1" dirty="0">
                <a:solidFill>
                  <a:srgbClr val="002060"/>
                </a:solidFill>
              </a:endParaRPr>
            </a:p>
            <a:p>
              <a:pPr>
                <a:defRPr/>
              </a:pPr>
              <a:endParaRPr lang="en-US" sz="2000" b="1" dirty="0">
                <a:solidFill>
                  <a:srgbClr val="002060"/>
                </a:solidFill>
              </a:endParaRPr>
            </a:p>
          </p:txBody>
        </p:sp>
        <p:sp>
          <p:nvSpPr>
            <p:cNvPr id="8" name="Text Box 9"/>
            <p:cNvSpPr txBox="1">
              <a:spLocks noChangeArrowheads="1"/>
            </p:cNvSpPr>
            <p:nvPr/>
          </p:nvSpPr>
          <p:spPr bwMode="auto">
            <a:xfrm>
              <a:off x="7358082" y="3561710"/>
              <a:ext cx="1428792" cy="1938992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2000" b="1" dirty="0">
                  <a:solidFill>
                    <a:srgbClr val="002060"/>
                  </a:solidFill>
                </a:rPr>
                <a:t>F = ma</a:t>
              </a:r>
            </a:p>
            <a:p>
              <a:pPr>
                <a:defRPr/>
              </a:pPr>
              <a:r>
                <a:rPr lang="en-US" sz="2000" b="1" dirty="0" smtClean="0">
                  <a:solidFill>
                    <a:srgbClr val="002060"/>
                  </a:solidFill>
                </a:rPr>
                <a:t>F = 1 x 9.8</a:t>
              </a:r>
              <a:endParaRPr lang="en-US" sz="2000" b="1" baseline="30000" dirty="0" smtClean="0">
                <a:solidFill>
                  <a:srgbClr val="002060"/>
                </a:solidFill>
              </a:endParaRPr>
            </a:p>
            <a:p>
              <a:pPr>
                <a:defRPr/>
              </a:pPr>
              <a:r>
                <a:rPr lang="en-US" sz="2000" b="1" dirty="0">
                  <a:solidFill>
                    <a:srgbClr val="002060"/>
                  </a:solidFill>
                </a:rPr>
                <a:t> </a:t>
              </a:r>
              <a:r>
                <a:rPr lang="en-US" sz="2000" b="1" dirty="0" smtClean="0">
                  <a:solidFill>
                    <a:srgbClr val="002060"/>
                  </a:solidFill>
                </a:rPr>
                <a:t>  =</a:t>
              </a:r>
              <a:r>
                <a:rPr lang="en-US" sz="2000" b="1" dirty="0">
                  <a:solidFill>
                    <a:srgbClr val="002060"/>
                  </a:solidFill>
                </a:rPr>
                <a:t> </a:t>
              </a:r>
              <a:r>
                <a:rPr lang="en-US" sz="2000" b="1" dirty="0" smtClean="0">
                  <a:solidFill>
                    <a:srgbClr val="002060"/>
                  </a:solidFill>
                </a:rPr>
                <a:t>9.8 N</a:t>
              </a:r>
            </a:p>
            <a:p>
              <a:pPr>
                <a:defRPr/>
              </a:pPr>
              <a:endParaRPr lang="en-US" sz="2000" b="1" dirty="0">
                <a:solidFill>
                  <a:srgbClr val="002060"/>
                </a:solidFill>
              </a:endParaRPr>
            </a:p>
            <a:p>
              <a:pPr>
                <a:defRPr/>
              </a:pPr>
              <a:endParaRPr lang="en-US" sz="2000" b="1" dirty="0" smtClean="0">
                <a:solidFill>
                  <a:srgbClr val="002060"/>
                </a:solidFill>
              </a:endParaRPr>
            </a:p>
            <a:p>
              <a:pPr>
                <a:defRPr/>
              </a:pPr>
              <a:r>
                <a:rPr lang="en-US" sz="2000" b="1" dirty="0" smtClean="0">
                  <a:solidFill>
                    <a:srgbClr val="002060"/>
                  </a:solidFill>
                </a:rPr>
                <a:t> </a:t>
              </a:r>
              <a:endParaRPr lang="en-US" sz="2000" b="1" dirty="0">
                <a:solidFill>
                  <a:srgbClr val="002060"/>
                </a:solidFill>
              </a:endParaRPr>
            </a:p>
          </p:txBody>
        </p:sp>
      </p:grp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alphaModFix amt="86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06" y="85708"/>
            <a:ext cx="9001188" cy="914400"/>
          </a:xfrm>
        </p:spPr>
        <p:txBody>
          <a:bodyPr/>
          <a:lstStyle/>
          <a:p>
            <a:r>
              <a:rPr lang="en-AU" dirty="0" smtClean="0"/>
              <a:t>Newtons Second Law of Motion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024618"/>
            <a:ext cx="8701118" cy="5500726"/>
          </a:xfrm>
          <a:solidFill>
            <a:schemeClr val="accent2">
              <a:lumMod val="50000"/>
              <a:alpha val="73000"/>
            </a:schemeClr>
          </a:solidFill>
        </p:spPr>
        <p:txBody>
          <a:bodyPr/>
          <a:lstStyle/>
          <a:p>
            <a:pPr>
              <a:buNone/>
            </a:pPr>
            <a:r>
              <a:rPr lang="en-AU" sz="2800" b="1" u="sng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Example 8.3 b:</a:t>
            </a:r>
          </a:p>
          <a:p>
            <a:pPr>
              <a:buNone/>
            </a:pPr>
            <a:r>
              <a:rPr lang="en-AU" sz="2800" dirty="0" smtClean="0"/>
              <a:t>A girl pushes a box of mass 5 kg along a frictionless surface with a steady horizontal force of 10N.</a:t>
            </a:r>
          </a:p>
          <a:p>
            <a:pPr marL="514350" indent="-514350">
              <a:buAutoNum type="alphaLcParenBoth"/>
            </a:pPr>
            <a:r>
              <a:rPr lang="en-AU" sz="2800" dirty="0" smtClean="0"/>
              <a:t>What is the acceleration of the box?</a:t>
            </a:r>
          </a:p>
          <a:p>
            <a:pPr marL="0" indent="0">
              <a:buNone/>
              <a:tabLst>
                <a:tab pos="539750" algn="l"/>
              </a:tabLst>
            </a:pPr>
            <a:r>
              <a:rPr lang="en-AU" sz="2800" dirty="0" smtClean="0"/>
              <a:t>(b) If the box is pushed across a rough surface 	and the friction 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</a:tabLst>
            </a:pPr>
            <a:r>
              <a:rPr lang="en-AU" sz="2800" dirty="0" smtClean="0"/>
              <a:t>	encountered is 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</a:tabLst>
            </a:pPr>
            <a:r>
              <a:rPr lang="en-AU" sz="2800" dirty="0"/>
              <a:t>	</a:t>
            </a:r>
            <a:r>
              <a:rPr lang="en-AU" sz="2800" dirty="0" smtClean="0"/>
              <a:t>4 N, what will be 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</a:tabLst>
            </a:pPr>
            <a:r>
              <a:rPr lang="en-AU" sz="2800" dirty="0"/>
              <a:t>	</a:t>
            </a:r>
            <a:r>
              <a:rPr lang="en-AU" sz="2800" dirty="0" smtClean="0"/>
              <a:t>the acceleration 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</a:tabLst>
            </a:pPr>
            <a:r>
              <a:rPr lang="en-AU" sz="2800" dirty="0"/>
              <a:t>	</a:t>
            </a:r>
            <a:r>
              <a:rPr lang="en-AU" sz="2800" dirty="0" smtClean="0"/>
              <a:t>of the box?</a:t>
            </a:r>
            <a:endParaRPr lang="en-AU" sz="28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35685" y="3573016"/>
            <a:ext cx="5410977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alphaModFix amt="86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06" y="85708"/>
            <a:ext cx="9001188" cy="914400"/>
          </a:xfrm>
        </p:spPr>
        <p:txBody>
          <a:bodyPr/>
          <a:lstStyle/>
          <a:p>
            <a:r>
              <a:rPr lang="en-AU" dirty="0" smtClean="0"/>
              <a:t>Newtons Second Law of Motion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142984"/>
            <a:ext cx="8701118" cy="5500726"/>
          </a:xfrm>
          <a:solidFill>
            <a:schemeClr val="accent2">
              <a:lumMod val="50000"/>
              <a:alpha val="73000"/>
            </a:schemeClr>
          </a:solidFill>
        </p:spPr>
        <p:txBody>
          <a:bodyPr/>
          <a:lstStyle/>
          <a:p>
            <a:pPr>
              <a:buNone/>
            </a:pPr>
            <a:r>
              <a:rPr lang="en-AU" sz="2800" b="1" u="sng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Example 8.3 c</a:t>
            </a:r>
            <a:r>
              <a:rPr lang="en-AU" sz="2800" b="1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: </a:t>
            </a:r>
          </a:p>
          <a:p>
            <a:pPr>
              <a:buNone/>
            </a:pPr>
            <a:r>
              <a:rPr lang="en-AU" sz="2800" dirty="0" smtClean="0"/>
              <a:t>	A medium sized Sedan with passengers and luggage has a mass of 1.15 x 10</a:t>
            </a:r>
            <a:r>
              <a:rPr lang="en-AU" sz="2800" baseline="30000" dirty="0" smtClean="0"/>
              <a:t>3</a:t>
            </a:r>
            <a:r>
              <a:rPr lang="en-AU" sz="2800" dirty="0" smtClean="0"/>
              <a:t> kg. It accelerates from rest to 60 km h</a:t>
            </a:r>
            <a:r>
              <a:rPr lang="en-AU" sz="2800" baseline="30000" dirty="0" smtClean="0"/>
              <a:t>-1</a:t>
            </a:r>
            <a:r>
              <a:rPr lang="en-AU" sz="2800" dirty="0" smtClean="0"/>
              <a:t> in 8.5 seconds. Determine;</a:t>
            </a:r>
          </a:p>
          <a:p>
            <a:pPr marL="898525" indent="-541338">
              <a:buAutoNum type="alphaLcParenR"/>
            </a:pPr>
            <a:r>
              <a:rPr lang="en-AU" sz="2800" dirty="0" smtClean="0"/>
              <a:t>Its average acceleration</a:t>
            </a:r>
          </a:p>
          <a:p>
            <a:pPr marL="898525" indent="-541338">
              <a:buAutoNum type="alphaLcParenR"/>
            </a:pPr>
            <a:r>
              <a:rPr lang="en-AU" sz="2800" dirty="0" smtClean="0"/>
              <a:t>The average force applied</a:t>
            </a:r>
          </a:p>
          <a:p>
            <a:pPr marL="514350" indent="-514350">
              <a:buNone/>
            </a:pPr>
            <a:r>
              <a:rPr lang="en-AU" sz="2800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alphaModFix amt="86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06" y="85708"/>
            <a:ext cx="9001188" cy="914400"/>
          </a:xfrm>
        </p:spPr>
        <p:txBody>
          <a:bodyPr/>
          <a:lstStyle/>
          <a:p>
            <a:r>
              <a:rPr lang="en-AU" dirty="0" smtClean="0"/>
              <a:t>Newtons Second Law of Motion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142984"/>
            <a:ext cx="8701118" cy="5500726"/>
          </a:xfrm>
          <a:solidFill>
            <a:schemeClr val="accent2">
              <a:lumMod val="50000"/>
              <a:alpha val="73000"/>
            </a:schemeClr>
          </a:solidFill>
        </p:spPr>
        <p:txBody>
          <a:bodyPr/>
          <a:lstStyle/>
          <a:p>
            <a:pPr>
              <a:buNone/>
            </a:pPr>
            <a:r>
              <a:rPr lang="en-AU" sz="2800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rPr>
              <a:t>	The </a:t>
            </a:r>
            <a:r>
              <a:rPr lang="en-AU" sz="2800" dirty="0">
                <a:solidFill>
                  <a:schemeClr val="bg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rPr>
              <a:t>(inertial) </a:t>
            </a:r>
            <a:r>
              <a:rPr lang="en-AU" sz="2800" b="1" dirty="0">
                <a:solidFill>
                  <a:schemeClr val="bg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rPr>
              <a:t>MASS</a:t>
            </a:r>
            <a:r>
              <a:rPr lang="en-AU" sz="2800" dirty="0">
                <a:solidFill>
                  <a:schemeClr val="bg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rPr>
              <a:t> of </a:t>
            </a:r>
            <a:r>
              <a:rPr lang="en-AU" sz="2800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rPr>
              <a:t>an object </a:t>
            </a:r>
            <a:r>
              <a:rPr lang="en-AU" sz="2800" dirty="0">
                <a:solidFill>
                  <a:schemeClr val="bg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rPr>
              <a:t>is its ability to resist acceleration when </a:t>
            </a:r>
            <a:r>
              <a:rPr lang="en-AU" sz="2800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rPr>
              <a:t>the object </a:t>
            </a:r>
            <a:r>
              <a:rPr lang="en-AU" sz="2800" dirty="0">
                <a:solidFill>
                  <a:schemeClr val="bg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rPr>
              <a:t>is acted on by a net force. </a:t>
            </a:r>
            <a:endParaRPr lang="en-AU" sz="2800" dirty="0" smtClean="0">
              <a:solidFill>
                <a:schemeClr val="bg2">
                  <a:lumMod val="10000"/>
                  <a:lumOff val="90000"/>
                </a:schemeClr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endParaRPr lang="en-AU" sz="2800" dirty="0">
              <a:solidFill>
                <a:schemeClr val="bg2">
                  <a:lumMod val="10000"/>
                  <a:lumOff val="90000"/>
                </a:schemeClr>
              </a:solidFill>
            </a:endParaRPr>
          </a:p>
          <a:p>
            <a:pPr>
              <a:buNone/>
            </a:pPr>
            <a:r>
              <a:rPr lang="en-AU" sz="2800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rPr>
              <a:t>	Mass </a:t>
            </a:r>
            <a:r>
              <a:rPr lang="en-AU" sz="2800" dirty="0">
                <a:solidFill>
                  <a:schemeClr val="bg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rPr>
              <a:t>is a constant property of the </a:t>
            </a:r>
            <a:r>
              <a:rPr lang="en-AU" sz="2800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rPr>
              <a:t>object.	</a:t>
            </a:r>
          </a:p>
          <a:p>
            <a:pPr>
              <a:buNone/>
            </a:pPr>
            <a:endParaRPr lang="en-AU" sz="2800" dirty="0" smtClean="0">
              <a:solidFill>
                <a:schemeClr val="bg2">
                  <a:lumMod val="10000"/>
                  <a:lumOff val="90000"/>
                </a:schemeClr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AU" sz="2800" dirty="0">
                <a:solidFill>
                  <a:schemeClr val="bg2">
                    <a:lumMod val="10000"/>
                    <a:lumOff val="90000"/>
                  </a:schemeClr>
                </a:solidFill>
              </a:rPr>
              <a:t>	</a:t>
            </a:r>
            <a:r>
              <a:rPr lang="en-AU" sz="2800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AU" sz="2800" b="1" dirty="0">
                <a:solidFill>
                  <a:schemeClr val="bg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rPr>
              <a:t>WEIGHT</a:t>
            </a:r>
            <a:r>
              <a:rPr lang="en-AU" sz="2800" dirty="0">
                <a:solidFill>
                  <a:schemeClr val="bg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rPr>
              <a:t> of a body, </a:t>
            </a:r>
            <a:r>
              <a:rPr lang="en-AU" sz="2800" b="1" dirty="0">
                <a:solidFill>
                  <a:schemeClr val="bg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rPr>
              <a:t>W</a:t>
            </a:r>
            <a:r>
              <a:rPr lang="en-AU" sz="2800" dirty="0">
                <a:solidFill>
                  <a:schemeClr val="bg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rPr>
              <a:t>, is defined as the force of attraction on a </a:t>
            </a:r>
            <a:r>
              <a:rPr lang="en-AU" sz="2800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rPr>
              <a:t>body due </a:t>
            </a:r>
            <a:r>
              <a:rPr lang="en-AU" sz="2800" dirty="0">
                <a:solidFill>
                  <a:schemeClr val="bg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rPr>
              <a:t>to gravity:</a:t>
            </a:r>
          </a:p>
          <a:p>
            <a:pPr>
              <a:buNone/>
            </a:pPr>
            <a:r>
              <a:rPr lang="en-AU" sz="2800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rPr>
              <a:t>				</a:t>
            </a:r>
            <a:r>
              <a:rPr lang="en-AU" sz="2800" b="1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rPr>
              <a:t>W </a:t>
            </a:r>
            <a:r>
              <a:rPr lang="en-AU" sz="2800" b="1" dirty="0">
                <a:solidFill>
                  <a:schemeClr val="bg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rPr>
              <a:t>= mg</a:t>
            </a:r>
          </a:p>
          <a:p>
            <a:pPr>
              <a:buNone/>
            </a:pPr>
            <a:r>
              <a:rPr lang="en-AU" sz="2800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rPr>
              <a:t>	where </a:t>
            </a:r>
            <a:r>
              <a:rPr lang="en-AU" sz="2800" dirty="0">
                <a:solidFill>
                  <a:schemeClr val="bg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rPr>
              <a:t>m is the mass of the </a:t>
            </a:r>
            <a:r>
              <a:rPr lang="en-AU" sz="2800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rPr>
              <a:t>body </a:t>
            </a:r>
          </a:p>
          <a:p>
            <a:pPr>
              <a:buNone/>
            </a:pPr>
            <a:r>
              <a:rPr lang="en-AU" sz="2800" b="1" dirty="0">
                <a:solidFill>
                  <a:schemeClr val="bg2">
                    <a:lumMod val="10000"/>
                    <a:lumOff val="90000"/>
                  </a:schemeClr>
                </a:solidFill>
              </a:rPr>
              <a:t>	</a:t>
            </a:r>
            <a:r>
              <a:rPr lang="en-AU" sz="2800" b="1" dirty="0" smtClean="0">
                <a:solidFill>
                  <a:schemeClr val="bg2">
                    <a:lumMod val="10000"/>
                    <a:lumOff val="90000"/>
                  </a:schemeClr>
                </a:solidFill>
              </a:rPr>
              <a:t>	     </a:t>
            </a:r>
            <a:r>
              <a:rPr lang="en-AU" sz="2800" b="1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rPr>
              <a:t>g</a:t>
            </a:r>
            <a:r>
              <a:rPr lang="en-AU" sz="2800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2800" dirty="0">
                <a:solidFill>
                  <a:schemeClr val="bg2">
                    <a:lumMod val="10000"/>
                    <a:lumOff val="90000"/>
                  </a:schemeClr>
                </a:solidFill>
              </a:rPr>
              <a:t>is the acceleration due to gravity.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alphaModFix amt="86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06" y="85708"/>
            <a:ext cx="9001188" cy="914400"/>
          </a:xfrm>
        </p:spPr>
        <p:txBody>
          <a:bodyPr/>
          <a:lstStyle/>
          <a:p>
            <a:r>
              <a:rPr lang="en-AU" dirty="0" smtClean="0"/>
              <a:t>Newtons Second Law of Motion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142984"/>
            <a:ext cx="8701118" cy="5500726"/>
          </a:xfrm>
          <a:solidFill>
            <a:schemeClr val="accent2">
              <a:lumMod val="50000"/>
              <a:alpha val="73000"/>
            </a:schemeClr>
          </a:solidFill>
        </p:spPr>
        <p:txBody>
          <a:bodyPr/>
          <a:lstStyle/>
          <a:p>
            <a:pPr>
              <a:buNone/>
            </a:pPr>
            <a:r>
              <a:rPr lang="en-AU" sz="2800" u="sng" dirty="0" smtClean="0"/>
              <a:t>Example 8.3 d</a:t>
            </a:r>
            <a:r>
              <a:rPr lang="en-AU" sz="2800" dirty="0" smtClean="0"/>
              <a:t>: An astronaut on Mars feels a gravitational force of 715 N. If the astronauts weighs 1120 N on Earth, what is the gravity on Mars</a:t>
            </a:r>
            <a:r>
              <a:rPr lang="en-AU" sz="2800" dirty="0" smtClean="0"/>
              <a:t>?</a:t>
            </a:r>
            <a:endParaRPr lang="en-AU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alphaModFix amt="86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06" y="85708"/>
            <a:ext cx="9001188" cy="914400"/>
          </a:xfrm>
        </p:spPr>
        <p:txBody>
          <a:bodyPr/>
          <a:lstStyle/>
          <a:p>
            <a:r>
              <a:rPr lang="en-AU" dirty="0" smtClean="0"/>
              <a:t>Newtons Second Law of Motion</a:t>
            </a:r>
            <a:endParaRPr lang="en-AU" dirty="0"/>
          </a:p>
        </p:txBody>
      </p:sp>
      <p:pic>
        <p:nvPicPr>
          <p:cNvPr id="147458" name="Picture 2" descr="http://cnx.org/content/m42075/latest/Figure_04_05_0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43042" y="857232"/>
            <a:ext cx="5857916" cy="58579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alphaModFix amt="86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06" y="85708"/>
            <a:ext cx="9001188" cy="914400"/>
          </a:xfrm>
        </p:spPr>
        <p:txBody>
          <a:bodyPr/>
          <a:lstStyle/>
          <a:p>
            <a:r>
              <a:rPr lang="en-AU" dirty="0" smtClean="0"/>
              <a:t>Newtons Second Law of Motion</a:t>
            </a:r>
            <a:endParaRPr lang="en-AU" dirty="0"/>
          </a:p>
        </p:txBody>
      </p:sp>
      <p:pic>
        <p:nvPicPr>
          <p:cNvPr id="137218" name="Picture 2" descr="http://cnx.org/content/m42073/latest/Figure%2004_03_0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06607" y="928670"/>
            <a:ext cx="6722979" cy="585789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alphaModFix amt="86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85708"/>
            <a:ext cx="8715436" cy="914400"/>
          </a:xfrm>
        </p:spPr>
        <p:txBody>
          <a:bodyPr/>
          <a:lstStyle/>
          <a:p>
            <a:r>
              <a:rPr lang="en-AU" dirty="0" smtClean="0"/>
              <a:t>Newtons Third Law of Motion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142984"/>
            <a:ext cx="8701118" cy="5500726"/>
          </a:xfrm>
          <a:solidFill>
            <a:schemeClr val="accent2">
              <a:lumMod val="50000"/>
              <a:alpha val="73000"/>
            </a:schemeClr>
          </a:solidFill>
        </p:spPr>
        <p:txBody>
          <a:bodyPr/>
          <a:lstStyle/>
          <a:p>
            <a:pPr>
              <a:buNone/>
            </a:pPr>
            <a:r>
              <a:rPr lang="en-AU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</a:p>
          <a:p>
            <a:pPr>
              <a:buNone/>
            </a:pPr>
            <a:endParaRPr lang="en-AU" dirty="0"/>
          </a:p>
          <a:p>
            <a:pPr>
              <a:buNone/>
            </a:pPr>
            <a:r>
              <a:rPr lang="en-AU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AU" sz="4000" i="1" dirty="0" smtClean="0">
                <a:solidFill>
                  <a:srgbClr val="EAF862"/>
                </a:solidFill>
                <a:latin typeface="Georgia" pitchFamily="18" charset="0"/>
              </a:rPr>
              <a:t>For </a:t>
            </a:r>
            <a:r>
              <a:rPr lang="en-AU" sz="4000" i="1" dirty="0">
                <a:solidFill>
                  <a:srgbClr val="EAF862"/>
                </a:solidFill>
                <a:latin typeface="Georgia" pitchFamily="18" charset="0"/>
              </a:rPr>
              <a:t>every action </a:t>
            </a:r>
            <a:r>
              <a:rPr lang="en-AU" sz="4000" i="1" dirty="0" smtClean="0">
                <a:solidFill>
                  <a:srgbClr val="EAF862"/>
                </a:solidFill>
                <a:latin typeface="Georgia" pitchFamily="18" charset="0"/>
              </a:rPr>
              <a:t>force (object </a:t>
            </a:r>
            <a:r>
              <a:rPr lang="en-AU" sz="4000" i="1" dirty="0">
                <a:solidFill>
                  <a:srgbClr val="EAF862"/>
                </a:solidFill>
                <a:latin typeface="Georgia" pitchFamily="18" charset="0"/>
              </a:rPr>
              <a:t>A on B), there is an equal and opposite reaction force (object B on A):</a:t>
            </a:r>
          </a:p>
          <a:p>
            <a:pPr>
              <a:buNone/>
            </a:pPr>
            <a:endParaRPr lang="en-AU" b="1" i="1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AU" b="1" i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		</a:t>
            </a:r>
            <a:r>
              <a:rPr lang="en-AU" sz="5000" dirty="0" smtClean="0">
                <a:solidFill>
                  <a:srgbClr val="EAF862"/>
                </a:solidFill>
                <a:latin typeface="Georgia" pitchFamily="18" charset="0"/>
              </a:rPr>
              <a:t>F </a:t>
            </a:r>
            <a:r>
              <a:rPr lang="en-AU" sz="5000" dirty="0">
                <a:solidFill>
                  <a:srgbClr val="EAF862"/>
                </a:solidFill>
                <a:latin typeface="Georgia" pitchFamily="18" charset="0"/>
              </a:rPr>
              <a:t>(A on B) = –F (B on A)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alphaModFix amt="86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85708"/>
            <a:ext cx="8715436" cy="914400"/>
          </a:xfrm>
        </p:spPr>
        <p:txBody>
          <a:bodyPr/>
          <a:lstStyle/>
          <a:p>
            <a:r>
              <a:rPr lang="en-AU" dirty="0" smtClean="0"/>
              <a:t>Newtons Third Law of Motion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142984"/>
            <a:ext cx="8701118" cy="5500726"/>
          </a:xfrm>
          <a:solidFill>
            <a:schemeClr val="accent2">
              <a:lumMod val="50000"/>
              <a:alpha val="73000"/>
            </a:schemeClr>
          </a:solidFill>
        </p:spPr>
        <p:txBody>
          <a:bodyPr/>
          <a:lstStyle/>
          <a:p>
            <a:pPr>
              <a:buNone/>
            </a:pPr>
            <a:r>
              <a:rPr lang="en-AU" sz="2800" dirty="0" smtClean="0"/>
              <a:t>Walking: your foot exerts a force on the ground (action force) and the reaction force (what the walker actually feels) is the ground exerting an equal force on your foot.</a:t>
            </a:r>
          </a:p>
          <a:p>
            <a:pPr>
              <a:buNone/>
            </a:pPr>
            <a:r>
              <a:rPr lang="en-AU" sz="2800" dirty="0" smtClean="0"/>
              <a:t>All motion can be explained in terms of </a:t>
            </a:r>
          </a:p>
          <a:p>
            <a:pPr>
              <a:buNone/>
            </a:pPr>
            <a:r>
              <a:rPr lang="en-AU" sz="2800" dirty="0"/>
              <a:t>	</a:t>
            </a:r>
            <a:r>
              <a:rPr lang="en-AU" sz="2800" dirty="0" smtClean="0"/>
              <a:t>action and reaction force pairs.</a:t>
            </a:r>
          </a:p>
          <a:p>
            <a:pPr>
              <a:buNone/>
            </a:pPr>
            <a:endParaRPr lang="en-AU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28596" y="3929066"/>
          <a:ext cx="6096000" cy="256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Motion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Action Force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Reaction Force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Swimming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Hand pushes </a:t>
                      </a:r>
                      <a:r>
                        <a:rPr lang="en-AU" u="sng" dirty="0" smtClean="0"/>
                        <a:t>back</a:t>
                      </a:r>
                      <a:r>
                        <a:rPr lang="en-AU" dirty="0" smtClean="0"/>
                        <a:t> on water.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smtClean="0"/>
                        <a:t>Water pushes </a:t>
                      </a:r>
                      <a:r>
                        <a:rPr lang="en-AU" u="sng" dirty="0" smtClean="0"/>
                        <a:t>forward</a:t>
                      </a:r>
                      <a:r>
                        <a:rPr lang="en-AU" dirty="0" smtClean="0"/>
                        <a:t> on hand.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Jumping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Legs push </a:t>
                      </a:r>
                      <a:r>
                        <a:rPr lang="en-AU" u="sng" dirty="0" smtClean="0"/>
                        <a:t>down</a:t>
                      </a:r>
                      <a:r>
                        <a:rPr lang="en-AU" dirty="0" smtClean="0"/>
                        <a:t> on Earth.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smtClean="0"/>
                        <a:t>Earth push </a:t>
                      </a:r>
                      <a:r>
                        <a:rPr lang="en-AU" u="sng" dirty="0" smtClean="0"/>
                        <a:t>up</a:t>
                      </a:r>
                      <a:r>
                        <a:rPr lang="en-AU" dirty="0" smtClean="0"/>
                        <a:t> on legs.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Sky-diving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Force of gravity on the sky-diver</a:t>
                      </a:r>
                      <a:r>
                        <a:rPr lang="en-AU" baseline="0" dirty="0" smtClean="0"/>
                        <a:t> from the Earth.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smtClean="0"/>
                        <a:t>Force of gravity on the </a:t>
                      </a:r>
                      <a:r>
                        <a:rPr lang="en-AU" baseline="0" dirty="0" smtClean="0"/>
                        <a:t>Earth from the </a:t>
                      </a:r>
                      <a:r>
                        <a:rPr lang="en-AU" dirty="0" smtClean="0"/>
                        <a:t>sky-diver</a:t>
                      </a:r>
                      <a:r>
                        <a:rPr lang="en-AU" baseline="0" dirty="0" smtClean="0"/>
                        <a:t>.</a:t>
                      </a:r>
                      <a:endParaRPr lang="en-AU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 bwMode="auto">
          <a:xfrm>
            <a:off x="2500298" y="4357694"/>
            <a:ext cx="1928826" cy="57150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4572000" y="4357694"/>
            <a:ext cx="1928826" cy="57150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500298" y="5000636"/>
            <a:ext cx="1928826" cy="5715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572000" y="5000636"/>
            <a:ext cx="1928826" cy="5715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500298" y="5643578"/>
            <a:ext cx="1928826" cy="78581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572000" y="5643578"/>
            <a:ext cx="1928826" cy="78581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94210" name="Picture 2" descr="http://epicmartialarts.files.wordpress.com/2010/02/grf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15140" y="2500306"/>
            <a:ext cx="2357454" cy="324633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alphaModFix amt="86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85708"/>
            <a:ext cx="8715436" cy="914400"/>
          </a:xfrm>
        </p:spPr>
        <p:txBody>
          <a:bodyPr/>
          <a:lstStyle/>
          <a:p>
            <a:r>
              <a:rPr lang="en-AU" dirty="0" smtClean="0"/>
              <a:t>Newtons Third Law of Motion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142984"/>
            <a:ext cx="8701118" cy="642942"/>
          </a:xfrm>
          <a:solidFill>
            <a:schemeClr val="accent2">
              <a:lumMod val="50000"/>
              <a:alpha val="73000"/>
            </a:schemeClr>
          </a:solidFill>
        </p:spPr>
        <p:txBody>
          <a:bodyPr/>
          <a:lstStyle/>
          <a:p>
            <a:pPr>
              <a:buNone/>
            </a:pPr>
            <a:r>
              <a:rPr lang="en-AU" dirty="0" smtClean="0"/>
              <a:t>Pictorially</a:t>
            </a:r>
          </a:p>
          <a:p>
            <a:endParaRPr lang="en-AU" dirty="0"/>
          </a:p>
        </p:txBody>
      </p:sp>
      <p:pic>
        <p:nvPicPr>
          <p:cNvPr id="93186" name="Picture 2" descr="http://images.tutorvista.com/content/force-laws-motion/action-and-reaction-on-swimmer.jpe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06" y="1740598"/>
            <a:ext cx="5572164" cy="2402782"/>
          </a:xfrm>
          <a:prstGeom prst="rect">
            <a:avLst/>
          </a:prstGeom>
          <a:noFill/>
        </p:spPr>
      </p:pic>
      <p:pic>
        <p:nvPicPr>
          <p:cNvPr id="93188" name="Picture 4" descr="http://ipodphysics.com/resources/hammer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5008" y="928669"/>
            <a:ext cx="3186387" cy="2692497"/>
          </a:xfrm>
          <a:prstGeom prst="rect">
            <a:avLst/>
          </a:prstGeom>
          <a:noFill/>
        </p:spPr>
      </p:pic>
      <p:pic>
        <p:nvPicPr>
          <p:cNvPr id="93192" name="Picture 8" descr="http://www.wljx.sdu.edu.cn/jpkc/upimg/allimg/070204/14533923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42910" y="4223065"/>
            <a:ext cx="5000660" cy="2561741"/>
          </a:xfrm>
          <a:prstGeom prst="rect">
            <a:avLst/>
          </a:prstGeom>
          <a:noFill/>
        </p:spPr>
      </p:pic>
      <p:pic>
        <p:nvPicPr>
          <p:cNvPr id="93194" name="Picture 10" descr="http://masonhustonscience.weebly.com/uploads/2/9/9/4/2994163/3575988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715008" y="3714752"/>
            <a:ext cx="3096606" cy="307183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alphaModFix amt="86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85708"/>
            <a:ext cx="8715436" cy="914400"/>
          </a:xfrm>
        </p:spPr>
        <p:txBody>
          <a:bodyPr/>
          <a:lstStyle/>
          <a:p>
            <a:r>
              <a:rPr lang="en-AU" dirty="0" smtClean="0"/>
              <a:t>Contact Forces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142984"/>
            <a:ext cx="8701118" cy="5500726"/>
          </a:xfrm>
          <a:solidFill>
            <a:schemeClr val="accent2">
              <a:lumMod val="50000"/>
              <a:alpha val="73000"/>
            </a:schemeClr>
          </a:solidFill>
        </p:spPr>
        <p:txBody>
          <a:bodyPr/>
          <a:lstStyle/>
          <a:p>
            <a:r>
              <a:rPr lang="en-AU" sz="2600" u="sng" dirty="0" smtClean="0"/>
              <a:t>Pushing</a:t>
            </a:r>
            <a:r>
              <a:rPr lang="en-AU" sz="2600" dirty="0" smtClean="0"/>
              <a:t>, </a:t>
            </a:r>
            <a:r>
              <a:rPr lang="en-AU" sz="2600" u="sng" dirty="0" smtClean="0"/>
              <a:t>pulling</a:t>
            </a:r>
            <a:r>
              <a:rPr lang="en-AU" sz="2600" dirty="0" smtClean="0"/>
              <a:t> or </a:t>
            </a:r>
            <a:r>
              <a:rPr lang="en-AU" sz="2600" u="sng" dirty="0" smtClean="0"/>
              <a:t>twisting</a:t>
            </a:r>
            <a:r>
              <a:rPr lang="en-AU" sz="2600" dirty="0" smtClean="0"/>
              <a:t> are the most common.</a:t>
            </a:r>
          </a:p>
          <a:p>
            <a:r>
              <a:rPr lang="en-AU" sz="2600" u="sng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Adhesion</a:t>
            </a:r>
            <a:r>
              <a:rPr lang="en-AU" sz="2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– a force </a:t>
            </a:r>
            <a:r>
              <a:rPr lang="en-AU" sz="2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attraction between different materials (e.g</a:t>
            </a:r>
            <a:r>
              <a:rPr lang="en-AU" sz="2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Sellotape </a:t>
            </a:r>
            <a:r>
              <a:rPr lang="en-AU" sz="2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paper, or the attraction between water and glass </a:t>
            </a:r>
            <a:r>
              <a:rPr lang="en-AU" sz="2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tubing - meniscus).</a:t>
            </a:r>
            <a:endParaRPr lang="en-AU" sz="26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AU" sz="2600" u="sng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Cohesion</a:t>
            </a:r>
            <a:r>
              <a:rPr lang="en-AU" sz="2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– a force </a:t>
            </a:r>
            <a:r>
              <a:rPr lang="en-AU" sz="2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attraction between particles of the same </a:t>
            </a:r>
            <a:r>
              <a:rPr lang="en-AU" sz="2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material (e.g</a:t>
            </a:r>
            <a:r>
              <a:rPr lang="en-AU" sz="2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the attraction between water molecules that become </a:t>
            </a:r>
            <a:r>
              <a:rPr lang="en-AU" sz="2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rain droplets).</a:t>
            </a:r>
            <a:endParaRPr lang="en-AU" sz="26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AU" sz="2600" u="sng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Surface Tension</a:t>
            </a:r>
            <a:r>
              <a:rPr lang="en-AU" sz="2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– a force </a:t>
            </a:r>
            <a:r>
              <a:rPr lang="en-AU" sz="2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attraction between molecules across </a:t>
            </a:r>
            <a:r>
              <a:rPr lang="en-AU" sz="2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surface </a:t>
            </a:r>
            <a:r>
              <a:rPr lang="en-AU" sz="2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a liquid, which can be strong enough in water to </a:t>
            </a:r>
            <a:r>
              <a:rPr lang="en-AU" sz="2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support the </a:t>
            </a:r>
            <a:r>
              <a:rPr lang="en-AU" sz="2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weight of some </a:t>
            </a:r>
            <a:r>
              <a:rPr lang="en-AU" sz="2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insects.</a:t>
            </a:r>
            <a:endParaRPr lang="en-AU" sz="26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AU" sz="2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Any </a:t>
            </a:r>
            <a:r>
              <a:rPr lang="en-AU" sz="2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force that occurs when two or more bodies actually touch.</a:t>
            </a:r>
            <a:endParaRPr lang="en-AU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alphaModFix amt="86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85708"/>
            <a:ext cx="8715436" cy="914400"/>
          </a:xfrm>
        </p:spPr>
        <p:txBody>
          <a:bodyPr/>
          <a:lstStyle/>
          <a:p>
            <a:r>
              <a:rPr lang="en-AU" dirty="0" smtClean="0"/>
              <a:t>Newtons Third Law of Motion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142984"/>
            <a:ext cx="8701118" cy="642942"/>
          </a:xfrm>
          <a:solidFill>
            <a:schemeClr val="accent2">
              <a:lumMod val="50000"/>
              <a:alpha val="73000"/>
            </a:schemeClr>
          </a:solidFill>
        </p:spPr>
        <p:txBody>
          <a:bodyPr/>
          <a:lstStyle/>
          <a:p>
            <a:pPr>
              <a:buNone/>
            </a:pPr>
            <a:r>
              <a:rPr lang="en-AU" dirty="0" smtClean="0"/>
              <a:t>Pictorially</a:t>
            </a:r>
          </a:p>
          <a:p>
            <a:endParaRPr lang="en-AU" dirty="0"/>
          </a:p>
        </p:txBody>
      </p:sp>
      <p:pic>
        <p:nvPicPr>
          <p:cNvPr id="148482" name="Picture 2" descr="http://www.fxguide.com/wp-content/uploads/2012/07/ARpunch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1690909"/>
            <a:ext cx="4786346" cy="3452603"/>
          </a:xfrm>
          <a:prstGeom prst="rect">
            <a:avLst/>
          </a:prstGeom>
          <a:noFill/>
        </p:spPr>
      </p:pic>
      <p:pic>
        <p:nvPicPr>
          <p:cNvPr id="148484" name="Picture 4" descr="http://www.bbc.co.uk/schools/gcsebitesize/science/images/triple_science/347_bitesize_gcse_tsphysics_spaceforreflection_reactionforces_304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72132" y="928670"/>
            <a:ext cx="3368373" cy="2714644"/>
          </a:xfrm>
          <a:prstGeom prst="rect">
            <a:avLst/>
          </a:prstGeom>
          <a:noFill/>
        </p:spPr>
      </p:pic>
      <p:pic>
        <p:nvPicPr>
          <p:cNvPr id="148486" name="Picture 6" descr="http://www.leydenscience.org/physics/newton/earth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143504" y="3756304"/>
            <a:ext cx="3786196" cy="2958844"/>
          </a:xfrm>
          <a:prstGeom prst="rect">
            <a:avLst/>
          </a:prstGeom>
          <a:noFill/>
        </p:spPr>
      </p:pic>
      <p:pic>
        <p:nvPicPr>
          <p:cNvPr id="148488" name="Picture 8" descr="http://images.tutorvista.com/content/force-laws-motion/flying-bird-newton-third-law-of-motion.jpe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128709" y="5267349"/>
            <a:ext cx="2943225" cy="15906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alphaModFix amt="86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400600"/>
          </a:xfrm>
          <a:solidFill>
            <a:schemeClr val="accent6">
              <a:lumMod val="50000"/>
              <a:alpha val="5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AU" sz="2800" b="1" u="sng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Homework</a:t>
            </a:r>
            <a:endParaRPr lang="en-AU" sz="28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AU" sz="28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AU" sz="28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AU" sz="28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124744"/>
          </a:xfrm>
        </p:spPr>
        <p:txBody>
          <a:bodyPr/>
          <a:lstStyle/>
          <a:p>
            <a:r>
              <a:rPr lang="en-AU" sz="3900" dirty="0"/>
              <a:t>Homework, Context &amp; Keywords</a:t>
            </a:r>
            <a:endParaRPr lang="en-AU" sz="3900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755576" y="2276872"/>
            <a:ext cx="7848871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Complete all questions from Set </a:t>
            </a:r>
            <a:r>
              <a:rPr lang="en-AU" sz="28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8.3 </a:t>
            </a:r>
            <a:r>
              <a:rPr lang="en-AU" sz="28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- due first lesson next week.</a:t>
            </a:r>
          </a:p>
          <a:p>
            <a:endParaRPr lang="en-AU" sz="28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>
              <a:spcAft>
                <a:spcPts val="1200"/>
              </a:spcAft>
            </a:pPr>
            <a:r>
              <a:rPr lang="en-AU" sz="28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Read Chapter </a:t>
            </a:r>
            <a:r>
              <a:rPr lang="en-AU" sz="28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8.4, page 258-273 and answer </a:t>
            </a:r>
            <a:endParaRPr lang="en-AU" sz="28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spcAft>
                <a:spcPts val="1200"/>
              </a:spcAft>
              <a:buNone/>
            </a:pPr>
            <a:r>
              <a:rPr lang="en-AU" sz="28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AU" sz="28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Q1 &amp; 2 Set 8.4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AU" sz="28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    by </a:t>
            </a:r>
            <a:r>
              <a:rPr lang="en-AU" sz="28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next lesson.</a:t>
            </a:r>
          </a:p>
        </p:txBody>
      </p:sp>
    </p:spTree>
    <p:extLst>
      <p:ext uri="{BB962C8B-B14F-4D97-AF65-F5344CB8AC3E}">
        <p14:creationId xmlns:p14="http://schemas.microsoft.com/office/powerpoint/2010/main" val="140575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alphaModFix amt="86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480" y="2209800"/>
            <a:ext cx="6143668" cy="1143000"/>
          </a:xfrm>
        </p:spPr>
        <p:txBody>
          <a:bodyPr/>
          <a:lstStyle/>
          <a:p>
            <a:pPr algn="ctr"/>
            <a:r>
              <a:rPr lang="en-AU" dirty="0" smtClean="0"/>
              <a:t>Two Dimensional Force Diagrams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Chapter 8.4 </a:t>
            </a:r>
          </a:p>
          <a:p>
            <a:r>
              <a:rPr lang="en-AU" dirty="0" smtClean="0"/>
              <a:t>Pages 258 - 273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alphaModFix amt="86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85708"/>
            <a:ext cx="8715436" cy="914400"/>
          </a:xfrm>
        </p:spPr>
        <p:txBody>
          <a:bodyPr/>
          <a:lstStyle/>
          <a:p>
            <a:r>
              <a:rPr lang="en-AU" dirty="0" smtClean="0"/>
              <a:t>Bearing and Directions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142984"/>
            <a:ext cx="5143536" cy="5500726"/>
          </a:xfrm>
          <a:solidFill>
            <a:schemeClr val="accent2">
              <a:lumMod val="50000"/>
              <a:alpha val="73000"/>
            </a:schemeClr>
          </a:solidFill>
        </p:spPr>
        <p:txBody>
          <a:bodyPr/>
          <a:lstStyle/>
          <a:p>
            <a:pPr>
              <a:buNone/>
            </a:pPr>
            <a:r>
              <a:rPr lang="en-AU" sz="2800" dirty="0" smtClean="0"/>
              <a:t>			 and </a:t>
            </a:r>
          </a:p>
          <a:p>
            <a:pPr>
              <a:buNone/>
            </a:pPr>
            <a:endParaRPr lang="en-AU" sz="2800" dirty="0"/>
          </a:p>
          <a:p>
            <a:pPr>
              <a:buNone/>
            </a:pPr>
            <a:endParaRPr lang="en-AU" sz="2800" dirty="0" smtClean="0"/>
          </a:p>
          <a:p>
            <a:pPr>
              <a:buNone/>
            </a:pPr>
            <a:r>
              <a:rPr lang="en-AU" sz="2800" b="1" u="sng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Example 8.4 a:</a:t>
            </a:r>
            <a:r>
              <a:rPr lang="en-AU" sz="2800" dirty="0" smtClean="0"/>
              <a:t> Identify the Bearing and </a:t>
            </a:r>
          </a:p>
          <a:p>
            <a:pPr>
              <a:buNone/>
            </a:pPr>
            <a:r>
              <a:rPr lang="en-AU" sz="2800" dirty="0"/>
              <a:t>	</a:t>
            </a:r>
            <a:r>
              <a:rPr lang="en-AU" sz="2800" dirty="0" smtClean="0"/>
              <a:t>Direction of </a:t>
            </a:r>
          </a:p>
          <a:p>
            <a:pPr>
              <a:buNone/>
            </a:pPr>
            <a:r>
              <a:rPr lang="en-AU" sz="2800" dirty="0"/>
              <a:t>	</a:t>
            </a:r>
            <a:r>
              <a:rPr lang="en-AU" sz="2800" dirty="0" smtClean="0"/>
              <a:t>the following. </a:t>
            </a:r>
            <a:endParaRPr lang="en-AU" sz="280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214282" y="1142984"/>
            <a:ext cx="1928826" cy="1571636"/>
          </a:xfrm>
          <a:prstGeom prst="rect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n-AU" sz="3200" dirty="0" smtClean="0">
                <a:solidFill>
                  <a:srgbClr val="7030A0"/>
                </a:solidFill>
              </a:rPr>
              <a:t>Bearings</a:t>
            </a:r>
          </a:p>
          <a:p>
            <a:pPr marL="355600" indent="-355600">
              <a:buFont typeface="Arial" pitchFamily="34" charset="0"/>
              <a:buChar char="•"/>
            </a:pPr>
            <a:r>
              <a:rPr lang="en-AU" sz="3200" dirty="0" smtClean="0">
                <a:solidFill>
                  <a:srgbClr val="7030A0"/>
                </a:solidFill>
              </a:rPr>
              <a:t>045</a:t>
            </a:r>
            <a:r>
              <a:rPr lang="en-AU" sz="3200" baseline="30000" dirty="0" smtClean="0">
                <a:solidFill>
                  <a:srgbClr val="7030A0"/>
                </a:solidFill>
              </a:rPr>
              <a:t>o</a:t>
            </a:r>
            <a:r>
              <a:rPr lang="en-AU" sz="3200" dirty="0" smtClean="0">
                <a:solidFill>
                  <a:srgbClr val="7030A0"/>
                </a:solidFill>
              </a:rPr>
              <a:t>T</a:t>
            </a:r>
          </a:p>
          <a:p>
            <a:pPr marL="355600" indent="-355600">
              <a:buFont typeface="Arial" pitchFamily="34" charset="0"/>
              <a:buChar char="•"/>
            </a:pPr>
            <a:r>
              <a:rPr lang="en-AU" sz="3200" dirty="0" smtClean="0">
                <a:solidFill>
                  <a:srgbClr val="7030A0"/>
                </a:solidFill>
              </a:rPr>
              <a:t>315</a:t>
            </a:r>
            <a:r>
              <a:rPr lang="en-AU" sz="3200" baseline="30000" dirty="0" smtClean="0">
                <a:solidFill>
                  <a:srgbClr val="7030A0"/>
                </a:solidFill>
              </a:rPr>
              <a:t>o</a:t>
            </a:r>
            <a:r>
              <a:rPr lang="en-AU" sz="3200" dirty="0" smtClean="0">
                <a:solidFill>
                  <a:srgbClr val="7030A0"/>
                </a:solidFill>
              </a:rPr>
              <a:t>T</a:t>
            </a:r>
            <a:endParaRPr kumimoji="0" lang="en-AU" sz="3200" b="0" i="0" u="none" strike="noStrike" cap="none" normalizeH="0" baseline="0" dirty="0" smtClean="0">
              <a:ln>
                <a:noFill/>
              </a:ln>
              <a:solidFill>
                <a:srgbClr val="7030A0"/>
              </a:solidFill>
              <a:effectLst/>
              <a:latin typeface="Arial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32025" y="1142984"/>
            <a:ext cx="3711975" cy="35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 bwMode="auto">
          <a:xfrm>
            <a:off x="3000364" y="1142984"/>
            <a:ext cx="2071702" cy="1571636"/>
          </a:xfrm>
          <a:prstGeom prst="rect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n-AU" sz="3200" dirty="0" smtClean="0">
                <a:solidFill>
                  <a:srgbClr val="7030A0"/>
                </a:solidFill>
              </a:rPr>
              <a:t>Directions</a:t>
            </a:r>
          </a:p>
          <a:p>
            <a:pPr marL="355600" indent="-355600">
              <a:buFont typeface="Arial" pitchFamily="34" charset="0"/>
              <a:buChar char="•"/>
            </a:pPr>
            <a:r>
              <a:rPr lang="en-AU" sz="3200" dirty="0" smtClean="0">
                <a:solidFill>
                  <a:srgbClr val="7030A0"/>
                </a:solidFill>
              </a:rPr>
              <a:t>N45</a:t>
            </a:r>
            <a:r>
              <a:rPr lang="en-AU" sz="3200" baseline="30000" dirty="0" smtClean="0">
                <a:solidFill>
                  <a:srgbClr val="7030A0"/>
                </a:solidFill>
              </a:rPr>
              <a:t>o</a:t>
            </a:r>
            <a:r>
              <a:rPr lang="en-AU" sz="3200" dirty="0" smtClean="0">
                <a:solidFill>
                  <a:srgbClr val="7030A0"/>
                </a:solidFill>
              </a:rPr>
              <a:t>E</a:t>
            </a:r>
          </a:p>
          <a:p>
            <a:pPr marL="355600" indent="-355600">
              <a:buFont typeface="Arial" pitchFamily="34" charset="0"/>
              <a:buChar char="•"/>
            </a:pPr>
            <a:r>
              <a:rPr lang="en-AU" sz="3200" dirty="0" smtClean="0">
                <a:solidFill>
                  <a:srgbClr val="7030A0"/>
                </a:solidFill>
              </a:rPr>
              <a:t>N45</a:t>
            </a:r>
            <a:r>
              <a:rPr lang="en-AU" sz="3200" baseline="30000" dirty="0" smtClean="0">
                <a:solidFill>
                  <a:srgbClr val="7030A0"/>
                </a:solidFill>
              </a:rPr>
              <a:t>o</a:t>
            </a:r>
            <a:r>
              <a:rPr lang="en-AU" sz="3200" dirty="0" smtClean="0">
                <a:solidFill>
                  <a:srgbClr val="7030A0"/>
                </a:solidFill>
              </a:rPr>
              <a:t>W</a:t>
            </a:r>
            <a:endParaRPr kumimoji="0" lang="en-AU" sz="3200" b="0" i="0" u="none" strike="noStrike" cap="none" normalizeH="0" baseline="0" dirty="0" smtClean="0">
              <a:ln>
                <a:noFill/>
              </a:ln>
              <a:solidFill>
                <a:srgbClr val="7030A0"/>
              </a:solidFill>
              <a:effectLst/>
              <a:latin typeface="Arial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071802" y="3445505"/>
            <a:ext cx="3352801" cy="3412495"/>
            <a:chOff x="3071802" y="3445505"/>
            <a:chExt cx="3352801" cy="3412495"/>
          </a:xfrm>
        </p:grpSpPr>
        <p:pic>
          <p:nvPicPr>
            <p:cNvPr id="2052" name="Picture 4" descr="http://academic.brooklyn.cuny.edu/geology/leveson/core/graphics/mapgraphics/circ-360newsx4.gif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071802" y="3445505"/>
              <a:ext cx="3352801" cy="3412495"/>
            </a:xfrm>
            <a:prstGeom prst="rect">
              <a:avLst/>
            </a:prstGeom>
            <a:noFill/>
          </p:spPr>
        </p:pic>
        <p:sp>
          <p:nvSpPr>
            <p:cNvPr id="13" name="Rectangle 12"/>
            <p:cNvSpPr/>
            <p:nvPr/>
          </p:nvSpPr>
          <p:spPr bwMode="auto">
            <a:xfrm>
              <a:off x="3143240" y="3500438"/>
              <a:ext cx="857256" cy="642942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A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5715008" y="6072206"/>
              <a:ext cx="642942" cy="71438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A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8" name="Rectangle 7"/>
          <p:cNvSpPr/>
          <p:nvPr/>
        </p:nvSpPr>
        <p:spPr bwMode="auto">
          <a:xfrm>
            <a:off x="4572000" y="3714752"/>
            <a:ext cx="500066" cy="428628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5286380" y="3857628"/>
            <a:ext cx="500066" cy="428628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5857884" y="5429264"/>
            <a:ext cx="500066" cy="35719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714744" y="6215082"/>
            <a:ext cx="500066" cy="428628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929058" y="3786190"/>
            <a:ext cx="500066" cy="428628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alphaModFix amt="86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85708"/>
            <a:ext cx="8715436" cy="914400"/>
          </a:xfrm>
        </p:spPr>
        <p:txBody>
          <a:bodyPr/>
          <a:lstStyle/>
          <a:p>
            <a:r>
              <a:rPr lang="en-AU" dirty="0" smtClean="0"/>
              <a:t>Net Force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142984"/>
            <a:ext cx="8701118" cy="5500726"/>
          </a:xfrm>
          <a:solidFill>
            <a:schemeClr val="accent2">
              <a:lumMod val="50000"/>
              <a:alpha val="73000"/>
            </a:schemeClr>
          </a:solidFill>
        </p:spPr>
        <p:txBody>
          <a:bodyPr/>
          <a:lstStyle/>
          <a:p>
            <a:r>
              <a:rPr lang="en-AU" dirty="0" smtClean="0"/>
              <a:t>Net Force is the </a:t>
            </a:r>
            <a:r>
              <a:rPr lang="en-AU" u="sng" dirty="0" smtClean="0"/>
              <a:t>vector</a:t>
            </a:r>
            <a:r>
              <a:rPr lang="en-AU" dirty="0" smtClean="0"/>
              <a:t> sum of all forces acting on a object simultaneously.</a:t>
            </a:r>
          </a:p>
          <a:p>
            <a:pPr>
              <a:buNone/>
            </a:pPr>
            <a:r>
              <a:rPr lang="en-AU" dirty="0" smtClean="0"/>
              <a:t>			ΣF = F</a:t>
            </a:r>
            <a:r>
              <a:rPr lang="en-AU" baseline="-25000" dirty="0" smtClean="0"/>
              <a:t>1</a:t>
            </a:r>
            <a:r>
              <a:rPr lang="en-AU" dirty="0" smtClean="0"/>
              <a:t> + F</a:t>
            </a:r>
            <a:r>
              <a:rPr lang="en-AU" baseline="-25000" dirty="0" smtClean="0"/>
              <a:t>2</a:t>
            </a:r>
            <a:r>
              <a:rPr lang="en-AU" dirty="0" smtClean="0"/>
              <a:t> + F</a:t>
            </a:r>
            <a:r>
              <a:rPr lang="en-AU" baseline="-25000" dirty="0" smtClean="0"/>
              <a:t>3</a:t>
            </a:r>
            <a:r>
              <a:rPr lang="en-AU" dirty="0" smtClean="0"/>
              <a:t> + ... + F</a:t>
            </a:r>
            <a:r>
              <a:rPr lang="en-AU" baseline="-25000" dirty="0" smtClean="0"/>
              <a:t>n</a:t>
            </a:r>
          </a:p>
          <a:p>
            <a:r>
              <a:rPr lang="en-AU" dirty="0" smtClean="0"/>
              <a:t>Force is a vector and therefore the direction is crucial in understanding the affects the combination of forces have on an object.</a:t>
            </a:r>
          </a:p>
          <a:p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0413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alphaModFix amt="86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85708"/>
            <a:ext cx="8715436" cy="914400"/>
          </a:xfrm>
        </p:spPr>
        <p:txBody>
          <a:bodyPr/>
          <a:lstStyle/>
          <a:p>
            <a:r>
              <a:rPr lang="en-AU" dirty="0" smtClean="0"/>
              <a:t>Two Dimensional Vectors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142984"/>
            <a:ext cx="8701118" cy="5500726"/>
          </a:xfrm>
          <a:solidFill>
            <a:schemeClr val="accent2">
              <a:lumMod val="50000"/>
              <a:alpha val="73000"/>
            </a:schemeClr>
          </a:solidFill>
        </p:spPr>
        <p:txBody>
          <a:bodyPr/>
          <a:lstStyle/>
          <a:p>
            <a:r>
              <a:rPr lang="en-AU" dirty="0" smtClean="0"/>
              <a:t>Graphical representation of vector forces must be to scale.</a:t>
            </a:r>
          </a:p>
          <a:p>
            <a:r>
              <a:rPr lang="en-AU" dirty="0" smtClean="0"/>
              <a:t>Draw all vectors to correct magnitude and direction.</a:t>
            </a:r>
          </a:p>
          <a:p>
            <a:r>
              <a:rPr lang="en-AU" dirty="0" smtClean="0"/>
              <a:t>Draw all vectors tail to head.</a:t>
            </a:r>
          </a:p>
          <a:p>
            <a:r>
              <a:rPr lang="en-AU" dirty="0" smtClean="0"/>
              <a:t>The resultant vector will run the shortest path from the origin tail to the head of the final vector.</a:t>
            </a:r>
            <a:endParaRPr lang="en-AU" dirty="0"/>
          </a:p>
        </p:txBody>
      </p:sp>
      <p:cxnSp>
        <p:nvCxnSpPr>
          <p:cNvPr id="5" name="Straight Arrow Connector 4"/>
          <p:cNvCxnSpPr/>
          <p:nvPr/>
        </p:nvCxnSpPr>
        <p:spPr bwMode="auto">
          <a:xfrm flipV="1">
            <a:off x="5929322" y="3286124"/>
            <a:ext cx="1071570" cy="428628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rgbClr val="92D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" name="Straight Arrow Connector 6"/>
          <p:cNvCxnSpPr/>
          <p:nvPr/>
        </p:nvCxnSpPr>
        <p:spPr bwMode="auto">
          <a:xfrm>
            <a:off x="7000892" y="3286124"/>
            <a:ext cx="1000132" cy="214314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rgbClr val="92D05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alphaModFix amt="86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85708"/>
            <a:ext cx="8715436" cy="914400"/>
          </a:xfrm>
        </p:spPr>
        <p:txBody>
          <a:bodyPr/>
          <a:lstStyle/>
          <a:p>
            <a:r>
              <a:rPr lang="en-AU" dirty="0" smtClean="0"/>
              <a:t>Two Dimensional Vectors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142984"/>
            <a:ext cx="8701118" cy="2214578"/>
          </a:xfrm>
          <a:solidFill>
            <a:schemeClr val="accent2">
              <a:lumMod val="50000"/>
              <a:alpha val="73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AU" sz="2800" b="1" u="sng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Example 8.4 b:</a:t>
            </a:r>
            <a:r>
              <a:rPr lang="en-AU" sz="2800" dirty="0" smtClean="0"/>
              <a:t> Carol (blonde hair) is standing between Bonny (black hair) and Annette (brown hair). If Annette pushes Carol with a force of 15 N and the same time Bonny pushes Carol with a force of 25 N, then what force does Carol experience?  </a:t>
            </a:r>
            <a:endParaRPr lang="en-AU" sz="2800" dirty="0"/>
          </a:p>
        </p:txBody>
      </p:sp>
      <p:pic>
        <p:nvPicPr>
          <p:cNvPr id="1198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3339395"/>
            <a:ext cx="3357586" cy="3304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981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282" y="3360416"/>
            <a:ext cx="4000528" cy="3285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alphaModFix amt="86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85708"/>
            <a:ext cx="8715436" cy="914400"/>
          </a:xfrm>
        </p:spPr>
        <p:txBody>
          <a:bodyPr/>
          <a:lstStyle/>
          <a:p>
            <a:r>
              <a:rPr lang="en-AU" dirty="0" smtClean="0"/>
              <a:t>Multiplication of Vectors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142984"/>
            <a:ext cx="8701118" cy="5500726"/>
          </a:xfrm>
          <a:solidFill>
            <a:schemeClr val="accent2">
              <a:lumMod val="50000"/>
              <a:alpha val="73000"/>
            </a:schemeClr>
          </a:solidFill>
        </p:spPr>
        <p:txBody>
          <a:bodyPr/>
          <a:lstStyle/>
          <a:p>
            <a:pPr>
              <a:buNone/>
            </a:pPr>
            <a:r>
              <a:rPr lang="en-AU" b="1" u="sng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Example 8.4 c: </a:t>
            </a:r>
          </a:p>
          <a:p>
            <a:pPr marL="514350" indent="-514350">
              <a:buAutoNum type="alphaLcParenR"/>
            </a:pPr>
            <a:endParaRPr lang="en-AU" dirty="0" smtClean="0"/>
          </a:p>
          <a:p>
            <a:pPr marL="514350" indent="-514350">
              <a:buAutoNum type="alphaLcParenR"/>
            </a:pPr>
            <a:endParaRPr lang="en-AU" dirty="0"/>
          </a:p>
          <a:p>
            <a:pPr marL="514350" indent="-514350">
              <a:buAutoNum type="alphaLcParenR"/>
            </a:pPr>
            <a:endParaRPr lang="en-AU" dirty="0" smtClean="0"/>
          </a:p>
          <a:p>
            <a:pPr marL="514350" indent="-514350">
              <a:buNone/>
            </a:pPr>
            <a:endParaRPr lang="en-AU" dirty="0" smtClean="0"/>
          </a:p>
          <a:p>
            <a:pPr marL="514350" indent="-514350">
              <a:buAutoNum type="alphaLcParenR"/>
            </a:pPr>
            <a:r>
              <a:rPr lang="en-AU" dirty="0" smtClean="0"/>
              <a:t>Find 2A</a:t>
            </a:r>
          </a:p>
          <a:p>
            <a:pPr marL="514350" indent="-514350">
              <a:buAutoNum type="alphaLcParenR"/>
            </a:pPr>
            <a:r>
              <a:rPr lang="en-AU" dirty="0" smtClean="0"/>
              <a:t>Find -2A</a:t>
            </a:r>
          </a:p>
          <a:p>
            <a:pPr marL="514350" indent="-514350">
              <a:buAutoNum type="alphaLcParenR"/>
            </a:pPr>
            <a:r>
              <a:rPr lang="en-AU" dirty="0" smtClean="0"/>
              <a:t>Find ½B</a:t>
            </a:r>
          </a:p>
          <a:p>
            <a:pPr marL="514350" indent="-514350">
              <a:buAutoNum type="alphaLcParenR"/>
            </a:pPr>
            <a:r>
              <a:rPr lang="en-AU" dirty="0" smtClean="0"/>
              <a:t>Find 4B</a:t>
            </a:r>
            <a:endParaRPr lang="en-AU" dirty="0"/>
          </a:p>
        </p:txBody>
      </p:sp>
      <p:grpSp>
        <p:nvGrpSpPr>
          <p:cNvPr id="4" name="Group 14"/>
          <p:cNvGrpSpPr/>
          <p:nvPr/>
        </p:nvGrpSpPr>
        <p:grpSpPr>
          <a:xfrm>
            <a:off x="1500166" y="2214554"/>
            <a:ext cx="2071702" cy="1285884"/>
            <a:chOff x="500034" y="3143248"/>
            <a:chExt cx="2071702" cy="1285884"/>
          </a:xfrm>
        </p:grpSpPr>
        <p:cxnSp>
          <p:nvCxnSpPr>
            <p:cNvPr id="5" name="Straight Arrow Connector 4"/>
            <p:cNvCxnSpPr/>
            <p:nvPr/>
          </p:nvCxnSpPr>
          <p:spPr bwMode="auto">
            <a:xfrm flipV="1">
              <a:off x="642910" y="3143248"/>
              <a:ext cx="1928826" cy="1214446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bg2">
                  <a:lumMod val="25000"/>
                  <a:lumOff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" name="Straight Connector 6"/>
            <p:cNvCxnSpPr/>
            <p:nvPr/>
          </p:nvCxnSpPr>
          <p:spPr bwMode="auto">
            <a:xfrm>
              <a:off x="642910" y="4357694"/>
              <a:ext cx="857256" cy="1588"/>
            </a:xfrm>
            <a:prstGeom prst="line">
              <a:avLst/>
            </a:prstGeom>
            <a:solidFill>
              <a:schemeClr val="accent1"/>
            </a:solidFill>
            <a:ln w="22225" cap="flat" cmpd="sng" algn="ctr">
              <a:solidFill>
                <a:srgbClr val="C0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Straight Arrow Connector 9"/>
            <p:cNvCxnSpPr/>
            <p:nvPr/>
          </p:nvCxnSpPr>
          <p:spPr bwMode="auto">
            <a:xfrm rot="16200000" flipH="1">
              <a:off x="1142976" y="4143380"/>
              <a:ext cx="357190" cy="7143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2" name="TextBox 11"/>
            <p:cNvSpPr txBox="1"/>
            <p:nvPr/>
          </p:nvSpPr>
          <p:spPr>
            <a:xfrm>
              <a:off x="831184" y="4059800"/>
              <a:ext cx="5261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30</a:t>
              </a:r>
              <a:r>
                <a:rPr lang="en-AU" baseline="30000" dirty="0" smtClean="0"/>
                <a:t>o</a:t>
              </a:r>
              <a:endParaRPr lang="en-AU" baseline="30000" dirty="0"/>
            </a:p>
          </p:txBody>
        </p:sp>
        <p:sp>
          <p:nvSpPr>
            <p:cNvPr id="13" name="TextBox 12"/>
            <p:cNvSpPr txBox="1"/>
            <p:nvPr/>
          </p:nvSpPr>
          <p:spPr>
            <a:xfrm rot="19703611">
              <a:off x="1261356" y="3363380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16 N</a:t>
              </a:r>
              <a:endParaRPr lang="en-AU" baseline="300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00034" y="3143248"/>
              <a:ext cx="4235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800" dirty="0" smtClean="0">
                  <a:solidFill>
                    <a:srgbClr val="FFFF00"/>
                  </a:solidFill>
                </a:rPr>
                <a:t>A</a:t>
              </a:r>
              <a:endParaRPr lang="en-AU" sz="2800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6" name="Group 15"/>
          <p:cNvGrpSpPr/>
          <p:nvPr/>
        </p:nvGrpSpPr>
        <p:grpSpPr>
          <a:xfrm>
            <a:off x="4214810" y="2285992"/>
            <a:ext cx="1357322" cy="1298026"/>
            <a:chOff x="214282" y="3143248"/>
            <a:chExt cx="1357322" cy="1298026"/>
          </a:xfrm>
        </p:grpSpPr>
        <p:cxnSp>
          <p:nvCxnSpPr>
            <p:cNvPr id="17" name="Straight Arrow Connector 16"/>
            <p:cNvCxnSpPr/>
            <p:nvPr/>
          </p:nvCxnSpPr>
          <p:spPr bwMode="auto">
            <a:xfrm>
              <a:off x="285720" y="3643314"/>
              <a:ext cx="1285884" cy="71438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bg2">
                  <a:lumMod val="25000"/>
                  <a:lumOff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8" name="Straight Connector 17"/>
            <p:cNvCxnSpPr/>
            <p:nvPr/>
          </p:nvCxnSpPr>
          <p:spPr bwMode="auto">
            <a:xfrm>
              <a:off x="357158" y="4357694"/>
              <a:ext cx="1143008" cy="1588"/>
            </a:xfrm>
            <a:prstGeom prst="line">
              <a:avLst/>
            </a:prstGeom>
            <a:solidFill>
              <a:schemeClr val="accent1"/>
            </a:solidFill>
            <a:ln w="22225" cap="flat" cmpd="sng" algn="ctr">
              <a:solidFill>
                <a:srgbClr val="C0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Arrow Connector 18"/>
            <p:cNvCxnSpPr/>
            <p:nvPr/>
          </p:nvCxnSpPr>
          <p:spPr bwMode="auto">
            <a:xfrm rot="5400000">
              <a:off x="678632" y="4107662"/>
              <a:ext cx="357189" cy="142877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0" name="TextBox 19"/>
            <p:cNvSpPr txBox="1"/>
            <p:nvPr/>
          </p:nvSpPr>
          <p:spPr>
            <a:xfrm>
              <a:off x="785786" y="4071942"/>
              <a:ext cx="5261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25</a:t>
              </a:r>
              <a:r>
                <a:rPr lang="en-AU" baseline="30000" dirty="0" smtClean="0"/>
                <a:t>o</a:t>
              </a:r>
              <a:endParaRPr lang="en-AU" baseline="30000" dirty="0"/>
            </a:p>
          </p:txBody>
        </p:sp>
        <p:sp>
          <p:nvSpPr>
            <p:cNvPr id="21" name="TextBox 20"/>
            <p:cNvSpPr txBox="1"/>
            <p:nvPr/>
          </p:nvSpPr>
          <p:spPr>
            <a:xfrm rot="1634326">
              <a:off x="761611" y="3776619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10 N</a:t>
              </a:r>
              <a:endParaRPr lang="en-AU" baseline="300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14282" y="3143248"/>
              <a:ext cx="4235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800" dirty="0" smtClean="0">
                  <a:solidFill>
                    <a:srgbClr val="FFFF00"/>
                  </a:solidFill>
                </a:rPr>
                <a:t>B</a:t>
              </a:r>
              <a:endParaRPr lang="en-AU" sz="2800" dirty="0">
                <a:solidFill>
                  <a:srgbClr val="FFFF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alphaModFix amt="86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85708"/>
            <a:ext cx="8715436" cy="914400"/>
          </a:xfrm>
        </p:spPr>
        <p:txBody>
          <a:bodyPr/>
          <a:lstStyle/>
          <a:p>
            <a:r>
              <a:rPr lang="en-AU" dirty="0" smtClean="0"/>
              <a:t>Two Dimensional Vectors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142984"/>
            <a:ext cx="8701118" cy="5500726"/>
          </a:xfrm>
          <a:solidFill>
            <a:schemeClr val="accent2">
              <a:lumMod val="50000"/>
              <a:alpha val="73000"/>
            </a:schemeClr>
          </a:solidFill>
        </p:spPr>
        <p:txBody>
          <a:bodyPr/>
          <a:lstStyle/>
          <a:p>
            <a:pPr>
              <a:buNone/>
            </a:pPr>
            <a:r>
              <a:rPr lang="en-AU" b="1" u="sng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Example 8.4 d: </a:t>
            </a:r>
          </a:p>
          <a:p>
            <a:pPr marL="0" indent="0">
              <a:buNone/>
            </a:pPr>
            <a:r>
              <a:rPr lang="en-AU" dirty="0" smtClean="0"/>
              <a:t>For each question, draw the vector diagram.</a:t>
            </a:r>
          </a:p>
          <a:p>
            <a:pPr marL="514350" indent="-514350">
              <a:buAutoNum type="alphaLcParenR"/>
            </a:pPr>
            <a:endParaRPr lang="en-AU" sz="2400" dirty="0" smtClean="0"/>
          </a:p>
          <a:p>
            <a:pPr marL="514350" indent="-514350">
              <a:buAutoNum type="alphaLcParenR"/>
            </a:pPr>
            <a:endParaRPr lang="en-AU" sz="2400" dirty="0" smtClean="0"/>
          </a:p>
          <a:p>
            <a:pPr marL="514350" indent="-514350">
              <a:buAutoNum type="alphaLcParenR"/>
            </a:pPr>
            <a:endParaRPr lang="en-AU" dirty="0"/>
          </a:p>
          <a:p>
            <a:pPr marL="514350" indent="-514350">
              <a:buAutoNum type="alphaLcParenR"/>
            </a:pPr>
            <a:endParaRPr lang="en-AU" dirty="0" smtClean="0"/>
          </a:p>
          <a:p>
            <a:pPr marL="514350" indent="-514350">
              <a:buAutoNum type="alphaLcParenR"/>
            </a:pPr>
            <a:r>
              <a:rPr lang="en-AU" dirty="0" smtClean="0"/>
              <a:t>Add A + B</a:t>
            </a:r>
          </a:p>
          <a:p>
            <a:pPr marL="514350" indent="-514350">
              <a:buAutoNum type="alphaLcParenR"/>
            </a:pPr>
            <a:r>
              <a:rPr lang="en-AU" dirty="0" smtClean="0"/>
              <a:t>Add C + D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500034" y="2786058"/>
            <a:ext cx="1785950" cy="1643074"/>
            <a:chOff x="500034" y="2786058"/>
            <a:chExt cx="1785950" cy="1643074"/>
          </a:xfrm>
        </p:grpSpPr>
        <p:cxnSp>
          <p:nvCxnSpPr>
            <p:cNvPr id="5" name="Straight Arrow Connector 4"/>
            <p:cNvCxnSpPr/>
            <p:nvPr/>
          </p:nvCxnSpPr>
          <p:spPr bwMode="auto">
            <a:xfrm flipV="1">
              <a:off x="642910" y="2786058"/>
              <a:ext cx="1643074" cy="1571636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bg2">
                  <a:lumMod val="25000"/>
                  <a:lumOff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" name="Straight Connector 6"/>
            <p:cNvCxnSpPr/>
            <p:nvPr/>
          </p:nvCxnSpPr>
          <p:spPr bwMode="auto">
            <a:xfrm>
              <a:off x="642910" y="4357694"/>
              <a:ext cx="857256" cy="1588"/>
            </a:xfrm>
            <a:prstGeom prst="line">
              <a:avLst/>
            </a:prstGeom>
            <a:solidFill>
              <a:schemeClr val="accent1"/>
            </a:solidFill>
            <a:ln w="22225" cap="flat" cmpd="sng" algn="ctr">
              <a:solidFill>
                <a:srgbClr val="C0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Straight Arrow Connector 9"/>
            <p:cNvCxnSpPr/>
            <p:nvPr/>
          </p:nvCxnSpPr>
          <p:spPr bwMode="auto">
            <a:xfrm rot="16200000" flipH="1">
              <a:off x="1000100" y="4000504"/>
              <a:ext cx="500066" cy="21431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2" name="TextBox 11"/>
            <p:cNvSpPr txBox="1"/>
            <p:nvPr/>
          </p:nvSpPr>
          <p:spPr>
            <a:xfrm>
              <a:off x="831184" y="4059800"/>
              <a:ext cx="5261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50</a:t>
              </a:r>
              <a:r>
                <a:rPr lang="en-AU" baseline="30000" dirty="0" smtClean="0"/>
                <a:t>o</a:t>
              </a:r>
              <a:endParaRPr lang="en-AU" baseline="30000" dirty="0"/>
            </a:p>
          </p:txBody>
        </p:sp>
        <p:sp>
          <p:nvSpPr>
            <p:cNvPr id="13" name="TextBox 12"/>
            <p:cNvSpPr txBox="1"/>
            <p:nvPr/>
          </p:nvSpPr>
          <p:spPr>
            <a:xfrm rot="18945210">
              <a:off x="794642" y="3520555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70 N</a:t>
              </a:r>
              <a:endParaRPr lang="en-AU" baseline="300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00034" y="3143248"/>
              <a:ext cx="4235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800" dirty="0" smtClean="0">
                  <a:solidFill>
                    <a:srgbClr val="FFFF00"/>
                  </a:solidFill>
                </a:rPr>
                <a:t>A</a:t>
              </a:r>
              <a:endParaRPr lang="en-AU" sz="2800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643174" y="2786058"/>
            <a:ext cx="1390476" cy="936613"/>
            <a:chOff x="142844" y="3429000"/>
            <a:chExt cx="1390476" cy="936613"/>
          </a:xfrm>
        </p:grpSpPr>
        <p:cxnSp>
          <p:nvCxnSpPr>
            <p:cNvPr id="17" name="Straight Arrow Connector 16"/>
            <p:cNvCxnSpPr/>
            <p:nvPr/>
          </p:nvCxnSpPr>
          <p:spPr bwMode="auto">
            <a:xfrm flipH="1" flipV="1">
              <a:off x="487494" y="3429000"/>
              <a:ext cx="1012672" cy="92869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bg2">
                  <a:lumMod val="25000"/>
                  <a:lumOff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8" name="Straight Connector 17"/>
            <p:cNvCxnSpPr/>
            <p:nvPr/>
          </p:nvCxnSpPr>
          <p:spPr bwMode="auto">
            <a:xfrm>
              <a:off x="357158" y="4357694"/>
              <a:ext cx="1143008" cy="1588"/>
            </a:xfrm>
            <a:prstGeom prst="line">
              <a:avLst/>
            </a:prstGeom>
            <a:solidFill>
              <a:schemeClr val="accent1"/>
            </a:solidFill>
            <a:ln w="22225" cap="flat" cmpd="sng" algn="ctr">
              <a:solidFill>
                <a:srgbClr val="C0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Arrow Connector 18"/>
            <p:cNvCxnSpPr/>
            <p:nvPr/>
          </p:nvCxnSpPr>
          <p:spPr bwMode="auto">
            <a:xfrm flipV="1">
              <a:off x="714346" y="3857629"/>
              <a:ext cx="237017" cy="50006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0" name="TextBox 19"/>
            <p:cNvSpPr txBox="1"/>
            <p:nvPr/>
          </p:nvSpPr>
          <p:spPr>
            <a:xfrm>
              <a:off x="769907" y="3996281"/>
              <a:ext cx="5261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40</a:t>
              </a:r>
              <a:r>
                <a:rPr lang="en-AU" baseline="30000" dirty="0" smtClean="0"/>
                <a:t>o</a:t>
              </a:r>
              <a:endParaRPr lang="en-AU" baseline="30000" dirty="0"/>
            </a:p>
          </p:txBody>
        </p:sp>
        <p:sp>
          <p:nvSpPr>
            <p:cNvPr id="21" name="TextBox 20"/>
            <p:cNvSpPr txBox="1"/>
            <p:nvPr/>
          </p:nvSpPr>
          <p:spPr>
            <a:xfrm rot="2629259">
              <a:off x="861341" y="3665412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55 N</a:t>
              </a:r>
              <a:endParaRPr lang="en-AU" baseline="300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42844" y="3786190"/>
              <a:ext cx="4235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800" dirty="0" smtClean="0">
                  <a:solidFill>
                    <a:srgbClr val="FFFF00"/>
                  </a:solidFill>
                </a:rPr>
                <a:t>B</a:t>
              </a:r>
              <a:endParaRPr lang="en-AU" sz="2800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786314" y="3000372"/>
            <a:ext cx="1221457" cy="1500198"/>
            <a:chOff x="285720" y="2928934"/>
            <a:chExt cx="1221457" cy="1500198"/>
          </a:xfrm>
        </p:grpSpPr>
        <p:cxnSp>
          <p:nvCxnSpPr>
            <p:cNvPr id="30" name="Straight Arrow Connector 29"/>
            <p:cNvCxnSpPr/>
            <p:nvPr/>
          </p:nvCxnSpPr>
          <p:spPr bwMode="auto">
            <a:xfrm rot="16200000" flipV="1">
              <a:off x="428596" y="3286124"/>
              <a:ext cx="1428760" cy="71438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bg2">
                  <a:lumMod val="25000"/>
                  <a:lumOff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1" name="Straight Connector 30"/>
            <p:cNvCxnSpPr/>
            <p:nvPr/>
          </p:nvCxnSpPr>
          <p:spPr bwMode="auto">
            <a:xfrm>
              <a:off x="642910" y="4357694"/>
              <a:ext cx="857256" cy="1588"/>
            </a:xfrm>
            <a:prstGeom prst="line">
              <a:avLst/>
            </a:prstGeom>
            <a:solidFill>
              <a:schemeClr val="accent1"/>
            </a:solidFill>
            <a:ln w="22225" cap="flat" cmpd="sng" algn="ctr">
              <a:solidFill>
                <a:srgbClr val="C0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Straight Arrow Connector 31"/>
            <p:cNvCxnSpPr/>
            <p:nvPr/>
          </p:nvCxnSpPr>
          <p:spPr bwMode="auto">
            <a:xfrm rot="5400000">
              <a:off x="821505" y="3964785"/>
              <a:ext cx="500066" cy="28575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3" name="TextBox 32"/>
            <p:cNvSpPr txBox="1"/>
            <p:nvPr/>
          </p:nvSpPr>
          <p:spPr>
            <a:xfrm>
              <a:off x="974060" y="4059800"/>
              <a:ext cx="5261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60</a:t>
              </a:r>
              <a:r>
                <a:rPr lang="en-AU" baseline="30000" dirty="0" smtClean="0"/>
                <a:t>o</a:t>
              </a:r>
              <a:endParaRPr lang="en-AU" baseline="30000" dirty="0"/>
            </a:p>
          </p:txBody>
        </p:sp>
        <p:sp>
          <p:nvSpPr>
            <p:cNvPr id="34" name="TextBox 33"/>
            <p:cNvSpPr txBox="1"/>
            <p:nvPr/>
          </p:nvSpPr>
          <p:spPr>
            <a:xfrm rot="3693254">
              <a:off x="986521" y="3341968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65 N</a:t>
              </a:r>
              <a:endParaRPr lang="en-AU" baseline="300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85720" y="3000372"/>
              <a:ext cx="44435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800" dirty="0" smtClean="0">
                  <a:solidFill>
                    <a:srgbClr val="FFFF00"/>
                  </a:solidFill>
                </a:rPr>
                <a:t>C</a:t>
              </a:r>
              <a:endParaRPr lang="en-AU" sz="2800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929454" y="3143248"/>
            <a:ext cx="1000132" cy="1285884"/>
            <a:chOff x="500034" y="3143248"/>
            <a:chExt cx="1000132" cy="1285884"/>
          </a:xfrm>
        </p:grpSpPr>
        <p:cxnSp>
          <p:nvCxnSpPr>
            <p:cNvPr id="44" name="Straight Arrow Connector 43"/>
            <p:cNvCxnSpPr/>
            <p:nvPr/>
          </p:nvCxnSpPr>
          <p:spPr bwMode="auto">
            <a:xfrm flipV="1">
              <a:off x="642910" y="3714752"/>
              <a:ext cx="857256" cy="64294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bg2">
                  <a:lumMod val="25000"/>
                  <a:lumOff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5" name="Straight Connector 44"/>
            <p:cNvCxnSpPr/>
            <p:nvPr/>
          </p:nvCxnSpPr>
          <p:spPr bwMode="auto">
            <a:xfrm>
              <a:off x="642910" y="4357694"/>
              <a:ext cx="857256" cy="1588"/>
            </a:xfrm>
            <a:prstGeom prst="line">
              <a:avLst/>
            </a:prstGeom>
            <a:solidFill>
              <a:schemeClr val="accent1"/>
            </a:solidFill>
            <a:ln w="22225" cap="flat" cmpd="sng" algn="ctr">
              <a:solidFill>
                <a:srgbClr val="C0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Straight Arrow Connector 45"/>
            <p:cNvCxnSpPr/>
            <p:nvPr/>
          </p:nvCxnSpPr>
          <p:spPr bwMode="auto">
            <a:xfrm rot="16200000" flipH="1">
              <a:off x="1107257" y="4107661"/>
              <a:ext cx="357190" cy="14287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7" name="TextBox 46"/>
            <p:cNvSpPr txBox="1"/>
            <p:nvPr/>
          </p:nvSpPr>
          <p:spPr>
            <a:xfrm>
              <a:off x="831184" y="4059800"/>
              <a:ext cx="5261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30</a:t>
              </a:r>
              <a:r>
                <a:rPr lang="en-AU" baseline="30000" dirty="0" smtClean="0"/>
                <a:t>o</a:t>
              </a:r>
              <a:endParaRPr lang="en-AU" baseline="30000" dirty="0"/>
            </a:p>
          </p:txBody>
        </p:sp>
        <p:sp>
          <p:nvSpPr>
            <p:cNvPr id="48" name="TextBox 47"/>
            <p:cNvSpPr txBox="1"/>
            <p:nvPr/>
          </p:nvSpPr>
          <p:spPr>
            <a:xfrm rot="19428396">
              <a:off x="641099" y="3754153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30 N</a:t>
              </a:r>
              <a:endParaRPr lang="en-AU" baseline="300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00034" y="3143248"/>
              <a:ext cx="44435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800" dirty="0" smtClean="0">
                  <a:solidFill>
                    <a:srgbClr val="FFFF00"/>
                  </a:solidFill>
                </a:rPr>
                <a:t>D</a:t>
              </a:r>
              <a:endParaRPr lang="en-AU" sz="2800" dirty="0">
                <a:solidFill>
                  <a:srgbClr val="FFFF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alphaModFix amt="86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85708"/>
            <a:ext cx="8715436" cy="914400"/>
          </a:xfrm>
        </p:spPr>
        <p:txBody>
          <a:bodyPr/>
          <a:lstStyle/>
          <a:p>
            <a:r>
              <a:rPr lang="en-AU" dirty="0" smtClean="0"/>
              <a:t>Two Dimensional Vectors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142984"/>
            <a:ext cx="8701118" cy="5500726"/>
          </a:xfrm>
          <a:solidFill>
            <a:schemeClr val="accent2">
              <a:lumMod val="50000"/>
              <a:alpha val="73000"/>
            </a:schemeClr>
          </a:solidFill>
        </p:spPr>
        <p:txBody>
          <a:bodyPr/>
          <a:lstStyle/>
          <a:p>
            <a:r>
              <a:rPr lang="en-AU" sz="2800" dirty="0" smtClean="0"/>
              <a:t>Having a large number of vectors to add together can make the whole addition of vectors very complex.</a:t>
            </a:r>
          </a:p>
          <a:p>
            <a:r>
              <a:rPr lang="en-AU" sz="2800" dirty="0" smtClean="0"/>
              <a:t>A simple method is to break each vector into its horizontal and vertical components (convert to x – axis and y – axis equivalent). </a:t>
            </a:r>
          </a:p>
          <a:p>
            <a:r>
              <a:rPr lang="en-AU" sz="2800" dirty="0" smtClean="0"/>
              <a:t>Then add all the x – axis </a:t>
            </a:r>
          </a:p>
          <a:p>
            <a:pPr>
              <a:spcBef>
                <a:spcPts val="0"/>
              </a:spcBef>
              <a:buNone/>
            </a:pPr>
            <a:r>
              <a:rPr lang="en-AU" sz="2800" dirty="0"/>
              <a:t>	</a:t>
            </a:r>
            <a:r>
              <a:rPr lang="en-AU" sz="2800" dirty="0" smtClean="0"/>
              <a:t>equivalent together and add </a:t>
            </a:r>
          </a:p>
          <a:p>
            <a:pPr>
              <a:spcBef>
                <a:spcPts val="0"/>
              </a:spcBef>
              <a:buNone/>
            </a:pPr>
            <a:r>
              <a:rPr lang="en-AU" sz="2800" dirty="0"/>
              <a:t>	</a:t>
            </a:r>
            <a:r>
              <a:rPr lang="en-AU" sz="2800" dirty="0" smtClean="0"/>
              <a:t>all the y – axis equivalent </a:t>
            </a:r>
          </a:p>
          <a:p>
            <a:pPr>
              <a:spcBef>
                <a:spcPts val="0"/>
              </a:spcBef>
              <a:buNone/>
            </a:pPr>
            <a:r>
              <a:rPr lang="en-AU" sz="2800" dirty="0"/>
              <a:t>	</a:t>
            </a:r>
            <a:r>
              <a:rPr lang="en-AU" sz="2800" dirty="0" smtClean="0"/>
              <a:t>together and use Pythagoras </a:t>
            </a:r>
          </a:p>
          <a:p>
            <a:pPr>
              <a:spcBef>
                <a:spcPts val="0"/>
              </a:spcBef>
              <a:buNone/>
            </a:pPr>
            <a:r>
              <a:rPr lang="en-AU" sz="2800" dirty="0"/>
              <a:t>	</a:t>
            </a:r>
            <a:r>
              <a:rPr lang="en-AU" sz="2800" dirty="0" smtClean="0"/>
              <a:t>to solve the resultant of two </a:t>
            </a:r>
          </a:p>
          <a:p>
            <a:pPr>
              <a:spcBef>
                <a:spcPts val="0"/>
              </a:spcBef>
              <a:buNone/>
            </a:pPr>
            <a:r>
              <a:rPr lang="en-AU" sz="2800" dirty="0"/>
              <a:t>	</a:t>
            </a:r>
            <a:r>
              <a:rPr lang="en-AU" sz="2800" dirty="0" smtClean="0"/>
              <a:t>components, rather than several.</a:t>
            </a:r>
            <a:endParaRPr lang="en-AU" sz="2800" dirty="0"/>
          </a:p>
        </p:txBody>
      </p:sp>
      <p:pic>
        <p:nvPicPr>
          <p:cNvPr id="101378" name="Picture 2" descr="http://www.physicsclassroom.com/Class/vectors/u3l3a7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22059" y="3443308"/>
            <a:ext cx="3350484" cy="25574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alphaModFix amt="86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2643174" y="2613150"/>
            <a:ext cx="4318000" cy="1695450"/>
            <a:chOff x="3039" y="1379"/>
            <a:chExt cx="2720" cy="1068"/>
          </a:xfrm>
        </p:grpSpPr>
        <p:pic>
          <p:nvPicPr>
            <p:cNvPr id="7170" name="Picture 2"/>
            <p:cNvPicPr>
              <a:picLocks noChangeAspect="1" noChangeArrowheads="1"/>
            </p:cNvPicPr>
            <p:nvPr/>
          </p:nvPicPr>
          <p:blipFill>
            <a:blip r:embed="rId4">
              <a:lum bright="-30000" contrast="30000"/>
            </a:blip>
            <a:srcRect l="46844" t="38177" b="33984"/>
            <a:stretch>
              <a:fillRect/>
            </a:stretch>
          </p:blipFill>
          <p:spPr bwMode="auto">
            <a:xfrm>
              <a:off x="3039" y="1379"/>
              <a:ext cx="2721" cy="1069"/>
            </a:xfrm>
            <a:prstGeom prst="rect">
              <a:avLst/>
            </a:prstGeom>
            <a:noFill/>
          </p:spPr>
        </p:pic>
        <p:sp>
          <p:nvSpPr>
            <p:cNvPr id="7171" name="AutoShape 3"/>
            <p:cNvSpPr>
              <a:spLocks noChangeArrowheads="1"/>
            </p:cNvSpPr>
            <p:nvPr/>
          </p:nvSpPr>
          <p:spPr bwMode="auto">
            <a:xfrm>
              <a:off x="3039" y="1379"/>
              <a:ext cx="2721" cy="1069"/>
            </a:xfrm>
            <a:prstGeom prst="roundRect">
              <a:avLst>
                <a:gd name="adj" fmla="val 93"/>
              </a:avLst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AU"/>
            </a:p>
          </p:txBody>
        </p:sp>
      </p:grp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615950" y="4602163"/>
            <a:ext cx="8124825" cy="1804987"/>
            <a:chOff x="388" y="2899"/>
            <a:chExt cx="5118" cy="1137"/>
          </a:xfrm>
        </p:grpSpPr>
        <p:pic>
          <p:nvPicPr>
            <p:cNvPr id="7173" name="Picture 5"/>
            <p:cNvPicPr>
              <a:picLocks noChangeAspect="1" noChangeArrowheads="1"/>
            </p:cNvPicPr>
            <p:nvPr/>
          </p:nvPicPr>
          <p:blipFill>
            <a:blip r:embed="rId5">
              <a:lum bright="-30000" contrast="30000"/>
            </a:blip>
            <a:srcRect t="33075" b="37292"/>
            <a:stretch>
              <a:fillRect/>
            </a:stretch>
          </p:blipFill>
          <p:spPr bwMode="auto">
            <a:xfrm>
              <a:off x="388" y="2899"/>
              <a:ext cx="5119" cy="1138"/>
            </a:xfrm>
            <a:prstGeom prst="rect">
              <a:avLst/>
            </a:prstGeom>
            <a:noFill/>
          </p:spPr>
        </p:pic>
        <p:sp>
          <p:nvSpPr>
            <p:cNvPr id="7174" name="AutoShape 6"/>
            <p:cNvSpPr>
              <a:spLocks noChangeArrowheads="1"/>
            </p:cNvSpPr>
            <p:nvPr/>
          </p:nvSpPr>
          <p:spPr bwMode="auto">
            <a:xfrm>
              <a:off x="388" y="2899"/>
              <a:ext cx="5119" cy="1138"/>
            </a:xfrm>
            <a:prstGeom prst="roundRect">
              <a:avLst>
                <a:gd name="adj" fmla="val 83"/>
              </a:avLst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AU"/>
            </a:p>
          </p:txBody>
        </p:sp>
      </p:grpSp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228600" y="511175"/>
            <a:ext cx="8701118" cy="1923604"/>
          </a:xfrm>
          <a:prstGeom prst="rect">
            <a:avLst/>
          </a:prstGeom>
          <a:solidFill>
            <a:schemeClr val="accent3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  <a:spcBef>
                <a:spcPts val="22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u="sng" dirty="0" smtClean="0">
                <a:solidFill>
                  <a:srgbClr val="002060"/>
                </a:solidFill>
              </a:rPr>
              <a:t>Non-Contact Forces</a:t>
            </a:r>
            <a:r>
              <a:rPr lang="en-GB" sz="4000" u="sng" dirty="0">
                <a:solidFill>
                  <a:srgbClr val="002060"/>
                </a:solidFill>
              </a:rPr>
              <a:t>:</a:t>
            </a:r>
          </a:p>
          <a:p>
            <a:pPr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dirty="0" smtClean="0">
                <a:solidFill>
                  <a:srgbClr val="002060"/>
                </a:solidFill>
              </a:rPr>
              <a:t>No </a:t>
            </a:r>
            <a:r>
              <a:rPr lang="en-GB" sz="2800" dirty="0">
                <a:solidFill>
                  <a:srgbClr val="002060"/>
                </a:solidFill>
              </a:rPr>
              <a:t>physical contact between </a:t>
            </a:r>
            <a:r>
              <a:rPr lang="en-GB" sz="2800" dirty="0" smtClean="0">
                <a:solidFill>
                  <a:srgbClr val="002060"/>
                </a:solidFill>
              </a:rPr>
              <a:t>objects.</a:t>
            </a:r>
            <a:endParaRPr lang="en-GB" sz="2800" dirty="0">
              <a:solidFill>
                <a:srgbClr val="002060"/>
              </a:solidFill>
            </a:endParaRPr>
          </a:p>
          <a:p>
            <a:pPr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dirty="0" smtClean="0">
                <a:solidFill>
                  <a:srgbClr val="002060"/>
                </a:solidFill>
              </a:rPr>
              <a:t>Forces </a:t>
            </a:r>
            <a:r>
              <a:rPr lang="en-GB" sz="2800" dirty="0">
                <a:solidFill>
                  <a:srgbClr val="002060"/>
                </a:solidFill>
              </a:rPr>
              <a:t>act through empty </a:t>
            </a:r>
            <a:r>
              <a:rPr lang="en-GB" sz="2800" dirty="0" smtClean="0">
                <a:solidFill>
                  <a:srgbClr val="002060"/>
                </a:solidFill>
              </a:rPr>
              <a:t>space.</a:t>
            </a:r>
            <a:endParaRPr lang="en-GB" sz="2800" dirty="0">
              <a:solidFill>
                <a:srgbClr val="002060"/>
              </a:solidFill>
            </a:endParaRPr>
          </a:p>
        </p:txBody>
      </p:sp>
      <p:sp>
        <p:nvSpPr>
          <p:cNvPr id="7176" name="Text Box 8"/>
          <p:cNvSpPr txBox="1">
            <a:spLocks noChangeArrowheads="1"/>
          </p:cNvSpPr>
          <p:nvPr/>
        </p:nvSpPr>
        <p:spPr bwMode="auto">
          <a:xfrm>
            <a:off x="4456099" y="4073650"/>
            <a:ext cx="1090612" cy="35548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5000"/>
              </a:lnSpc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rgbClr val="002060"/>
                </a:solidFill>
              </a:rPr>
              <a:t>gravity</a:t>
            </a:r>
          </a:p>
        </p:txBody>
      </p:sp>
      <p:sp>
        <p:nvSpPr>
          <p:cNvPr id="7177" name="Text Box 9"/>
          <p:cNvSpPr txBox="1">
            <a:spLocks noChangeArrowheads="1"/>
          </p:cNvSpPr>
          <p:nvPr/>
        </p:nvSpPr>
        <p:spPr bwMode="auto">
          <a:xfrm>
            <a:off x="1962150" y="6176963"/>
            <a:ext cx="1090613" cy="35548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5000"/>
              </a:lnSpc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rgbClr val="002060"/>
                </a:solidFill>
              </a:rPr>
              <a:t>electric</a:t>
            </a:r>
          </a:p>
        </p:txBody>
      </p:sp>
      <p:sp>
        <p:nvSpPr>
          <p:cNvPr id="7178" name="Text Box 10"/>
          <p:cNvSpPr txBox="1">
            <a:spLocks noChangeArrowheads="1"/>
          </p:cNvSpPr>
          <p:nvPr/>
        </p:nvSpPr>
        <p:spPr bwMode="auto">
          <a:xfrm>
            <a:off x="6859588" y="5908675"/>
            <a:ext cx="1412875" cy="35548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5000"/>
              </a:lnSpc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002060"/>
                </a:solidFill>
              </a:rPr>
              <a:t>magnetic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alphaModFix amt="86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85708"/>
            <a:ext cx="8715436" cy="914400"/>
          </a:xfrm>
        </p:spPr>
        <p:txBody>
          <a:bodyPr/>
          <a:lstStyle/>
          <a:p>
            <a:r>
              <a:rPr lang="en-AU" dirty="0" smtClean="0"/>
              <a:t>Two Dimensional Vectors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142984"/>
            <a:ext cx="3786214" cy="5500726"/>
          </a:xfrm>
          <a:solidFill>
            <a:schemeClr val="accent2">
              <a:lumMod val="50000"/>
              <a:alpha val="73000"/>
            </a:schemeClr>
          </a:solidFill>
        </p:spPr>
        <p:txBody>
          <a:bodyPr/>
          <a:lstStyle/>
          <a:p>
            <a:r>
              <a:rPr lang="en-AU" sz="2800" dirty="0" smtClean="0"/>
              <a:t>The </a:t>
            </a:r>
            <a:r>
              <a:rPr lang="en-AU" sz="2800" u="sng" dirty="0" smtClean="0"/>
              <a:t>horizontal</a:t>
            </a:r>
            <a:r>
              <a:rPr lang="en-AU" sz="2800" dirty="0" smtClean="0"/>
              <a:t> and </a:t>
            </a:r>
            <a:r>
              <a:rPr lang="en-AU" sz="2800" u="sng" dirty="0" smtClean="0"/>
              <a:t>vertical components</a:t>
            </a:r>
            <a:r>
              <a:rPr lang="en-AU" sz="2800" dirty="0" smtClean="0"/>
              <a:t> (x – axis and y – axis equivalent) are the same as the singular </a:t>
            </a:r>
            <a:r>
              <a:rPr lang="en-AU" sz="2800" u="sng" dirty="0" smtClean="0"/>
              <a:t>Resultant</a:t>
            </a:r>
            <a:r>
              <a:rPr lang="en-AU" sz="2800" dirty="0" smtClean="0"/>
              <a:t> force.</a:t>
            </a:r>
          </a:p>
        </p:txBody>
      </p:sp>
      <p:pic>
        <p:nvPicPr>
          <p:cNvPr id="136194" name="Picture 2" descr="http://www.physicsclassroom.com/class/vectors/u3l1f1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57654" y="1257926"/>
            <a:ext cx="5186378" cy="54191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alphaModFix amt="86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85708"/>
            <a:ext cx="8715436" cy="914400"/>
          </a:xfrm>
        </p:spPr>
        <p:txBody>
          <a:bodyPr/>
          <a:lstStyle/>
          <a:p>
            <a:r>
              <a:rPr lang="en-AU" dirty="0" smtClean="0"/>
              <a:t>Two Dimensional Vectors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142984"/>
            <a:ext cx="8701118" cy="5500726"/>
          </a:xfrm>
          <a:solidFill>
            <a:schemeClr val="accent2">
              <a:lumMod val="50000"/>
              <a:alpha val="73000"/>
            </a:schemeClr>
          </a:solidFill>
        </p:spPr>
        <p:txBody>
          <a:bodyPr/>
          <a:lstStyle/>
          <a:p>
            <a:pPr>
              <a:buNone/>
            </a:pPr>
            <a:r>
              <a:rPr lang="en-AU" b="1" u="sng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Example 8.4 e: </a:t>
            </a:r>
          </a:p>
          <a:p>
            <a:pPr marL="514350" indent="-514350">
              <a:buAutoNum type="alphaLcParenR"/>
            </a:pPr>
            <a:r>
              <a:rPr lang="en-AU" dirty="0" smtClean="0"/>
              <a:t>What is the horizontal and vertical components for the following.</a:t>
            </a:r>
          </a:p>
          <a:p>
            <a:pPr marL="514350" indent="-514350">
              <a:buAutoNum type="alphaLcParenR"/>
            </a:pPr>
            <a:endParaRPr lang="en-AU" sz="2400" dirty="0" smtClean="0"/>
          </a:p>
          <a:p>
            <a:pPr marL="514350" indent="-514350">
              <a:buAutoNum type="alphaLcParenR"/>
            </a:pPr>
            <a:endParaRPr lang="en-AU" sz="2400" dirty="0" smtClean="0"/>
          </a:p>
          <a:p>
            <a:pPr marL="514350" indent="-514350">
              <a:buAutoNum type="alphaLcParenR"/>
            </a:pPr>
            <a:endParaRPr lang="en-AU" dirty="0"/>
          </a:p>
          <a:p>
            <a:pPr marL="514350" indent="-514350">
              <a:buAutoNum type="alphaLcParenR"/>
            </a:pPr>
            <a:endParaRPr lang="en-AU" dirty="0" smtClean="0"/>
          </a:p>
          <a:p>
            <a:pPr marL="514350" indent="-514350">
              <a:buAutoNum type="alphaLcParenR"/>
            </a:pPr>
            <a:r>
              <a:rPr lang="en-AU" dirty="0" smtClean="0"/>
              <a:t>Add A + B + C + D</a:t>
            </a:r>
          </a:p>
          <a:p>
            <a:pPr marL="514350" indent="-514350">
              <a:buAutoNum type="alphaLcParenR"/>
            </a:pPr>
            <a:r>
              <a:rPr lang="en-AU" dirty="0" smtClean="0"/>
              <a:t>Add </a:t>
            </a:r>
            <a:r>
              <a:rPr lang="en-AU" dirty="0" smtClean="0"/>
              <a:t>A + </a:t>
            </a:r>
            <a:r>
              <a:rPr lang="en-AU" dirty="0" smtClean="0"/>
              <a:t>C</a:t>
            </a:r>
            <a:endParaRPr lang="en-AU" dirty="0" smtClean="0"/>
          </a:p>
        </p:txBody>
      </p:sp>
      <p:grpSp>
        <p:nvGrpSpPr>
          <p:cNvPr id="15" name="Group 14"/>
          <p:cNvGrpSpPr/>
          <p:nvPr/>
        </p:nvGrpSpPr>
        <p:grpSpPr>
          <a:xfrm>
            <a:off x="500034" y="2786058"/>
            <a:ext cx="1785950" cy="1643074"/>
            <a:chOff x="500034" y="2786058"/>
            <a:chExt cx="1785950" cy="1643074"/>
          </a:xfrm>
        </p:grpSpPr>
        <p:cxnSp>
          <p:nvCxnSpPr>
            <p:cNvPr id="5" name="Straight Arrow Connector 4"/>
            <p:cNvCxnSpPr/>
            <p:nvPr/>
          </p:nvCxnSpPr>
          <p:spPr bwMode="auto">
            <a:xfrm flipV="1">
              <a:off x="642910" y="2786058"/>
              <a:ext cx="1643074" cy="1571636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bg2">
                  <a:lumMod val="25000"/>
                  <a:lumOff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" name="Straight Connector 6"/>
            <p:cNvCxnSpPr/>
            <p:nvPr/>
          </p:nvCxnSpPr>
          <p:spPr bwMode="auto">
            <a:xfrm>
              <a:off x="642910" y="4357694"/>
              <a:ext cx="857256" cy="1588"/>
            </a:xfrm>
            <a:prstGeom prst="line">
              <a:avLst/>
            </a:prstGeom>
            <a:solidFill>
              <a:schemeClr val="accent1"/>
            </a:solidFill>
            <a:ln w="22225" cap="flat" cmpd="sng" algn="ctr">
              <a:solidFill>
                <a:srgbClr val="C0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Straight Arrow Connector 9"/>
            <p:cNvCxnSpPr/>
            <p:nvPr/>
          </p:nvCxnSpPr>
          <p:spPr bwMode="auto">
            <a:xfrm rot="16200000" flipH="1">
              <a:off x="1000100" y="4000504"/>
              <a:ext cx="500066" cy="21431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2" name="TextBox 11"/>
            <p:cNvSpPr txBox="1"/>
            <p:nvPr/>
          </p:nvSpPr>
          <p:spPr>
            <a:xfrm>
              <a:off x="831184" y="4059800"/>
              <a:ext cx="5261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50</a:t>
              </a:r>
              <a:r>
                <a:rPr lang="en-AU" baseline="30000" dirty="0" smtClean="0"/>
                <a:t>o</a:t>
              </a:r>
              <a:endParaRPr lang="en-AU" baseline="30000" dirty="0"/>
            </a:p>
          </p:txBody>
        </p:sp>
        <p:sp>
          <p:nvSpPr>
            <p:cNvPr id="13" name="TextBox 12"/>
            <p:cNvSpPr txBox="1"/>
            <p:nvPr/>
          </p:nvSpPr>
          <p:spPr>
            <a:xfrm rot="18945210">
              <a:off x="794642" y="3520555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70 N</a:t>
              </a:r>
              <a:endParaRPr lang="en-AU" baseline="300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00034" y="3143248"/>
              <a:ext cx="4235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800" dirty="0" smtClean="0">
                  <a:solidFill>
                    <a:srgbClr val="FFFF00"/>
                  </a:solidFill>
                </a:rPr>
                <a:t>A</a:t>
              </a:r>
              <a:endParaRPr lang="en-AU" sz="2800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500298" y="3143248"/>
            <a:ext cx="1500198" cy="1285884"/>
            <a:chOff x="-32" y="3786190"/>
            <a:chExt cx="1500198" cy="1285884"/>
          </a:xfrm>
        </p:grpSpPr>
        <p:cxnSp>
          <p:nvCxnSpPr>
            <p:cNvPr id="17" name="Straight Arrow Connector 16"/>
            <p:cNvCxnSpPr/>
            <p:nvPr/>
          </p:nvCxnSpPr>
          <p:spPr bwMode="auto">
            <a:xfrm rot="10800000" flipV="1">
              <a:off x="-32" y="4357694"/>
              <a:ext cx="1500198" cy="71438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bg2">
                  <a:lumMod val="25000"/>
                  <a:lumOff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8" name="Straight Connector 17"/>
            <p:cNvCxnSpPr/>
            <p:nvPr/>
          </p:nvCxnSpPr>
          <p:spPr bwMode="auto">
            <a:xfrm>
              <a:off x="357158" y="4357694"/>
              <a:ext cx="1143008" cy="1588"/>
            </a:xfrm>
            <a:prstGeom prst="line">
              <a:avLst/>
            </a:prstGeom>
            <a:solidFill>
              <a:schemeClr val="accent1"/>
            </a:solidFill>
            <a:ln w="22225" cap="flat" cmpd="sng" algn="ctr">
              <a:solidFill>
                <a:srgbClr val="C0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Arrow Connector 18"/>
            <p:cNvCxnSpPr/>
            <p:nvPr/>
          </p:nvCxnSpPr>
          <p:spPr bwMode="auto">
            <a:xfrm rot="16200000" flipH="1">
              <a:off x="607190" y="4464850"/>
              <a:ext cx="357190" cy="142877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0" name="TextBox 19"/>
            <p:cNvSpPr txBox="1"/>
            <p:nvPr/>
          </p:nvSpPr>
          <p:spPr>
            <a:xfrm>
              <a:off x="688308" y="4286256"/>
              <a:ext cx="5261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20</a:t>
              </a:r>
              <a:r>
                <a:rPr lang="en-AU" baseline="30000" dirty="0" smtClean="0"/>
                <a:t>o</a:t>
              </a:r>
              <a:endParaRPr lang="en-AU" baseline="30000" dirty="0"/>
            </a:p>
          </p:txBody>
        </p:sp>
        <p:sp>
          <p:nvSpPr>
            <p:cNvPr id="21" name="TextBox 20"/>
            <p:cNvSpPr txBox="1"/>
            <p:nvPr/>
          </p:nvSpPr>
          <p:spPr>
            <a:xfrm rot="20068545">
              <a:off x="735429" y="4542516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55 N</a:t>
              </a:r>
              <a:endParaRPr lang="en-AU" baseline="300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42844" y="3786190"/>
              <a:ext cx="4235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800" dirty="0" smtClean="0">
                  <a:solidFill>
                    <a:srgbClr val="FFFF00"/>
                  </a:solidFill>
                </a:rPr>
                <a:t>B</a:t>
              </a:r>
              <a:endParaRPr lang="en-AU" sz="2800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786314" y="3000372"/>
            <a:ext cx="1221457" cy="1500198"/>
            <a:chOff x="285720" y="2928934"/>
            <a:chExt cx="1221457" cy="1500198"/>
          </a:xfrm>
        </p:grpSpPr>
        <p:cxnSp>
          <p:nvCxnSpPr>
            <p:cNvPr id="30" name="Straight Arrow Connector 29"/>
            <p:cNvCxnSpPr/>
            <p:nvPr/>
          </p:nvCxnSpPr>
          <p:spPr bwMode="auto">
            <a:xfrm rot="16200000" flipV="1">
              <a:off x="428596" y="3286124"/>
              <a:ext cx="1428760" cy="71438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bg2">
                  <a:lumMod val="25000"/>
                  <a:lumOff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1" name="Straight Connector 30"/>
            <p:cNvCxnSpPr/>
            <p:nvPr/>
          </p:nvCxnSpPr>
          <p:spPr bwMode="auto">
            <a:xfrm>
              <a:off x="642910" y="4357694"/>
              <a:ext cx="857256" cy="1588"/>
            </a:xfrm>
            <a:prstGeom prst="line">
              <a:avLst/>
            </a:prstGeom>
            <a:solidFill>
              <a:schemeClr val="accent1"/>
            </a:solidFill>
            <a:ln w="22225" cap="flat" cmpd="sng" algn="ctr">
              <a:solidFill>
                <a:srgbClr val="C0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Straight Arrow Connector 31"/>
            <p:cNvCxnSpPr/>
            <p:nvPr/>
          </p:nvCxnSpPr>
          <p:spPr bwMode="auto">
            <a:xfrm rot="5400000">
              <a:off x="821505" y="3964785"/>
              <a:ext cx="500066" cy="28575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3" name="TextBox 32"/>
            <p:cNvSpPr txBox="1"/>
            <p:nvPr/>
          </p:nvSpPr>
          <p:spPr>
            <a:xfrm>
              <a:off x="974060" y="4059800"/>
              <a:ext cx="5261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60</a:t>
              </a:r>
              <a:r>
                <a:rPr lang="en-AU" baseline="30000" dirty="0" smtClean="0"/>
                <a:t>o</a:t>
              </a:r>
              <a:endParaRPr lang="en-AU" baseline="30000" dirty="0"/>
            </a:p>
          </p:txBody>
        </p:sp>
        <p:sp>
          <p:nvSpPr>
            <p:cNvPr id="34" name="TextBox 33"/>
            <p:cNvSpPr txBox="1"/>
            <p:nvPr/>
          </p:nvSpPr>
          <p:spPr>
            <a:xfrm rot="3693254">
              <a:off x="986521" y="3341968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65 N</a:t>
              </a:r>
              <a:endParaRPr lang="en-AU" baseline="300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85720" y="3000372"/>
              <a:ext cx="44435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800" dirty="0" smtClean="0">
                  <a:solidFill>
                    <a:srgbClr val="FFFF00"/>
                  </a:solidFill>
                </a:rPr>
                <a:t>C</a:t>
              </a:r>
              <a:endParaRPr lang="en-AU" sz="2800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929454" y="3143248"/>
            <a:ext cx="1000132" cy="1285884"/>
            <a:chOff x="500034" y="3143248"/>
            <a:chExt cx="1000132" cy="1285884"/>
          </a:xfrm>
        </p:grpSpPr>
        <p:cxnSp>
          <p:nvCxnSpPr>
            <p:cNvPr id="44" name="Straight Arrow Connector 43"/>
            <p:cNvCxnSpPr/>
            <p:nvPr/>
          </p:nvCxnSpPr>
          <p:spPr bwMode="auto">
            <a:xfrm flipV="1">
              <a:off x="642910" y="3714752"/>
              <a:ext cx="857256" cy="64294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bg2">
                  <a:lumMod val="25000"/>
                  <a:lumOff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5" name="Straight Connector 44"/>
            <p:cNvCxnSpPr/>
            <p:nvPr/>
          </p:nvCxnSpPr>
          <p:spPr bwMode="auto">
            <a:xfrm>
              <a:off x="642910" y="4357694"/>
              <a:ext cx="857256" cy="1588"/>
            </a:xfrm>
            <a:prstGeom prst="line">
              <a:avLst/>
            </a:prstGeom>
            <a:solidFill>
              <a:schemeClr val="accent1"/>
            </a:solidFill>
            <a:ln w="22225" cap="flat" cmpd="sng" algn="ctr">
              <a:solidFill>
                <a:srgbClr val="C0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Straight Arrow Connector 45"/>
            <p:cNvCxnSpPr/>
            <p:nvPr/>
          </p:nvCxnSpPr>
          <p:spPr bwMode="auto">
            <a:xfrm rot="16200000" flipH="1">
              <a:off x="1107257" y="4107661"/>
              <a:ext cx="357190" cy="14287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7" name="TextBox 46"/>
            <p:cNvSpPr txBox="1"/>
            <p:nvPr/>
          </p:nvSpPr>
          <p:spPr>
            <a:xfrm>
              <a:off x="831184" y="4059800"/>
              <a:ext cx="5261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45</a:t>
              </a:r>
              <a:r>
                <a:rPr lang="en-AU" baseline="30000" dirty="0" smtClean="0"/>
                <a:t>o</a:t>
              </a:r>
              <a:endParaRPr lang="en-AU" baseline="30000" dirty="0"/>
            </a:p>
          </p:txBody>
        </p:sp>
        <p:sp>
          <p:nvSpPr>
            <p:cNvPr id="48" name="TextBox 47"/>
            <p:cNvSpPr txBox="1"/>
            <p:nvPr/>
          </p:nvSpPr>
          <p:spPr>
            <a:xfrm rot="19428396">
              <a:off x="641099" y="3754153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30 N</a:t>
              </a:r>
              <a:endParaRPr lang="en-AU" baseline="300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00034" y="3143248"/>
              <a:ext cx="44435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800" dirty="0" smtClean="0">
                  <a:solidFill>
                    <a:srgbClr val="FFFF00"/>
                  </a:solidFill>
                </a:rPr>
                <a:t>D</a:t>
              </a:r>
              <a:endParaRPr lang="en-AU" sz="2800" dirty="0">
                <a:solidFill>
                  <a:srgbClr val="FF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794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alphaModFix amt="86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85708"/>
            <a:ext cx="8715436" cy="914400"/>
          </a:xfrm>
        </p:spPr>
        <p:txBody>
          <a:bodyPr/>
          <a:lstStyle/>
          <a:p>
            <a:r>
              <a:rPr lang="en-AU" dirty="0" smtClean="0"/>
              <a:t>Cosine Rule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142984"/>
            <a:ext cx="8701118" cy="5500726"/>
          </a:xfrm>
          <a:solidFill>
            <a:schemeClr val="accent2">
              <a:lumMod val="50000"/>
              <a:alpha val="73000"/>
            </a:schemeClr>
          </a:solidFill>
        </p:spPr>
        <p:txBody>
          <a:bodyPr/>
          <a:lstStyle/>
          <a:p>
            <a:pPr>
              <a:buNone/>
            </a:pPr>
            <a:r>
              <a:rPr lang="en-AU" dirty="0" smtClean="0"/>
              <a:t>a</a:t>
            </a:r>
            <a:r>
              <a:rPr lang="en-AU" baseline="30000" dirty="0" smtClean="0"/>
              <a:t>2</a:t>
            </a:r>
            <a:r>
              <a:rPr lang="en-AU" dirty="0" smtClean="0"/>
              <a:t> = b</a:t>
            </a:r>
            <a:r>
              <a:rPr lang="en-AU" baseline="30000" dirty="0" smtClean="0"/>
              <a:t>2</a:t>
            </a:r>
            <a:r>
              <a:rPr lang="en-AU" dirty="0" smtClean="0"/>
              <a:t> + c</a:t>
            </a:r>
            <a:r>
              <a:rPr lang="en-AU" baseline="30000" dirty="0" smtClean="0"/>
              <a:t>2</a:t>
            </a:r>
            <a:r>
              <a:rPr lang="en-AU" dirty="0" smtClean="0"/>
              <a:t> – 2 b c Cos(A)</a:t>
            </a:r>
          </a:p>
          <a:p>
            <a:pPr>
              <a:buNone/>
            </a:pPr>
            <a:endParaRPr lang="en-AU" u="sng" dirty="0" smtClean="0"/>
          </a:p>
          <a:p>
            <a:pPr>
              <a:buNone/>
            </a:pPr>
            <a:r>
              <a:rPr lang="en-AU" b="1" u="sng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Example 8.4 f:</a:t>
            </a:r>
            <a:r>
              <a:rPr lang="en-AU" dirty="0" smtClean="0"/>
              <a:t> </a:t>
            </a:r>
          </a:p>
          <a:p>
            <a:pPr marL="514350" indent="-514350">
              <a:buAutoNum type="alphaLcParenR"/>
            </a:pPr>
            <a:endParaRPr lang="en-AU" dirty="0" smtClean="0"/>
          </a:p>
          <a:p>
            <a:pPr marL="514350" indent="-514350">
              <a:buAutoNum type="alphaLcParenR"/>
            </a:pPr>
            <a:endParaRPr lang="en-AU" dirty="0"/>
          </a:p>
          <a:p>
            <a:pPr marL="514350" indent="-514350">
              <a:buAutoNum type="alphaLcParenR"/>
            </a:pPr>
            <a:endParaRPr lang="en-AU" dirty="0" smtClean="0"/>
          </a:p>
          <a:p>
            <a:pPr marL="514350" indent="-514350">
              <a:buNone/>
            </a:pPr>
            <a:endParaRPr lang="en-AU" dirty="0" smtClean="0"/>
          </a:p>
          <a:p>
            <a:pPr marL="514350" indent="-514350">
              <a:buAutoNum type="alphaLcParenR"/>
            </a:pPr>
            <a:r>
              <a:rPr lang="en-AU" dirty="0" smtClean="0"/>
              <a:t>Add the two vectors (A + B)</a:t>
            </a:r>
          </a:p>
          <a:p>
            <a:pPr marL="514350" indent="-514350">
              <a:buAutoNum type="alphaLcParenR"/>
            </a:pPr>
            <a:r>
              <a:rPr lang="en-AU" dirty="0" smtClean="0"/>
              <a:t>Subtract the two vectors (A – B) </a:t>
            </a:r>
            <a:endParaRPr lang="en-AU" dirty="0"/>
          </a:p>
        </p:txBody>
      </p:sp>
      <p:grpSp>
        <p:nvGrpSpPr>
          <p:cNvPr id="4" name="Group 14"/>
          <p:cNvGrpSpPr/>
          <p:nvPr/>
        </p:nvGrpSpPr>
        <p:grpSpPr>
          <a:xfrm>
            <a:off x="1500166" y="3345420"/>
            <a:ext cx="2071702" cy="1285884"/>
            <a:chOff x="500034" y="3143248"/>
            <a:chExt cx="2071702" cy="1285884"/>
          </a:xfrm>
        </p:grpSpPr>
        <p:cxnSp>
          <p:nvCxnSpPr>
            <p:cNvPr id="5" name="Straight Arrow Connector 4"/>
            <p:cNvCxnSpPr/>
            <p:nvPr/>
          </p:nvCxnSpPr>
          <p:spPr bwMode="auto">
            <a:xfrm flipV="1">
              <a:off x="642910" y="3143248"/>
              <a:ext cx="1928826" cy="1214446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bg2">
                  <a:lumMod val="25000"/>
                  <a:lumOff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" name="Straight Connector 6"/>
            <p:cNvCxnSpPr/>
            <p:nvPr/>
          </p:nvCxnSpPr>
          <p:spPr bwMode="auto">
            <a:xfrm>
              <a:off x="642910" y="4357694"/>
              <a:ext cx="857256" cy="1588"/>
            </a:xfrm>
            <a:prstGeom prst="line">
              <a:avLst/>
            </a:prstGeom>
            <a:solidFill>
              <a:schemeClr val="accent1"/>
            </a:solidFill>
            <a:ln w="22225" cap="flat" cmpd="sng" algn="ctr">
              <a:solidFill>
                <a:srgbClr val="C0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Straight Arrow Connector 9"/>
            <p:cNvCxnSpPr/>
            <p:nvPr/>
          </p:nvCxnSpPr>
          <p:spPr bwMode="auto">
            <a:xfrm rot="16200000" flipH="1">
              <a:off x="1142976" y="4143380"/>
              <a:ext cx="357190" cy="7143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2" name="TextBox 11"/>
            <p:cNvSpPr txBox="1"/>
            <p:nvPr/>
          </p:nvSpPr>
          <p:spPr>
            <a:xfrm>
              <a:off x="831184" y="4059800"/>
              <a:ext cx="5261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30</a:t>
              </a:r>
              <a:r>
                <a:rPr lang="en-AU" baseline="30000" dirty="0" smtClean="0"/>
                <a:t>o</a:t>
              </a:r>
              <a:endParaRPr lang="en-AU" baseline="30000" dirty="0"/>
            </a:p>
          </p:txBody>
        </p:sp>
        <p:sp>
          <p:nvSpPr>
            <p:cNvPr id="13" name="TextBox 12"/>
            <p:cNvSpPr txBox="1"/>
            <p:nvPr/>
          </p:nvSpPr>
          <p:spPr>
            <a:xfrm rot="19703611">
              <a:off x="1261356" y="3363380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16 N</a:t>
              </a:r>
              <a:endParaRPr lang="en-AU" baseline="300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00034" y="3143248"/>
              <a:ext cx="4235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800" dirty="0" smtClean="0">
                  <a:solidFill>
                    <a:srgbClr val="FFFF00"/>
                  </a:solidFill>
                </a:rPr>
                <a:t>A</a:t>
              </a:r>
              <a:endParaRPr lang="en-AU" sz="2800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6" name="Group 15"/>
          <p:cNvGrpSpPr/>
          <p:nvPr/>
        </p:nvGrpSpPr>
        <p:grpSpPr>
          <a:xfrm>
            <a:off x="4214810" y="3416858"/>
            <a:ext cx="1357322" cy="1298026"/>
            <a:chOff x="214282" y="3143248"/>
            <a:chExt cx="1357322" cy="1298026"/>
          </a:xfrm>
        </p:grpSpPr>
        <p:cxnSp>
          <p:nvCxnSpPr>
            <p:cNvPr id="17" name="Straight Arrow Connector 16"/>
            <p:cNvCxnSpPr/>
            <p:nvPr/>
          </p:nvCxnSpPr>
          <p:spPr bwMode="auto">
            <a:xfrm>
              <a:off x="285720" y="3643314"/>
              <a:ext cx="1285884" cy="71438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bg2">
                  <a:lumMod val="25000"/>
                  <a:lumOff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8" name="Straight Connector 17"/>
            <p:cNvCxnSpPr/>
            <p:nvPr/>
          </p:nvCxnSpPr>
          <p:spPr bwMode="auto">
            <a:xfrm>
              <a:off x="357158" y="4357694"/>
              <a:ext cx="1143008" cy="1588"/>
            </a:xfrm>
            <a:prstGeom prst="line">
              <a:avLst/>
            </a:prstGeom>
            <a:solidFill>
              <a:schemeClr val="accent1"/>
            </a:solidFill>
            <a:ln w="22225" cap="flat" cmpd="sng" algn="ctr">
              <a:solidFill>
                <a:srgbClr val="C0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Arrow Connector 18"/>
            <p:cNvCxnSpPr/>
            <p:nvPr/>
          </p:nvCxnSpPr>
          <p:spPr bwMode="auto">
            <a:xfrm rot="5400000">
              <a:off x="678632" y="4107662"/>
              <a:ext cx="357189" cy="142877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0" name="TextBox 19"/>
            <p:cNvSpPr txBox="1"/>
            <p:nvPr/>
          </p:nvSpPr>
          <p:spPr>
            <a:xfrm>
              <a:off x="785786" y="4071942"/>
              <a:ext cx="5261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25</a:t>
              </a:r>
              <a:r>
                <a:rPr lang="en-AU" baseline="30000" dirty="0" smtClean="0"/>
                <a:t>o</a:t>
              </a:r>
              <a:endParaRPr lang="en-AU" baseline="30000" dirty="0"/>
            </a:p>
          </p:txBody>
        </p:sp>
        <p:sp>
          <p:nvSpPr>
            <p:cNvPr id="21" name="TextBox 20"/>
            <p:cNvSpPr txBox="1"/>
            <p:nvPr/>
          </p:nvSpPr>
          <p:spPr>
            <a:xfrm rot="1634326">
              <a:off x="761611" y="3776619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10 N</a:t>
              </a:r>
              <a:endParaRPr lang="en-AU" baseline="300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14282" y="3143248"/>
              <a:ext cx="4235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800" dirty="0" smtClean="0">
                  <a:solidFill>
                    <a:srgbClr val="FFFF00"/>
                  </a:solidFill>
                </a:rPr>
                <a:t>B</a:t>
              </a:r>
              <a:endParaRPr lang="en-AU" sz="2800" dirty="0">
                <a:solidFill>
                  <a:srgbClr val="FFFF00"/>
                </a:solidFill>
              </a:endParaRPr>
            </a:p>
          </p:txBody>
        </p:sp>
      </p:grpSp>
      <p:pic>
        <p:nvPicPr>
          <p:cNvPr id="129026" name="Picture 2" descr="http://www.mathsisfun.com/algebra/images/trig-sine-rule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08" y="1142984"/>
            <a:ext cx="3428992" cy="222139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alphaModFix amt="86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85708"/>
            <a:ext cx="8715436" cy="914400"/>
          </a:xfrm>
        </p:spPr>
        <p:txBody>
          <a:bodyPr/>
          <a:lstStyle/>
          <a:p>
            <a:r>
              <a:rPr lang="en-AU" dirty="0" smtClean="0"/>
              <a:t>Inclined Planes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142984"/>
            <a:ext cx="8701118" cy="642942"/>
          </a:xfrm>
          <a:solidFill>
            <a:schemeClr val="accent2">
              <a:lumMod val="50000"/>
              <a:alpha val="73000"/>
            </a:schemeClr>
          </a:solidFill>
        </p:spPr>
        <p:txBody>
          <a:bodyPr/>
          <a:lstStyle/>
          <a:p>
            <a:pPr>
              <a:buNone/>
            </a:pPr>
            <a:r>
              <a:rPr lang="en-AU" dirty="0" smtClean="0"/>
              <a:t>Inclined Plane</a:t>
            </a:r>
            <a:endParaRPr lang="en-AU" dirty="0"/>
          </a:p>
          <a:p>
            <a:pPr>
              <a:buNone/>
            </a:pPr>
            <a:endParaRPr lang="en-AU" dirty="0" smtClean="0"/>
          </a:p>
        </p:txBody>
      </p:sp>
      <p:pic>
        <p:nvPicPr>
          <p:cNvPr id="92162" name="Picture 2" descr="http://i.stack.imgur.com/06flR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29190" y="928670"/>
            <a:ext cx="4000528" cy="2877799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3644100" y="3286124"/>
            <a:ext cx="474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 smtClean="0"/>
              <a:t>W</a:t>
            </a:r>
            <a:endParaRPr lang="en-AU" sz="2400" b="1" dirty="0"/>
          </a:p>
        </p:txBody>
      </p:sp>
      <p:sp>
        <p:nvSpPr>
          <p:cNvPr id="16" name="TextBox 15"/>
          <p:cNvSpPr txBox="1"/>
          <p:nvPr/>
        </p:nvSpPr>
        <p:spPr>
          <a:xfrm rot="3310862">
            <a:off x="2037750" y="3979121"/>
            <a:ext cx="12570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 smtClean="0"/>
              <a:t>W </a:t>
            </a:r>
            <a:r>
              <a:rPr lang="en-AU" sz="2400" b="1" dirty="0" err="1" smtClean="0"/>
              <a:t>cos</a:t>
            </a:r>
            <a:r>
              <a:rPr lang="el-GR" sz="2400" b="1" dirty="0" smtClean="0"/>
              <a:t>θ</a:t>
            </a:r>
            <a:endParaRPr lang="en-AU" sz="2400" b="1" dirty="0"/>
          </a:p>
        </p:txBody>
      </p:sp>
      <p:sp>
        <p:nvSpPr>
          <p:cNvPr id="17" name="TextBox 16"/>
          <p:cNvSpPr txBox="1"/>
          <p:nvPr/>
        </p:nvSpPr>
        <p:spPr>
          <a:xfrm rot="19270616">
            <a:off x="2243057" y="2244716"/>
            <a:ext cx="11705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 smtClean="0"/>
              <a:t>W sin</a:t>
            </a:r>
            <a:r>
              <a:rPr lang="el-GR" sz="2400" b="1" dirty="0" smtClean="0"/>
              <a:t>θ</a:t>
            </a:r>
            <a:endParaRPr lang="en-AU" sz="2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3286116" y="4467533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b="1" dirty="0" smtClean="0"/>
              <a:t>θ</a:t>
            </a:r>
            <a:endParaRPr lang="en-AU" sz="2400" b="1" dirty="0"/>
          </a:p>
        </p:txBody>
      </p:sp>
      <p:cxnSp>
        <p:nvCxnSpPr>
          <p:cNvPr id="24" name="Straight Connector 23"/>
          <p:cNvCxnSpPr/>
          <p:nvPr/>
        </p:nvCxnSpPr>
        <p:spPr bwMode="auto">
          <a:xfrm rot="16200000" flipH="1">
            <a:off x="2393141" y="3107529"/>
            <a:ext cx="214314" cy="142876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 rot="10800000" flipV="1">
            <a:off x="2357422" y="3286124"/>
            <a:ext cx="214314" cy="142876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 rot="10800000" flipV="1">
            <a:off x="2214546" y="2071678"/>
            <a:ext cx="1428760" cy="114300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99CC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 rot="16200000" flipH="1">
            <a:off x="1928794" y="3500438"/>
            <a:ext cx="2000264" cy="142876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99CC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" name="Straight Arrow Connector 5"/>
          <p:cNvCxnSpPr/>
          <p:nvPr/>
        </p:nvCxnSpPr>
        <p:spPr bwMode="auto">
          <a:xfrm rot="5400000">
            <a:off x="2072464" y="3643314"/>
            <a:ext cx="3142478" cy="79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" name="TextBox 3"/>
          <p:cNvSpPr txBox="1"/>
          <p:nvPr/>
        </p:nvSpPr>
        <p:spPr>
          <a:xfrm>
            <a:off x="4499992" y="4149080"/>
            <a:ext cx="43204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If W sin </a:t>
            </a:r>
            <a:r>
              <a:rPr lang="el-GR" sz="2800" dirty="0" smtClean="0"/>
              <a:t>θ</a:t>
            </a:r>
            <a:r>
              <a:rPr lang="en-AU" sz="2800" dirty="0" smtClean="0"/>
              <a:t> = </a:t>
            </a:r>
            <a:r>
              <a:rPr lang="en-AU" sz="2800" dirty="0" err="1" smtClean="0"/>
              <a:t>f</a:t>
            </a:r>
            <a:r>
              <a:rPr lang="en-AU" sz="2800" baseline="-25000" dirty="0" err="1" smtClean="0"/>
              <a:t>k</a:t>
            </a:r>
            <a:r>
              <a:rPr lang="en-AU" sz="2800" dirty="0" smtClean="0"/>
              <a:t>, then the object has constant velocity. </a:t>
            </a:r>
            <a:endParaRPr lang="en-AU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6" grpId="0"/>
      <p:bldP spid="17" grpId="0"/>
      <p:bldP spid="22" grpId="0"/>
      <p:bldP spid="4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alphaModFix amt="86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85708"/>
            <a:ext cx="8715436" cy="914400"/>
          </a:xfrm>
        </p:spPr>
        <p:txBody>
          <a:bodyPr/>
          <a:lstStyle/>
          <a:p>
            <a:r>
              <a:rPr lang="en-AU" dirty="0" smtClean="0"/>
              <a:t>Inclined Planes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142984"/>
            <a:ext cx="8701118" cy="5500726"/>
          </a:xfrm>
          <a:solidFill>
            <a:schemeClr val="accent2">
              <a:lumMod val="50000"/>
              <a:alpha val="73000"/>
            </a:schemeClr>
          </a:solidFill>
        </p:spPr>
        <p:txBody>
          <a:bodyPr/>
          <a:lstStyle/>
          <a:p>
            <a:pPr>
              <a:buNone/>
            </a:pPr>
            <a:r>
              <a:rPr lang="en-AU" b="1" u="sng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Example 8.4 </a:t>
            </a:r>
            <a:r>
              <a:rPr lang="en-AU" b="1" u="sng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g:</a:t>
            </a:r>
            <a:r>
              <a:rPr lang="en-AU" dirty="0" smtClean="0"/>
              <a:t> </a:t>
            </a:r>
            <a:r>
              <a:rPr lang="en-AU" dirty="0" smtClean="0"/>
              <a:t>Car of mass 650 kg is parked on a hill of angle 40</a:t>
            </a:r>
            <a:r>
              <a:rPr lang="en-AU" baseline="30000" dirty="0" smtClean="0"/>
              <a:t>o</a:t>
            </a:r>
            <a:r>
              <a:rPr lang="en-AU" dirty="0" smtClean="0"/>
              <a:t> from horizontal. What is the frictional force and normal action force.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alphaModFix amt="86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85708"/>
            <a:ext cx="8715436" cy="914400"/>
          </a:xfrm>
        </p:spPr>
        <p:txBody>
          <a:bodyPr/>
          <a:lstStyle/>
          <a:p>
            <a:r>
              <a:rPr lang="en-AU" dirty="0" smtClean="0"/>
              <a:t>Lift Systems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142984"/>
            <a:ext cx="8701118" cy="5238344"/>
          </a:xfrm>
          <a:solidFill>
            <a:schemeClr val="accent2">
              <a:lumMod val="50000"/>
              <a:alpha val="73000"/>
            </a:schemeClr>
          </a:solidFill>
        </p:spPr>
        <p:txBody>
          <a:bodyPr/>
          <a:lstStyle/>
          <a:p>
            <a:pPr>
              <a:buNone/>
            </a:pPr>
            <a:r>
              <a:rPr lang="en-AU" sz="2800" b="1" u="sng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Example 8.4 </a:t>
            </a:r>
            <a:r>
              <a:rPr lang="en-AU" sz="2800" b="1" u="sng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h:</a:t>
            </a:r>
            <a:r>
              <a:rPr lang="en-AU" sz="2800" dirty="0" smtClean="0"/>
              <a:t> </a:t>
            </a:r>
            <a:r>
              <a:rPr lang="en-AU" sz="2800" dirty="0" smtClean="0"/>
              <a:t>Sally has a mass of 55 kg. She enters the express lift up to the 20</a:t>
            </a:r>
            <a:r>
              <a:rPr lang="en-AU" sz="2800" baseline="30000" dirty="0" smtClean="0"/>
              <a:t>th</a:t>
            </a:r>
            <a:r>
              <a:rPr lang="en-AU" sz="2800" dirty="0" smtClean="0"/>
              <a:t> floor, before changing to the general lift to go down to the 17</a:t>
            </a:r>
            <a:r>
              <a:rPr lang="en-AU" sz="2800" baseline="30000" dirty="0" smtClean="0"/>
              <a:t>th</a:t>
            </a:r>
            <a:r>
              <a:rPr lang="en-AU" sz="2800" dirty="0" smtClean="0"/>
              <a:t> floor.</a:t>
            </a:r>
          </a:p>
          <a:p>
            <a:pPr>
              <a:buNone/>
            </a:pPr>
            <a:r>
              <a:rPr lang="en-AU" sz="2800" dirty="0"/>
              <a:t>	</a:t>
            </a:r>
            <a:r>
              <a:rPr lang="en-AU" sz="2800" dirty="0" smtClean="0"/>
              <a:t>a) What is her weight before entering the lifts.</a:t>
            </a:r>
          </a:p>
          <a:p>
            <a:pPr>
              <a:buNone/>
            </a:pPr>
            <a:r>
              <a:rPr lang="en-AU" sz="2800" dirty="0"/>
              <a:t>	</a:t>
            </a:r>
            <a:r>
              <a:rPr lang="en-AU" sz="2800" dirty="0" smtClean="0"/>
              <a:t>b) If the lift is travelling with a constant velocity, what net force will Sally experience?</a:t>
            </a:r>
          </a:p>
          <a:p>
            <a:pPr>
              <a:buNone/>
            </a:pPr>
            <a:r>
              <a:rPr lang="en-AU" sz="2800" dirty="0"/>
              <a:t>	</a:t>
            </a:r>
            <a:r>
              <a:rPr lang="en-AU" sz="2800" dirty="0" smtClean="0"/>
              <a:t>c) The lift accelerates from rest at 3 m </a:t>
            </a:r>
            <a:r>
              <a:rPr lang="en-AU" sz="2800" dirty="0" smtClean="0"/>
              <a:t>s</a:t>
            </a:r>
            <a:r>
              <a:rPr lang="en-AU" sz="2800" baseline="30000" dirty="0" smtClean="0"/>
              <a:t>-2</a:t>
            </a:r>
            <a:r>
              <a:rPr lang="en-AU" sz="2800" dirty="0" smtClean="0"/>
              <a:t> </a:t>
            </a:r>
            <a:r>
              <a:rPr lang="en-AU" sz="2800" dirty="0" smtClean="0"/>
              <a:t>upwards. What force would she feel?</a:t>
            </a:r>
          </a:p>
          <a:p>
            <a:pPr>
              <a:buNone/>
            </a:pPr>
            <a:r>
              <a:rPr lang="en-AU" sz="2800" dirty="0"/>
              <a:t>	</a:t>
            </a:r>
            <a:r>
              <a:rPr lang="en-AU" sz="2800" dirty="0" smtClean="0"/>
              <a:t>d) The lift accelerates from rest at 2 m </a:t>
            </a:r>
            <a:r>
              <a:rPr lang="en-AU" sz="2800" dirty="0" smtClean="0"/>
              <a:t>s</a:t>
            </a:r>
            <a:r>
              <a:rPr lang="en-AU" sz="2800" baseline="30000" dirty="0" smtClean="0"/>
              <a:t>-2</a:t>
            </a:r>
            <a:r>
              <a:rPr lang="en-AU" sz="2800" dirty="0" smtClean="0"/>
              <a:t> </a:t>
            </a:r>
            <a:r>
              <a:rPr lang="en-AU" sz="2800" dirty="0" smtClean="0"/>
              <a:t>downwards. What force would she feel?</a:t>
            </a:r>
            <a:endParaRPr lang="en-A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alphaModFix amt="86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85708"/>
            <a:ext cx="8715436" cy="914400"/>
          </a:xfrm>
        </p:spPr>
        <p:txBody>
          <a:bodyPr/>
          <a:lstStyle/>
          <a:p>
            <a:r>
              <a:rPr lang="en-AU" dirty="0" smtClean="0"/>
              <a:t>Pulley Systems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142984"/>
            <a:ext cx="8786874" cy="5500726"/>
          </a:xfrm>
          <a:solidFill>
            <a:schemeClr val="accent2">
              <a:lumMod val="50000"/>
              <a:alpha val="73000"/>
            </a:schemeClr>
          </a:solidFill>
        </p:spPr>
        <p:txBody>
          <a:bodyPr/>
          <a:lstStyle/>
          <a:p>
            <a:pPr>
              <a:buNone/>
            </a:pPr>
            <a:r>
              <a:rPr lang="en-AU" sz="2800" dirty="0" smtClean="0"/>
              <a:t>Tension has no direction, it is assumed to be in line with the direction of the object being stretched. </a:t>
            </a:r>
          </a:p>
          <a:p>
            <a:pPr>
              <a:buNone/>
            </a:pPr>
            <a:r>
              <a:rPr lang="en-AU" sz="2800" b="1" u="sng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Example 8.4 </a:t>
            </a:r>
            <a:r>
              <a:rPr lang="en-AU" sz="2800" b="1" u="sng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i:</a:t>
            </a:r>
            <a:r>
              <a:rPr lang="en-AU" sz="2800" dirty="0" smtClean="0"/>
              <a:t> </a:t>
            </a:r>
            <a:r>
              <a:rPr lang="en-AU" sz="2800" dirty="0" smtClean="0"/>
              <a:t>If m</a:t>
            </a:r>
            <a:r>
              <a:rPr lang="en-AU" sz="2800" baseline="-25000" dirty="0" smtClean="0"/>
              <a:t>1</a:t>
            </a:r>
            <a:r>
              <a:rPr lang="en-AU" sz="2800" dirty="0" smtClean="0"/>
              <a:t> is </a:t>
            </a:r>
            <a:r>
              <a:rPr lang="en-AU" sz="2800" dirty="0" smtClean="0"/>
              <a:t>10 </a:t>
            </a:r>
            <a:r>
              <a:rPr lang="en-AU" sz="2800" dirty="0" smtClean="0"/>
              <a:t>kg and m</a:t>
            </a:r>
            <a:r>
              <a:rPr lang="en-AU" sz="2800" baseline="-25000" dirty="0" smtClean="0"/>
              <a:t>2</a:t>
            </a:r>
            <a:r>
              <a:rPr lang="en-AU" sz="2800" dirty="0" smtClean="0"/>
              <a:t> is </a:t>
            </a:r>
            <a:r>
              <a:rPr lang="en-AU" sz="2800" dirty="0" smtClean="0"/>
              <a:t>15 </a:t>
            </a:r>
            <a:r>
              <a:rPr lang="en-AU" sz="2800" dirty="0" smtClean="0"/>
              <a:t>kg.</a:t>
            </a:r>
          </a:p>
          <a:p>
            <a:pPr>
              <a:buNone/>
            </a:pPr>
            <a:r>
              <a:rPr lang="en-AU" sz="2800" dirty="0"/>
              <a:t>	</a:t>
            </a:r>
            <a:r>
              <a:rPr lang="en-AU" sz="2800" dirty="0" smtClean="0"/>
              <a:t>a) Find the acceleration of this pulley system.</a:t>
            </a:r>
          </a:p>
          <a:p>
            <a:pPr>
              <a:buNone/>
            </a:pPr>
            <a:r>
              <a:rPr lang="en-AU" sz="2800" dirty="0"/>
              <a:t>	</a:t>
            </a:r>
            <a:r>
              <a:rPr lang="en-AU" sz="2800" dirty="0" smtClean="0"/>
              <a:t>b) Find the tension </a:t>
            </a:r>
            <a:endParaRPr lang="en-AU" sz="2800" dirty="0" smtClean="0"/>
          </a:p>
          <a:p>
            <a:pPr marL="719138" indent="-719138">
              <a:spcBef>
                <a:spcPts val="0"/>
              </a:spcBef>
              <a:buNone/>
            </a:pPr>
            <a:r>
              <a:rPr lang="en-AU" sz="2800" dirty="0"/>
              <a:t>	</a:t>
            </a:r>
            <a:r>
              <a:rPr lang="en-AU" sz="2800" dirty="0" smtClean="0"/>
              <a:t>created </a:t>
            </a:r>
            <a:r>
              <a:rPr lang="en-AU" sz="2800" dirty="0" smtClean="0"/>
              <a:t>by the 15 kg </a:t>
            </a:r>
            <a:endParaRPr lang="en-AU" sz="2800" dirty="0" smtClean="0"/>
          </a:p>
          <a:p>
            <a:pPr marL="719138" indent="-719138">
              <a:spcBef>
                <a:spcPts val="0"/>
              </a:spcBef>
              <a:buNone/>
            </a:pPr>
            <a:r>
              <a:rPr lang="en-AU" sz="2800" dirty="0"/>
              <a:t>	</a:t>
            </a:r>
            <a:r>
              <a:rPr lang="en-AU" sz="2800" dirty="0" smtClean="0"/>
              <a:t>mass</a:t>
            </a:r>
            <a:r>
              <a:rPr lang="en-AU" sz="2800" dirty="0" smtClean="0"/>
              <a:t>.</a:t>
            </a:r>
          </a:p>
          <a:p>
            <a:pPr>
              <a:buNone/>
            </a:pPr>
            <a:r>
              <a:rPr lang="en-AU" sz="2800" dirty="0"/>
              <a:t>	</a:t>
            </a:r>
            <a:r>
              <a:rPr lang="en-AU" sz="2800" dirty="0" smtClean="0"/>
              <a:t>c) What is the tension </a:t>
            </a:r>
            <a:endParaRPr lang="en-AU" sz="2800" dirty="0" smtClean="0"/>
          </a:p>
          <a:p>
            <a:pPr marL="719138" indent="-719138">
              <a:spcBef>
                <a:spcPts val="0"/>
              </a:spcBef>
              <a:buNone/>
            </a:pPr>
            <a:r>
              <a:rPr lang="en-AU" sz="2800" dirty="0"/>
              <a:t>	</a:t>
            </a:r>
            <a:r>
              <a:rPr lang="en-AU" sz="2800" dirty="0" smtClean="0"/>
              <a:t>on the </a:t>
            </a:r>
            <a:r>
              <a:rPr lang="en-AU" sz="2800" dirty="0" smtClean="0"/>
              <a:t>rope in this </a:t>
            </a:r>
            <a:endParaRPr lang="en-AU" sz="2800" dirty="0" smtClean="0"/>
          </a:p>
          <a:p>
            <a:pPr marL="719138" indent="-719138">
              <a:spcBef>
                <a:spcPts val="0"/>
              </a:spcBef>
              <a:buNone/>
            </a:pPr>
            <a:r>
              <a:rPr lang="en-AU" sz="2800" dirty="0"/>
              <a:t>	</a:t>
            </a:r>
            <a:r>
              <a:rPr lang="en-AU" sz="2800" dirty="0" smtClean="0"/>
              <a:t>pulley system</a:t>
            </a:r>
            <a:r>
              <a:rPr lang="en-AU" sz="2800" dirty="0" smtClean="0"/>
              <a:t>.</a:t>
            </a:r>
          </a:p>
          <a:p>
            <a:pPr>
              <a:buNone/>
            </a:pPr>
            <a:endParaRPr lang="en-AU" sz="2800" dirty="0" smtClean="0"/>
          </a:p>
          <a:p>
            <a:pPr>
              <a:buNone/>
            </a:pPr>
            <a:endParaRPr lang="en-AU" sz="2800" dirty="0"/>
          </a:p>
        </p:txBody>
      </p:sp>
      <p:pic>
        <p:nvPicPr>
          <p:cNvPr id="149506" name="Picture 2" descr="http://images.tutorvista.com/cms/images/95/tensi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55976" y="3061604"/>
            <a:ext cx="4860064" cy="367976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alphaModFix amt="86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400600"/>
          </a:xfrm>
          <a:solidFill>
            <a:schemeClr val="accent6">
              <a:lumMod val="50000"/>
              <a:alpha val="5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AU" sz="2800" b="1" u="sng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Homework</a:t>
            </a:r>
            <a:endParaRPr lang="en-AU" sz="28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AU" sz="28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AU" sz="28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AU" sz="28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124744"/>
          </a:xfrm>
        </p:spPr>
        <p:txBody>
          <a:bodyPr/>
          <a:lstStyle/>
          <a:p>
            <a:r>
              <a:rPr lang="en-AU" sz="3900" dirty="0"/>
              <a:t>Homework, Context &amp; Keywords</a:t>
            </a:r>
            <a:endParaRPr lang="en-AU" sz="3900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755576" y="2276872"/>
            <a:ext cx="784887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Complete all questions from Set </a:t>
            </a:r>
            <a:r>
              <a:rPr lang="en-AU" sz="28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8.4 </a:t>
            </a:r>
            <a:r>
              <a:rPr lang="en-AU" sz="28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- due first lesson next week.</a:t>
            </a:r>
          </a:p>
          <a:p>
            <a:endParaRPr lang="en-AU" sz="28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>
              <a:spcAft>
                <a:spcPts val="1200"/>
              </a:spcAft>
            </a:pPr>
            <a:r>
              <a:rPr lang="en-AU" sz="28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Read Chapter </a:t>
            </a:r>
            <a:r>
              <a:rPr lang="en-AU" sz="28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9.1, page 280-282 and answer </a:t>
            </a:r>
            <a:endParaRPr lang="en-AU" sz="28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spcAft>
                <a:spcPts val="1200"/>
              </a:spcAft>
              <a:buNone/>
            </a:pPr>
            <a:r>
              <a:rPr lang="en-AU" sz="28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AU" sz="28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Q1,2 &amp; 3 </a:t>
            </a:r>
            <a:r>
              <a:rPr lang="en-AU" sz="280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Set 9.1</a:t>
            </a:r>
            <a:endParaRPr lang="en-AU" sz="28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spcAft>
                <a:spcPts val="1200"/>
              </a:spcAft>
              <a:buNone/>
            </a:pPr>
            <a:r>
              <a:rPr lang="en-AU" sz="28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    by </a:t>
            </a:r>
            <a:r>
              <a:rPr lang="en-AU" sz="28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next lesson</a:t>
            </a:r>
            <a:r>
              <a:rPr lang="en-AU" sz="28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>
              <a:spcAft>
                <a:spcPts val="1200"/>
              </a:spcAft>
              <a:buNone/>
            </a:pPr>
            <a:endParaRPr lang="en-AU" sz="28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>
              <a:spcAft>
                <a:spcPts val="1200"/>
              </a:spcAft>
            </a:pPr>
            <a:r>
              <a:rPr lang="en-AU" sz="28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Chapter 8 Review </a:t>
            </a:r>
            <a:r>
              <a:rPr lang="en-AU" sz="28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due first lesson next week.</a:t>
            </a:r>
          </a:p>
        </p:txBody>
      </p:sp>
    </p:spTree>
    <p:extLst>
      <p:ext uri="{BB962C8B-B14F-4D97-AF65-F5344CB8AC3E}">
        <p14:creationId xmlns:p14="http://schemas.microsoft.com/office/powerpoint/2010/main" val="58289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alphaModFix amt="86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85708"/>
            <a:ext cx="8715436" cy="914400"/>
          </a:xfrm>
        </p:spPr>
        <p:txBody>
          <a:bodyPr/>
          <a:lstStyle/>
          <a:p>
            <a:r>
              <a:rPr lang="en-AU" dirty="0" smtClean="0"/>
              <a:t>Force = mass x acceleration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142984"/>
            <a:ext cx="8701118" cy="5715016"/>
          </a:xfrm>
          <a:solidFill>
            <a:schemeClr val="accent2">
              <a:lumMod val="50000"/>
              <a:alpha val="73000"/>
            </a:schemeClr>
          </a:solidFill>
        </p:spPr>
        <p:txBody>
          <a:bodyPr/>
          <a:lstStyle/>
          <a:p>
            <a:r>
              <a:rPr lang="en-AU" dirty="0" smtClean="0"/>
              <a:t>Force is a vector quantity.</a:t>
            </a:r>
          </a:p>
          <a:p>
            <a:r>
              <a:rPr lang="en-AU" dirty="0" smtClean="0"/>
              <a:t>Recapping:</a:t>
            </a:r>
          </a:p>
          <a:p>
            <a:endParaRPr lang="en-AU" dirty="0"/>
          </a:p>
          <a:p>
            <a:endParaRPr lang="en-AU" sz="2800" dirty="0" smtClean="0"/>
          </a:p>
          <a:p>
            <a:endParaRPr lang="en-AU" sz="2800" dirty="0"/>
          </a:p>
          <a:p>
            <a:endParaRPr lang="en-AU" sz="2800" dirty="0" smtClean="0"/>
          </a:p>
          <a:p>
            <a:endParaRPr lang="en-AU" dirty="0"/>
          </a:p>
          <a:p>
            <a:r>
              <a:rPr lang="en-AU" dirty="0" smtClean="0"/>
              <a:t>Mass in a scalar and acceleration is a vector. Since the equation F = ma has a vector quantity, then Force itself is a vector.</a:t>
            </a:r>
            <a:endParaRPr lang="en-A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38" y="2285994"/>
            <a:ext cx="7000924" cy="2774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alphaModFix amt="86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85708"/>
            <a:ext cx="8715436" cy="914400"/>
          </a:xfrm>
        </p:spPr>
        <p:txBody>
          <a:bodyPr/>
          <a:lstStyle/>
          <a:p>
            <a:r>
              <a:rPr lang="en-AU" dirty="0"/>
              <a:t>One Dimensional </a:t>
            </a:r>
            <a:r>
              <a:rPr lang="en-AU" dirty="0" smtClean="0"/>
              <a:t>Force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142984"/>
            <a:ext cx="8701118" cy="5500726"/>
          </a:xfrm>
          <a:solidFill>
            <a:schemeClr val="accent2">
              <a:lumMod val="50000"/>
              <a:alpha val="73000"/>
            </a:schemeClr>
          </a:solidFill>
        </p:spPr>
        <p:txBody>
          <a:bodyPr/>
          <a:lstStyle/>
          <a:p>
            <a:pPr>
              <a:buNone/>
            </a:pPr>
            <a:r>
              <a:rPr lang="en-AU" sz="2800" dirty="0" smtClean="0"/>
              <a:t>The addition and subtraction of Force vectors are the same as the displacement and velocity vectors.</a:t>
            </a:r>
          </a:p>
          <a:p>
            <a:pPr algn="ctr">
              <a:buNone/>
            </a:pPr>
            <a:r>
              <a:rPr lang="en-AU" sz="2800" dirty="0">
                <a:solidFill>
                  <a:srgbClr val="FFFF00"/>
                </a:solidFill>
              </a:rPr>
              <a:t>DRAW TO </a:t>
            </a:r>
            <a:r>
              <a:rPr lang="en-AU" sz="2800" dirty="0" smtClean="0">
                <a:solidFill>
                  <a:srgbClr val="FFFF00"/>
                </a:solidFill>
              </a:rPr>
              <a:t>SCALE</a:t>
            </a:r>
            <a:endParaRPr lang="en-AU" sz="2800" dirty="0" smtClean="0"/>
          </a:p>
          <a:p>
            <a:pPr>
              <a:buNone/>
            </a:pPr>
            <a:r>
              <a:rPr lang="en-AU" sz="2800" b="1" u="sng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Example 8.1 a</a:t>
            </a:r>
            <a:r>
              <a:rPr lang="en-AU" sz="2800" b="1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: </a:t>
            </a:r>
            <a:r>
              <a:rPr lang="en-AU" sz="2800" dirty="0" smtClean="0"/>
              <a:t>A toy car is applied a force of 3N to the East. The friction on the wheels is 1 N. What is the total force applied to the toy car</a:t>
            </a:r>
            <a:r>
              <a:rPr lang="en-AU" sz="2800" dirty="0" smtClean="0"/>
              <a:t>.</a:t>
            </a:r>
            <a:endParaRPr lang="en-AU" sz="2800" dirty="0" smtClean="0"/>
          </a:p>
        </p:txBody>
      </p:sp>
    </p:spTree>
    <p:extLst>
      <p:ext uri="{BB962C8B-B14F-4D97-AF65-F5344CB8AC3E}">
        <p14:creationId xmlns:p14="http://schemas.microsoft.com/office/powerpoint/2010/main" val="213656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alphaModFix amt="86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85708"/>
            <a:ext cx="8715436" cy="914400"/>
          </a:xfrm>
        </p:spPr>
        <p:txBody>
          <a:bodyPr/>
          <a:lstStyle/>
          <a:p>
            <a:r>
              <a:rPr lang="en-AU" dirty="0"/>
              <a:t>Drawing Forces on an object</a:t>
            </a:r>
          </a:p>
        </p:txBody>
      </p:sp>
      <p:pic>
        <p:nvPicPr>
          <p:cNvPr id="1026" name="Picture 2" descr="http://physics.wku.edu/phys201/Information/ProblemSolving/FBD_example.gif">
            <a:hlinkClick r:id="rId3"/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980728"/>
            <a:ext cx="5904656" cy="273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 bwMode="auto">
          <a:xfrm>
            <a:off x="2123728" y="980728"/>
            <a:ext cx="2016224" cy="2736304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4119982" y="980728"/>
            <a:ext cx="2016224" cy="2736304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028" name="Picture 4" descr="http://www.mrwaynesclass.com/Newton/reading/pics/Swat_Kat_JetW_Forces.png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844" y="3861048"/>
            <a:ext cx="5347712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alphaModFix amt="86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85708"/>
            <a:ext cx="8715436" cy="914400"/>
          </a:xfrm>
        </p:spPr>
        <p:txBody>
          <a:bodyPr/>
          <a:lstStyle/>
          <a:p>
            <a:r>
              <a:rPr lang="en-AU" dirty="0" smtClean="0"/>
              <a:t>Types of </a:t>
            </a:r>
            <a:r>
              <a:rPr lang="en-AU" dirty="0"/>
              <a:t>Forces on an object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839" y="1124744"/>
            <a:ext cx="8483190" cy="54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022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S001072119">
  <a:themeElements>
    <a:clrScheme name="Office Theme 11">
      <a:dk1>
        <a:srgbClr val="005A58"/>
      </a:dk1>
      <a:lt1>
        <a:srgbClr val="FFFFFF"/>
      </a:lt1>
      <a:dk2>
        <a:srgbClr val="0099CC"/>
      </a:dk2>
      <a:lt2>
        <a:srgbClr val="CCECFF"/>
      </a:lt2>
      <a:accent1>
        <a:srgbClr val="005EAC"/>
      </a:accent1>
      <a:accent2>
        <a:srgbClr val="6D6FC7"/>
      </a:accent2>
      <a:accent3>
        <a:srgbClr val="AACAE2"/>
      </a:accent3>
      <a:accent4>
        <a:srgbClr val="DADADA"/>
      </a:accent4>
      <a:accent5>
        <a:srgbClr val="AAB6D2"/>
      </a:accent5>
      <a:accent6>
        <a:srgbClr val="6264B4"/>
      </a:accent6>
      <a:hlink>
        <a:srgbClr val="99CCFF"/>
      </a:hlink>
      <a:folHlink>
        <a:srgbClr val="CCCCFF"/>
      </a:folHlink>
    </a:clrScheme>
    <a:fontScheme name="Office Theme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3366"/>
        </a:dk1>
        <a:lt1>
          <a:srgbClr val="FFFFFF"/>
        </a:lt1>
        <a:dk2>
          <a:srgbClr val="0099FF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CAFF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777777"/>
        </a:dk1>
        <a:lt1>
          <a:srgbClr val="FFFFFF"/>
        </a:lt1>
        <a:dk2>
          <a:srgbClr val="999C8E"/>
        </a:dk2>
        <a:lt2>
          <a:srgbClr val="D1D1CB"/>
        </a:lt2>
        <a:accent1>
          <a:srgbClr val="658DA9"/>
        </a:accent1>
        <a:accent2>
          <a:srgbClr val="809EA8"/>
        </a:accent2>
        <a:accent3>
          <a:srgbClr val="CACBC6"/>
        </a:accent3>
        <a:accent4>
          <a:srgbClr val="DADADA"/>
        </a:accent4>
        <a:accent5>
          <a:srgbClr val="B8C5D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E6EAD8"/>
        </a:dk1>
        <a:lt1>
          <a:srgbClr val="F4F4E8"/>
        </a:lt1>
        <a:dk2>
          <a:srgbClr val="EAE9DE"/>
        </a:dk2>
        <a:lt2>
          <a:srgbClr val="969696"/>
        </a:lt2>
        <a:accent1>
          <a:srgbClr val="E68B2C"/>
        </a:accent1>
        <a:accent2>
          <a:srgbClr val="F2C977"/>
        </a:accent2>
        <a:accent3>
          <a:srgbClr val="F8F8F2"/>
        </a:accent3>
        <a:accent4>
          <a:srgbClr val="C4C8B8"/>
        </a:accent4>
        <a:accent5>
          <a:srgbClr val="F0C4AC"/>
        </a:accent5>
        <a:accent6>
          <a:srgbClr val="DBB66B"/>
        </a:accent6>
        <a:hlink>
          <a:srgbClr val="980000"/>
        </a:hlink>
        <a:folHlink>
          <a:srgbClr val="66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6289D8"/>
        </a:dk1>
        <a:lt1>
          <a:srgbClr val="FFFFFF"/>
        </a:lt1>
        <a:dk2>
          <a:srgbClr val="99CCFF"/>
        </a:dk2>
        <a:lt2>
          <a:srgbClr val="969696"/>
        </a:lt2>
        <a:accent1>
          <a:srgbClr val="C7DABE"/>
        </a:accent1>
        <a:accent2>
          <a:srgbClr val="FF9966"/>
        </a:accent2>
        <a:accent3>
          <a:srgbClr val="FFFFFF"/>
        </a:accent3>
        <a:accent4>
          <a:srgbClr val="5374B8"/>
        </a:accent4>
        <a:accent5>
          <a:srgbClr val="E0EADB"/>
        </a:accent5>
        <a:accent6>
          <a:srgbClr val="E78A5C"/>
        </a:accent6>
        <a:hlink>
          <a:srgbClr val="A8451A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3E3E5C"/>
        </a:dk1>
        <a:lt1>
          <a:srgbClr val="FFFFFF"/>
        </a:lt1>
        <a:dk2>
          <a:srgbClr val="CCCCFF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E2E2FF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CCE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6">
        <a:dk1>
          <a:srgbClr val="81DEFF"/>
        </a:dk1>
        <a:lt1>
          <a:srgbClr val="FFFFFF"/>
        </a:lt1>
        <a:dk2>
          <a:srgbClr val="CCECFF"/>
        </a:dk2>
        <a:lt2>
          <a:srgbClr val="808080"/>
        </a:lt2>
        <a:accent1>
          <a:srgbClr val="0099CC"/>
        </a:accent1>
        <a:accent2>
          <a:srgbClr val="CCCCFF"/>
        </a:accent2>
        <a:accent3>
          <a:srgbClr val="FFFFFF"/>
        </a:accent3>
        <a:accent4>
          <a:srgbClr val="6DBDDA"/>
        </a:accent4>
        <a:accent5>
          <a:srgbClr val="AACAE2"/>
        </a:accent5>
        <a:accent6>
          <a:srgbClr val="B9B9E7"/>
        </a:accent6>
        <a:hlink>
          <a:srgbClr val="3333CC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777777"/>
        </a:dk1>
        <a:lt1>
          <a:srgbClr val="FFFFFF"/>
        </a:lt1>
        <a:dk2>
          <a:srgbClr val="FFFFD9"/>
        </a:dk2>
        <a:lt2>
          <a:srgbClr val="EAEAEA"/>
        </a:lt2>
        <a:accent1>
          <a:srgbClr val="0099CC"/>
        </a:accent1>
        <a:accent2>
          <a:srgbClr val="33CCCC"/>
        </a:accent2>
        <a:accent3>
          <a:srgbClr val="FFFFE9"/>
        </a:accent3>
        <a:accent4>
          <a:srgbClr val="DADADA"/>
        </a:accent4>
        <a:accent5>
          <a:srgbClr val="AACAE2"/>
        </a:accent5>
        <a:accent6>
          <a:srgbClr val="2DB9B9"/>
        </a:accent6>
        <a:hlink>
          <a:srgbClr val="FFCC66"/>
        </a:hlink>
        <a:folHlink>
          <a:srgbClr val="CC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969696"/>
        </a:dk1>
        <a:lt1>
          <a:srgbClr val="FFFFFF"/>
        </a:lt1>
        <a:dk2>
          <a:srgbClr val="DDDDDD"/>
        </a:dk2>
        <a:lt2>
          <a:srgbClr val="333333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7F7F7F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9">
        <a:dk1>
          <a:srgbClr val="5886B4"/>
        </a:dk1>
        <a:lt1>
          <a:srgbClr val="FFFFFF"/>
        </a:lt1>
        <a:dk2>
          <a:srgbClr val="CDF1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4A7299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00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0">
        <a:dk1>
          <a:srgbClr val="5886B4"/>
        </a:dk1>
        <a:lt1>
          <a:srgbClr val="F4F4E8"/>
        </a:lt1>
        <a:dk2>
          <a:srgbClr val="00AAE6"/>
        </a:dk2>
        <a:lt2>
          <a:srgbClr val="808080"/>
        </a:lt2>
        <a:accent1>
          <a:srgbClr val="D0E2F5"/>
        </a:accent1>
        <a:accent2>
          <a:srgbClr val="6699CC"/>
        </a:accent2>
        <a:accent3>
          <a:srgbClr val="F8F8F2"/>
        </a:accent3>
        <a:accent4>
          <a:srgbClr val="4A7299"/>
        </a:accent4>
        <a:accent5>
          <a:srgbClr val="E4EEF9"/>
        </a:accent5>
        <a:accent6>
          <a:srgbClr val="5C8AB9"/>
        </a:accent6>
        <a:hlink>
          <a:srgbClr val="FF6600"/>
        </a:hlink>
        <a:folHlink>
          <a:srgbClr val="99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1">
        <a:dk1>
          <a:srgbClr val="005A58"/>
        </a:dk1>
        <a:lt1>
          <a:srgbClr val="FFFFFF"/>
        </a:lt1>
        <a:dk2>
          <a:srgbClr val="0099CC"/>
        </a:dk2>
        <a:lt2>
          <a:srgbClr val="CCECFF"/>
        </a:lt2>
        <a:accent1>
          <a:srgbClr val="005EAC"/>
        </a:accent1>
        <a:accent2>
          <a:srgbClr val="6D6FC7"/>
        </a:accent2>
        <a:accent3>
          <a:srgbClr val="AACAE2"/>
        </a:accent3>
        <a:accent4>
          <a:srgbClr val="DADADA"/>
        </a:accent4>
        <a:accent5>
          <a:srgbClr val="AAB6D2"/>
        </a:accent5>
        <a:accent6>
          <a:srgbClr val="6264B4"/>
        </a:accent6>
        <a:hlink>
          <a:srgbClr val="99C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336699"/>
        </a:dk1>
        <a:lt1>
          <a:srgbClr val="FFFFFF"/>
        </a:lt1>
        <a:dk2>
          <a:srgbClr val="99CCFF"/>
        </a:dk2>
        <a:lt2>
          <a:srgbClr val="E3EBF1"/>
        </a:lt2>
        <a:accent1>
          <a:srgbClr val="003399"/>
        </a:accent1>
        <a:accent2>
          <a:srgbClr val="457A8B"/>
        </a:accent2>
        <a:accent3>
          <a:srgbClr val="CAE2FF"/>
        </a:accent3>
        <a:accent4>
          <a:srgbClr val="DADADA"/>
        </a:accent4>
        <a:accent5>
          <a:srgbClr val="AAADCA"/>
        </a:accent5>
        <a:accent6>
          <a:srgbClr val="3E6E7D"/>
        </a:accent6>
        <a:hlink>
          <a:srgbClr val="66CCFF"/>
        </a:hlink>
        <a:folHlink>
          <a:srgbClr val="CCE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3">
        <a:dk1>
          <a:srgbClr val="003366"/>
        </a:dk1>
        <a:lt1>
          <a:srgbClr val="CCFFFF"/>
        </a:lt1>
        <a:dk2>
          <a:srgbClr val="6699FF"/>
        </a:dk2>
        <a:lt2>
          <a:srgbClr val="0785DB"/>
        </a:lt2>
        <a:accent1>
          <a:srgbClr val="4B78D3"/>
        </a:accent1>
        <a:accent2>
          <a:srgbClr val="00B000"/>
        </a:accent2>
        <a:accent3>
          <a:srgbClr val="B8CAFF"/>
        </a:accent3>
        <a:accent4>
          <a:srgbClr val="AEDADA"/>
        </a:accent4>
        <a:accent5>
          <a:srgbClr val="B1BEE6"/>
        </a:accent5>
        <a:accent6>
          <a:srgbClr val="009F00"/>
        </a:accent6>
        <a:hlink>
          <a:srgbClr val="66CCFF"/>
        </a:hlink>
        <a:folHlink>
          <a:srgbClr val="CC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4">
        <a:dk1>
          <a:srgbClr val="81DEFF"/>
        </a:dk1>
        <a:lt1>
          <a:srgbClr val="FFFFFF"/>
        </a:lt1>
        <a:dk2>
          <a:srgbClr val="CCECFF"/>
        </a:dk2>
        <a:lt2>
          <a:srgbClr val="808080"/>
        </a:lt2>
        <a:accent1>
          <a:srgbClr val="0B6FC1"/>
        </a:accent1>
        <a:accent2>
          <a:srgbClr val="CCCCFF"/>
        </a:accent2>
        <a:accent3>
          <a:srgbClr val="FFFFFF"/>
        </a:accent3>
        <a:accent4>
          <a:srgbClr val="6DBDDA"/>
        </a:accent4>
        <a:accent5>
          <a:srgbClr val="AABBDD"/>
        </a:accent5>
        <a:accent6>
          <a:srgbClr val="B9B9E7"/>
        </a:accent6>
        <a:hlink>
          <a:srgbClr val="3333CC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TS001072119</Template>
  <TotalTime>4211</TotalTime>
  <Words>1646</Words>
  <Application>Microsoft Office PowerPoint</Application>
  <PresentationFormat>On-screen Show (4:3)</PresentationFormat>
  <Paragraphs>357</Paragraphs>
  <Slides>57</Slides>
  <Notes>2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2" baseType="lpstr">
      <vt:lpstr>Arial</vt:lpstr>
      <vt:lpstr>Arial Black</vt:lpstr>
      <vt:lpstr>Calibri</vt:lpstr>
      <vt:lpstr>Georgia</vt:lpstr>
      <vt:lpstr>TS001072119</vt:lpstr>
      <vt:lpstr>Forces</vt:lpstr>
      <vt:lpstr>Force as a Vector</vt:lpstr>
      <vt:lpstr>PowerPoint Presentation</vt:lpstr>
      <vt:lpstr>Contact Forces</vt:lpstr>
      <vt:lpstr>PowerPoint Presentation</vt:lpstr>
      <vt:lpstr>Force = mass x acceleration</vt:lpstr>
      <vt:lpstr>One Dimensional Force</vt:lpstr>
      <vt:lpstr>Drawing Forces on an object</vt:lpstr>
      <vt:lpstr>Types of Forces on an object</vt:lpstr>
      <vt:lpstr>Types of Forces on an object</vt:lpstr>
      <vt:lpstr>Types of Forces on an object</vt:lpstr>
      <vt:lpstr>Types of Forces on an object</vt:lpstr>
      <vt:lpstr>Homework, Context &amp; Keywords</vt:lpstr>
      <vt:lpstr>Gravitational Force</vt:lpstr>
      <vt:lpstr>Weight: Fg = m × a</vt:lpstr>
      <vt:lpstr>Acceleration on Earth</vt:lpstr>
      <vt:lpstr>Acceleration on different planets</vt:lpstr>
      <vt:lpstr>Terminal Velocity</vt:lpstr>
      <vt:lpstr>Terminal Velocity</vt:lpstr>
      <vt:lpstr>Homework, Context &amp; Keywords</vt:lpstr>
      <vt:lpstr>Newton’s Laws</vt:lpstr>
      <vt:lpstr>Newtons First Law of Motion</vt:lpstr>
      <vt:lpstr>Newtons First Law of Motion</vt:lpstr>
      <vt:lpstr>Newtons First Law of Motion</vt:lpstr>
      <vt:lpstr>Newtons First Law of Motion</vt:lpstr>
      <vt:lpstr>Newtons First Law of Motion</vt:lpstr>
      <vt:lpstr>Newtons First Law of Motion</vt:lpstr>
      <vt:lpstr>Newtons Second Law of Motion</vt:lpstr>
      <vt:lpstr>Newtons Second Law of Motion</vt:lpstr>
      <vt:lpstr>Newton’s Second Law proves that different masses accelerate to the earth at the same rate, but with different forces.</vt:lpstr>
      <vt:lpstr>Newtons Second Law of Motion</vt:lpstr>
      <vt:lpstr>Newtons Second Law of Motion</vt:lpstr>
      <vt:lpstr>Newtons Second Law of Motion</vt:lpstr>
      <vt:lpstr>Newtons Second Law of Motion</vt:lpstr>
      <vt:lpstr>Newtons Second Law of Motion</vt:lpstr>
      <vt:lpstr>Newtons Second Law of Motion</vt:lpstr>
      <vt:lpstr>Newtons Third Law of Motion</vt:lpstr>
      <vt:lpstr>Newtons Third Law of Motion</vt:lpstr>
      <vt:lpstr>Newtons Third Law of Motion</vt:lpstr>
      <vt:lpstr>Newtons Third Law of Motion</vt:lpstr>
      <vt:lpstr>Homework, Context &amp; Keywords</vt:lpstr>
      <vt:lpstr>Two Dimensional Force Diagrams</vt:lpstr>
      <vt:lpstr>Bearing and Directions</vt:lpstr>
      <vt:lpstr>Net Force</vt:lpstr>
      <vt:lpstr>Two Dimensional Vectors</vt:lpstr>
      <vt:lpstr>Two Dimensional Vectors</vt:lpstr>
      <vt:lpstr>Multiplication of Vectors</vt:lpstr>
      <vt:lpstr>Two Dimensional Vectors</vt:lpstr>
      <vt:lpstr>Two Dimensional Vectors</vt:lpstr>
      <vt:lpstr>Two Dimensional Vectors</vt:lpstr>
      <vt:lpstr>Two Dimensional Vectors</vt:lpstr>
      <vt:lpstr>Cosine Rule</vt:lpstr>
      <vt:lpstr>Inclined Planes</vt:lpstr>
      <vt:lpstr>Inclined Planes</vt:lpstr>
      <vt:lpstr>Lift Systems</vt:lpstr>
      <vt:lpstr>Pulley Systems</vt:lpstr>
      <vt:lpstr>Homework, Context &amp; Keywords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Force as a Vector</dc:title>
  <dc:creator>Kim Coddington</dc:creator>
  <cp:lastModifiedBy>Kim</cp:lastModifiedBy>
  <cp:revision>147</cp:revision>
  <cp:lastPrinted>2016-02-27T11:53:05Z</cp:lastPrinted>
  <dcterms:created xsi:type="dcterms:W3CDTF">2014-01-15T06:56:59Z</dcterms:created>
  <dcterms:modified xsi:type="dcterms:W3CDTF">2016-02-27T11:53:26Z</dcterms:modified>
</cp:coreProperties>
</file>