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handoutMasterIdLst>
    <p:handoutMasterId r:id="rId55"/>
  </p:handoutMasterIdLst>
  <p:sldIdLst>
    <p:sldId id="312" r:id="rId2"/>
    <p:sldId id="302" r:id="rId3"/>
    <p:sldId id="303" r:id="rId4"/>
    <p:sldId id="304" r:id="rId5"/>
    <p:sldId id="328" r:id="rId6"/>
    <p:sldId id="305" r:id="rId7"/>
    <p:sldId id="306" r:id="rId8"/>
    <p:sldId id="329" r:id="rId9"/>
    <p:sldId id="326" r:id="rId10"/>
    <p:sldId id="322" r:id="rId11"/>
    <p:sldId id="295" r:id="rId12"/>
    <p:sldId id="327" r:id="rId13"/>
    <p:sldId id="261" r:id="rId14"/>
    <p:sldId id="337" r:id="rId15"/>
    <p:sldId id="323" r:id="rId16"/>
    <p:sldId id="348" r:id="rId17"/>
    <p:sldId id="400" r:id="rId18"/>
    <p:sldId id="258" r:id="rId19"/>
    <p:sldId id="324" r:id="rId20"/>
    <p:sldId id="325" r:id="rId21"/>
    <p:sldId id="365" r:id="rId22"/>
    <p:sldId id="330" r:id="rId23"/>
    <p:sldId id="335" r:id="rId24"/>
    <p:sldId id="338" r:id="rId25"/>
    <p:sldId id="336" r:id="rId26"/>
    <p:sldId id="340" r:id="rId27"/>
    <p:sldId id="334" r:id="rId28"/>
    <p:sldId id="343" r:id="rId29"/>
    <p:sldId id="344" r:id="rId30"/>
    <p:sldId id="342" r:id="rId31"/>
    <p:sldId id="345" r:id="rId32"/>
    <p:sldId id="346" r:id="rId33"/>
    <p:sldId id="384" r:id="rId34"/>
    <p:sldId id="385" r:id="rId35"/>
    <p:sldId id="352" r:id="rId36"/>
    <p:sldId id="386" r:id="rId37"/>
    <p:sldId id="387" r:id="rId38"/>
    <p:sldId id="388" r:id="rId39"/>
    <p:sldId id="391" r:id="rId40"/>
    <p:sldId id="393" r:id="rId41"/>
    <p:sldId id="396" r:id="rId42"/>
    <p:sldId id="262" r:id="rId43"/>
    <p:sldId id="263" r:id="rId44"/>
    <p:sldId id="290" r:id="rId45"/>
    <p:sldId id="291" r:id="rId46"/>
    <p:sldId id="284" r:id="rId47"/>
    <p:sldId id="286" r:id="rId48"/>
    <p:sldId id="288" r:id="rId49"/>
    <p:sldId id="359" r:id="rId50"/>
    <p:sldId id="360" r:id="rId51"/>
    <p:sldId id="361" r:id="rId52"/>
    <p:sldId id="401" r:id="rId53"/>
  </p:sldIdLst>
  <p:sldSz cx="9144000" cy="6858000" type="screen4x3"/>
  <p:notesSz cx="10234613" cy="7099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AF7F3"/>
    <a:srgbClr val="001746"/>
    <a:srgbClr val="EA0C6B"/>
    <a:srgbClr val="4A21E1"/>
    <a:srgbClr val="000000"/>
    <a:srgbClr val="C683D3"/>
    <a:srgbClr val="CC0498"/>
    <a:srgbClr val="308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20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G:\Comet%20Bay%20College\Year%2011%20Physics\Chapter%202\1%20Graphing%20Motion\Graph.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G:\Comet%20Bay%20College\2013%20Year%2011%20Physics\Graph.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G:\Comet%20Bay%20College\2013%20Year%2011%20Physics\Grap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G:\Comet%20Bay%20College\2013%20Year%2011%20Physics\Graph.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G:\Comet%20Bay%20College\2013%20Year%2011%20Physics\Graph.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G:\Comet%20Bay%20College\Year%2011%20Physics\Chapter%202\1%20Graphing%20Motion\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0.13769514165846899"/>
          <c:y val="0.123153906525115"/>
          <c:w val="0.81681914420409896"/>
          <c:h val="0.72700880082609298"/>
        </c:manualLayout>
      </c:layout>
      <c:scatterChart>
        <c:scatterStyle val="smoothMarker"/>
        <c:varyColors val="0"/>
        <c:ser>
          <c:idx val="0"/>
          <c:order val="0"/>
          <c:tx>
            <c:v>Velocity v Time</c:v>
          </c:tx>
          <c:spPr>
            <a:ln>
              <a:solidFill>
                <a:schemeClr val="accent6">
                  <a:lumMod val="50000"/>
                </a:schemeClr>
              </a:solidFill>
            </a:ln>
          </c:spPr>
          <c:marker>
            <c:symbol val="none"/>
          </c:marker>
          <c:xVal>
            <c:numRef>
              <c:f>Sheet1!$B$2:$B$3</c:f>
              <c:numCache>
                <c:formatCode>General</c:formatCode>
                <c:ptCount val="2"/>
                <c:pt idx="0">
                  <c:v>0</c:v>
                </c:pt>
                <c:pt idx="1">
                  <c:v>20</c:v>
                </c:pt>
              </c:numCache>
            </c:numRef>
          </c:xVal>
          <c:yVal>
            <c:numRef>
              <c:f>Sheet1!$A$2:$A$3</c:f>
              <c:numCache>
                <c:formatCode>General</c:formatCode>
                <c:ptCount val="2"/>
                <c:pt idx="0">
                  <c:v>2</c:v>
                </c:pt>
                <c:pt idx="1">
                  <c:v>44</c:v>
                </c:pt>
              </c:numCache>
            </c:numRef>
          </c:yVal>
          <c:smooth val="1"/>
        </c:ser>
        <c:dLbls>
          <c:showLegendKey val="0"/>
          <c:showVal val="0"/>
          <c:showCatName val="0"/>
          <c:showSerName val="0"/>
          <c:showPercent val="0"/>
          <c:showBubbleSize val="0"/>
        </c:dLbls>
        <c:axId val="-1662885424"/>
        <c:axId val="-1662876176"/>
      </c:scatterChart>
      <c:valAx>
        <c:axId val="-1662885424"/>
        <c:scaling>
          <c:orientation val="minMax"/>
          <c:max val="20"/>
          <c:min val="0"/>
        </c:scaling>
        <c:delete val="0"/>
        <c:axPos val="b"/>
        <c:majorGridlines/>
        <c:numFmt formatCode="General" sourceLinked="1"/>
        <c:majorTickMark val="out"/>
        <c:minorTickMark val="none"/>
        <c:tickLblPos val="nextTo"/>
        <c:crossAx val="-1662876176"/>
        <c:crosses val="autoZero"/>
        <c:crossBetween val="midCat"/>
        <c:majorUnit val="5"/>
      </c:valAx>
      <c:valAx>
        <c:axId val="-1662876176"/>
        <c:scaling>
          <c:orientation val="minMax"/>
          <c:max val="45"/>
          <c:min val="0"/>
        </c:scaling>
        <c:delete val="0"/>
        <c:axPos val="l"/>
        <c:majorGridlines/>
        <c:numFmt formatCode="General" sourceLinked="1"/>
        <c:majorTickMark val="out"/>
        <c:minorTickMark val="none"/>
        <c:tickLblPos val="nextTo"/>
        <c:crossAx val="-1662885424"/>
        <c:crosses val="autoZero"/>
        <c:crossBetween val="midCat"/>
      </c:valAx>
    </c:plotArea>
    <c:plotVisOnly val="1"/>
    <c:dispBlanksAs val="gap"/>
    <c:showDLblsOverMax val="0"/>
  </c:chart>
  <c:spPr>
    <a:solidFill>
      <a:schemeClr val="bg1">
        <a:lumMod val="20000"/>
        <a:lumOff val="80000"/>
      </a:schemeClr>
    </a:solidFill>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4"/>
    </mc:Choice>
    <mc:Fallback>
      <c:style val="24"/>
    </mc:Fallback>
  </mc:AlternateContent>
  <c:chart>
    <c:autoTitleDeleted val="1"/>
    <c:plotArea>
      <c:layout>
        <c:manualLayout>
          <c:layoutTarget val="inner"/>
          <c:xMode val="edge"/>
          <c:yMode val="edge"/>
          <c:x val="7.5703480997792102E-2"/>
          <c:y val="6.9840781016905801E-2"/>
          <c:w val="0.89934365024795804"/>
          <c:h val="0.73004413417428904"/>
        </c:manualLayout>
      </c:layout>
      <c:scatterChart>
        <c:scatterStyle val="lineMarker"/>
        <c:varyColors val="0"/>
        <c:ser>
          <c:idx val="0"/>
          <c:order val="0"/>
          <c:tx>
            <c:strRef>
              <c:f>'Sheet2 (3)'!$F$1</c:f>
              <c:strCache>
                <c:ptCount val="1"/>
                <c:pt idx="0">
                  <c:v>Acceleration</c:v>
                </c:pt>
              </c:strCache>
            </c:strRef>
          </c:tx>
          <c:marker>
            <c:symbol val="none"/>
          </c:marker>
          <c:xVal>
            <c:numRef>
              <c:f>'Sheet2 (3)'!$E$2:$E$8</c:f>
              <c:numCache>
                <c:formatCode>General</c:formatCode>
                <c:ptCount val="7"/>
                <c:pt idx="0">
                  <c:v>0</c:v>
                </c:pt>
                <c:pt idx="1">
                  <c:v>15</c:v>
                </c:pt>
                <c:pt idx="2">
                  <c:v>15</c:v>
                </c:pt>
                <c:pt idx="3">
                  <c:v>20</c:v>
                </c:pt>
                <c:pt idx="4">
                  <c:v>20</c:v>
                </c:pt>
                <c:pt idx="5">
                  <c:v>30</c:v>
                </c:pt>
                <c:pt idx="6">
                  <c:v>30</c:v>
                </c:pt>
              </c:numCache>
            </c:numRef>
          </c:xVal>
          <c:yVal>
            <c:numRef>
              <c:f>'Sheet2 (3)'!$F$2:$F$8</c:f>
              <c:numCache>
                <c:formatCode>General</c:formatCode>
                <c:ptCount val="7"/>
                <c:pt idx="0">
                  <c:v>0</c:v>
                </c:pt>
                <c:pt idx="1">
                  <c:v>0</c:v>
                </c:pt>
                <c:pt idx="2">
                  <c:v>0</c:v>
                </c:pt>
                <c:pt idx="3">
                  <c:v>0</c:v>
                </c:pt>
                <c:pt idx="4">
                  <c:v>-0.83</c:v>
                </c:pt>
                <c:pt idx="5">
                  <c:v>-0.83</c:v>
                </c:pt>
                <c:pt idx="6">
                  <c:v>0</c:v>
                </c:pt>
              </c:numCache>
            </c:numRef>
          </c:yVal>
          <c:smooth val="0"/>
        </c:ser>
        <c:dLbls>
          <c:showLegendKey val="0"/>
          <c:showVal val="0"/>
          <c:showCatName val="0"/>
          <c:showSerName val="0"/>
          <c:showPercent val="0"/>
          <c:showBubbleSize val="0"/>
        </c:dLbls>
        <c:axId val="-1652958656"/>
        <c:axId val="-1652954848"/>
      </c:scatterChart>
      <c:valAx>
        <c:axId val="-1652958656"/>
        <c:scaling>
          <c:orientation val="minMax"/>
          <c:max val="30"/>
        </c:scaling>
        <c:delete val="0"/>
        <c:axPos val="b"/>
        <c:majorGridlines/>
        <c:numFmt formatCode="General" sourceLinked="1"/>
        <c:majorTickMark val="out"/>
        <c:minorTickMark val="none"/>
        <c:tickLblPos val="low"/>
        <c:crossAx val="-1652954848"/>
        <c:crosses val="autoZero"/>
        <c:crossBetween val="midCat"/>
        <c:majorUnit val="5"/>
      </c:valAx>
      <c:valAx>
        <c:axId val="-1652954848"/>
        <c:scaling>
          <c:orientation val="minMax"/>
          <c:max val="0"/>
          <c:min val="-0.9"/>
        </c:scaling>
        <c:delete val="0"/>
        <c:axPos val="l"/>
        <c:majorGridlines/>
        <c:numFmt formatCode="General" sourceLinked="1"/>
        <c:majorTickMark val="out"/>
        <c:minorTickMark val="none"/>
        <c:tickLblPos val="nextTo"/>
        <c:crossAx val="-1652958656"/>
        <c:crossesAt val="0"/>
        <c:crossBetween val="midCat"/>
        <c:majorUnit val="0.3"/>
      </c:valAx>
    </c:plotArea>
    <c:plotVisOnly val="1"/>
    <c:dispBlanksAs val="gap"/>
    <c:showDLblsOverMax val="0"/>
  </c:chart>
  <c:spPr>
    <a:solidFill>
      <a:srgbClr val="FFFFFF"/>
    </a:solidFill>
  </c:spPr>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52601880081199"/>
          <c:y val="0.11611516117081799"/>
          <c:w val="0.84861562979569105"/>
          <c:h val="0.75797438924108596"/>
        </c:manualLayout>
      </c:layout>
      <c:scatterChart>
        <c:scatterStyle val="lineMarker"/>
        <c:varyColors val="0"/>
        <c:ser>
          <c:idx val="0"/>
          <c:order val="0"/>
          <c:tx>
            <c:strRef>
              <c:f>Sheet2!$B$1</c:f>
              <c:strCache>
                <c:ptCount val="1"/>
                <c:pt idx="0">
                  <c:v>Distance</c:v>
                </c:pt>
              </c:strCache>
            </c:strRef>
          </c:tx>
          <c:spPr>
            <a:ln w="38100">
              <a:solidFill>
                <a:schemeClr val="accent6"/>
              </a:solidFill>
            </a:ln>
          </c:spPr>
          <c:marker>
            <c:symbol val="none"/>
          </c:marker>
          <c:xVal>
            <c:numRef>
              <c:f>Sheet2!$A$2:$A$32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Sheet2!$B$2:$B$32</c:f>
              <c:numCache>
                <c:formatCode>General</c:formatCode>
                <c:ptCount val="31"/>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30</c:v>
                </c:pt>
                <c:pt idx="17">
                  <c:v>30</c:v>
                </c:pt>
                <c:pt idx="18">
                  <c:v>30</c:v>
                </c:pt>
                <c:pt idx="19">
                  <c:v>30</c:v>
                </c:pt>
                <c:pt idx="20">
                  <c:v>30</c:v>
                </c:pt>
                <c:pt idx="21">
                  <c:v>29</c:v>
                </c:pt>
                <c:pt idx="22">
                  <c:v>27</c:v>
                </c:pt>
                <c:pt idx="23">
                  <c:v>24</c:v>
                </c:pt>
                <c:pt idx="24">
                  <c:v>20</c:v>
                </c:pt>
                <c:pt idx="25">
                  <c:v>15</c:v>
                </c:pt>
                <c:pt idx="26">
                  <c:v>9</c:v>
                </c:pt>
                <c:pt idx="27">
                  <c:v>2</c:v>
                </c:pt>
                <c:pt idx="28">
                  <c:v>-6</c:v>
                </c:pt>
                <c:pt idx="29">
                  <c:v>-15</c:v>
                </c:pt>
                <c:pt idx="30">
                  <c:v>-25</c:v>
                </c:pt>
              </c:numCache>
            </c:numRef>
          </c:yVal>
          <c:smooth val="0"/>
        </c:ser>
        <c:dLbls>
          <c:showLegendKey val="0"/>
          <c:showVal val="0"/>
          <c:showCatName val="0"/>
          <c:showSerName val="0"/>
          <c:showPercent val="0"/>
          <c:showBubbleSize val="0"/>
        </c:dLbls>
        <c:axId val="-1652953760"/>
        <c:axId val="-1652961376"/>
      </c:scatterChart>
      <c:valAx>
        <c:axId val="-1652953760"/>
        <c:scaling>
          <c:orientation val="minMax"/>
          <c:max val="30"/>
        </c:scaling>
        <c:delete val="0"/>
        <c:axPos val="b"/>
        <c:majorGridlines/>
        <c:numFmt formatCode="General" sourceLinked="1"/>
        <c:majorTickMark val="out"/>
        <c:minorTickMark val="none"/>
        <c:tickLblPos val="nextTo"/>
        <c:txPr>
          <a:bodyPr/>
          <a:lstStyle/>
          <a:p>
            <a:pPr>
              <a:defRPr sz="1800" b="1"/>
            </a:pPr>
            <a:endParaRPr lang="en-US"/>
          </a:p>
        </c:txPr>
        <c:crossAx val="-1652961376"/>
        <c:crosses val="autoZero"/>
        <c:crossBetween val="midCat"/>
      </c:valAx>
      <c:valAx>
        <c:axId val="-1652961376"/>
        <c:scaling>
          <c:orientation val="minMax"/>
        </c:scaling>
        <c:delete val="0"/>
        <c:axPos val="l"/>
        <c:majorGridlines/>
        <c:numFmt formatCode="General" sourceLinked="1"/>
        <c:majorTickMark val="out"/>
        <c:minorTickMark val="none"/>
        <c:tickLblPos val="nextTo"/>
        <c:txPr>
          <a:bodyPr/>
          <a:lstStyle/>
          <a:p>
            <a:pPr>
              <a:defRPr sz="1800" b="1"/>
            </a:pPr>
            <a:endParaRPr lang="en-US"/>
          </a:p>
        </c:txPr>
        <c:crossAx val="-1652953760"/>
        <c:crosses val="autoZero"/>
        <c:crossBetween val="midCat"/>
        <c:majorUnit val="10"/>
      </c:valAx>
    </c:plotArea>
    <c:plotVisOnly val="1"/>
    <c:dispBlanksAs val="gap"/>
    <c:showDLblsOverMax val="0"/>
  </c:chart>
  <c:spPr>
    <a:solidFill>
      <a:srgbClr val="FFFFFF"/>
    </a:solidFill>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658490458569804E-2"/>
          <c:y val="0.12142891114276499"/>
          <c:w val="0.89758687547243898"/>
          <c:h val="0.84109348168451503"/>
        </c:manualLayout>
      </c:layout>
      <c:scatterChart>
        <c:scatterStyle val="lineMarker"/>
        <c:varyColors val="0"/>
        <c:ser>
          <c:idx val="0"/>
          <c:order val="0"/>
          <c:tx>
            <c:strRef>
              <c:f>'Sheet2 (2)'!$D$1</c:f>
              <c:strCache>
                <c:ptCount val="1"/>
                <c:pt idx="0">
                  <c:v>Velocity</c:v>
                </c:pt>
              </c:strCache>
            </c:strRef>
          </c:tx>
          <c:spPr>
            <a:ln w="44450">
              <a:solidFill>
                <a:schemeClr val="accent6"/>
              </a:solidFill>
            </a:ln>
          </c:spPr>
          <c:marker>
            <c:symbol val="none"/>
          </c:marker>
          <c:xVal>
            <c:numRef>
              <c:f>'Sheet2 (2)'!$C$2:$C$34</c:f>
              <c:numCache>
                <c:formatCode>General</c:formatCode>
                <c:ptCount val="33"/>
                <c:pt idx="0">
                  <c:v>0</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pt idx="17">
                  <c:v>15</c:v>
                </c:pt>
                <c:pt idx="18">
                  <c:v>16</c:v>
                </c:pt>
                <c:pt idx="19">
                  <c:v>17</c:v>
                </c:pt>
                <c:pt idx="20">
                  <c:v>18</c:v>
                </c:pt>
                <c:pt idx="21">
                  <c:v>19</c:v>
                </c:pt>
                <c:pt idx="22">
                  <c:v>20</c:v>
                </c:pt>
                <c:pt idx="23">
                  <c:v>20</c:v>
                </c:pt>
                <c:pt idx="24">
                  <c:v>30</c:v>
                </c:pt>
              </c:numCache>
            </c:numRef>
          </c:xVal>
          <c:yVal>
            <c:numRef>
              <c:f>'Sheet2 (2)'!$D$2:$D$34</c:f>
              <c:numCache>
                <c:formatCode>General</c:formatCode>
                <c:ptCount val="33"/>
                <c:pt idx="0">
                  <c:v>0</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0</c:v>
                </c:pt>
                <c:pt idx="18">
                  <c:v>0</c:v>
                </c:pt>
                <c:pt idx="19">
                  <c:v>0</c:v>
                </c:pt>
                <c:pt idx="20">
                  <c:v>0</c:v>
                </c:pt>
                <c:pt idx="21">
                  <c:v>0</c:v>
                </c:pt>
                <c:pt idx="22">
                  <c:v>0</c:v>
                </c:pt>
                <c:pt idx="23">
                  <c:v>0</c:v>
                </c:pt>
                <c:pt idx="24">
                  <c:v>-8.3000000000000007</c:v>
                </c:pt>
              </c:numCache>
            </c:numRef>
          </c:yVal>
          <c:smooth val="0"/>
        </c:ser>
        <c:dLbls>
          <c:showLegendKey val="0"/>
          <c:showVal val="0"/>
          <c:showCatName val="0"/>
          <c:showSerName val="0"/>
          <c:showPercent val="0"/>
          <c:showBubbleSize val="0"/>
        </c:dLbls>
        <c:axId val="-1652952672"/>
        <c:axId val="-1652952128"/>
      </c:scatterChart>
      <c:valAx>
        <c:axId val="-1652952672"/>
        <c:scaling>
          <c:orientation val="minMax"/>
          <c:max val="30"/>
        </c:scaling>
        <c:delete val="0"/>
        <c:axPos val="b"/>
        <c:majorGridlines/>
        <c:numFmt formatCode="General" sourceLinked="1"/>
        <c:majorTickMark val="out"/>
        <c:minorTickMark val="none"/>
        <c:tickLblPos val="nextTo"/>
        <c:txPr>
          <a:bodyPr/>
          <a:lstStyle/>
          <a:p>
            <a:pPr>
              <a:defRPr sz="2000"/>
            </a:pPr>
            <a:endParaRPr lang="en-US"/>
          </a:p>
        </c:txPr>
        <c:crossAx val="-1652952128"/>
        <c:crosses val="autoZero"/>
        <c:crossBetween val="midCat"/>
        <c:majorUnit val="5"/>
      </c:valAx>
      <c:valAx>
        <c:axId val="-1652952128"/>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1652952672"/>
        <c:crosses val="autoZero"/>
        <c:crossBetween val="midCat"/>
      </c:valAx>
      <c:spPr>
        <a:solidFill>
          <a:srgbClr val="FFFFFF"/>
        </a:solidFill>
      </c:spPr>
    </c:plotArea>
    <c:plotVisOnly val="1"/>
    <c:dispBlanksAs val="gap"/>
    <c:showDLblsOverMax val="0"/>
  </c:chart>
  <c:spPr>
    <a:solidFill>
      <a:srgbClr val="FFFFFF"/>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dirty="0" smtClean="0"/>
              <a:t>Displacement </a:t>
            </a:r>
            <a:r>
              <a:rPr lang="en-AU" dirty="0"/>
              <a:t>v Time</a:t>
            </a:r>
          </a:p>
        </c:rich>
      </c:tx>
      <c:layout/>
      <c:overlay val="0"/>
    </c:title>
    <c:autoTitleDeleted val="0"/>
    <c:plotArea>
      <c:layout>
        <c:manualLayout>
          <c:layoutTarget val="inner"/>
          <c:xMode val="edge"/>
          <c:yMode val="edge"/>
          <c:x val="0.13769514165846899"/>
          <c:y val="0.123153906525115"/>
          <c:w val="0.78763177677018303"/>
          <c:h val="0.72700880082609298"/>
        </c:manualLayout>
      </c:layout>
      <c:scatterChart>
        <c:scatterStyle val="smoothMarker"/>
        <c:varyColors val="0"/>
        <c:ser>
          <c:idx val="0"/>
          <c:order val="0"/>
          <c:tx>
            <c:v>Velocity v Time</c:v>
          </c:tx>
          <c:spPr>
            <a:ln>
              <a:solidFill>
                <a:schemeClr val="accent6">
                  <a:lumMod val="50000"/>
                </a:schemeClr>
              </a:solidFill>
            </a:ln>
          </c:spPr>
          <c:marker>
            <c:symbol val="none"/>
          </c:marker>
          <c:xVal>
            <c:numRef>
              <c:f>Sheet1!$B$2:$B$3</c:f>
              <c:numCache>
                <c:formatCode>General</c:formatCode>
                <c:ptCount val="2"/>
                <c:pt idx="0">
                  <c:v>0</c:v>
                </c:pt>
                <c:pt idx="1">
                  <c:v>20</c:v>
                </c:pt>
              </c:numCache>
            </c:numRef>
          </c:xVal>
          <c:yVal>
            <c:numRef>
              <c:f>Sheet1!$A$2:$A$3</c:f>
              <c:numCache>
                <c:formatCode>General</c:formatCode>
                <c:ptCount val="2"/>
                <c:pt idx="0">
                  <c:v>2</c:v>
                </c:pt>
                <c:pt idx="1">
                  <c:v>44</c:v>
                </c:pt>
              </c:numCache>
            </c:numRef>
          </c:yVal>
          <c:smooth val="1"/>
        </c:ser>
        <c:dLbls>
          <c:showLegendKey val="0"/>
          <c:showVal val="0"/>
          <c:showCatName val="0"/>
          <c:showSerName val="0"/>
          <c:showPercent val="0"/>
          <c:showBubbleSize val="0"/>
        </c:dLbls>
        <c:axId val="-1662884880"/>
        <c:axId val="-1662884336"/>
      </c:scatterChart>
      <c:valAx>
        <c:axId val="-1662884880"/>
        <c:scaling>
          <c:orientation val="minMax"/>
          <c:max val="20"/>
          <c:min val="0"/>
        </c:scaling>
        <c:delete val="0"/>
        <c:axPos val="b"/>
        <c:majorGridlines/>
        <c:numFmt formatCode="General" sourceLinked="1"/>
        <c:majorTickMark val="out"/>
        <c:minorTickMark val="none"/>
        <c:tickLblPos val="nextTo"/>
        <c:crossAx val="-1662884336"/>
        <c:crosses val="autoZero"/>
        <c:crossBetween val="midCat"/>
        <c:majorUnit val="5"/>
      </c:valAx>
      <c:valAx>
        <c:axId val="-1662884336"/>
        <c:scaling>
          <c:orientation val="minMax"/>
          <c:max val="45"/>
          <c:min val="0"/>
        </c:scaling>
        <c:delete val="0"/>
        <c:axPos val="l"/>
        <c:majorGridlines/>
        <c:numFmt formatCode="General" sourceLinked="1"/>
        <c:majorTickMark val="out"/>
        <c:minorTickMark val="none"/>
        <c:tickLblPos val="nextTo"/>
        <c:crossAx val="-1662884880"/>
        <c:crosses val="autoZero"/>
        <c:crossBetween val="midCat"/>
      </c:valAx>
    </c:plotArea>
    <c:plotVisOnly val="1"/>
    <c:dispBlanksAs val="gap"/>
    <c:showDLblsOverMax val="0"/>
  </c:chart>
  <c:spPr>
    <a:solidFill>
      <a:schemeClr val="bg1">
        <a:lumMod val="20000"/>
        <a:lumOff val="80000"/>
      </a:schemeClr>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140214190941403"/>
          <c:y val="0"/>
        </c:manualLayout>
      </c:layout>
      <c:overlay val="0"/>
    </c:title>
    <c:autoTitleDeleted val="0"/>
    <c:plotArea>
      <c:layout>
        <c:manualLayout>
          <c:layoutTarget val="inner"/>
          <c:xMode val="edge"/>
          <c:yMode val="edge"/>
          <c:x val="7.5110736313739906E-2"/>
          <c:y val="9.4700191882363796E-2"/>
          <c:w val="0.89684705345511195"/>
          <c:h val="0.77019529575942203"/>
        </c:manualLayout>
      </c:layout>
      <c:scatterChart>
        <c:scatterStyle val="smoothMarker"/>
        <c:varyColors val="0"/>
        <c:ser>
          <c:idx val="0"/>
          <c:order val="0"/>
          <c:tx>
            <c:v>Velocity vTime</c:v>
          </c:tx>
          <c:spPr>
            <a:ln>
              <a:solidFill>
                <a:srgbClr val="002060"/>
              </a:solidFill>
            </a:ln>
          </c:spPr>
          <c:marker>
            <c:symbol val="none"/>
          </c:marker>
          <c:xVal>
            <c:numRef>
              <c:f>Sheet1!$E$2:$E$3</c:f>
              <c:numCache>
                <c:formatCode>General</c:formatCode>
                <c:ptCount val="2"/>
                <c:pt idx="0">
                  <c:v>0</c:v>
                </c:pt>
                <c:pt idx="1">
                  <c:v>25</c:v>
                </c:pt>
              </c:numCache>
            </c:numRef>
          </c:xVal>
          <c:yVal>
            <c:numRef>
              <c:f>Sheet1!$D$2:$D$3</c:f>
              <c:numCache>
                <c:formatCode>General</c:formatCode>
                <c:ptCount val="2"/>
                <c:pt idx="0">
                  <c:v>6</c:v>
                </c:pt>
                <c:pt idx="1">
                  <c:v>38</c:v>
                </c:pt>
              </c:numCache>
            </c:numRef>
          </c:yVal>
          <c:smooth val="1"/>
        </c:ser>
        <c:dLbls>
          <c:showLegendKey val="0"/>
          <c:showVal val="0"/>
          <c:showCatName val="0"/>
          <c:showSerName val="0"/>
          <c:showPercent val="0"/>
          <c:showBubbleSize val="0"/>
        </c:dLbls>
        <c:axId val="-1662881072"/>
        <c:axId val="-1662882704"/>
      </c:scatterChart>
      <c:valAx>
        <c:axId val="-1662881072"/>
        <c:scaling>
          <c:orientation val="minMax"/>
          <c:max val="25"/>
          <c:min val="0"/>
        </c:scaling>
        <c:delete val="0"/>
        <c:axPos val="b"/>
        <c:majorGridlines/>
        <c:numFmt formatCode="General" sourceLinked="1"/>
        <c:majorTickMark val="out"/>
        <c:minorTickMark val="none"/>
        <c:tickLblPos val="nextTo"/>
        <c:crossAx val="-1662882704"/>
        <c:crosses val="autoZero"/>
        <c:crossBetween val="midCat"/>
        <c:majorUnit val="2"/>
      </c:valAx>
      <c:valAx>
        <c:axId val="-1662882704"/>
        <c:scaling>
          <c:orientation val="minMax"/>
          <c:max val="40"/>
          <c:min val="0"/>
        </c:scaling>
        <c:delete val="0"/>
        <c:axPos val="l"/>
        <c:majorGridlines/>
        <c:numFmt formatCode="General" sourceLinked="1"/>
        <c:majorTickMark val="out"/>
        <c:minorTickMark val="none"/>
        <c:tickLblPos val="nextTo"/>
        <c:crossAx val="-1662881072"/>
        <c:crosses val="autoZero"/>
        <c:crossBetween val="midCat"/>
        <c:majorUnit val="2"/>
      </c:valAx>
    </c:plotArea>
    <c:plotVisOnly val="1"/>
    <c:dispBlanksAs val="gap"/>
    <c:showDLblsOverMax val="0"/>
  </c:chart>
  <c:spPr>
    <a:solidFill>
      <a:schemeClr val="bg1">
        <a:lumMod val="20000"/>
        <a:lumOff val="80000"/>
      </a:schemeClr>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7.3619924204188905E-2"/>
          <c:y val="0.13651896062927199"/>
          <c:w val="0.89936686996176696"/>
          <c:h val="0.75105131405673298"/>
        </c:manualLayout>
      </c:layout>
      <c:scatterChart>
        <c:scatterStyle val="lineMarker"/>
        <c:varyColors val="0"/>
        <c:ser>
          <c:idx val="0"/>
          <c:order val="0"/>
          <c:tx>
            <c:v>Velocity v Time</c:v>
          </c:tx>
          <c:spPr>
            <a:ln>
              <a:solidFill>
                <a:schemeClr val="tx1"/>
              </a:solidFill>
            </a:ln>
          </c:spPr>
          <c:marker>
            <c:symbol val="none"/>
          </c:marker>
          <c:xVal>
            <c:numRef>
              <c:f>Sheet1!$H$2:$H$4</c:f>
              <c:numCache>
                <c:formatCode>General</c:formatCode>
                <c:ptCount val="3"/>
                <c:pt idx="0">
                  <c:v>0</c:v>
                </c:pt>
                <c:pt idx="1">
                  <c:v>5</c:v>
                </c:pt>
                <c:pt idx="2">
                  <c:v>10</c:v>
                </c:pt>
              </c:numCache>
            </c:numRef>
          </c:xVal>
          <c:yVal>
            <c:numRef>
              <c:f>Sheet1!$G$2:$G$4</c:f>
              <c:numCache>
                <c:formatCode>General</c:formatCode>
                <c:ptCount val="3"/>
                <c:pt idx="0">
                  <c:v>3</c:v>
                </c:pt>
                <c:pt idx="1">
                  <c:v>10</c:v>
                </c:pt>
                <c:pt idx="2">
                  <c:v>4</c:v>
                </c:pt>
              </c:numCache>
            </c:numRef>
          </c:yVal>
          <c:smooth val="0"/>
        </c:ser>
        <c:dLbls>
          <c:showLegendKey val="0"/>
          <c:showVal val="0"/>
          <c:showCatName val="0"/>
          <c:showSerName val="0"/>
          <c:showPercent val="0"/>
          <c:showBubbleSize val="0"/>
        </c:dLbls>
        <c:axId val="-1547688944"/>
        <c:axId val="-1547689488"/>
      </c:scatterChart>
      <c:valAx>
        <c:axId val="-1547688944"/>
        <c:scaling>
          <c:orientation val="minMax"/>
          <c:max val="10"/>
          <c:min val="0"/>
        </c:scaling>
        <c:delete val="0"/>
        <c:axPos val="b"/>
        <c:majorGridlines/>
        <c:numFmt formatCode="General" sourceLinked="1"/>
        <c:majorTickMark val="out"/>
        <c:minorTickMark val="none"/>
        <c:tickLblPos val="nextTo"/>
        <c:crossAx val="-1547689488"/>
        <c:crosses val="autoZero"/>
        <c:crossBetween val="midCat"/>
        <c:majorUnit val="2"/>
      </c:valAx>
      <c:valAx>
        <c:axId val="-1547689488"/>
        <c:scaling>
          <c:orientation val="minMax"/>
          <c:max val="10"/>
        </c:scaling>
        <c:delete val="0"/>
        <c:axPos val="l"/>
        <c:majorGridlines/>
        <c:numFmt formatCode="General" sourceLinked="1"/>
        <c:majorTickMark val="out"/>
        <c:minorTickMark val="none"/>
        <c:tickLblPos val="nextTo"/>
        <c:crossAx val="-1547688944"/>
        <c:crosses val="autoZero"/>
        <c:crossBetween val="midCat"/>
      </c:valAx>
    </c:plotArea>
    <c:plotVisOnly val="1"/>
    <c:dispBlanksAs val="gap"/>
    <c:showDLblsOverMax val="0"/>
  </c:chart>
  <c:spPr>
    <a:solidFill>
      <a:schemeClr val="bg1">
        <a:lumMod val="20000"/>
        <a:lumOff val="80000"/>
      </a:schemeClr>
    </a:solidFill>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AU" dirty="0" smtClean="0"/>
              <a:t>Acceleration </a:t>
            </a:r>
            <a:r>
              <a:rPr lang="en-AU" dirty="0"/>
              <a:t>v Time</a:t>
            </a:r>
          </a:p>
        </c:rich>
      </c:tx>
      <c:layout/>
      <c:overlay val="0"/>
    </c:title>
    <c:autoTitleDeleted val="0"/>
    <c:plotArea>
      <c:layout>
        <c:manualLayout>
          <c:layoutTarget val="inner"/>
          <c:xMode val="edge"/>
          <c:yMode val="edge"/>
          <c:x val="0.13769514165846899"/>
          <c:y val="0.123153906525115"/>
          <c:w val="0.81681914420409896"/>
          <c:h val="0.72700880082609298"/>
        </c:manualLayout>
      </c:layout>
      <c:scatterChart>
        <c:scatterStyle val="smoothMarker"/>
        <c:varyColors val="0"/>
        <c:ser>
          <c:idx val="0"/>
          <c:order val="0"/>
          <c:tx>
            <c:v>Velocity v Time</c:v>
          </c:tx>
          <c:spPr>
            <a:ln>
              <a:solidFill>
                <a:schemeClr val="accent6">
                  <a:lumMod val="50000"/>
                </a:schemeClr>
              </a:solidFill>
            </a:ln>
          </c:spPr>
          <c:marker>
            <c:symbol val="none"/>
          </c:marker>
          <c:xVal>
            <c:numRef>
              <c:f>Sheet1!$B$2:$B$3</c:f>
              <c:numCache>
                <c:formatCode>General</c:formatCode>
                <c:ptCount val="2"/>
                <c:pt idx="0">
                  <c:v>0</c:v>
                </c:pt>
                <c:pt idx="1">
                  <c:v>20</c:v>
                </c:pt>
              </c:numCache>
            </c:numRef>
          </c:xVal>
          <c:yVal>
            <c:numRef>
              <c:f>Sheet1!$A$2:$A$3</c:f>
              <c:numCache>
                <c:formatCode>General</c:formatCode>
                <c:ptCount val="2"/>
                <c:pt idx="0">
                  <c:v>2</c:v>
                </c:pt>
                <c:pt idx="1">
                  <c:v>44</c:v>
                </c:pt>
              </c:numCache>
            </c:numRef>
          </c:yVal>
          <c:smooth val="1"/>
        </c:ser>
        <c:dLbls>
          <c:showLegendKey val="0"/>
          <c:showVal val="0"/>
          <c:showCatName val="0"/>
          <c:showSerName val="0"/>
          <c:showPercent val="0"/>
          <c:showBubbleSize val="0"/>
        </c:dLbls>
        <c:axId val="-1547687856"/>
        <c:axId val="-1547697648"/>
      </c:scatterChart>
      <c:valAx>
        <c:axId val="-1547687856"/>
        <c:scaling>
          <c:orientation val="minMax"/>
          <c:max val="20"/>
          <c:min val="0"/>
        </c:scaling>
        <c:delete val="0"/>
        <c:axPos val="b"/>
        <c:majorGridlines/>
        <c:numFmt formatCode="General" sourceLinked="1"/>
        <c:majorTickMark val="out"/>
        <c:minorTickMark val="none"/>
        <c:tickLblPos val="nextTo"/>
        <c:crossAx val="-1547697648"/>
        <c:crosses val="autoZero"/>
        <c:crossBetween val="midCat"/>
        <c:majorUnit val="5"/>
      </c:valAx>
      <c:valAx>
        <c:axId val="-1547697648"/>
        <c:scaling>
          <c:orientation val="minMax"/>
          <c:max val="45"/>
          <c:min val="0"/>
        </c:scaling>
        <c:delete val="0"/>
        <c:axPos val="l"/>
        <c:majorGridlines/>
        <c:numFmt formatCode="General" sourceLinked="1"/>
        <c:majorTickMark val="out"/>
        <c:minorTickMark val="none"/>
        <c:tickLblPos val="nextTo"/>
        <c:crossAx val="-1547687856"/>
        <c:crosses val="autoZero"/>
        <c:crossBetween val="midCat"/>
      </c:valAx>
    </c:plotArea>
    <c:plotVisOnly val="1"/>
    <c:dispBlanksAs val="gap"/>
    <c:showDLblsOverMax val="0"/>
  </c:chart>
  <c:spPr>
    <a:solidFill>
      <a:schemeClr val="bg1">
        <a:lumMod val="20000"/>
        <a:lumOff val="80000"/>
      </a:schemeClr>
    </a:solidFill>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manualLayout>
          <c:layoutTarget val="inner"/>
          <c:xMode val="edge"/>
          <c:yMode val="edge"/>
          <c:x val="7.3619924204188905E-2"/>
          <c:y val="0.13651896062927199"/>
          <c:w val="0.89936686996176696"/>
          <c:h val="0.75105131405673398"/>
        </c:manualLayout>
      </c:layout>
      <c:scatterChart>
        <c:scatterStyle val="lineMarker"/>
        <c:varyColors val="0"/>
        <c:ser>
          <c:idx val="0"/>
          <c:order val="0"/>
          <c:tx>
            <c:v>Velocity v Time</c:v>
          </c:tx>
          <c:spPr>
            <a:ln>
              <a:solidFill>
                <a:schemeClr val="tx1"/>
              </a:solidFill>
            </a:ln>
          </c:spPr>
          <c:marker>
            <c:symbol val="none"/>
          </c:marker>
          <c:xVal>
            <c:numRef>
              <c:f>Sheet1!$H$2:$H$4</c:f>
              <c:numCache>
                <c:formatCode>General</c:formatCode>
                <c:ptCount val="3"/>
                <c:pt idx="0">
                  <c:v>0</c:v>
                </c:pt>
                <c:pt idx="1">
                  <c:v>5</c:v>
                </c:pt>
                <c:pt idx="2">
                  <c:v>10</c:v>
                </c:pt>
              </c:numCache>
            </c:numRef>
          </c:xVal>
          <c:yVal>
            <c:numRef>
              <c:f>Sheet1!$G$2:$G$4</c:f>
              <c:numCache>
                <c:formatCode>General</c:formatCode>
                <c:ptCount val="3"/>
                <c:pt idx="0">
                  <c:v>3</c:v>
                </c:pt>
                <c:pt idx="1">
                  <c:v>10</c:v>
                </c:pt>
                <c:pt idx="2">
                  <c:v>4</c:v>
                </c:pt>
              </c:numCache>
            </c:numRef>
          </c:yVal>
          <c:smooth val="0"/>
        </c:ser>
        <c:dLbls>
          <c:showLegendKey val="0"/>
          <c:showVal val="0"/>
          <c:showCatName val="0"/>
          <c:showSerName val="0"/>
          <c:showPercent val="0"/>
          <c:showBubbleSize val="0"/>
        </c:dLbls>
        <c:axId val="-1547692208"/>
        <c:axId val="-1547695472"/>
      </c:scatterChart>
      <c:valAx>
        <c:axId val="-1547692208"/>
        <c:scaling>
          <c:orientation val="minMax"/>
          <c:max val="10"/>
          <c:min val="0"/>
        </c:scaling>
        <c:delete val="0"/>
        <c:axPos val="b"/>
        <c:majorGridlines/>
        <c:numFmt formatCode="General" sourceLinked="1"/>
        <c:majorTickMark val="out"/>
        <c:minorTickMark val="none"/>
        <c:tickLblPos val="nextTo"/>
        <c:crossAx val="-1547695472"/>
        <c:crosses val="autoZero"/>
        <c:crossBetween val="midCat"/>
        <c:majorUnit val="2"/>
      </c:valAx>
      <c:valAx>
        <c:axId val="-1547695472"/>
        <c:scaling>
          <c:orientation val="minMax"/>
          <c:max val="10"/>
        </c:scaling>
        <c:delete val="0"/>
        <c:axPos val="l"/>
        <c:majorGridlines/>
        <c:numFmt formatCode="General" sourceLinked="1"/>
        <c:majorTickMark val="out"/>
        <c:minorTickMark val="none"/>
        <c:tickLblPos val="nextTo"/>
        <c:crossAx val="-1547692208"/>
        <c:crosses val="autoZero"/>
        <c:crossBetween val="midCat"/>
      </c:valAx>
    </c:plotArea>
    <c:plotVisOnly val="1"/>
    <c:dispBlanksAs val="gap"/>
    <c:showDLblsOverMax val="0"/>
  </c:chart>
  <c:spPr>
    <a:solidFill>
      <a:schemeClr val="bg1">
        <a:lumMod val="20000"/>
        <a:lumOff val="80000"/>
      </a:schemeClr>
    </a:solidFill>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Distance versus Time</a:t>
            </a:r>
          </a:p>
        </c:rich>
      </c:tx>
      <c:layout/>
      <c:overlay val="0"/>
    </c:title>
    <c:autoTitleDeleted val="0"/>
    <c:plotArea>
      <c:layout>
        <c:manualLayout>
          <c:layoutTarget val="inner"/>
          <c:xMode val="edge"/>
          <c:yMode val="edge"/>
          <c:x val="0.12552601880081199"/>
          <c:y val="8.7174757992185894E-2"/>
          <c:w val="0.84861562979569105"/>
          <c:h val="0.78691481078928005"/>
        </c:manualLayout>
      </c:layout>
      <c:scatterChart>
        <c:scatterStyle val="lineMarker"/>
        <c:varyColors val="0"/>
        <c:ser>
          <c:idx val="0"/>
          <c:order val="0"/>
          <c:tx>
            <c:strRef>
              <c:f>Sheet2!$B$1</c:f>
              <c:strCache>
                <c:ptCount val="1"/>
                <c:pt idx="0">
                  <c:v>Distance</c:v>
                </c:pt>
              </c:strCache>
            </c:strRef>
          </c:tx>
          <c:spPr>
            <a:ln w="38100">
              <a:solidFill>
                <a:schemeClr val="accent6"/>
              </a:solidFill>
            </a:ln>
          </c:spPr>
          <c:marker>
            <c:symbol val="none"/>
          </c:marker>
          <c:xVal>
            <c:numRef>
              <c:f>Sheet2!$A$2:$A$32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Sheet2!$B$2:$B$32</c:f>
              <c:numCache>
                <c:formatCode>General</c:formatCode>
                <c:ptCount val="31"/>
                <c:pt idx="0">
                  <c:v>0</c:v>
                </c:pt>
                <c:pt idx="1">
                  <c:v>2</c:v>
                </c:pt>
                <c:pt idx="2">
                  <c:v>4</c:v>
                </c:pt>
                <c:pt idx="3">
                  <c:v>6</c:v>
                </c:pt>
                <c:pt idx="4">
                  <c:v>8</c:v>
                </c:pt>
                <c:pt idx="5">
                  <c:v>10</c:v>
                </c:pt>
                <c:pt idx="6">
                  <c:v>12</c:v>
                </c:pt>
                <c:pt idx="7">
                  <c:v>14</c:v>
                </c:pt>
                <c:pt idx="8">
                  <c:v>16</c:v>
                </c:pt>
                <c:pt idx="9">
                  <c:v>18</c:v>
                </c:pt>
                <c:pt idx="10">
                  <c:v>20</c:v>
                </c:pt>
                <c:pt idx="11">
                  <c:v>22</c:v>
                </c:pt>
                <c:pt idx="12">
                  <c:v>24</c:v>
                </c:pt>
                <c:pt idx="13">
                  <c:v>26</c:v>
                </c:pt>
                <c:pt idx="14">
                  <c:v>28</c:v>
                </c:pt>
                <c:pt idx="15">
                  <c:v>30</c:v>
                </c:pt>
                <c:pt idx="16">
                  <c:v>30</c:v>
                </c:pt>
                <c:pt idx="17">
                  <c:v>30</c:v>
                </c:pt>
                <c:pt idx="18">
                  <c:v>30</c:v>
                </c:pt>
                <c:pt idx="19">
                  <c:v>30</c:v>
                </c:pt>
                <c:pt idx="20">
                  <c:v>30</c:v>
                </c:pt>
                <c:pt idx="21">
                  <c:v>29</c:v>
                </c:pt>
                <c:pt idx="22">
                  <c:v>27</c:v>
                </c:pt>
                <c:pt idx="23">
                  <c:v>24</c:v>
                </c:pt>
                <c:pt idx="24">
                  <c:v>20</c:v>
                </c:pt>
                <c:pt idx="25">
                  <c:v>15</c:v>
                </c:pt>
                <c:pt idx="26">
                  <c:v>9</c:v>
                </c:pt>
                <c:pt idx="27">
                  <c:v>2</c:v>
                </c:pt>
                <c:pt idx="28">
                  <c:v>-6</c:v>
                </c:pt>
                <c:pt idx="29">
                  <c:v>-15</c:v>
                </c:pt>
                <c:pt idx="30">
                  <c:v>-25</c:v>
                </c:pt>
              </c:numCache>
            </c:numRef>
          </c:yVal>
          <c:smooth val="0"/>
        </c:ser>
        <c:dLbls>
          <c:showLegendKey val="0"/>
          <c:showVal val="0"/>
          <c:showCatName val="0"/>
          <c:showSerName val="0"/>
          <c:showPercent val="0"/>
          <c:showBubbleSize val="0"/>
        </c:dLbls>
        <c:axId val="-1547693840"/>
        <c:axId val="-1547693296"/>
      </c:scatterChart>
      <c:valAx>
        <c:axId val="-1547693840"/>
        <c:scaling>
          <c:orientation val="minMax"/>
          <c:max val="30"/>
        </c:scaling>
        <c:delete val="0"/>
        <c:axPos val="b"/>
        <c:majorGridlines/>
        <c:numFmt formatCode="General" sourceLinked="1"/>
        <c:majorTickMark val="out"/>
        <c:minorTickMark val="none"/>
        <c:tickLblPos val="nextTo"/>
        <c:txPr>
          <a:bodyPr/>
          <a:lstStyle/>
          <a:p>
            <a:pPr>
              <a:defRPr sz="1800" b="1"/>
            </a:pPr>
            <a:endParaRPr lang="en-US"/>
          </a:p>
        </c:txPr>
        <c:crossAx val="-1547693296"/>
        <c:crosses val="autoZero"/>
        <c:crossBetween val="midCat"/>
      </c:valAx>
      <c:valAx>
        <c:axId val="-1547693296"/>
        <c:scaling>
          <c:orientation val="minMax"/>
        </c:scaling>
        <c:delete val="0"/>
        <c:axPos val="l"/>
        <c:majorGridlines/>
        <c:numFmt formatCode="General" sourceLinked="1"/>
        <c:majorTickMark val="out"/>
        <c:minorTickMark val="none"/>
        <c:tickLblPos val="nextTo"/>
        <c:txPr>
          <a:bodyPr/>
          <a:lstStyle/>
          <a:p>
            <a:pPr>
              <a:defRPr sz="1800" b="1"/>
            </a:pPr>
            <a:endParaRPr lang="en-US"/>
          </a:p>
        </c:txPr>
        <c:crossAx val="-1547693840"/>
        <c:crosses val="autoZero"/>
        <c:crossBetween val="midCat"/>
        <c:majorUnit val="5"/>
      </c:valAx>
    </c:plotArea>
    <c:plotVisOnly val="1"/>
    <c:dispBlanksAs val="gap"/>
    <c:showDLblsOverMax val="0"/>
  </c:chart>
  <c:spPr>
    <a:solidFill>
      <a:srgbClr val="FFFFFF"/>
    </a:solidFill>
  </c:sp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dirty="0"/>
              <a:t>Velocity </a:t>
            </a:r>
            <a:r>
              <a:rPr lang="en-US" sz="2800" dirty="0" smtClean="0"/>
              <a:t>versus Time</a:t>
            </a:r>
            <a:endParaRPr lang="en-US" sz="2800" dirty="0"/>
          </a:p>
        </c:rich>
      </c:tx>
      <c:layout>
        <c:manualLayout>
          <c:xMode val="edge"/>
          <c:yMode val="edge"/>
          <c:x val="0.23859950350576001"/>
          <c:y val="0"/>
        </c:manualLayout>
      </c:layout>
      <c:overlay val="0"/>
    </c:title>
    <c:autoTitleDeleted val="0"/>
    <c:plotArea>
      <c:layout>
        <c:manualLayout>
          <c:layoutTarget val="inner"/>
          <c:xMode val="edge"/>
          <c:yMode val="edge"/>
          <c:x val="0.16531061012798601"/>
          <c:y val="0.119823429181007"/>
          <c:w val="0.79866130835623494"/>
          <c:h val="0.81270050055751597"/>
        </c:manualLayout>
      </c:layout>
      <c:scatterChart>
        <c:scatterStyle val="lineMarker"/>
        <c:varyColors val="0"/>
        <c:ser>
          <c:idx val="0"/>
          <c:order val="0"/>
          <c:tx>
            <c:strRef>
              <c:f>'Sheet2 (2)'!$D$1</c:f>
              <c:strCache>
                <c:ptCount val="1"/>
                <c:pt idx="0">
                  <c:v>Velocity</c:v>
                </c:pt>
              </c:strCache>
            </c:strRef>
          </c:tx>
          <c:spPr>
            <a:ln w="44450">
              <a:noFill/>
            </a:ln>
          </c:spPr>
          <c:marker>
            <c:symbol val="none"/>
          </c:marker>
          <c:xVal>
            <c:numRef>
              <c:f>'Sheet2 (2)'!$C$2:$C$18</c:f>
              <c:numCache>
                <c:formatCode>General</c:formatCode>
                <c:ptCount val="17"/>
                <c:pt idx="0">
                  <c:v>0</c:v>
                </c:pt>
                <c:pt idx="1">
                  <c:v>0</c:v>
                </c:pt>
                <c:pt idx="2">
                  <c:v>1</c:v>
                </c:pt>
                <c:pt idx="3">
                  <c:v>2</c:v>
                </c:pt>
                <c:pt idx="4">
                  <c:v>3</c:v>
                </c:pt>
                <c:pt idx="5">
                  <c:v>4</c:v>
                </c:pt>
                <c:pt idx="6">
                  <c:v>5</c:v>
                </c:pt>
                <c:pt idx="7">
                  <c:v>6</c:v>
                </c:pt>
                <c:pt idx="8">
                  <c:v>7</c:v>
                </c:pt>
                <c:pt idx="9">
                  <c:v>8</c:v>
                </c:pt>
                <c:pt idx="10">
                  <c:v>9</c:v>
                </c:pt>
                <c:pt idx="11">
                  <c:v>10</c:v>
                </c:pt>
                <c:pt idx="12">
                  <c:v>11</c:v>
                </c:pt>
                <c:pt idx="13">
                  <c:v>12</c:v>
                </c:pt>
                <c:pt idx="14">
                  <c:v>13</c:v>
                </c:pt>
                <c:pt idx="15">
                  <c:v>14</c:v>
                </c:pt>
                <c:pt idx="16">
                  <c:v>15</c:v>
                </c:pt>
              </c:numCache>
            </c:numRef>
          </c:xVal>
          <c:yVal>
            <c:numRef>
              <c:f>'Sheet2 (2)'!$D$2:$D$18</c:f>
              <c:numCache>
                <c:formatCode>General</c:formatCode>
                <c:ptCount val="17"/>
                <c:pt idx="0">
                  <c:v>0</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numCache>
            </c:numRef>
          </c:yVal>
          <c:smooth val="0"/>
        </c:ser>
        <c:dLbls>
          <c:showLegendKey val="0"/>
          <c:showVal val="0"/>
          <c:showCatName val="0"/>
          <c:showSerName val="0"/>
          <c:showPercent val="0"/>
          <c:showBubbleSize val="0"/>
        </c:dLbls>
        <c:axId val="-1547690576"/>
        <c:axId val="-1547686224"/>
      </c:scatterChart>
      <c:valAx>
        <c:axId val="-1547690576"/>
        <c:scaling>
          <c:orientation val="minMax"/>
          <c:max val="30"/>
        </c:scaling>
        <c:delete val="0"/>
        <c:axPos val="b"/>
        <c:majorGridlines/>
        <c:numFmt formatCode="General" sourceLinked="1"/>
        <c:majorTickMark val="out"/>
        <c:minorTickMark val="none"/>
        <c:tickLblPos val="nextTo"/>
        <c:txPr>
          <a:bodyPr/>
          <a:lstStyle/>
          <a:p>
            <a:pPr>
              <a:defRPr sz="1800"/>
            </a:pPr>
            <a:endParaRPr lang="en-US"/>
          </a:p>
        </c:txPr>
        <c:crossAx val="-1547686224"/>
        <c:crosses val="autoZero"/>
        <c:crossBetween val="midCat"/>
        <c:majorUnit val="5"/>
      </c:valAx>
      <c:valAx>
        <c:axId val="-1547686224"/>
        <c:scaling>
          <c:orientation val="minMax"/>
          <c:max val="3"/>
          <c:min val="-9"/>
        </c:scaling>
        <c:delete val="0"/>
        <c:axPos val="l"/>
        <c:majorGridlines/>
        <c:numFmt formatCode="General" sourceLinked="1"/>
        <c:majorTickMark val="out"/>
        <c:minorTickMark val="none"/>
        <c:tickLblPos val="nextTo"/>
        <c:txPr>
          <a:bodyPr/>
          <a:lstStyle/>
          <a:p>
            <a:pPr>
              <a:defRPr sz="1800"/>
            </a:pPr>
            <a:endParaRPr lang="en-US"/>
          </a:p>
        </c:txPr>
        <c:crossAx val="-1547690576"/>
        <c:crosses val="autoZero"/>
        <c:crossBetween val="midCat"/>
        <c:majorUnit val="1"/>
      </c:valAx>
    </c:plotArea>
    <c:plotVisOnly val="1"/>
    <c:dispBlanksAs val="gap"/>
    <c:showDLblsOverMax val="0"/>
  </c:chart>
  <c:spPr>
    <a:solidFill>
      <a:srgbClr val="FFFFFF"/>
    </a:solidFill>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Acceleration versusTime</a:t>
            </a:r>
          </a:p>
        </c:rich>
      </c:tx>
      <c:layout/>
      <c:overlay val="0"/>
    </c:title>
    <c:autoTitleDeleted val="0"/>
    <c:plotArea>
      <c:layout/>
      <c:scatterChart>
        <c:scatterStyle val="lineMarker"/>
        <c:varyColors val="0"/>
        <c:ser>
          <c:idx val="0"/>
          <c:order val="0"/>
          <c:tx>
            <c:strRef>
              <c:f>'Sheet2 (3)'!$F$1</c:f>
              <c:strCache>
                <c:ptCount val="1"/>
                <c:pt idx="0">
                  <c:v>Acceleration</c:v>
                </c:pt>
              </c:strCache>
            </c:strRef>
          </c:tx>
          <c:spPr>
            <a:ln w="38100">
              <a:noFill/>
            </a:ln>
          </c:spPr>
          <c:marker>
            <c:symbol val="none"/>
          </c:marker>
          <c:xVal>
            <c:numRef>
              <c:f>'Sheet2 (3)'!$E$2:$E$8</c:f>
              <c:numCache>
                <c:formatCode>General</c:formatCode>
                <c:ptCount val="7"/>
                <c:pt idx="0">
                  <c:v>0</c:v>
                </c:pt>
                <c:pt idx="1">
                  <c:v>15</c:v>
                </c:pt>
                <c:pt idx="2">
                  <c:v>15</c:v>
                </c:pt>
                <c:pt idx="3">
                  <c:v>20</c:v>
                </c:pt>
                <c:pt idx="4">
                  <c:v>20</c:v>
                </c:pt>
                <c:pt idx="5">
                  <c:v>30</c:v>
                </c:pt>
                <c:pt idx="6">
                  <c:v>30</c:v>
                </c:pt>
              </c:numCache>
            </c:numRef>
          </c:xVal>
          <c:yVal>
            <c:numRef>
              <c:f>'Sheet2 (3)'!$F$2:$F$8</c:f>
              <c:numCache>
                <c:formatCode>General</c:formatCode>
                <c:ptCount val="7"/>
                <c:pt idx="0">
                  <c:v>0</c:v>
                </c:pt>
                <c:pt idx="1">
                  <c:v>0</c:v>
                </c:pt>
                <c:pt idx="2">
                  <c:v>0</c:v>
                </c:pt>
                <c:pt idx="3">
                  <c:v>0</c:v>
                </c:pt>
                <c:pt idx="4">
                  <c:v>-0.83</c:v>
                </c:pt>
                <c:pt idx="5">
                  <c:v>-0.83</c:v>
                </c:pt>
                <c:pt idx="6">
                  <c:v>0</c:v>
                </c:pt>
              </c:numCache>
            </c:numRef>
          </c:yVal>
          <c:smooth val="0"/>
        </c:ser>
        <c:dLbls>
          <c:showLegendKey val="0"/>
          <c:showVal val="0"/>
          <c:showCatName val="0"/>
          <c:showSerName val="0"/>
          <c:showPercent val="0"/>
          <c:showBubbleSize val="0"/>
        </c:dLbls>
        <c:axId val="-1652960832"/>
        <c:axId val="-1652953216"/>
      </c:scatterChart>
      <c:valAx>
        <c:axId val="-1652960832"/>
        <c:scaling>
          <c:orientation val="minMax"/>
          <c:max val="30"/>
        </c:scaling>
        <c:delete val="0"/>
        <c:axPos val="b"/>
        <c:majorGridlines/>
        <c:numFmt formatCode="General" sourceLinked="1"/>
        <c:majorTickMark val="out"/>
        <c:minorTickMark val="none"/>
        <c:tickLblPos val="low"/>
        <c:crossAx val="-1652953216"/>
        <c:crosses val="autoZero"/>
        <c:crossBetween val="midCat"/>
        <c:majorUnit val="5"/>
      </c:valAx>
      <c:valAx>
        <c:axId val="-1652953216"/>
        <c:scaling>
          <c:orientation val="minMax"/>
        </c:scaling>
        <c:delete val="0"/>
        <c:axPos val="l"/>
        <c:majorGridlines/>
        <c:numFmt formatCode="General" sourceLinked="1"/>
        <c:majorTickMark val="out"/>
        <c:minorTickMark val="none"/>
        <c:tickLblPos val="nextTo"/>
        <c:crossAx val="-1652960832"/>
        <c:crossesAt val="0"/>
        <c:crossBetween val="midCat"/>
      </c:valAx>
    </c:plotArea>
    <c:plotVisOnly val="1"/>
    <c:dispBlanksAs val="gap"/>
    <c:showDLblsOverMax val="0"/>
  </c:chart>
  <c:spPr>
    <a:solidFill>
      <a:srgbClr val="FFFFFF"/>
    </a:solidFill>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0.41176</cdr:x>
      <cdr:y>0.88608</cdr:y>
    </cdr:from>
    <cdr:to>
      <cdr:x>0.67227</cdr:x>
      <cdr:y>0.96203</cdr:y>
    </cdr:to>
    <cdr:sp macro="" textlink="">
      <cdr:nvSpPr>
        <cdr:cNvPr id="2" name="TextBox 1"/>
        <cdr:cNvSpPr txBox="1"/>
      </cdr:nvSpPr>
      <cdr:spPr>
        <a:xfrm xmlns:a="http://schemas.openxmlformats.org/drawingml/2006/main">
          <a:off x="3500462" y="5000660"/>
          <a:ext cx="2214578" cy="428628"/>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AU" sz="2400" dirty="0" smtClean="0"/>
            <a:t>Time (s)</a:t>
          </a:r>
          <a:endParaRPr lang="en-AU" sz="24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4434998" cy="354965"/>
          </a:xfrm>
          <a:prstGeom prst="rect">
            <a:avLst/>
          </a:prstGeom>
        </p:spPr>
        <p:txBody>
          <a:bodyPr vert="horz" lIns="99042" tIns="49521" rIns="99042" bIns="49521" rtlCol="0"/>
          <a:lstStyle>
            <a:lvl1pPr algn="l">
              <a:defRPr sz="1300"/>
            </a:lvl1pPr>
          </a:lstStyle>
          <a:p>
            <a:endParaRPr lang="en-AU"/>
          </a:p>
        </p:txBody>
      </p:sp>
      <p:sp>
        <p:nvSpPr>
          <p:cNvPr id="3" name="Date Placeholder 2"/>
          <p:cNvSpPr>
            <a:spLocks noGrp="1"/>
          </p:cNvSpPr>
          <p:nvPr>
            <p:ph type="dt" sz="quarter" idx="1"/>
          </p:nvPr>
        </p:nvSpPr>
        <p:spPr>
          <a:xfrm>
            <a:off x="5797250" y="4"/>
            <a:ext cx="4434998" cy="354965"/>
          </a:xfrm>
          <a:prstGeom prst="rect">
            <a:avLst/>
          </a:prstGeom>
        </p:spPr>
        <p:txBody>
          <a:bodyPr vert="horz" lIns="99042" tIns="49521" rIns="99042" bIns="49521" rtlCol="0"/>
          <a:lstStyle>
            <a:lvl1pPr algn="r">
              <a:defRPr sz="1300"/>
            </a:lvl1pPr>
          </a:lstStyle>
          <a:p>
            <a:fld id="{98896BC0-B879-441A-8CFB-214ED1726FB1}" type="datetimeFigureOut">
              <a:rPr lang="en-US" smtClean="0"/>
              <a:pPr/>
              <a:t>12/15/2015</a:t>
            </a:fld>
            <a:endParaRPr lang="en-AU"/>
          </a:p>
        </p:txBody>
      </p:sp>
      <p:sp>
        <p:nvSpPr>
          <p:cNvPr id="4" name="Footer Placeholder 3"/>
          <p:cNvSpPr>
            <a:spLocks noGrp="1"/>
          </p:cNvSpPr>
          <p:nvPr>
            <p:ph type="ftr" sz="quarter" idx="2"/>
          </p:nvPr>
        </p:nvSpPr>
        <p:spPr>
          <a:xfrm>
            <a:off x="2" y="6743107"/>
            <a:ext cx="4434998" cy="354965"/>
          </a:xfrm>
          <a:prstGeom prst="rect">
            <a:avLst/>
          </a:prstGeom>
        </p:spPr>
        <p:txBody>
          <a:bodyPr vert="horz" lIns="99042" tIns="49521" rIns="99042" bIns="49521" rtlCol="0" anchor="b"/>
          <a:lstStyle>
            <a:lvl1pPr algn="l">
              <a:defRPr sz="1300"/>
            </a:lvl1pPr>
          </a:lstStyle>
          <a:p>
            <a:endParaRPr lang="en-AU"/>
          </a:p>
        </p:txBody>
      </p:sp>
      <p:sp>
        <p:nvSpPr>
          <p:cNvPr id="5" name="Slide Number Placeholder 4"/>
          <p:cNvSpPr>
            <a:spLocks noGrp="1"/>
          </p:cNvSpPr>
          <p:nvPr>
            <p:ph type="sldNum" sz="quarter" idx="3"/>
          </p:nvPr>
        </p:nvSpPr>
        <p:spPr>
          <a:xfrm>
            <a:off x="5797250" y="6743107"/>
            <a:ext cx="4434998" cy="354965"/>
          </a:xfrm>
          <a:prstGeom prst="rect">
            <a:avLst/>
          </a:prstGeom>
        </p:spPr>
        <p:txBody>
          <a:bodyPr vert="horz" lIns="99042" tIns="49521" rIns="99042" bIns="49521" rtlCol="0" anchor="b"/>
          <a:lstStyle>
            <a:lvl1pPr algn="r">
              <a:defRPr sz="1300"/>
            </a:lvl1pPr>
          </a:lstStyle>
          <a:p>
            <a:fld id="{C9E6A557-D6AA-4C19-B5BD-6C5FAAC46E32}" type="slidenum">
              <a:rPr lang="en-AU" smtClean="0"/>
              <a:pPr/>
              <a:t>‹#›</a:t>
            </a:fld>
            <a:endParaRPr lang="en-AU"/>
          </a:p>
        </p:txBody>
      </p:sp>
    </p:spTree>
    <p:extLst>
      <p:ext uri="{BB962C8B-B14F-4D97-AF65-F5344CB8AC3E}">
        <p14:creationId xmlns:p14="http://schemas.microsoft.com/office/powerpoint/2010/main" val="3728943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4"/>
            <a:ext cx="4434998" cy="354965"/>
          </a:xfrm>
          <a:prstGeom prst="rect">
            <a:avLst/>
          </a:prstGeom>
        </p:spPr>
        <p:txBody>
          <a:bodyPr vert="horz" lIns="99042" tIns="49521" rIns="99042" bIns="49521" rtlCol="0"/>
          <a:lstStyle>
            <a:lvl1pPr algn="l">
              <a:defRPr sz="1300"/>
            </a:lvl1pPr>
          </a:lstStyle>
          <a:p>
            <a:endParaRPr lang="en-AU"/>
          </a:p>
        </p:txBody>
      </p:sp>
      <p:sp>
        <p:nvSpPr>
          <p:cNvPr id="3" name="Date Placeholder 2"/>
          <p:cNvSpPr>
            <a:spLocks noGrp="1"/>
          </p:cNvSpPr>
          <p:nvPr>
            <p:ph type="dt" idx="1"/>
          </p:nvPr>
        </p:nvSpPr>
        <p:spPr>
          <a:xfrm>
            <a:off x="5797250" y="4"/>
            <a:ext cx="4434998" cy="354965"/>
          </a:xfrm>
          <a:prstGeom prst="rect">
            <a:avLst/>
          </a:prstGeom>
        </p:spPr>
        <p:txBody>
          <a:bodyPr vert="horz" lIns="99042" tIns="49521" rIns="99042" bIns="49521" rtlCol="0"/>
          <a:lstStyle>
            <a:lvl1pPr algn="r">
              <a:defRPr sz="1300"/>
            </a:lvl1pPr>
          </a:lstStyle>
          <a:p>
            <a:fld id="{BF1CDF2D-51EB-49CE-9644-274D48BFA266}" type="datetimeFigureOut">
              <a:rPr lang="en-US" smtClean="0"/>
              <a:pPr/>
              <a:t>12/15/2015</a:t>
            </a:fld>
            <a:endParaRPr lang="en-AU"/>
          </a:p>
        </p:txBody>
      </p:sp>
      <p:sp>
        <p:nvSpPr>
          <p:cNvPr id="4" name="Slide Image Placeholder 3"/>
          <p:cNvSpPr>
            <a:spLocks noGrp="1" noRot="1" noChangeAspect="1"/>
          </p:cNvSpPr>
          <p:nvPr>
            <p:ph type="sldImg" idx="2"/>
          </p:nvPr>
        </p:nvSpPr>
        <p:spPr>
          <a:xfrm>
            <a:off x="3343275" y="533400"/>
            <a:ext cx="3548063" cy="2660650"/>
          </a:xfrm>
          <a:prstGeom prst="rect">
            <a:avLst/>
          </a:prstGeom>
          <a:noFill/>
          <a:ln w="12700">
            <a:solidFill>
              <a:prstClr val="black"/>
            </a:solidFill>
          </a:ln>
        </p:spPr>
        <p:txBody>
          <a:bodyPr vert="horz" lIns="99042" tIns="49521" rIns="99042" bIns="49521" rtlCol="0" anchor="ctr"/>
          <a:lstStyle/>
          <a:p>
            <a:endParaRPr lang="en-AU"/>
          </a:p>
        </p:txBody>
      </p:sp>
      <p:sp>
        <p:nvSpPr>
          <p:cNvPr id="5" name="Notes Placeholder 4"/>
          <p:cNvSpPr>
            <a:spLocks noGrp="1"/>
          </p:cNvSpPr>
          <p:nvPr>
            <p:ph type="body" sz="quarter" idx="3"/>
          </p:nvPr>
        </p:nvSpPr>
        <p:spPr>
          <a:xfrm>
            <a:off x="1023462" y="3372169"/>
            <a:ext cx="8187690" cy="3194685"/>
          </a:xfrm>
          <a:prstGeom prst="rect">
            <a:avLst/>
          </a:prstGeom>
        </p:spPr>
        <p:txBody>
          <a:bodyPr vert="horz" lIns="99042" tIns="49521" rIns="99042" bIns="495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2" y="6743107"/>
            <a:ext cx="4434998" cy="354965"/>
          </a:xfrm>
          <a:prstGeom prst="rect">
            <a:avLst/>
          </a:prstGeom>
        </p:spPr>
        <p:txBody>
          <a:bodyPr vert="horz" lIns="99042" tIns="49521" rIns="99042" bIns="49521" rtlCol="0" anchor="b"/>
          <a:lstStyle>
            <a:lvl1pPr algn="l">
              <a:defRPr sz="1300"/>
            </a:lvl1pPr>
          </a:lstStyle>
          <a:p>
            <a:endParaRPr lang="en-AU"/>
          </a:p>
        </p:txBody>
      </p:sp>
      <p:sp>
        <p:nvSpPr>
          <p:cNvPr id="7" name="Slide Number Placeholder 6"/>
          <p:cNvSpPr>
            <a:spLocks noGrp="1"/>
          </p:cNvSpPr>
          <p:nvPr>
            <p:ph type="sldNum" sz="quarter" idx="5"/>
          </p:nvPr>
        </p:nvSpPr>
        <p:spPr>
          <a:xfrm>
            <a:off x="5797250" y="6743107"/>
            <a:ext cx="4434998" cy="354965"/>
          </a:xfrm>
          <a:prstGeom prst="rect">
            <a:avLst/>
          </a:prstGeom>
        </p:spPr>
        <p:txBody>
          <a:bodyPr vert="horz" lIns="99042" tIns="49521" rIns="99042" bIns="49521" rtlCol="0" anchor="b"/>
          <a:lstStyle>
            <a:lvl1pPr algn="r">
              <a:defRPr sz="1300"/>
            </a:lvl1pPr>
          </a:lstStyle>
          <a:p>
            <a:fld id="{00F8FEB5-C252-4800-AD4E-7E1D916C0661}" type="slidenum">
              <a:rPr lang="en-AU" smtClean="0"/>
              <a:pPr/>
              <a:t>‹#›</a:t>
            </a:fld>
            <a:endParaRPr lang="en-AU"/>
          </a:p>
        </p:txBody>
      </p:sp>
    </p:spTree>
    <p:extLst>
      <p:ext uri="{BB962C8B-B14F-4D97-AF65-F5344CB8AC3E}">
        <p14:creationId xmlns:p14="http://schemas.microsoft.com/office/powerpoint/2010/main" val="73106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A87550B3-0F60-4776-B3F1-849BC7FF436C}" type="slidenum">
              <a:rPr lang="en-US" smtClean="0"/>
              <a:pPr/>
              <a:t>4</a:t>
            </a:fld>
            <a:endParaRPr lang="en-US"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endParaRPr lang="en-AU" smtClean="0"/>
          </a:p>
        </p:txBody>
      </p:sp>
    </p:spTree>
    <p:extLst>
      <p:ext uri="{BB962C8B-B14F-4D97-AF65-F5344CB8AC3E}">
        <p14:creationId xmlns:p14="http://schemas.microsoft.com/office/powerpoint/2010/main" val="3680102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70700"/>
            <a:chOff x="0" y="0"/>
            <a:chExt cx="5770" cy="4328"/>
          </a:xfrm>
        </p:grpSpPr>
        <p:sp>
          <p:nvSpPr>
            <p:cNvPr id="5123" name="Rectangle 3"/>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w="9525">
              <a:noFill/>
              <a:miter lim="800000"/>
              <a:headEnd/>
              <a:tailEnd/>
            </a:ln>
            <a:effectLst/>
          </p:spPr>
          <p:txBody>
            <a:bodyPr wrap="none" anchor="ctr"/>
            <a:lstStyle/>
            <a:p>
              <a:pPr algn="ctr" eaLnBrk="1" hangingPunct="1"/>
              <a:endParaRPr kumimoji="1" lang="en-US"/>
            </a:p>
          </p:txBody>
        </p:sp>
        <p:sp>
          <p:nvSpPr>
            <p:cNvPr id="5124" name="Rectangle 4"/>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ctr" eaLnBrk="1" hangingPunct="1"/>
              <a:endParaRPr kumimoji="1" lang="en-US"/>
            </a:p>
          </p:txBody>
        </p:sp>
        <p:sp>
          <p:nvSpPr>
            <p:cNvPr id="5125" name="Rectangle 5"/>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w="9525">
              <a:noFill/>
              <a:miter lim="800000"/>
              <a:headEnd/>
              <a:tailEnd/>
            </a:ln>
            <a:effectLst/>
          </p:spPr>
          <p:txBody>
            <a:bodyPr wrap="none" anchor="ctr"/>
            <a:lstStyle/>
            <a:p>
              <a:pPr algn="ctr" eaLnBrk="1" hangingPunct="1"/>
              <a:endParaRPr kumimoji="1" lang="en-US"/>
            </a:p>
          </p:txBody>
        </p:sp>
        <p:grpSp>
          <p:nvGrpSpPr>
            <p:cNvPr id="3" name="Group 6"/>
            <p:cNvGrpSpPr>
              <a:grpSpLocks/>
            </p:cNvGrpSpPr>
            <p:nvPr/>
          </p:nvGrpSpPr>
          <p:grpSpPr bwMode="auto">
            <a:xfrm>
              <a:off x="4944" y="1"/>
              <a:ext cx="816" cy="3974"/>
              <a:chOff x="4944" y="1"/>
              <a:chExt cx="816" cy="3974"/>
            </a:xfrm>
          </p:grpSpPr>
          <p:grpSp>
            <p:nvGrpSpPr>
              <p:cNvPr id="4" name="Group 7"/>
              <p:cNvGrpSpPr>
                <a:grpSpLocks/>
              </p:cNvGrpSpPr>
              <p:nvPr userDrawn="1"/>
            </p:nvGrpSpPr>
            <p:grpSpPr bwMode="auto">
              <a:xfrm>
                <a:off x="5280" y="1"/>
                <a:ext cx="480" cy="1430"/>
                <a:chOff x="5280" y="1"/>
                <a:chExt cx="480" cy="1430"/>
              </a:xfrm>
            </p:grpSpPr>
            <p:grpSp>
              <p:nvGrpSpPr>
                <p:cNvPr id="5" name="Group 8"/>
                <p:cNvGrpSpPr>
                  <a:grpSpLocks/>
                </p:cNvGrpSpPr>
                <p:nvPr userDrawn="1"/>
              </p:nvGrpSpPr>
              <p:grpSpPr bwMode="auto">
                <a:xfrm rot="-5400000">
                  <a:off x="5484" y="0"/>
                  <a:ext cx="174" cy="176"/>
                  <a:chOff x="1657" y="323"/>
                  <a:chExt cx="1691" cy="2560"/>
                </a:xfrm>
              </p:grpSpPr>
              <p:grpSp>
                <p:nvGrpSpPr>
                  <p:cNvPr id="6" name="Group 9"/>
                  <p:cNvGrpSpPr>
                    <a:grpSpLocks/>
                  </p:cNvGrpSpPr>
                  <p:nvPr/>
                </p:nvGrpSpPr>
                <p:grpSpPr bwMode="auto">
                  <a:xfrm>
                    <a:off x="1657" y="323"/>
                    <a:ext cx="1691" cy="2560"/>
                    <a:chOff x="1657" y="323"/>
                    <a:chExt cx="1691" cy="2560"/>
                  </a:xfrm>
                </p:grpSpPr>
                <p:sp>
                  <p:nvSpPr>
                    <p:cNvPr id="5130" name="Freeform 10"/>
                    <p:cNvSpPr>
                      <a:spLocks/>
                    </p:cNvSpPr>
                    <p:nvPr/>
                  </p:nvSpPr>
                  <p:spPr bwMode="auto">
                    <a:xfrm>
                      <a:off x="2117" y="323"/>
                      <a:ext cx="1231" cy="2560"/>
                    </a:xfrm>
                    <a:custGeom>
                      <a:avLst/>
                      <a:gdLst/>
                      <a:ahLst/>
                      <a:cxnLst>
                        <a:cxn ang="0">
                          <a:pos x="337" y="283"/>
                        </a:cxn>
                        <a:cxn ang="0">
                          <a:pos x="415" y="115"/>
                        </a:cxn>
                        <a:cxn ang="0">
                          <a:pos x="583" y="7"/>
                        </a:cxn>
                        <a:cxn ang="0">
                          <a:pos x="895" y="61"/>
                        </a:cxn>
                        <a:cxn ang="0">
                          <a:pos x="1051" y="349"/>
                        </a:cxn>
                        <a:cxn ang="0">
                          <a:pos x="979" y="769"/>
                        </a:cxn>
                        <a:cxn ang="0">
                          <a:pos x="943" y="943"/>
                        </a:cxn>
                        <a:cxn ang="0">
                          <a:pos x="1105" y="1075"/>
                        </a:cxn>
                        <a:cxn ang="0">
                          <a:pos x="1231" y="1525"/>
                        </a:cxn>
                        <a:cxn ang="0">
                          <a:pos x="1123" y="1969"/>
                        </a:cxn>
                        <a:cxn ang="0">
                          <a:pos x="907" y="2077"/>
                        </a:cxn>
                        <a:cxn ang="0">
                          <a:pos x="721" y="2059"/>
                        </a:cxn>
                        <a:cxn ang="0">
                          <a:pos x="655" y="2251"/>
                        </a:cxn>
                        <a:cxn ang="0">
                          <a:pos x="529" y="2527"/>
                        </a:cxn>
                        <a:cxn ang="0">
                          <a:pos x="211" y="2509"/>
                        </a:cxn>
                        <a:cxn ang="0">
                          <a:pos x="31" y="2227"/>
                        </a:cxn>
                        <a:cxn ang="0">
                          <a:pos x="25" y="1969"/>
                        </a:cxn>
                        <a:cxn ang="0">
                          <a:pos x="145" y="1651"/>
                        </a:cxn>
                        <a:cxn ang="0">
                          <a:pos x="259" y="1513"/>
                        </a:cxn>
                        <a:cxn ang="0">
                          <a:pos x="217" y="1729"/>
                        </a:cxn>
                        <a:cxn ang="0">
                          <a:pos x="73" y="2023"/>
                        </a:cxn>
                        <a:cxn ang="0">
                          <a:pos x="169" y="2323"/>
                        </a:cxn>
                        <a:cxn ang="0">
                          <a:pos x="439" y="2431"/>
                        </a:cxn>
                        <a:cxn ang="0">
                          <a:pos x="595" y="2227"/>
                        </a:cxn>
                        <a:cxn ang="0">
                          <a:pos x="577" y="1807"/>
                        </a:cxn>
                        <a:cxn ang="0">
                          <a:pos x="493" y="1531"/>
                        </a:cxn>
                        <a:cxn ang="0">
                          <a:pos x="535" y="1459"/>
                        </a:cxn>
                        <a:cxn ang="0">
                          <a:pos x="625" y="1633"/>
                        </a:cxn>
                        <a:cxn ang="0">
                          <a:pos x="721" y="1933"/>
                        </a:cxn>
                        <a:cxn ang="0">
                          <a:pos x="967" y="1963"/>
                        </a:cxn>
                        <a:cxn ang="0">
                          <a:pos x="1135" y="1687"/>
                        </a:cxn>
                        <a:cxn ang="0">
                          <a:pos x="1117" y="1273"/>
                        </a:cxn>
                        <a:cxn ang="0">
                          <a:pos x="883" y="1057"/>
                        </a:cxn>
                        <a:cxn ang="0">
                          <a:pos x="679" y="1129"/>
                        </a:cxn>
                        <a:cxn ang="0">
                          <a:pos x="577" y="1117"/>
                        </a:cxn>
                        <a:cxn ang="0">
                          <a:pos x="619" y="1033"/>
                        </a:cxn>
                        <a:cxn ang="0">
                          <a:pos x="811" y="937"/>
                        </a:cxn>
                        <a:cxn ang="0">
                          <a:pos x="949" y="613"/>
                        </a:cxn>
                        <a:cxn ang="0">
                          <a:pos x="883" y="175"/>
                        </a:cxn>
                        <a:cxn ang="0">
                          <a:pos x="619" y="103"/>
                        </a:cxn>
                        <a:cxn ang="0">
                          <a:pos x="391" y="355"/>
                        </a:cxn>
                        <a:cxn ang="0">
                          <a:pos x="403" y="763"/>
                        </a:cxn>
                        <a:cxn ang="0">
                          <a:pos x="343" y="949"/>
                        </a:cxn>
                        <a:cxn ang="0">
                          <a:pos x="289" y="685"/>
                        </a:cxn>
                        <a:cxn ang="0">
                          <a:pos x="307" y="367"/>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5131" name="Freeform 11"/>
                    <p:cNvSpPr>
                      <a:spLocks/>
                    </p:cNvSpPr>
                    <p:nvPr/>
                  </p:nvSpPr>
                  <p:spPr bwMode="auto">
                    <a:xfrm>
                      <a:off x="1657" y="376"/>
                      <a:ext cx="865" cy="2071"/>
                    </a:xfrm>
                    <a:custGeom>
                      <a:avLst/>
                      <a:gdLst/>
                      <a:ahLst/>
                      <a:cxnLst>
                        <a:cxn ang="0">
                          <a:pos x="785" y="530"/>
                        </a:cxn>
                        <a:cxn ang="0">
                          <a:pos x="797" y="350"/>
                        </a:cxn>
                        <a:cxn ang="0">
                          <a:pos x="863" y="206"/>
                        </a:cxn>
                        <a:cxn ang="0">
                          <a:pos x="809" y="218"/>
                        </a:cxn>
                        <a:cxn ang="0">
                          <a:pos x="749" y="218"/>
                        </a:cxn>
                        <a:cxn ang="0">
                          <a:pos x="683" y="116"/>
                        </a:cxn>
                        <a:cxn ang="0">
                          <a:pos x="611" y="32"/>
                        </a:cxn>
                        <a:cxn ang="0">
                          <a:pos x="509" y="2"/>
                        </a:cxn>
                        <a:cxn ang="0">
                          <a:pos x="407" y="20"/>
                        </a:cxn>
                        <a:cxn ang="0">
                          <a:pos x="281" y="74"/>
                        </a:cxn>
                        <a:cxn ang="0">
                          <a:pos x="173" y="206"/>
                        </a:cxn>
                        <a:cxn ang="0">
                          <a:pos x="119" y="404"/>
                        </a:cxn>
                        <a:cxn ang="0">
                          <a:pos x="131" y="590"/>
                        </a:cxn>
                        <a:cxn ang="0">
                          <a:pos x="173" y="782"/>
                        </a:cxn>
                        <a:cxn ang="0">
                          <a:pos x="197" y="884"/>
                        </a:cxn>
                        <a:cxn ang="0">
                          <a:pos x="167" y="986"/>
                        </a:cxn>
                        <a:cxn ang="0">
                          <a:pos x="65" y="1124"/>
                        </a:cxn>
                        <a:cxn ang="0">
                          <a:pos x="17" y="1298"/>
                        </a:cxn>
                        <a:cxn ang="0">
                          <a:pos x="5" y="1550"/>
                        </a:cxn>
                        <a:cxn ang="0">
                          <a:pos x="47" y="1748"/>
                        </a:cxn>
                        <a:cxn ang="0">
                          <a:pos x="131" y="1898"/>
                        </a:cxn>
                        <a:cxn ang="0">
                          <a:pos x="299" y="1988"/>
                        </a:cxn>
                        <a:cxn ang="0">
                          <a:pos x="425" y="1982"/>
                        </a:cxn>
                        <a:cxn ang="0">
                          <a:pos x="467" y="1994"/>
                        </a:cxn>
                        <a:cxn ang="0">
                          <a:pos x="497" y="2066"/>
                        </a:cxn>
                        <a:cxn ang="0">
                          <a:pos x="497" y="1964"/>
                        </a:cxn>
                        <a:cxn ang="0">
                          <a:pos x="557" y="1778"/>
                        </a:cxn>
                        <a:cxn ang="0">
                          <a:pos x="617" y="1658"/>
                        </a:cxn>
                        <a:cxn ang="0">
                          <a:pos x="581" y="1700"/>
                        </a:cxn>
                        <a:cxn ang="0">
                          <a:pos x="515" y="1820"/>
                        </a:cxn>
                        <a:cxn ang="0">
                          <a:pos x="407" y="1904"/>
                        </a:cxn>
                        <a:cxn ang="0">
                          <a:pos x="269" y="1898"/>
                        </a:cxn>
                        <a:cxn ang="0">
                          <a:pos x="179" y="1814"/>
                        </a:cxn>
                        <a:cxn ang="0">
                          <a:pos x="113" y="1640"/>
                        </a:cxn>
                        <a:cxn ang="0">
                          <a:pos x="107" y="1394"/>
                        </a:cxn>
                        <a:cxn ang="0">
                          <a:pos x="137" y="1190"/>
                        </a:cxn>
                        <a:cxn ang="0">
                          <a:pos x="203" y="1070"/>
                        </a:cxn>
                        <a:cxn ang="0">
                          <a:pos x="323" y="1022"/>
                        </a:cxn>
                        <a:cxn ang="0">
                          <a:pos x="509" y="1076"/>
                        </a:cxn>
                        <a:cxn ang="0">
                          <a:pos x="611" y="1124"/>
                        </a:cxn>
                        <a:cxn ang="0">
                          <a:pos x="665" y="1100"/>
                        </a:cxn>
                        <a:cxn ang="0">
                          <a:pos x="659" y="1046"/>
                        </a:cxn>
                        <a:cxn ang="0">
                          <a:pos x="611" y="1004"/>
                        </a:cxn>
                        <a:cxn ang="0">
                          <a:pos x="497" y="980"/>
                        </a:cxn>
                        <a:cxn ang="0">
                          <a:pos x="323" y="896"/>
                        </a:cxn>
                        <a:cxn ang="0">
                          <a:pos x="233" y="680"/>
                        </a:cxn>
                        <a:cxn ang="0">
                          <a:pos x="209" y="416"/>
                        </a:cxn>
                        <a:cxn ang="0">
                          <a:pos x="317" y="170"/>
                        </a:cxn>
                        <a:cxn ang="0">
                          <a:pos x="485" y="110"/>
                        </a:cxn>
                        <a:cxn ang="0">
                          <a:pos x="617" y="164"/>
                        </a:cxn>
                        <a:cxn ang="0">
                          <a:pos x="707" y="290"/>
                        </a:cxn>
                        <a:cxn ang="0">
                          <a:pos x="737" y="428"/>
                        </a:cxn>
                        <a:cxn ang="0">
                          <a:pos x="773" y="602"/>
                        </a:cxn>
                        <a:cxn ang="0">
                          <a:pos x="809" y="584"/>
                        </a:cxn>
                        <a:cxn ang="0">
                          <a:pos x="785" y="530"/>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grpSp>
              <p:sp>
                <p:nvSpPr>
                  <p:cNvPr id="5132" name="Oval 12"/>
                  <p:cNvSpPr>
                    <a:spLocks noChangeArrowheads="1"/>
                  </p:cNvSpPr>
                  <p:nvPr/>
                </p:nvSpPr>
                <p:spPr bwMode="auto">
                  <a:xfrm>
                    <a:off x="2400" y="1428"/>
                    <a:ext cx="168" cy="246"/>
                  </a:xfrm>
                  <a:prstGeom prst="ellipse">
                    <a:avLst/>
                  </a:prstGeom>
                  <a:solidFill>
                    <a:srgbClr val="E7D6B7"/>
                  </a:solidFill>
                  <a:ln w="9525">
                    <a:noFill/>
                    <a:round/>
                    <a:headEnd/>
                    <a:tailEnd/>
                  </a:ln>
                  <a:effectLst/>
                </p:spPr>
                <p:txBody>
                  <a:bodyPr wrap="none" anchor="ctr"/>
                  <a:lstStyle/>
                  <a:p>
                    <a:endParaRPr lang="en-AU"/>
                  </a:p>
                </p:txBody>
              </p:sp>
              <p:sp>
                <p:nvSpPr>
                  <p:cNvPr id="5133" name="Freeform 13"/>
                  <p:cNvSpPr>
                    <a:spLocks/>
                  </p:cNvSpPr>
                  <p:nvPr/>
                </p:nvSpPr>
                <p:spPr bwMode="auto">
                  <a:xfrm>
                    <a:off x="2595" y="741"/>
                    <a:ext cx="266" cy="521"/>
                  </a:xfrm>
                  <a:custGeom>
                    <a:avLst/>
                    <a:gdLst/>
                    <a:ahLst/>
                    <a:cxnLst>
                      <a:cxn ang="0">
                        <a:pos x="3" y="483"/>
                      </a:cxn>
                      <a:cxn ang="0">
                        <a:pos x="27" y="273"/>
                      </a:cxn>
                      <a:cxn ang="0">
                        <a:pos x="111" y="45"/>
                      </a:cxn>
                      <a:cxn ang="0">
                        <a:pos x="183" y="3"/>
                      </a:cxn>
                      <a:cxn ang="0">
                        <a:pos x="237" y="39"/>
                      </a:cxn>
                      <a:cxn ang="0">
                        <a:pos x="261" y="129"/>
                      </a:cxn>
                      <a:cxn ang="0">
                        <a:pos x="207" y="273"/>
                      </a:cxn>
                      <a:cxn ang="0">
                        <a:pos x="105" y="477"/>
                      </a:cxn>
                      <a:cxn ang="0">
                        <a:pos x="45" y="501"/>
                      </a:cxn>
                      <a:cxn ang="0">
                        <a:pos x="3" y="483"/>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5134" name="Freeform 14"/>
                  <p:cNvSpPr>
                    <a:spLocks/>
                  </p:cNvSpPr>
                  <p:nvPr/>
                </p:nvSpPr>
                <p:spPr bwMode="auto">
                  <a:xfrm>
                    <a:off x="2672" y="1593"/>
                    <a:ext cx="392" cy="340"/>
                  </a:xfrm>
                  <a:custGeom>
                    <a:avLst/>
                    <a:gdLst/>
                    <a:ahLst/>
                    <a:cxnLst>
                      <a:cxn ang="0">
                        <a:pos x="100" y="201"/>
                      </a:cxn>
                      <a:cxn ang="0">
                        <a:pos x="16" y="87"/>
                      </a:cxn>
                      <a:cxn ang="0">
                        <a:pos x="4" y="45"/>
                      </a:cxn>
                      <a:cxn ang="0">
                        <a:pos x="28" y="3"/>
                      </a:cxn>
                      <a:cxn ang="0">
                        <a:pos x="130" y="27"/>
                      </a:cxn>
                      <a:cxn ang="0">
                        <a:pos x="250" y="75"/>
                      </a:cxn>
                      <a:cxn ang="0">
                        <a:pos x="364" y="159"/>
                      </a:cxn>
                      <a:cxn ang="0">
                        <a:pos x="388" y="273"/>
                      </a:cxn>
                      <a:cxn ang="0">
                        <a:pos x="340" y="333"/>
                      </a:cxn>
                      <a:cxn ang="0">
                        <a:pos x="244" y="315"/>
                      </a:cxn>
                      <a:cxn ang="0">
                        <a:pos x="100" y="20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5135" name="Freeform 15"/>
                  <p:cNvSpPr>
                    <a:spLocks/>
                  </p:cNvSpPr>
                  <p:nvPr/>
                </p:nvSpPr>
                <p:spPr bwMode="auto">
                  <a:xfrm>
                    <a:off x="2412" y="1929"/>
                    <a:ext cx="151" cy="558"/>
                  </a:xfrm>
                  <a:custGeom>
                    <a:avLst/>
                    <a:gdLst/>
                    <a:ahLst/>
                    <a:cxnLst>
                      <a:cxn ang="0">
                        <a:pos x="18" y="165"/>
                      </a:cxn>
                      <a:cxn ang="0">
                        <a:pos x="42" y="39"/>
                      </a:cxn>
                      <a:cxn ang="0">
                        <a:pos x="66" y="3"/>
                      </a:cxn>
                      <a:cxn ang="0">
                        <a:pos x="108" y="27"/>
                      </a:cxn>
                      <a:cxn ang="0">
                        <a:pos x="138" y="165"/>
                      </a:cxn>
                      <a:cxn ang="0">
                        <a:pos x="144" y="423"/>
                      </a:cxn>
                      <a:cxn ang="0">
                        <a:pos x="96" y="543"/>
                      </a:cxn>
                      <a:cxn ang="0">
                        <a:pos x="24" y="513"/>
                      </a:cxn>
                      <a:cxn ang="0">
                        <a:pos x="0" y="315"/>
                      </a:cxn>
                      <a:cxn ang="0">
                        <a:pos x="18" y="165"/>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5136" name="Freeform 16"/>
                  <p:cNvSpPr>
                    <a:spLocks/>
                  </p:cNvSpPr>
                  <p:nvPr/>
                </p:nvSpPr>
                <p:spPr bwMode="auto">
                  <a:xfrm>
                    <a:off x="1907" y="1589"/>
                    <a:ext cx="392" cy="253"/>
                  </a:xfrm>
                  <a:custGeom>
                    <a:avLst/>
                    <a:gdLst/>
                    <a:ahLst/>
                    <a:cxnLst>
                      <a:cxn ang="0">
                        <a:pos x="175" y="61"/>
                      </a:cxn>
                      <a:cxn ang="0">
                        <a:pos x="307" y="19"/>
                      </a:cxn>
                      <a:cxn ang="0">
                        <a:pos x="367" y="7"/>
                      </a:cxn>
                      <a:cxn ang="0">
                        <a:pos x="385" y="61"/>
                      </a:cxn>
                      <a:cxn ang="0">
                        <a:pos x="325" y="133"/>
                      </a:cxn>
                      <a:cxn ang="0">
                        <a:pos x="193" y="223"/>
                      </a:cxn>
                      <a:cxn ang="0">
                        <a:pos x="37" y="247"/>
                      </a:cxn>
                      <a:cxn ang="0">
                        <a:pos x="1" y="187"/>
                      </a:cxn>
                      <a:cxn ang="0">
                        <a:pos x="43" y="115"/>
                      </a:cxn>
                      <a:cxn ang="0">
                        <a:pos x="175" y="61"/>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5137" name="Freeform 17"/>
                  <p:cNvSpPr>
                    <a:spLocks/>
                  </p:cNvSpPr>
                  <p:nvPr/>
                </p:nvSpPr>
                <p:spPr bwMode="auto">
                  <a:xfrm>
                    <a:off x="2094" y="930"/>
                    <a:ext cx="238" cy="386"/>
                  </a:xfrm>
                  <a:custGeom>
                    <a:avLst/>
                    <a:gdLst/>
                    <a:ahLst/>
                    <a:cxnLst>
                      <a:cxn ang="0">
                        <a:pos x="78" y="270"/>
                      </a:cxn>
                      <a:cxn ang="0">
                        <a:pos x="24" y="192"/>
                      </a:cxn>
                      <a:cxn ang="0">
                        <a:pos x="0" y="96"/>
                      </a:cxn>
                      <a:cxn ang="0">
                        <a:pos x="24" y="12"/>
                      </a:cxn>
                      <a:cxn ang="0">
                        <a:pos x="120" y="24"/>
                      </a:cxn>
                      <a:cxn ang="0">
                        <a:pos x="180" y="132"/>
                      </a:cxn>
                      <a:cxn ang="0">
                        <a:pos x="234" y="306"/>
                      </a:cxn>
                      <a:cxn ang="0">
                        <a:pos x="204" y="378"/>
                      </a:cxn>
                      <a:cxn ang="0">
                        <a:pos x="168" y="354"/>
                      </a:cxn>
                      <a:cxn ang="0">
                        <a:pos x="78" y="270"/>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grpSp>
            <p:pic>
              <p:nvPicPr>
                <p:cNvPr id="5138" name="Picture 18"/>
                <p:cNvPicPr>
                  <a:picLocks noChangeAspect="1" noChangeArrowheads="1"/>
                </p:cNvPicPr>
                <p:nvPr userDrawn="1"/>
              </p:nvPicPr>
              <p:blipFill>
                <a:blip r:embed="rId2"/>
                <a:srcRect/>
                <a:stretch>
                  <a:fillRect/>
                </a:stretch>
              </p:blipFill>
              <p:spPr bwMode="auto">
                <a:xfrm>
                  <a:off x="5280" y="144"/>
                  <a:ext cx="186" cy="183"/>
                </a:xfrm>
                <a:prstGeom prst="rect">
                  <a:avLst/>
                </a:prstGeom>
                <a:noFill/>
                <a:ln w="9525">
                  <a:noFill/>
                  <a:miter lim="800000"/>
                  <a:headEnd/>
                  <a:tailEnd/>
                </a:ln>
                <a:effectLst/>
              </p:spPr>
            </p:pic>
            <p:pic>
              <p:nvPicPr>
                <p:cNvPr id="5139" name="Picture 19"/>
                <p:cNvPicPr>
                  <a:picLocks noChangeAspect="1" noChangeArrowheads="1"/>
                </p:cNvPicPr>
                <p:nvPr userDrawn="1"/>
              </p:nvPicPr>
              <p:blipFill>
                <a:blip r:embed="rId2"/>
                <a:srcRect/>
                <a:stretch>
                  <a:fillRect/>
                </a:stretch>
              </p:blipFill>
              <p:spPr bwMode="auto">
                <a:xfrm>
                  <a:off x="5574" y="144"/>
                  <a:ext cx="186" cy="183"/>
                </a:xfrm>
                <a:prstGeom prst="rect">
                  <a:avLst/>
                </a:prstGeom>
                <a:noFill/>
                <a:ln w="9525">
                  <a:noFill/>
                  <a:miter lim="800000"/>
                  <a:headEnd/>
                  <a:tailEnd/>
                </a:ln>
                <a:effectLst/>
              </p:spPr>
            </p:pic>
            <p:pic>
              <p:nvPicPr>
                <p:cNvPr id="5140" name="Picture 20"/>
                <p:cNvPicPr>
                  <a:picLocks noChangeAspect="1" noChangeArrowheads="1"/>
                </p:cNvPicPr>
                <p:nvPr userDrawn="1"/>
              </p:nvPicPr>
              <p:blipFill>
                <a:blip r:embed="rId2"/>
                <a:srcRect/>
                <a:stretch>
                  <a:fillRect/>
                </a:stretch>
              </p:blipFill>
              <p:spPr bwMode="auto">
                <a:xfrm>
                  <a:off x="5424" y="336"/>
                  <a:ext cx="186" cy="183"/>
                </a:xfrm>
                <a:prstGeom prst="rect">
                  <a:avLst/>
                </a:prstGeom>
                <a:noFill/>
                <a:ln w="9525">
                  <a:noFill/>
                  <a:miter lim="800000"/>
                  <a:headEnd/>
                  <a:tailEnd/>
                </a:ln>
                <a:effectLst/>
              </p:spPr>
            </p:pic>
            <p:pic>
              <p:nvPicPr>
                <p:cNvPr id="5141" name="Picture 21"/>
                <p:cNvPicPr>
                  <a:picLocks noChangeAspect="1" noChangeArrowheads="1"/>
                </p:cNvPicPr>
                <p:nvPr userDrawn="1"/>
              </p:nvPicPr>
              <p:blipFill>
                <a:blip r:embed="rId2"/>
                <a:srcRect/>
                <a:stretch>
                  <a:fillRect/>
                </a:stretch>
              </p:blipFill>
              <p:spPr bwMode="auto">
                <a:xfrm>
                  <a:off x="5376" y="576"/>
                  <a:ext cx="186" cy="183"/>
                </a:xfrm>
                <a:prstGeom prst="rect">
                  <a:avLst/>
                </a:prstGeom>
                <a:noFill/>
                <a:ln w="9525">
                  <a:noFill/>
                  <a:miter lim="800000"/>
                  <a:headEnd/>
                  <a:tailEnd/>
                </a:ln>
                <a:effectLst/>
              </p:spPr>
            </p:pic>
            <p:pic>
              <p:nvPicPr>
                <p:cNvPr id="5142" name="Picture 22"/>
                <p:cNvPicPr>
                  <a:picLocks noChangeAspect="1" noChangeArrowheads="1"/>
                </p:cNvPicPr>
                <p:nvPr userDrawn="1"/>
              </p:nvPicPr>
              <p:blipFill>
                <a:blip r:embed="rId2"/>
                <a:srcRect/>
                <a:stretch>
                  <a:fillRect/>
                </a:stretch>
              </p:blipFill>
              <p:spPr bwMode="auto">
                <a:xfrm>
                  <a:off x="5574" y="528"/>
                  <a:ext cx="186" cy="183"/>
                </a:xfrm>
                <a:prstGeom prst="rect">
                  <a:avLst/>
                </a:prstGeom>
                <a:noFill/>
                <a:ln w="9525">
                  <a:noFill/>
                  <a:miter lim="800000"/>
                  <a:headEnd/>
                  <a:tailEnd/>
                </a:ln>
                <a:effectLst/>
              </p:spPr>
            </p:pic>
            <p:pic>
              <p:nvPicPr>
                <p:cNvPr id="5143" name="Picture 23"/>
                <p:cNvPicPr>
                  <a:picLocks noChangeAspect="1" noChangeArrowheads="1"/>
                </p:cNvPicPr>
                <p:nvPr userDrawn="1"/>
              </p:nvPicPr>
              <p:blipFill>
                <a:blip r:embed="rId2"/>
                <a:srcRect/>
                <a:stretch>
                  <a:fillRect/>
                </a:stretch>
              </p:blipFill>
              <p:spPr bwMode="auto">
                <a:xfrm>
                  <a:off x="5472" y="768"/>
                  <a:ext cx="186" cy="183"/>
                </a:xfrm>
                <a:prstGeom prst="rect">
                  <a:avLst/>
                </a:prstGeom>
                <a:noFill/>
                <a:ln w="9525">
                  <a:noFill/>
                  <a:miter lim="800000"/>
                  <a:headEnd/>
                  <a:tailEnd/>
                </a:ln>
                <a:effectLst/>
              </p:spPr>
            </p:pic>
            <p:pic>
              <p:nvPicPr>
                <p:cNvPr id="5144" name="Picture 24"/>
                <p:cNvPicPr>
                  <a:picLocks noChangeAspect="1" noChangeArrowheads="1"/>
                </p:cNvPicPr>
                <p:nvPr userDrawn="1"/>
              </p:nvPicPr>
              <p:blipFill>
                <a:blip r:embed="rId2"/>
                <a:srcRect/>
                <a:stretch>
                  <a:fillRect/>
                </a:stretch>
              </p:blipFill>
              <p:spPr bwMode="auto">
                <a:xfrm>
                  <a:off x="5574" y="1008"/>
                  <a:ext cx="186" cy="183"/>
                </a:xfrm>
                <a:prstGeom prst="rect">
                  <a:avLst/>
                </a:prstGeom>
                <a:noFill/>
                <a:ln w="9525">
                  <a:noFill/>
                  <a:miter lim="800000"/>
                  <a:headEnd/>
                  <a:tailEnd/>
                </a:ln>
                <a:effectLst/>
              </p:spPr>
            </p:pic>
            <p:pic>
              <p:nvPicPr>
                <p:cNvPr id="5145" name="Picture 25"/>
                <p:cNvPicPr>
                  <a:picLocks noChangeAspect="1" noChangeArrowheads="1"/>
                </p:cNvPicPr>
                <p:nvPr userDrawn="1"/>
              </p:nvPicPr>
              <p:blipFill>
                <a:blip r:embed="rId2"/>
                <a:srcRect/>
                <a:stretch>
                  <a:fillRect/>
                </a:stretch>
              </p:blipFill>
              <p:spPr bwMode="auto">
                <a:xfrm>
                  <a:off x="5574" y="1248"/>
                  <a:ext cx="186" cy="183"/>
                </a:xfrm>
                <a:prstGeom prst="rect">
                  <a:avLst/>
                </a:prstGeom>
                <a:noFill/>
                <a:ln w="9525">
                  <a:noFill/>
                  <a:miter lim="800000"/>
                  <a:headEnd/>
                  <a:tailEnd/>
                </a:ln>
                <a:effectLst/>
              </p:spPr>
            </p:pic>
          </p:grpSp>
          <p:grpSp>
            <p:nvGrpSpPr>
              <p:cNvPr id="7" name="Group 26"/>
              <p:cNvGrpSpPr>
                <a:grpSpLocks/>
              </p:cNvGrpSpPr>
              <p:nvPr userDrawn="1"/>
            </p:nvGrpSpPr>
            <p:grpSpPr bwMode="auto">
              <a:xfrm>
                <a:off x="4944" y="1008"/>
                <a:ext cx="522" cy="2967"/>
                <a:chOff x="4944" y="1008"/>
                <a:chExt cx="522" cy="2967"/>
              </a:xfrm>
            </p:grpSpPr>
            <p:pic>
              <p:nvPicPr>
                <p:cNvPr id="5147" name="Picture 27"/>
                <p:cNvPicPr>
                  <a:picLocks noChangeAspect="1" noChangeArrowheads="1"/>
                </p:cNvPicPr>
                <p:nvPr userDrawn="1"/>
              </p:nvPicPr>
              <p:blipFill>
                <a:blip r:embed="rId2"/>
                <a:srcRect/>
                <a:stretch>
                  <a:fillRect/>
                </a:stretch>
              </p:blipFill>
              <p:spPr bwMode="auto">
                <a:xfrm>
                  <a:off x="5136" y="1008"/>
                  <a:ext cx="186" cy="183"/>
                </a:xfrm>
                <a:prstGeom prst="rect">
                  <a:avLst/>
                </a:prstGeom>
                <a:noFill/>
                <a:ln w="9525">
                  <a:noFill/>
                  <a:miter lim="800000"/>
                  <a:headEnd/>
                  <a:tailEnd/>
                </a:ln>
                <a:effectLst/>
              </p:spPr>
            </p:pic>
            <p:pic>
              <p:nvPicPr>
                <p:cNvPr id="5148" name="Picture 28"/>
                <p:cNvPicPr>
                  <a:picLocks noChangeAspect="1" noChangeArrowheads="1"/>
                </p:cNvPicPr>
                <p:nvPr userDrawn="1"/>
              </p:nvPicPr>
              <p:blipFill>
                <a:blip r:embed="rId2"/>
                <a:srcRect/>
                <a:stretch>
                  <a:fillRect/>
                </a:stretch>
              </p:blipFill>
              <p:spPr bwMode="auto">
                <a:xfrm>
                  <a:off x="5184" y="1200"/>
                  <a:ext cx="186" cy="183"/>
                </a:xfrm>
                <a:prstGeom prst="rect">
                  <a:avLst/>
                </a:prstGeom>
                <a:noFill/>
                <a:ln w="9525">
                  <a:noFill/>
                  <a:miter lim="800000"/>
                  <a:headEnd/>
                  <a:tailEnd/>
                </a:ln>
                <a:effectLst/>
              </p:spPr>
            </p:pic>
            <p:pic>
              <p:nvPicPr>
                <p:cNvPr id="5149" name="Picture 29"/>
                <p:cNvPicPr>
                  <a:picLocks noChangeAspect="1" noChangeArrowheads="1"/>
                </p:cNvPicPr>
                <p:nvPr userDrawn="1"/>
              </p:nvPicPr>
              <p:blipFill>
                <a:blip r:embed="rId2"/>
                <a:srcRect/>
                <a:stretch>
                  <a:fillRect/>
                </a:stretch>
              </p:blipFill>
              <p:spPr bwMode="auto">
                <a:xfrm>
                  <a:off x="5136" y="1584"/>
                  <a:ext cx="186" cy="183"/>
                </a:xfrm>
                <a:prstGeom prst="rect">
                  <a:avLst/>
                </a:prstGeom>
                <a:noFill/>
                <a:ln w="9525">
                  <a:noFill/>
                  <a:miter lim="800000"/>
                  <a:headEnd/>
                  <a:tailEnd/>
                </a:ln>
                <a:effectLst/>
              </p:spPr>
            </p:pic>
            <p:pic>
              <p:nvPicPr>
                <p:cNvPr id="5150" name="Picture 30"/>
                <p:cNvPicPr>
                  <a:picLocks noChangeAspect="1" noChangeArrowheads="1"/>
                </p:cNvPicPr>
                <p:nvPr userDrawn="1"/>
              </p:nvPicPr>
              <p:blipFill>
                <a:blip r:embed="rId2"/>
                <a:srcRect/>
                <a:stretch>
                  <a:fillRect/>
                </a:stretch>
              </p:blipFill>
              <p:spPr bwMode="auto">
                <a:xfrm>
                  <a:off x="5280" y="1728"/>
                  <a:ext cx="186" cy="183"/>
                </a:xfrm>
                <a:prstGeom prst="rect">
                  <a:avLst/>
                </a:prstGeom>
                <a:noFill/>
                <a:ln w="9525">
                  <a:noFill/>
                  <a:miter lim="800000"/>
                  <a:headEnd/>
                  <a:tailEnd/>
                </a:ln>
                <a:effectLst/>
              </p:spPr>
            </p:pic>
            <p:pic>
              <p:nvPicPr>
                <p:cNvPr id="5151" name="Picture 31"/>
                <p:cNvPicPr>
                  <a:picLocks noChangeAspect="1" noChangeArrowheads="1"/>
                </p:cNvPicPr>
                <p:nvPr userDrawn="1"/>
              </p:nvPicPr>
              <p:blipFill>
                <a:blip r:embed="rId2"/>
                <a:srcRect/>
                <a:stretch>
                  <a:fillRect/>
                </a:stretch>
              </p:blipFill>
              <p:spPr bwMode="auto">
                <a:xfrm>
                  <a:off x="5040" y="1824"/>
                  <a:ext cx="186" cy="183"/>
                </a:xfrm>
                <a:prstGeom prst="rect">
                  <a:avLst/>
                </a:prstGeom>
                <a:noFill/>
                <a:ln w="9525">
                  <a:noFill/>
                  <a:miter lim="800000"/>
                  <a:headEnd/>
                  <a:tailEnd/>
                </a:ln>
                <a:effectLst/>
              </p:spPr>
            </p:pic>
            <p:pic>
              <p:nvPicPr>
                <p:cNvPr id="5152" name="Picture 32"/>
                <p:cNvPicPr>
                  <a:picLocks noChangeAspect="1" noChangeArrowheads="1"/>
                </p:cNvPicPr>
                <p:nvPr userDrawn="1"/>
              </p:nvPicPr>
              <p:blipFill>
                <a:blip r:embed="rId2"/>
                <a:srcRect/>
                <a:stretch>
                  <a:fillRect/>
                </a:stretch>
              </p:blipFill>
              <p:spPr bwMode="auto">
                <a:xfrm>
                  <a:off x="5088" y="2016"/>
                  <a:ext cx="186" cy="183"/>
                </a:xfrm>
                <a:prstGeom prst="rect">
                  <a:avLst/>
                </a:prstGeom>
                <a:noFill/>
                <a:ln w="9525">
                  <a:noFill/>
                  <a:miter lim="800000"/>
                  <a:headEnd/>
                  <a:tailEnd/>
                </a:ln>
                <a:effectLst/>
              </p:spPr>
            </p:pic>
            <p:pic>
              <p:nvPicPr>
                <p:cNvPr id="5153" name="Picture 33"/>
                <p:cNvPicPr>
                  <a:picLocks noChangeAspect="1" noChangeArrowheads="1"/>
                </p:cNvPicPr>
                <p:nvPr userDrawn="1"/>
              </p:nvPicPr>
              <p:blipFill>
                <a:blip r:embed="rId2"/>
                <a:srcRect/>
                <a:stretch>
                  <a:fillRect/>
                </a:stretch>
              </p:blipFill>
              <p:spPr bwMode="auto">
                <a:xfrm>
                  <a:off x="5280" y="2064"/>
                  <a:ext cx="186" cy="183"/>
                </a:xfrm>
                <a:prstGeom prst="rect">
                  <a:avLst/>
                </a:prstGeom>
                <a:noFill/>
                <a:ln w="9525">
                  <a:noFill/>
                  <a:miter lim="800000"/>
                  <a:headEnd/>
                  <a:tailEnd/>
                </a:ln>
                <a:effectLst/>
              </p:spPr>
            </p:pic>
            <p:pic>
              <p:nvPicPr>
                <p:cNvPr id="5154" name="Picture 34"/>
                <p:cNvPicPr>
                  <a:picLocks noChangeAspect="1" noChangeArrowheads="1"/>
                </p:cNvPicPr>
                <p:nvPr userDrawn="1"/>
              </p:nvPicPr>
              <p:blipFill>
                <a:blip r:embed="rId2"/>
                <a:srcRect/>
                <a:stretch>
                  <a:fillRect/>
                </a:stretch>
              </p:blipFill>
              <p:spPr bwMode="auto">
                <a:xfrm>
                  <a:off x="5232" y="2352"/>
                  <a:ext cx="186" cy="183"/>
                </a:xfrm>
                <a:prstGeom prst="rect">
                  <a:avLst/>
                </a:prstGeom>
                <a:noFill/>
                <a:ln w="9525">
                  <a:noFill/>
                  <a:miter lim="800000"/>
                  <a:headEnd/>
                  <a:tailEnd/>
                </a:ln>
                <a:effectLst/>
              </p:spPr>
            </p:pic>
            <p:pic>
              <p:nvPicPr>
                <p:cNvPr id="5155" name="Picture 35"/>
                <p:cNvPicPr>
                  <a:picLocks noChangeAspect="1" noChangeArrowheads="1"/>
                </p:cNvPicPr>
                <p:nvPr userDrawn="1"/>
              </p:nvPicPr>
              <p:blipFill>
                <a:blip r:embed="rId2"/>
                <a:srcRect/>
                <a:stretch>
                  <a:fillRect/>
                </a:stretch>
              </p:blipFill>
              <p:spPr bwMode="auto">
                <a:xfrm>
                  <a:off x="4992" y="2208"/>
                  <a:ext cx="186" cy="183"/>
                </a:xfrm>
                <a:prstGeom prst="rect">
                  <a:avLst/>
                </a:prstGeom>
                <a:noFill/>
                <a:ln w="9525">
                  <a:noFill/>
                  <a:miter lim="800000"/>
                  <a:headEnd/>
                  <a:tailEnd/>
                </a:ln>
                <a:effectLst/>
              </p:spPr>
            </p:pic>
            <p:pic>
              <p:nvPicPr>
                <p:cNvPr id="5156" name="Picture 36"/>
                <p:cNvPicPr>
                  <a:picLocks noChangeAspect="1" noChangeArrowheads="1"/>
                </p:cNvPicPr>
                <p:nvPr userDrawn="1"/>
              </p:nvPicPr>
              <p:blipFill>
                <a:blip r:embed="rId2"/>
                <a:srcRect/>
                <a:stretch>
                  <a:fillRect/>
                </a:stretch>
              </p:blipFill>
              <p:spPr bwMode="auto">
                <a:xfrm>
                  <a:off x="4992" y="2448"/>
                  <a:ext cx="186" cy="183"/>
                </a:xfrm>
                <a:prstGeom prst="rect">
                  <a:avLst/>
                </a:prstGeom>
                <a:noFill/>
                <a:ln w="9525">
                  <a:noFill/>
                  <a:miter lim="800000"/>
                  <a:headEnd/>
                  <a:tailEnd/>
                </a:ln>
                <a:effectLst/>
              </p:spPr>
            </p:pic>
            <p:pic>
              <p:nvPicPr>
                <p:cNvPr id="5157" name="Picture 37"/>
                <p:cNvPicPr>
                  <a:picLocks noChangeAspect="1" noChangeArrowheads="1"/>
                </p:cNvPicPr>
                <p:nvPr userDrawn="1"/>
              </p:nvPicPr>
              <p:blipFill>
                <a:blip r:embed="rId2"/>
                <a:srcRect/>
                <a:stretch>
                  <a:fillRect/>
                </a:stretch>
              </p:blipFill>
              <p:spPr bwMode="auto">
                <a:xfrm>
                  <a:off x="5136" y="2592"/>
                  <a:ext cx="186" cy="183"/>
                </a:xfrm>
                <a:prstGeom prst="rect">
                  <a:avLst/>
                </a:prstGeom>
                <a:noFill/>
                <a:ln w="9525">
                  <a:noFill/>
                  <a:miter lim="800000"/>
                  <a:headEnd/>
                  <a:tailEnd/>
                </a:ln>
                <a:effectLst/>
              </p:spPr>
            </p:pic>
            <p:pic>
              <p:nvPicPr>
                <p:cNvPr id="5158" name="Picture 38"/>
                <p:cNvPicPr>
                  <a:picLocks noChangeAspect="1" noChangeArrowheads="1"/>
                </p:cNvPicPr>
                <p:nvPr userDrawn="1"/>
              </p:nvPicPr>
              <p:blipFill>
                <a:blip r:embed="rId2"/>
                <a:srcRect/>
                <a:stretch>
                  <a:fillRect/>
                </a:stretch>
              </p:blipFill>
              <p:spPr bwMode="auto">
                <a:xfrm>
                  <a:off x="5232" y="1392"/>
                  <a:ext cx="186" cy="183"/>
                </a:xfrm>
                <a:prstGeom prst="rect">
                  <a:avLst/>
                </a:prstGeom>
                <a:noFill/>
                <a:ln w="9525">
                  <a:noFill/>
                  <a:miter lim="800000"/>
                  <a:headEnd/>
                  <a:tailEnd/>
                </a:ln>
                <a:effectLst/>
              </p:spPr>
            </p:pic>
            <p:pic>
              <p:nvPicPr>
                <p:cNvPr id="5159" name="Picture 39"/>
                <p:cNvPicPr>
                  <a:picLocks noChangeAspect="1" noChangeArrowheads="1"/>
                </p:cNvPicPr>
                <p:nvPr userDrawn="1"/>
              </p:nvPicPr>
              <p:blipFill>
                <a:blip r:embed="rId2"/>
                <a:srcRect/>
                <a:stretch>
                  <a:fillRect/>
                </a:stretch>
              </p:blipFill>
              <p:spPr bwMode="auto">
                <a:xfrm>
                  <a:off x="4944" y="2736"/>
                  <a:ext cx="186" cy="183"/>
                </a:xfrm>
                <a:prstGeom prst="rect">
                  <a:avLst/>
                </a:prstGeom>
                <a:noFill/>
                <a:ln w="9525">
                  <a:noFill/>
                  <a:miter lim="800000"/>
                  <a:headEnd/>
                  <a:tailEnd/>
                </a:ln>
                <a:effectLst/>
              </p:spPr>
            </p:pic>
            <p:pic>
              <p:nvPicPr>
                <p:cNvPr id="5160" name="Picture 40"/>
                <p:cNvPicPr>
                  <a:picLocks noChangeAspect="1" noChangeArrowheads="1"/>
                </p:cNvPicPr>
                <p:nvPr userDrawn="1"/>
              </p:nvPicPr>
              <p:blipFill>
                <a:blip r:embed="rId2"/>
                <a:srcRect/>
                <a:stretch>
                  <a:fillRect/>
                </a:stretch>
              </p:blipFill>
              <p:spPr bwMode="auto">
                <a:xfrm>
                  <a:off x="4992" y="3072"/>
                  <a:ext cx="186" cy="183"/>
                </a:xfrm>
                <a:prstGeom prst="rect">
                  <a:avLst/>
                </a:prstGeom>
                <a:noFill/>
                <a:ln w="9525">
                  <a:noFill/>
                  <a:miter lim="800000"/>
                  <a:headEnd/>
                  <a:tailEnd/>
                </a:ln>
                <a:effectLst/>
              </p:spPr>
            </p:pic>
            <p:pic>
              <p:nvPicPr>
                <p:cNvPr id="5161" name="Picture 41"/>
                <p:cNvPicPr>
                  <a:picLocks noChangeAspect="1" noChangeArrowheads="1"/>
                </p:cNvPicPr>
                <p:nvPr userDrawn="1"/>
              </p:nvPicPr>
              <p:blipFill>
                <a:blip r:embed="rId2"/>
                <a:srcRect/>
                <a:stretch>
                  <a:fillRect/>
                </a:stretch>
              </p:blipFill>
              <p:spPr bwMode="auto">
                <a:xfrm>
                  <a:off x="5232" y="3312"/>
                  <a:ext cx="186" cy="183"/>
                </a:xfrm>
                <a:prstGeom prst="rect">
                  <a:avLst/>
                </a:prstGeom>
                <a:noFill/>
                <a:ln w="9525">
                  <a:noFill/>
                  <a:miter lim="800000"/>
                  <a:headEnd/>
                  <a:tailEnd/>
                </a:ln>
                <a:effectLst/>
              </p:spPr>
            </p:pic>
            <p:pic>
              <p:nvPicPr>
                <p:cNvPr id="5162" name="Picture 42"/>
                <p:cNvPicPr>
                  <a:picLocks noChangeAspect="1" noChangeArrowheads="1"/>
                </p:cNvPicPr>
                <p:nvPr userDrawn="1"/>
              </p:nvPicPr>
              <p:blipFill>
                <a:blip r:embed="rId2"/>
                <a:srcRect/>
                <a:stretch>
                  <a:fillRect/>
                </a:stretch>
              </p:blipFill>
              <p:spPr bwMode="auto">
                <a:xfrm>
                  <a:off x="4992" y="3408"/>
                  <a:ext cx="186" cy="183"/>
                </a:xfrm>
                <a:prstGeom prst="rect">
                  <a:avLst/>
                </a:prstGeom>
                <a:noFill/>
                <a:ln w="9525">
                  <a:noFill/>
                  <a:miter lim="800000"/>
                  <a:headEnd/>
                  <a:tailEnd/>
                </a:ln>
                <a:effectLst/>
              </p:spPr>
            </p:pic>
            <p:pic>
              <p:nvPicPr>
                <p:cNvPr id="5163" name="Picture 43"/>
                <p:cNvPicPr>
                  <a:picLocks noChangeAspect="1" noChangeArrowheads="1"/>
                </p:cNvPicPr>
                <p:nvPr userDrawn="1"/>
              </p:nvPicPr>
              <p:blipFill>
                <a:blip r:embed="rId2"/>
                <a:srcRect/>
                <a:stretch>
                  <a:fillRect/>
                </a:stretch>
              </p:blipFill>
              <p:spPr bwMode="auto">
                <a:xfrm>
                  <a:off x="5088" y="3552"/>
                  <a:ext cx="186" cy="183"/>
                </a:xfrm>
                <a:prstGeom prst="rect">
                  <a:avLst/>
                </a:prstGeom>
                <a:noFill/>
                <a:ln w="9525">
                  <a:noFill/>
                  <a:miter lim="800000"/>
                  <a:headEnd/>
                  <a:tailEnd/>
                </a:ln>
                <a:effectLst/>
              </p:spPr>
            </p:pic>
            <p:pic>
              <p:nvPicPr>
                <p:cNvPr id="5164" name="Picture 44"/>
                <p:cNvPicPr>
                  <a:picLocks noChangeAspect="1" noChangeArrowheads="1"/>
                </p:cNvPicPr>
                <p:nvPr userDrawn="1"/>
              </p:nvPicPr>
              <p:blipFill>
                <a:blip r:embed="rId2"/>
                <a:srcRect/>
                <a:stretch>
                  <a:fillRect/>
                </a:stretch>
              </p:blipFill>
              <p:spPr bwMode="auto">
                <a:xfrm>
                  <a:off x="4992" y="3792"/>
                  <a:ext cx="186" cy="183"/>
                </a:xfrm>
                <a:prstGeom prst="rect">
                  <a:avLst/>
                </a:prstGeom>
                <a:noFill/>
                <a:ln w="9525">
                  <a:noFill/>
                  <a:miter lim="800000"/>
                  <a:headEnd/>
                  <a:tailEnd/>
                </a:ln>
                <a:effectLst/>
              </p:spPr>
            </p:pic>
            <p:pic>
              <p:nvPicPr>
                <p:cNvPr id="5165" name="Picture 45"/>
                <p:cNvPicPr>
                  <a:picLocks noChangeAspect="1" noChangeArrowheads="1"/>
                </p:cNvPicPr>
                <p:nvPr userDrawn="1"/>
              </p:nvPicPr>
              <p:blipFill>
                <a:blip r:embed="rId2"/>
                <a:srcRect/>
                <a:stretch>
                  <a:fillRect/>
                </a:stretch>
              </p:blipFill>
              <p:spPr bwMode="auto">
                <a:xfrm>
                  <a:off x="5184" y="3696"/>
                  <a:ext cx="186" cy="183"/>
                </a:xfrm>
                <a:prstGeom prst="rect">
                  <a:avLst/>
                </a:prstGeom>
                <a:noFill/>
                <a:ln w="9525">
                  <a:noFill/>
                  <a:miter lim="800000"/>
                  <a:headEnd/>
                  <a:tailEnd/>
                </a:ln>
                <a:effectLst/>
              </p:spPr>
            </p:pic>
          </p:grpSp>
        </p:grpSp>
        <p:sp>
          <p:nvSpPr>
            <p:cNvPr id="5166" name="Freeform 46"/>
            <p:cNvSpPr>
              <a:spLocks/>
            </p:cNvSpPr>
            <p:nvPr/>
          </p:nvSpPr>
          <p:spPr bwMode="auto">
            <a:xfrm>
              <a:off x="5010" y="3092"/>
              <a:ext cx="750" cy="1222"/>
            </a:xfrm>
            <a:custGeom>
              <a:avLst/>
              <a:gdLst/>
              <a:ahLst/>
              <a:cxnLst>
                <a:cxn ang="0">
                  <a:pos x="372" y="154"/>
                </a:cxn>
                <a:cxn ang="0">
                  <a:pos x="378" y="412"/>
                </a:cxn>
                <a:cxn ang="0">
                  <a:pos x="312" y="724"/>
                </a:cxn>
                <a:cxn ang="0">
                  <a:pos x="138" y="928"/>
                </a:cxn>
                <a:cxn ang="0">
                  <a:pos x="0" y="976"/>
                </a:cxn>
                <a:cxn ang="0">
                  <a:pos x="0" y="1222"/>
                </a:cxn>
                <a:cxn ang="0">
                  <a:pos x="750" y="1222"/>
                </a:cxn>
                <a:cxn ang="0">
                  <a:pos x="750" y="178"/>
                </a:cxn>
                <a:cxn ang="0">
                  <a:pos x="372" y="154"/>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cap="flat" cmpd="sng">
              <a:noFill/>
              <a:prstDash val="solid"/>
              <a:round/>
              <a:headEnd type="none" w="med" len="med"/>
              <a:tailEnd type="none" w="med" len="med"/>
            </a:ln>
            <a:effectLst/>
          </p:spPr>
          <p:txBody>
            <a:bodyPr wrap="none" anchor="ctr"/>
            <a:lstStyle/>
            <a:p>
              <a:endParaRPr lang="en-AU"/>
            </a:p>
          </p:txBody>
        </p:sp>
        <p:sp>
          <p:nvSpPr>
            <p:cNvPr id="5167" name="Freeform 47"/>
            <p:cNvSpPr>
              <a:spLocks/>
            </p:cNvSpPr>
            <p:nvPr/>
          </p:nvSpPr>
          <p:spPr bwMode="auto">
            <a:xfrm>
              <a:off x="5001" y="3060"/>
              <a:ext cx="768" cy="1260"/>
            </a:xfrm>
            <a:custGeom>
              <a:avLst/>
              <a:gdLst/>
              <a:ahLst/>
              <a:cxnLst>
                <a:cxn ang="0">
                  <a:pos x="0" y="1260"/>
                </a:cxn>
                <a:cxn ang="0">
                  <a:pos x="0" y="1134"/>
                </a:cxn>
                <a:cxn ang="0">
                  <a:pos x="210" y="1032"/>
                </a:cxn>
                <a:cxn ang="0">
                  <a:pos x="324" y="918"/>
                </a:cxn>
                <a:cxn ang="0">
                  <a:pos x="414" y="714"/>
                </a:cxn>
                <a:cxn ang="0">
                  <a:pos x="450" y="456"/>
                </a:cxn>
                <a:cxn ang="0">
                  <a:pos x="438" y="258"/>
                </a:cxn>
                <a:cxn ang="0">
                  <a:pos x="684" y="0"/>
                </a:cxn>
                <a:cxn ang="0">
                  <a:pos x="768" y="18"/>
                </a:cxn>
                <a:cxn ang="0">
                  <a:pos x="768" y="1254"/>
                </a:cxn>
                <a:cxn ang="0">
                  <a:pos x="0" y="1260"/>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5168" name="Freeform 48"/>
            <p:cNvSpPr>
              <a:spLocks/>
            </p:cNvSpPr>
            <p:nvPr/>
          </p:nvSpPr>
          <p:spPr bwMode="auto">
            <a:xfrm>
              <a:off x="4994" y="1775"/>
              <a:ext cx="776" cy="2543"/>
            </a:xfrm>
            <a:custGeom>
              <a:avLst/>
              <a:gdLst/>
              <a:ahLst/>
              <a:cxnLst>
                <a:cxn ang="0">
                  <a:pos x="550" y="115"/>
                </a:cxn>
                <a:cxn ang="0">
                  <a:pos x="460" y="529"/>
                </a:cxn>
                <a:cxn ang="0">
                  <a:pos x="298" y="925"/>
                </a:cxn>
                <a:cxn ang="0">
                  <a:pos x="76" y="1267"/>
                </a:cxn>
                <a:cxn ang="0">
                  <a:pos x="4" y="1339"/>
                </a:cxn>
                <a:cxn ang="0">
                  <a:pos x="100" y="1351"/>
                </a:cxn>
                <a:cxn ang="0">
                  <a:pos x="286" y="1399"/>
                </a:cxn>
                <a:cxn ang="0">
                  <a:pos x="394" y="1525"/>
                </a:cxn>
                <a:cxn ang="0">
                  <a:pos x="478" y="1705"/>
                </a:cxn>
                <a:cxn ang="0">
                  <a:pos x="478" y="1969"/>
                </a:cxn>
                <a:cxn ang="0">
                  <a:pos x="370" y="2263"/>
                </a:cxn>
                <a:cxn ang="0">
                  <a:pos x="124" y="2479"/>
                </a:cxn>
                <a:cxn ang="0">
                  <a:pos x="22" y="2515"/>
                </a:cxn>
                <a:cxn ang="0">
                  <a:pos x="196" y="2533"/>
                </a:cxn>
                <a:cxn ang="0">
                  <a:pos x="388" y="2455"/>
                </a:cxn>
                <a:cxn ang="0">
                  <a:pos x="502" y="2299"/>
                </a:cxn>
                <a:cxn ang="0">
                  <a:pos x="598" y="2197"/>
                </a:cxn>
                <a:cxn ang="0">
                  <a:pos x="694" y="2197"/>
                </a:cxn>
                <a:cxn ang="0">
                  <a:pos x="742" y="2230"/>
                </a:cxn>
                <a:cxn ang="0">
                  <a:pos x="712" y="2137"/>
                </a:cxn>
                <a:cxn ang="0">
                  <a:pos x="664" y="1807"/>
                </a:cxn>
                <a:cxn ang="0">
                  <a:pos x="670" y="1561"/>
                </a:cxn>
                <a:cxn ang="0">
                  <a:pos x="718" y="1393"/>
                </a:cxn>
                <a:cxn ang="0">
                  <a:pos x="748" y="1219"/>
                </a:cxn>
                <a:cxn ang="0">
                  <a:pos x="550" y="115"/>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endParaRPr lang="en-AU"/>
            </a:p>
          </p:txBody>
        </p:sp>
        <p:sp>
          <p:nvSpPr>
            <p:cNvPr id="5169" name="Freeform 49" descr="kimonopat1"/>
            <p:cNvSpPr>
              <a:spLocks/>
            </p:cNvSpPr>
            <p:nvPr/>
          </p:nvSpPr>
          <p:spPr bwMode="auto">
            <a:xfrm>
              <a:off x="5046" y="2229"/>
              <a:ext cx="617" cy="1376"/>
            </a:xfrm>
            <a:custGeom>
              <a:avLst/>
              <a:gdLst/>
              <a:ahLst/>
              <a:cxnLst>
                <a:cxn ang="0">
                  <a:pos x="486" y="3"/>
                </a:cxn>
                <a:cxn ang="0">
                  <a:pos x="402" y="381"/>
                </a:cxn>
                <a:cxn ang="0">
                  <a:pos x="216" y="777"/>
                </a:cxn>
                <a:cxn ang="0">
                  <a:pos x="0" y="1119"/>
                </a:cxn>
                <a:cxn ang="0">
                  <a:pos x="102" y="1101"/>
                </a:cxn>
                <a:cxn ang="0">
                  <a:pos x="282" y="1119"/>
                </a:cxn>
                <a:cxn ang="0">
                  <a:pos x="378" y="1185"/>
                </a:cxn>
                <a:cxn ang="0">
                  <a:pos x="432" y="1269"/>
                </a:cxn>
                <a:cxn ang="0">
                  <a:pos x="444" y="1365"/>
                </a:cxn>
                <a:cxn ang="0">
                  <a:pos x="498" y="1203"/>
                </a:cxn>
                <a:cxn ang="0">
                  <a:pos x="564" y="825"/>
                </a:cxn>
                <a:cxn ang="0">
                  <a:pos x="606" y="363"/>
                </a:cxn>
                <a:cxn ang="0">
                  <a:pos x="486" y="3"/>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3"/>
              <a:srcRect/>
              <a:tile tx="0" ty="0" sx="100000" sy="100000" flip="none" algn="tl"/>
            </a:blipFill>
            <a:ln w="9525" cap="flat" cmpd="sng">
              <a:noFill/>
              <a:prstDash val="solid"/>
              <a:round/>
              <a:headEnd/>
              <a:tailEnd/>
            </a:ln>
            <a:effectLst/>
          </p:spPr>
          <p:txBody>
            <a:bodyPr wrap="none" anchor="ctr"/>
            <a:lstStyle/>
            <a:p>
              <a:endParaRPr lang="en-AU"/>
            </a:p>
          </p:txBody>
        </p:sp>
        <p:sp>
          <p:nvSpPr>
            <p:cNvPr id="5170" name="Freeform 50" descr="kimonopat1"/>
            <p:cNvSpPr>
              <a:spLocks/>
            </p:cNvSpPr>
            <p:nvPr/>
          </p:nvSpPr>
          <p:spPr bwMode="auto">
            <a:xfrm>
              <a:off x="5193" y="269"/>
              <a:ext cx="576" cy="3180"/>
            </a:xfrm>
            <a:custGeom>
              <a:avLst/>
              <a:gdLst/>
              <a:ahLst/>
              <a:cxnLst>
                <a:cxn ang="0">
                  <a:pos x="42" y="61"/>
                </a:cxn>
                <a:cxn ang="0">
                  <a:pos x="156" y="517"/>
                </a:cxn>
                <a:cxn ang="0">
                  <a:pos x="288" y="991"/>
                </a:cxn>
                <a:cxn ang="0">
                  <a:pos x="414" y="1435"/>
                </a:cxn>
                <a:cxn ang="0">
                  <a:pos x="576" y="1807"/>
                </a:cxn>
                <a:cxn ang="0">
                  <a:pos x="576" y="3055"/>
                </a:cxn>
                <a:cxn ang="0">
                  <a:pos x="414" y="2557"/>
                </a:cxn>
                <a:cxn ang="0">
                  <a:pos x="252" y="1765"/>
                </a:cxn>
                <a:cxn ang="0">
                  <a:pos x="126" y="961"/>
                </a:cxn>
                <a:cxn ang="0">
                  <a:pos x="12" y="151"/>
                </a:cxn>
                <a:cxn ang="0">
                  <a:pos x="42" y="6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3"/>
              <a:srcRect/>
              <a:tile tx="0" ty="0" sx="100000" sy="100000" flip="none" algn="tl"/>
            </a:blipFill>
            <a:ln w="9525" cap="flat" cmpd="sng">
              <a:noFill/>
              <a:prstDash val="solid"/>
              <a:round/>
              <a:headEnd/>
              <a:tailEnd/>
            </a:ln>
            <a:effectLst/>
          </p:spPr>
          <p:txBody>
            <a:bodyPr wrap="none" anchor="ctr"/>
            <a:lstStyle/>
            <a:p>
              <a:endParaRPr lang="en-AU"/>
            </a:p>
          </p:txBody>
        </p:sp>
        <p:sp>
          <p:nvSpPr>
            <p:cNvPr id="5171" name="Freeform 51"/>
            <p:cNvSpPr>
              <a:spLocks/>
            </p:cNvSpPr>
            <p:nvPr/>
          </p:nvSpPr>
          <p:spPr bwMode="auto">
            <a:xfrm>
              <a:off x="5197" y="165"/>
              <a:ext cx="573" cy="1935"/>
            </a:xfrm>
            <a:custGeom>
              <a:avLst/>
              <a:gdLst/>
              <a:ahLst/>
              <a:cxnLst>
                <a:cxn ang="0">
                  <a:pos x="69" y="63"/>
                </a:cxn>
                <a:cxn ang="0">
                  <a:pos x="207" y="549"/>
                </a:cxn>
                <a:cxn ang="0">
                  <a:pos x="381" y="1101"/>
                </a:cxn>
                <a:cxn ang="0">
                  <a:pos x="573" y="1575"/>
                </a:cxn>
                <a:cxn ang="0">
                  <a:pos x="573" y="1935"/>
                </a:cxn>
                <a:cxn ang="0">
                  <a:pos x="321" y="1449"/>
                </a:cxn>
                <a:cxn ang="0">
                  <a:pos x="147" y="699"/>
                </a:cxn>
                <a:cxn ang="0">
                  <a:pos x="15" y="171"/>
                </a:cxn>
                <a:cxn ang="0">
                  <a:pos x="69" y="63"/>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5172" name="Freeform 52"/>
            <p:cNvSpPr>
              <a:spLocks/>
            </p:cNvSpPr>
            <p:nvPr/>
          </p:nvSpPr>
          <p:spPr bwMode="auto">
            <a:xfrm>
              <a:off x="5004" y="0"/>
              <a:ext cx="363"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round/>
              <a:headEnd/>
              <a:tailEnd/>
            </a:ln>
            <a:effectLst/>
          </p:spPr>
          <p:txBody>
            <a:bodyPr wrap="none" anchor="ctr"/>
            <a:lstStyle/>
            <a:p>
              <a:endParaRPr lang="en-AU"/>
            </a:p>
          </p:txBody>
        </p:sp>
        <p:sp>
          <p:nvSpPr>
            <p:cNvPr id="5173" name="Freeform 53"/>
            <p:cNvSpPr>
              <a:spLocks/>
            </p:cNvSpPr>
            <p:nvPr/>
          </p:nvSpPr>
          <p:spPr bwMode="auto">
            <a:xfrm>
              <a:off x="5004" y="1"/>
              <a:ext cx="189"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w="9525">
              <a:noFill/>
              <a:round/>
              <a:headEnd/>
              <a:tailEnd/>
            </a:ln>
            <a:effectLst/>
          </p:spPr>
          <p:txBody>
            <a:bodyPr wrap="none" anchor="ctr"/>
            <a:lstStyle/>
            <a:p>
              <a:endParaRPr lang="en-AU"/>
            </a:p>
          </p:txBody>
        </p:sp>
        <p:sp>
          <p:nvSpPr>
            <p:cNvPr id="5174" name="Rectangle 54"/>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miter lim="800000"/>
              <a:headEnd/>
              <a:tailEnd/>
            </a:ln>
            <a:effectLst/>
          </p:spPr>
          <p:txBody>
            <a:bodyPr wrap="none" anchor="ctr"/>
            <a:lstStyle/>
            <a:p>
              <a:pPr algn="ctr" eaLnBrk="1" hangingPunct="1"/>
              <a:endParaRPr kumimoji="1" lang="en-US"/>
            </a:p>
          </p:txBody>
        </p:sp>
        <p:sp>
          <p:nvSpPr>
            <p:cNvPr id="5175" name="Freeform 55"/>
            <p:cNvSpPr>
              <a:spLocks/>
            </p:cNvSpPr>
            <p:nvPr/>
          </p:nvSpPr>
          <p:spPr bwMode="auto">
            <a:xfrm>
              <a:off x="5013" y="3924"/>
              <a:ext cx="734" cy="390"/>
            </a:xfrm>
            <a:custGeom>
              <a:avLst/>
              <a:gdLst/>
              <a:ahLst/>
              <a:cxnLst>
                <a:cxn ang="0">
                  <a:pos x="1" y="357"/>
                </a:cxn>
                <a:cxn ang="0">
                  <a:pos x="109" y="341"/>
                </a:cxn>
                <a:cxn ang="0">
                  <a:pos x="241" y="305"/>
                </a:cxn>
                <a:cxn ang="0">
                  <a:pos x="353" y="209"/>
                </a:cxn>
                <a:cxn ang="0">
                  <a:pos x="429" y="89"/>
                </a:cxn>
                <a:cxn ang="0">
                  <a:pos x="493" y="17"/>
                </a:cxn>
                <a:cxn ang="0">
                  <a:pos x="577" y="1"/>
                </a:cxn>
                <a:cxn ang="0">
                  <a:pos x="629" y="21"/>
                </a:cxn>
                <a:cxn ang="0">
                  <a:pos x="673" y="65"/>
                </a:cxn>
                <a:cxn ang="0">
                  <a:pos x="673" y="137"/>
                </a:cxn>
                <a:cxn ang="0">
                  <a:pos x="561" y="225"/>
                </a:cxn>
                <a:cxn ang="0">
                  <a:pos x="425" y="297"/>
                </a:cxn>
                <a:cxn ang="0">
                  <a:pos x="245" y="357"/>
                </a:cxn>
                <a:cxn ang="0">
                  <a:pos x="113" y="377"/>
                </a:cxn>
                <a:cxn ang="0">
                  <a:pos x="1" y="357"/>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5176" name="AutoShape 56"/>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w="9525">
              <a:noFill/>
              <a:miter lim="800000"/>
              <a:headEnd/>
              <a:tailEnd/>
            </a:ln>
            <a:effectLst/>
          </p:spPr>
          <p:txBody>
            <a:bodyPr rot="10800000" vert="eaVert" wrap="none" anchor="ctr"/>
            <a:lstStyle/>
            <a:p>
              <a:pPr algn="ctr" eaLnBrk="1" hangingPunct="1"/>
              <a:endParaRPr kumimoji="1" lang="en-US"/>
            </a:p>
          </p:txBody>
        </p:sp>
      </p:grpSp>
      <p:sp>
        <p:nvSpPr>
          <p:cNvPr id="5177" name="Rectangle 57"/>
          <p:cNvSpPr>
            <a:spLocks noGrp="1" noChangeArrowheads="1"/>
          </p:cNvSpPr>
          <p:nvPr>
            <p:ph type="ctrTitle" sz="quarter"/>
          </p:nvPr>
        </p:nvSpPr>
        <p:spPr>
          <a:xfrm>
            <a:off x="685800" y="1370013"/>
            <a:ext cx="6965950" cy="2057400"/>
          </a:xfrm>
        </p:spPr>
        <p:txBody>
          <a:bodyPr/>
          <a:lstStyle>
            <a:lvl1pPr>
              <a:defRPr/>
            </a:lvl1pPr>
          </a:lstStyle>
          <a:p>
            <a:r>
              <a:rPr lang="en-AU" smtClean="0"/>
              <a:t>Click to edit Master title style</a:t>
            </a:r>
            <a:endParaRPr lang="en-AU"/>
          </a:p>
        </p:txBody>
      </p:sp>
      <p:sp>
        <p:nvSpPr>
          <p:cNvPr id="5178" name="Rectangle 58"/>
          <p:cNvSpPr>
            <a:spLocks noGrp="1" noChangeArrowheads="1"/>
          </p:cNvSpPr>
          <p:nvPr>
            <p:ph type="subTitle" sz="quarter" idx="1"/>
          </p:nvPr>
        </p:nvSpPr>
        <p:spPr>
          <a:xfrm>
            <a:off x="1727200" y="3886200"/>
            <a:ext cx="5640388" cy="1752600"/>
          </a:xfrm>
        </p:spPr>
        <p:txBody>
          <a:bodyPr/>
          <a:lstStyle>
            <a:lvl1pPr marL="0" indent="0" algn="ctr">
              <a:buFontTx/>
              <a:buNone/>
              <a:defRPr/>
            </a:lvl1pPr>
          </a:lstStyle>
          <a:p>
            <a:r>
              <a:rPr lang="en-AU" smtClean="0"/>
              <a:t>Click to edit Master subtitle style</a:t>
            </a:r>
            <a:endParaRPr lang="en-AU"/>
          </a:p>
        </p:txBody>
      </p:sp>
      <p:sp>
        <p:nvSpPr>
          <p:cNvPr id="5179" name="Rectangle 59"/>
          <p:cNvSpPr>
            <a:spLocks noGrp="1" noChangeArrowheads="1"/>
          </p:cNvSpPr>
          <p:nvPr>
            <p:ph type="dt" sz="quarter" idx="2"/>
          </p:nvPr>
        </p:nvSpPr>
        <p:spPr/>
        <p:txBody>
          <a:bodyPr/>
          <a:lstStyle>
            <a:lvl1pPr>
              <a:defRPr/>
            </a:lvl1pPr>
          </a:lstStyle>
          <a:p>
            <a:fld id="{DD236AA0-C886-430E-AF79-EED32B1869B6}" type="datetimeFigureOut">
              <a:rPr lang="en-US" smtClean="0"/>
              <a:pPr/>
              <a:t>12/15/2015</a:t>
            </a:fld>
            <a:endParaRPr lang="en-AU"/>
          </a:p>
        </p:txBody>
      </p:sp>
      <p:sp>
        <p:nvSpPr>
          <p:cNvPr id="5180" name="Rectangle 60"/>
          <p:cNvSpPr>
            <a:spLocks noGrp="1" noChangeArrowheads="1"/>
          </p:cNvSpPr>
          <p:nvPr>
            <p:ph type="ftr" sz="quarter" idx="3"/>
          </p:nvPr>
        </p:nvSpPr>
        <p:spPr/>
        <p:txBody>
          <a:bodyPr/>
          <a:lstStyle>
            <a:lvl1pPr>
              <a:defRPr/>
            </a:lvl1pPr>
          </a:lstStyle>
          <a:p>
            <a:endParaRPr lang="en-AU"/>
          </a:p>
        </p:txBody>
      </p:sp>
      <p:sp>
        <p:nvSpPr>
          <p:cNvPr id="5181" name="Rectangle 61"/>
          <p:cNvSpPr>
            <a:spLocks noGrp="1" noChangeArrowheads="1"/>
          </p:cNvSpPr>
          <p:nvPr>
            <p:ph type="sldNum" sz="quarter" idx="4"/>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27713" y="227013"/>
            <a:ext cx="1868487" cy="5868987"/>
          </a:xfrm>
        </p:spPr>
        <p:txBody>
          <a:bodyPr vert="eaVert"/>
          <a:lstStyle/>
          <a:p>
            <a:r>
              <a:rPr lang="en-AU" smtClean="0"/>
              <a:t>Click to edit Master title style</a:t>
            </a:r>
            <a:endParaRPr lang="en-AU"/>
          </a:p>
        </p:txBody>
      </p:sp>
      <p:sp>
        <p:nvSpPr>
          <p:cNvPr id="3" name="Vertical Text Placeholder 2"/>
          <p:cNvSpPr>
            <a:spLocks noGrp="1"/>
          </p:cNvSpPr>
          <p:nvPr>
            <p:ph type="body" orient="vert" idx="1"/>
          </p:nvPr>
        </p:nvSpPr>
        <p:spPr>
          <a:xfrm>
            <a:off x="219075" y="227013"/>
            <a:ext cx="5456238" cy="5868987"/>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Date Placeholder 3"/>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Date Placeholder 3"/>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5" name="Footer Placeholder 4"/>
          <p:cNvSpPr>
            <a:spLocks noGrp="1"/>
          </p:cNvSpPr>
          <p:nvPr>
            <p:ph type="ftr" sz="quarter" idx="11"/>
          </p:nvPr>
        </p:nvSpPr>
        <p:spPr/>
        <p:txBody>
          <a:bodyPr/>
          <a:lstStyle>
            <a:lvl1pPr>
              <a:defRPr/>
            </a:lvl1pPr>
          </a:lstStyle>
          <a:p>
            <a:endParaRPr lang="en-AU"/>
          </a:p>
        </p:txBody>
      </p:sp>
      <p:sp>
        <p:nvSpPr>
          <p:cNvPr id="6" name="Slide Number Placeholder 5"/>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Content Placeholder 2"/>
          <p:cNvSpPr>
            <a:spLocks noGrp="1"/>
          </p:cNvSpPr>
          <p:nvPr>
            <p:ph sz="half" idx="1"/>
          </p:nvPr>
        </p:nvSpPr>
        <p:spPr>
          <a:xfrm>
            <a:off x="263525" y="1598613"/>
            <a:ext cx="3616325"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Content Placeholder 3"/>
          <p:cNvSpPr>
            <a:spLocks noGrp="1"/>
          </p:cNvSpPr>
          <p:nvPr>
            <p:ph sz="half" idx="2"/>
          </p:nvPr>
        </p:nvSpPr>
        <p:spPr>
          <a:xfrm>
            <a:off x="4032250" y="1598613"/>
            <a:ext cx="36179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Date Placeholder 4"/>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7" name="Date Placeholder 6"/>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8" name="Footer Placeholder 7"/>
          <p:cNvSpPr>
            <a:spLocks noGrp="1"/>
          </p:cNvSpPr>
          <p:nvPr>
            <p:ph type="ftr" sz="quarter" idx="11"/>
          </p:nvPr>
        </p:nvSpPr>
        <p:spPr/>
        <p:txBody>
          <a:bodyPr/>
          <a:lstStyle>
            <a:lvl1pPr>
              <a:defRPr/>
            </a:lvl1pPr>
          </a:lstStyle>
          <a:p>
            <a:endParaRPr lang="en-AU"/>
          </a:p>
        </p:txBody>
      </p:sp>
      <p:sp>
        <p:nvSpPr>
          <p:cNvPr id="9" name="Slide Number Placeholder 8"/>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AU"/>
          </a:p>
        </p:txBody>
      </p:sp>
      <p:sp>
        <p:nvSpPr>
          <p:cNvPr id="3" name="Date Placeholder 2"/>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4" name="Footer Placeholder 3"/>
          <p:cNvSpPr>
            <a:spLocks noGrp="1"/>
          </p:cNvSpPr>
          <p:nvPr>
            <p:ph type="ftr" sz="quarter" idx="11"/>
          </p:nvPr>
        </p:nvSpPr>
        <p:spPr/>
        <p:txBody>
          <a:bodyPr/>
          <a:lstStyle>
            <a:lvl1pPr>
              <a:defRPr/>
            </a:lvl1pPr>
          </a:lstStyle>
          <a:p>
            <a:endParaRPr lang="en-AU"/>
          </a:p>
        </p:txBody>
      </p:sp>
      <p:sp>
        <p:nvSpPr>
          <p:cNvPr id="5" name="Slide Number Placeholder 4"/>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3" name="Footer Placeholder 2"/>
          <p:cNvSpPr>
            <a:spLocks noGrp="1"/>
          </p:cNvSpPr>
          <p:nvPr>
            <p:ph type="ftr" sz="quarter" idx="11"/>
          </p:nvPr>
        </p:nvSpPr>
        <p:spPr/>
        <p:txBody>
          <a:bodyPr/>
          <a:lstStyle>
            <a:lvl1pPr>
              <a:defRPr/>
            </a:lvl1pPr>
          </a:lstStyle>
          <a:p>
            <a:endParaRPr lang="en-AU"/>
          </a:p>
        </p:txBody>
      </p:sp>
      <p:sp>
        <p:nvSpPr>
          <p:cNvPr id="4" name="Slide Number Placeholder 3"/>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Click icon to add picture</a:t>
            </a:r>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lvl1pPr>
              <a:defRPr/>
            </a:lvl1pPr>
          </a:lstStyle>
          <a:p>
            <a:fld id="{DD236AA0-C886-430E-AF79-EED32B1869B6}" type="datetimeFigureOut">
              <a:rPr lang="en-US" smtClean="0"/>
              <a:pPr/>
              <a:t>12/15/2015</a:t>
            </a:fld>
            <a:endParaRPr lang="en-AU"/>
          </a:p>
        </p:txBody>
      </p:sp>
      <p:sp>
        <p:nvSpPr>
          <p:cNvPr id="6" name="Footer Placeholder 5"/>
          <p:cNvSpPr>
            <a:spLocks noGrp="1"/>
          </p:cNvSpPr>
          <p:nvPr>
            <p:ph type="ftr" sz="quarter" idx="11"/>
          </p:nvPr>
        </p:nvSpPr>
        <p:spPr/>
        <p:txBody>
          <a:bodyPr/>
          <a:lstStyle>
            <a:lvl1pPr>
              <a:defRPr/>
            </a:lvl1pPr>
          </a:lstStyle>
          <a:p>
            <a:endParaRPr lang="en-AU"/>
          </a:p>
        </p:txBody>
      </p:sp>
      <p:sp>
        <p:nvSpPr>
          <p:cNvPr id="7" name="Slide Number Placeholder 6"/>
          <p:cNvSpPr>
            <a:spLocks noGrp="1"/>
          </p:cNvSpPr>
          <p:nvPr>
            <p:ph type="sldNum" sz="quarter" idx="12"/>
          </p:nvPr>
        </p:nvSpPr>
        <p:spPr/>
        <p:txBody>
          <a:bodyPr/>
          <a:lstStyle>
            <a:lvl1pPr>
              <a:defRPr/>
            </a:lvl1pPr>
          </a:lstStyle>
          <a:p>
            <a:fld id="{1982D8A3-7B84-4225-94C8-0760238F40B8}"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59875" cy="6870700"/>
            <a:chOff x="0" y="0"/>
            <a:chExt cx="5770" cy="4328"/>
          </a:xfrm>
        </p:grpSpPr>
        <p:sp>
          <p:nvSpPr>
            <p:cNvPr id="4099" name="Rectangle 3"/>
            <p:cNvSpPr>
              <a:spLocks noChangeArrowheads="1"/>
            </p:cNvSpPr>
            <p:nvPr/>
          </p:nvSpPr>
          <p:spPr bwMode="hidden">
            <a:xfrm>
              <a:off x="0" y="4186"/>
              <a:ext cx="5089" cy="142"/>
            </a:xfrm>
            <a:prstGeom prst="rect">
              <a:avLst/>
            </a:prstGeom>
            <a:gradFill rotWithShape="0">
              <a:gsLst>
                <a:gs pos="0">
                  <a:schemeClr val="bg1"/>
                </a:gs>
                <a:gs pos="100000">
                  <a:schemeClr val="bg2"/>
                </a:gs>
              </a:gsLst>
              <a:lin ang="5400000" scaled="1"/>
            </a:gradFill>
            <a:ln w="9525">
              <a:noFill/>
              <a:miter lim="800000"/>
              <a:headEnd/>
              <a:tailEnd/>
            </a:ln>
            <a:effectLst/>
          </p:spPr>
          <p:txBody>
            <a:bodyPr wrap="none" anchor="ctr"/>
            <a:lstStyle/>
            <a:p>
              <a:pPr algn="ctr" eaLnBrk="1" hangingPunct="1"/>
              <a:endParaRPr kumimoji="1" lang="en-US"/>
            </a:p>
          </p:txBody>
        </p:sp>
        <p:sp>
          <p:nvSpPr>
            <p:cNvPr id="4100" name="Rectangle 4"/>
            <p:cNvSpPr>
              <a:spLocks noChangeArrowheads="1"/>
            </p:cNvSpPr>
            <p:nvPr/>
          </p:nvSpPr>
          <p:spPr bwMode="hidden">
            <a:xfrm>
              <a:off x="0" y="0"/>
              <a:ext cx="5089" cy="12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algn="ctr" eaLnBrk="1" hangingPunct="1"/>
              <a:endParaRPr kumimoji="1" lang="en-US"/>
            </a:p>
          </p:txBody>
        </p:sp>
        <p:sp>
          <p:nvSpPr>
            <p:cNvPr id="4101" name="Rectangle 5"/>
            <p:cNvSpPr>
              <a:spLocks noChangeArrowheads="1"/>
            </p:cNvSpPr>
            <p:nvPr/>
          </p:nvSpPr>
          <p:spPr bwMode="auto">
            <a:xfrm>
              <a:off x="5010" y="0"/>
              <a:ext cx="758" cy="4320"/>
            </a:xfrm>
            <a:prstGeom prst="rect">
              <a:avLst/>
            </a:prstGeom>
            <a:gradFill rotWithShape="0">
              <a:gsLst>
                <a:gs pos="0">
                  <a:schemeClr val="accent1">
                    <a:gamma/>
                    <a:shade val="84706"/>
                    <a:invGamma/>
                  </a:schemeClr>
                </a:gs>
                <a:gs pos="50000">
                  <a:schemeClr val="accent1"/>
                </a:gs>
                <a:gs pos="100000">
                  <a:schemeClr val="accent1">
                    <a:gamma/>
                    <a:shade val="84706"/>
                    <a:invGamma/>
                  </a:schemeClr>
                </a:gs>
              </a:gsLst>
              <a:lin ang="5400000" scaled="1"/>
            </a:gradFill>
            <a:ln w="9525">
              <a:noFill/>
              <a:miter lim="800000"/>
              <a:headEnd/>
              <a:tailEnd/>
            </a:ln>
            <a:effectLst/>
          </p:spPr>
          <p:txBody>
            <a:bodyPr wrap="none" anchor="ctr"/>
            <a:lstStyle/>
            <a:p>
              <a:pPr algn="ctr" eaLnBrk="1" hangingPunct="1"/>
              <a:endParaRPr kumimoji="1" lang="en-US"/>
            </a:p>
          </p:txBody>
        </p:sp>
        <p:grpSp>
          <p:nvGrpSpPr>
            <p:cNvPr id="3" name="Group 6"/>
            <p:cNvGrpSpPr>
              <a:grpSpLocks/>
            </p:cNvGrpSpPr>
            <p:nvPr/>
          </p:nvGrpSpPr>
          <p:grpSpPr bwMode="auto">
            <a:xfrm>
              <a:off x="4944" y="1"/>
              <a:ext cx="816" cy="3974"/>
              <a:chOff x="4944" y="1"/>
              <a:chExt cx="816" cy="3974"/>
            </a:xfrm>
          </p:grpSpPr>
          <p:grpSp>
            <p:nvGrpSpPr>
              <p:cNvPr id="4" name="Group 7"/>
              <p:cNvGrpSpPr>
                <a:grpSpLocks/>
              </p:cNvGrpSpPr>
              <p:nvPr userDrawn="1"/>
            </p:nvGrpSpPr>
            <p:grpSpPr bwMode="auto">
              <a:xfrm>
                <a:off x="5280" y="1"/>
                <a:ext cx="480" cy="1430"/>
                <a:chOff x="5280" y="1"/>
                <a:chExt cx="480" cy="1430"/>
              </a:xfrm>
            </p:grpSpPr>
            <p:grpSp>
              <p:nvGrpSpPr>
                <p:cNvPr id="5" name="Group 8"/>
                <p:cNvGrpSpPr>
                  <a:grpSpLocks/>
                </p:cNvGrpSpPr>
                <p:nvPr userDrawn="1"/>
              </p:nvGrpSpPr>
              <p:grpSpPr bwMode="auto">
                <a:xfrm rot="-5400000">
                  <a:off x="5484" y="0"/>
                  <a:ext cx="174" cy="176"/>
                  <a:chOff x="1657" y="323"/>
                  <a:chExt cx="1691" cy="2560"/>
                </a:xfrm>
              </p:grpSpPr>
              <p:grpSp>
                <p:nvGrpSpPr>
                  <p:cNvPr id="6" name="Group 9"/>
                  <p:cNvGrpSpPr>
                    <a:grpSpLocks/>
                  </p:cNvGrpSpPr>
                  <p:nvPr/>
                </p:nvGrpSpPr>
                <p:grpSpPr bwMode="auto">
                  <a:xfrm>
                    <a:off x="1657" y="323"/>
                    <a:ext cx="1691" cy="2560"/>
                    <a:chOff x="1657" y="323"/>
                    <a:chExt cx="1691" cy="2560"/>
                  </a:xfrm>
                </p:grpSpPr>
                <p:sp>
                  <p:nvSpPr>
                    <p:cNvPr id="4106" name="Freeform 10"/>
                    <p:cNvSpPr>
                      <a:spLocks/>
                    </p:cNvSpPr>
                    <p:nvPr/>
                  </p:nvSpPr>
                  <p:spPr bwMode="auto">
                    <a:xfrm>
                      <a:off x="2117" y="323"/>
                      <a:ext cx="1231" cy="2560"/>
                    </a:xfrm>
                    <a:custGeom>
                      <a:avLst/>
                      <a:gdLst/>
                      <a:ahLst/>
                      <a:cxnLst>
                        <a:cxn ang="0">
                          <a:pos x="337" y="283"/>
                        </a:cxn>
                        <a:cxn ang="0">
                          <a:pos x="415" y="115"/>
                        </a:cxn>
                        <a:cxn ang="0">
                          <a:pos x="583" y="7"/>
                        </a:cxn>
                        <a:cxn ang="0">
                          <a:pos x="895" y="61"/>
                        </a:cxn>
                        <a:cxn ang="0">
                          <a:pos x="1051" y="349"/>
                        </a:cxn>
                        <a:cxn ang="0">
                          <a:pos x="979" y="769"/>
                        </a:cxn>
                        <a:cxn ang="0">
                          <a:pos x="943" y="943"/>
                        </a:cxn>
                        <a:cxn ang="0">
                          <a:pos x="1105" y="1075"/>
                        </a:cxn>
                        <a:cxn ang="0">
                          <a:pos x="1231" y="1525"/>
                        </a:cxn>
                        <a:cxn ang="0">
                          <a:pos x="1123" y="1969"/>
                        </a:cxn>
                        <a:cxn ang="0">
                          <a:pos x="907" y="2077"/>
                        </a:cxn>
                        <a:cxn ang="0">
                          <a:pos x="721" y="2059"/>
                        </a:cxn>
                        <a:cxn ang="0">
                          <a:pos x="655" y="2251"/>
                        </a:cxn>
                        <a:cxn ang="0">
                          <a:pos x="529" y="2527"/>
                        </a:cxn>
                        <a:cxn ang="0">
                          <a:pos x="211" y="2509"/>
                        </a:cxn>
                        <a:cxn ang="0">
                          <a:pos x="31" y="2227"/>
                        </a:cxn>
                        <a:cxn ang="0">
                          <a:pos x="25" y="1969"/>
                        </a:cxn>
                        <a:cxn ang="0">
                          <a:pos x="145" y="1651"/>
                        </a:cxn>
                        <a:cxn ang="0">
                          <a:pos x="259" y="1513"/>
                        </a:cxn>
                        <a:cxn ang="0">
                          <a:pos x="217" y="1729"/>
                        </a:cxn>
                        <a:cxn ang="0">
                          <a:pos x="73" y="2023"/>
                        </a:cxn>
                        <a:cxn ang="0">
                          <a:pos x="169" y="2323"/>
                        </a:cxn>
                        <a:cxn ang="0">
                          <a:pos x="439" y="2431"/>
                        </a:cxn>
                        <a:cxn ang="0">
                          <a:pos x="595" y="2227"/>
                        </a:cxn>
                        <a:cxn ang="0">
                          <a:pos x="577" y="1807"/>
                        </a:cxn>
                        <a:cxn ang="0">
                          <a:pos x="493" y="1531"/>
                        </a:cxn>
                        <a:cxn ang="0">
                          <a:pos x="535" y="1459"/>
                        </a:cxn>
                        <a:cxn ang="0">
                          <a:pos x="625" y="1633"/>
                        </a:cxn>
                        <a:cxn ang="0">
                          <a:pos x="721" y="1933"/>
                        </a:cxn>
                        <a:cxn ang="0">
                          <a:pos x="967" y="1963"/>
                        </a:cxn>
                        <a:cxn ang="0">
                          <a:pos x="1135" y="1687"/>
                        </a:cxn>
                        <a:cxn ang="0">
                          <a:pos x="1117" y="1273"/>
                        </a:cxn>
                        <a:cxn ang="0">
                          <a:pos x="883" y="1057"/>
                        </a:cxn>
                        <a:cxn ang="0">
                          <a:pos x="679" y="1129"/>
                        </a:cxn>
                        <a:cxn ang="0">
                          <a:pos x="577" y="1117"/>
                        </a:cxn>
                        <a:cxn ang="0">
                          <a:pos x="619" y="1033"/>
                        </a:cxn>
                        <a:cxn ang="0">
                          <a:pos x="811" y="937"/>
                        </a:cxn>
                        <a:cxn ang="0">
                          <a:pos x="949" y="613"/>
                        </a:cxn>
                        <a:cxn ang="0">
                          <a:pos x="883" y="175"/>
                        </a:cxn>
                        <a:cxn ang="0">
                          <a:pos x="619" y="103"/>
                        </a:cxn>
                        <a:cxn ang="0">
                          <a:pos x="391" y="355"/>
                        </a:cxn>
                        <a:cxn ang="0">
                          <a:pos x="403" y="763"/>
                        </a:cxn>
                        <a:cxn ang="0">
                          <a:pos x="343" y="949"/>
                        </a:cxn>
                        <a:cxn ang="0">
                          <a:pos x="289" y="685"/>
                        </a:cxn>
                        <a:cxn ang="0">
                          <a:pos x="307" y="367"/>
                        </a:cxn>
                      </a:cxnLst>
                      <a:rect l="0" t="0" r="r" b="b"/>
                      <a:pathLst>
                        <a:path w="1231" h="2560">
                          <a:moveTo>
                            <a:pt x="307" y="367"/>
                          </a:moveTo>
                          <a:cubicBezTo>
                            <a:pt x="317" y="336"/>
                            <a:pt x="326" y="303"/>
                            <a:pt x="337" y="283"/>
                          </a:cubicBezTo>
                          <a:cubicBezTo>
                            <a:pt x="348" y="263"/>
                            <a:pt x="360" y="275"/>
                            <a:pt x="373" y="247"/>
                          </a:cubicBezTo>
                          <a:cubicBezTo>
                            <a:pt x="386" y="219"/>
                            <a:pt x="400" y="147"/>
                            <a:pt x="415" y="115"/>
                          </a:cubicBezTo>
                          <a:cubicBezTo>
                            <a:pt x="430" y="83"/>
                            <a:pt x="435" y="73"/>
                            <a:pt x="463" y="55"/>
                          </a:cubicBezTo>
                          <a:cubicBezTo>
                            <a:pt x="491" y="37"/>
                            <a:pt x="536" y="14"/>
                            <a:pt x="583" y="7"/>
                          </a:cubicBezTo>
                          <a:cubicBezTo>
                            <a:pt x="630" y="0"/>
                            <a:pt x="693" y="4"/>
                            <a:pt x="745" y="13"/>
                          </a:cubicBezTo>
                          <a:cubicBezTo>
                            <a:pt x="797" y="22"/>
                            <a:pt x="852" y="34"/>
                            <a:pt x="895" y="61"/>
                          </a:cubicBezTo>
                          <a:cubicBezTo>
                            <a:pt x="938" y="88"/>
                            <a:pt x="977" y="127"/>
                            <a:pt x="1003" y="175"/>
                          </a:cubicBezTo>
                          <a:cubicBezTo>
                            <a:pt x="1029" y="223"/>
                            <a:pt x="1044" y="287"/>
                            <a:pt x="1051" y="349"/>
                          </a:cubicBezTo>
                          <a:cubicBezTo>
                            <a:pt x="1058" y="411"/>
                            <a:pt x="1057" y="477"/>
                            <a:pt x="1045" y="547"/>
                          </a:cubicBezTo>
                          <a:cubicBezTo>
                            <a:pt x="1033" y="617"/>
                            <a:pt x="995" y="712"/>
                            <a:pt x="979" y="769"/>
                          </a:cubicBezTo>
                          <a:cubicBezTo>
                            <a:pt x="963" y="826"/>
                            <a:pt x="955" y="860"/>
                            <a:pt x="949" y="889"/>
                          </a:cubicBezTo>
                          <a:cubicBezTo>
                            <a:pt x="943" y="918"/>
                            <a:pt x="936" y="925"/>
                            <a:pt x="943" y="943"/>
                          </a:cubicBezTo>
                          <a:cubicBezTo>
                            <a:pt x="950" y="961"/>
                            <a:pt x="964" y="975"/>
                            <a:pt x="991" y="997"/>
                          </a:cubicBezTo>
                          <a:cubicBezTo>
                            <a:pt x="1018" y="1019"/>
                            <a:pt x="1069" y="1033"/>
                            <a:pt x="1105" y="1075"/>
                          </a:cubicBezTo>
                          <a:cubicBezTo>
                            <a:pt x="1141" y="1117"/>
                            <a:pt x="1186" y="1174"/>
                            <a:pt x="1207" y="1249"/>
                          </a:cubicBezTo>
                          <a:cubicBezTo>
                            <a:pt x="1228" y="1324"/>
                            <a:pt x="1231" y="1441"/>
                            <a:pt x="1231" y="1525"/>
                          </a:cubicBezTo>
                          <a:cubicBezTo>
                            <a:pt x="1231" y="1609"/>
                            <a:pt x="1225" y="1679"/>
                            <a:pt x="1207" y="1753"/>
                          </a:cubicBezTo>
                          <a:cubicBezTo>
                            <a:pt x="1189" y="1827"/>
                            <a:pt x="1153" y="1917"/>
                            <a:pt x="1123" y="1969"/>
                          </a:cubicBezTo>
                          <a:cubicBezTo>
                            <a:pt x="1093" y="2021"/>
                            <a:pt x="1063" y="2047"/>
                            <a:pt x="1027" y="2065"/>
                          </a:cubicBezTo>
                          <a:cubicBezTo>
                            <a:pt x="991" y="2083"/>
                            <a:pt x="951" y="2079"/>
                            <a:pt x="907" y="2077"/>
                          </a:cubicBezTo>
                          <a:cubicBezTo>
                            <a:pt x="863" y="2075"/>
                            <a:pt x="794" y="2056"/>
                            <a:pt x="763" y="2053"/>
                          </a:cubicBezTo>
                          <a:cubicBezTo>
                            <a:pt x="732" y="2050"/>
                            <a:pt x="733" y="2050"/>
                            <a:pt x="721" y="2059"/>
                          </a:cubicBezTo>
                          <a:cubicBezTo>
                            <a:pt x="709" y="2068"/>
                            <a:pt x="702" y="2075"/>
                            <a:pt x="691" y="2107"/>
                          </a:cubicBezTo>
                          <a:cubicBezTo>
                            <a:pt x="680" y="2139"/>
                            <a:pt x="665" y="2205"/>
                            <a:pt x="655" y="2251"/>
                          </a:cubicBezTo>
                          <a:cubicBezTo>
                            <a:pt x="645" y="2297"/>
                            <a:pt x="652" y="2337"/>
                            <a:pt x="631" y="2383"/>
                          </a:cubicBezTo>
                          <a:cubicBezTo>
                            <a:pt x="610" y="2429"/>
                            <a:pt x="574" y="2498"/>
                            <a:pt x="529" y="2527"/>
                          </a:cubicBezTo>
                          <a:cubicBezTo>
                            <a:pt x="484" y="2556"/>
                            <a:pt x="414" y="2560"/>
                            <a:pt x="361" y="2557"/>
                          </a:cubicBezTo>
                          <a:cubicBezTo>
                            <a:pt x="308" y="2554"/>
                            <a:pt x="256" y="2537"/>
                            <a:pt x="211" y="2509"/>
                          </a:cubicBezTo>
                          <a:cubicBezTo>
                            <a:pt x="166" y="2481"/>
                            <a:pt x="121" y="2436"/>
                            <a:pt x="91" y="2389"/>
                          </a:cubicBezTo>
                          <a:cubicBezTo>
                            <a:pt x="61" y="2342"/>
                            <a:pt x="46" y="2275"/>
                            <a:pt x="31" y="2227"/>
                          </a:cubicBezTo>
                          <a:cubicBezTo>
                            <a:pt x="16" y="2179"/>
                            <a:pt x="2" y="2144"/>
                            <a:pt x="1" y="2101"/>
                          </a:cubicBezTo>
                          <a:cubicBezTo>
                            <a:pt x="0" y="2058"/>
                            <a:pt x="13" y="2018"/>
                            <a:pt x="25" y="1969"/>
                          </a:cubicBezTo>
                          <a:cubicBezTo>
                            <a:pt x="37" y="1920"/>
                            <a:pt x="53" y="1860"/>
                            <a:pt x="73" y="1807"/>
                          </a:cubicBezTo>
                          <a:cubicBezTo>
                            <a:pt x="93" y="1754"/>
                            <a:pt x="122" y="1698"/>
                            <a:pt x="145" y="1651"/>
                          </a:cubicBezTo>
                          <a:cubicBezTo>
                            <a:pt x="168" y="1604"/>
                            <a:pt x="192" y="1548"/>
                            <a:pt x="211" y="1525"/>
                          </a:cubicBezTo>
                          <a:cubicBezTo>
                            <a:pt x="230" y="1502"/>
                            <a:pt x="249" y="1502"/>
                            <a:pt x="259" y="1513"/>
                          </a:cubicBezTo>
                          <a:cubicBezTo>
                            <a:pt x="269" y="1524"/>
                            <a:pt x="278" y="1555"/>
                            <a:pt x="271" y="1591"/>
                          </a:cubicBezTo>
                          <a:cubicBezTo>
                            <a:pt x="264" y="1627"/>
                            <a:pt x="242" y="1682"/>
                            <a:pt x="217" y="1729"/>
                          </a:cubicBezTo>
                          <a:cubicBezTo>
                            <a:pt x="192" y="1776"/>
                            <a:pt x="145" y="1824"/>
                            <a:pt x="121" y="1873"/>
                          </a:cubicBezTo>
                          <a:cubicBezTo>
                            <a:pt x="97" y="1922"/>
                            <a:pt x="76" y="1970"/>
                            <a:pt x="73" y="2023"/>
                          </a:cubicBezTo>
                          <a:cubicBezTo>
                            <a:pt x="70" y="2076"/>
                            <a:pt x="87" y="2141"/>
                            <a:pt x="103" y="2191"/>
                          </a:cubicBezTo>
                          <a:cubicBezTo>
                            <a:pt x="119" y="2241"/>
                            <a:pt x="140" y="2285"/>
                            <a:pt x="169" y="2323"/>
                          </a:cubicBezTo>
                          <a:cubicBezTo>
                            <a:pt x="198" y="2361"/>
                            <a:pt x="232" y="2401"/>
                            <a:pt x="277" y="2419"/>
                          </a:cubicBezTo>
                          <a:cubicBezTo>
                            <a:pt x="322" y="2437"/>
                            <a:pt x="395" y="2440"/>
                            <a:pt x="439" y="2431"/>
                          </a:cubicBezTo>
                          <a:cubicBezTo>
                            <a:pt x="483" y="2422"/>
                            <a:pt x="515" y="2399"/>
                            <a:pt x="541" y="2365"/>
                          </a:cubicBezTo>
                          <a:cubicBezTo>
                            <a:pt x="567" y="2331"/>
                            <a:pt x="583" y="2280"/>
                            <a:pt x="595" y="2227"/>
                          </a:cubicBezTo>
                          <a:cubicBezTo>
                            <a:pt x="607" y="2174"/>
                            <a:pt x="616" y="2117"/>
                            <a:pt x="613" y="2047"/>
                          </a:cubicBezTo>
                          <a:cubicBezTo>
                            <a:pt x="610" y="1977"/>
                            <a:pt x="589" y="1871"/>
                            <a:pt x="577" y="1807"/>
                          </a:cubicBezTo>
                          <a:cubicBezTo>
                            <a:pt x="565" y="1743"/>
                            <a:pt x="555" y="1709"/>
                            <a:pt x="541" y="1663"/>
                          </a:cubicBezTo>
                          <a:cubicBezTo>
                            <a:pt x="527" y="1617"/>
                            <a:pt x="502" y="1561"/>
                            <a:pt x="493" y="1531"/>
                          </a:cubicBezTo>
                          <a:cubicBezTo>
                            <a:pt x="484" y="1501"/>
                            <a:pt x="480" y="1495"/>
                            <a:pt x="487" y="1483"/>
                          </a:cubicBezTo>
                          <a:cubicBezTo>
                            <a:pt x="494" y="1471"/>
                            <a:pt x="519" y="1455"/>
                            <a:pt x="535" y="1459"/>
                          </a:cubicBezTo>
                          <a:cubicBezTo>
                            <a:pt x="551" y="1463"/>
                            <a:pt x="568" y="1478"/>
                            <a:pt x="583" y="1507"/>
                          </a:cubicBezTo>
                          <a:cubicBezTo>
                            <a:pt x="598" y="1536"/>
                            <a:pt x="610" y="1583"/>
                            <a:pt x="625" y="1633"/>
                          </a:cubicBezTo>
                          <a:cubicBezTo>
                            <a:pt x="640" y="1683"/>
                            <a:pt x="657" y="1757"/>
                            <a:pt x="673" y="1807"/>
                          </a:cubicBezTo>
                          <a:cubicBezTo>
                            <a:pt x="689" y="1857"/>
                            <a:pt x="697" y="1905"/>
                            <a:pt x="721" y="1933"/>
                          </a:cubicBezTo>
                          <a:cubicBezTo>
                            <a:pt x="745" y="1961"/>
                            <a:pt x="776" y="1970"/>
                            <a:pt x="817" y="1975"/>
                          </a:cubicBezTo>
                          <a:cubicBezTo>
                            <a:pt x="858" y="1980"/>
                            <a:pt x="926" y="1980"/>
                            <a:pt x="967" y="1963"/>
                          </a:cubicBezTo>
                          <a:cubicBezTo>
                            <a:pt x="1008" y="1946"/>
                            <a:pt x="1035" y="1919"/>
                            <a:pt x="1063" y="1873"/>
                          </a:cubicBezTo>
                          <a:cubicBezTo>
                            <a:pt x="1091" y="1827"/>
                            <a:pt x="1122" y="1761"/>
                            <a:pt x="1135" y="1687"/>
                          </a:cubicBezTo>
                          <a:cubicBezTo>
                            <a:pt x="1148" y="1613"/>
                            <a:pt x="1144" y="1498"/>
                            <a:pt x="1141" y="1429"/>
                          </a:cubicBezTo>
                          <a:cubicBezTo>
                            <a:pt x="1138" y="1360"/>
                            <a:pt x="1140" y="1325"/>
                            <a:pt x="1117" y="1273"/>
                          </a:cubicBezTo>
                          <a:cubicBezTo>
                            <a:pt x="1094" y="1221"/>
                            <a:pt x="1042" y="1153"/>
                            <a:pt x="1003" y="1117"/>
                          </a:cubicBezTo>
                          <a:cubicBezTo>
                            <a:pt x="964" y="1081"/>
                            <a:pt x="919" y="1064"/>
                            <a:pt x="883" y="1057"/>
                          </a:cubicBezTo>
                          <a:cubicBezTo>
                            <a:pt x="847" y="1050"/>
                            <a:pt x="821" y="1063"/>
                            <a:pt x="787" y="1075"/>
                          </a:cubicBezTo>
                          <a:cubicBezTo>
                            <a:pt x="753" y="1087"/>
                            <a:pt x="706" y="1117"/>
                            <a:pt x="679" y="1129"/>
                          </a:cubicBezTo>
                          <a:cubicBezTo>
                            <a:pt x="652" y="1141"/>
                            <a:pt x="642" y="1149"/>
                            <a:pt x="625" y="1147"/>
                          </a:cubicBezTo>
                          <a:cubicBezTo>
                            <a:pt x="608" y="1145"/>
                            <a:pt x="584" y="1130"/>
                            <a:pt x="577" y="1117"/>
                          </a:cubicBezTo>
                          <a:cubicBezTo>
                            <a:pt x="570" y="1104"/>
                            <a:pt x="576" y="1083"/>
                            <a:pt x="583" y="1069"/>
                          </a:cubicBezTo>
                          <a:cubicBezTo>
                            <a:pt x="590" y="1055"/>
                            <a:pt x="599" y="1043"/>
                            <a:pt x="619" y="1033"/>
                          </a:cubicBezTo>
                          <a:cubicBezTo>
                            <a:pt x="639" y="1023"/>
                            <a:pt x="671" y="1025"/>
                            <a:pt x="703" y="1009"/>
                          </a:cubicBezTo>
                          <a:cubicBezTo>
                            <a:pt x="735" y="993"/>
                            <a:pt x="780" y="965"/>
                            <a:pt x="811" y="937"/>
                          </a:cubicBezTo>
                          <a:cubicBezTo>
                            <a:pt x="842" y="909"/>
                            <a:pt x="866" y="895"/>
                            <a:pt x="889" y="841"/>
                          </a:cubicBezTo>
                          <a:cubicBezTo>
                            <a:pt x="912" y="787"/>
                            <a:pt x="939" y="696"/>
                            <a:pt x="949" y="613"/>
                          </a:cubicBezTo>
                          <a:cubicBezTo>
                            <a:pt x="959" y="530"/>
                            <a:pt x="960" y="416"/>
                            <a:pt x="949" y="343"/>
                          </a:cubicBezTo>
                          <a:cubicBezTo>
                            <a:pt x="938" y="270"/>
                            <a:pt x="914" y="215"/>
                            <a:pt x="883" y="175"/>
                          </a:cubicBezTo>
                          <a:cubicBezTo>
                            <a:pt x="852" y="135"/>
                            <a:pt x="807" y="115"/>
                            <a:pt x="763" y="103"/>
                          </a:cubicBezTo>
                          <a:cubicBezTo>
                            <a:pt x="719" y="91"/>
                            <a:pt x="665" y="90"/>
                            <a:pt x="619" y="103"/>
                          </a:cubicBezTo>
                          <a:cubicBezTo>
                            <a:pt x="573" y="116"/>
                            <a:pt x="525" y="139"/>
                            <a:pt x="487" y="181"/>
                          </a:cubicBezTo>
                          <a:cubicBezTo>
                            <a:pt x="449" y="223"/>
                            <a:pt x="412" y="301"/>
                            <a:pt x="391" y="355"/>
                          </a:cubicBezTo>
                          <a:cubicBezTo>
                            <a:pt x="370" y="409"/>
                            <a:pt x="359" y="437"/>
                            <a:pt x="361" y="505"/>
                          </a:cubicBezTo>
                          <a:cubicBezTo>
                            <a:pt x="363" y="573"/>
                            <a:pt x="399" y="691"/>
                            <a:pt x="403" y="763"/>
                          </a:cubicBezTo>
                          <a:cubicBezTo>
                            <a:pt x="407" y="835"/>
                            <a:pt x="395" y="906"/>
                            <a:pt x="385" y="937"/>
                          </a:cubicBezTo>
                          <a:cubicBezTo>
                            <a:pt x="375" y="968"/>
                            <a:pt x="356" y="957"/>
                            <a:pt x="343" y="949"/>
                          </a:cubicBezTo>
                          <a:cubicBezTo>
                            <a:pt x="330" y="941"/>
                            <a:pt x="316" y="933"/>
                            <a:pt x="307" y="889"/>
                          </a:cubicBezTo>
                          <a:cubicBezTo>
                            <a:pt x="298" y="845"/>
                            <a:pt x="294" y="755"/>
                            <a:pt x="289" y="685"/>
                          </a:cubicBezTo>
                          <a:cubicBezTo>
                            <a:pt x="284" y="615"/>
                            <a:pt x="273" y="523"/>
                            <a:pt x="277" y="469"/>
                          </a:cubicBezTo>
                          <a:cubicBezTo>
                            <a:pt x="281" y="415"/>
                            <a:pt x="297" y="398"/>
                            <a:pt x="307" y="367"/>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4107" name="Freeform 11"/>
                    <p:cNvSpPr>
                      <a:spLocks/>
                    </p:cNvSpPr>
                    <p:nvPr/>
                  </p:nvSpPr>
                  <p:spPr bwMode="auto">
                    <a:xfrm>
                      <a:off x="1657" y="376"/>
                      <a:ext cx="865" cy="2071"/>
                    </a:xfrm>
                    <a:custGeom>
                      <a:avLst/>
                      <a:gdLst/>
                      <a:ahLst/>
                      <a:cxnLst>
                        <a:cxn ang="0">
                          <a:pos x="785" y="530"/>
                        </a:cxn>
                        <a:cxn ang="0">
                          <a:pos x="797" y="350"/>
                        </a:cxn>
                        <a:cxn ang="0">
                          <a:pos x="863" y="206"/>
                        </a:cxn>
                        <a:cxn ang="0">
                          <a:pos x="809" y="218"/>
                        </a:cxn>
                        <a:cxn ang="0">
                          <a:pos x="749" y="218"/>
                        </a:cxn>
                        <a:cxn ang="0">
                          <a:pos x="683" y="116"/>
                        </a:cxn>
                        <a:cxn ang="0">
                          <a:pos x="611" y="32"/>
                        </a:cxn>
                        <a:cxn ang="0">
                          <a:pos x="509" y="2"/>
                        </a:cxn>
                        <a:cxn ang="0">
                          <a:pos x="407" y="20"/>
                        </a:cxn>
                        <a:cxn ang="0">
                          <a:pos x="281" y="74"/>
                        </a:cxn>
                        <a:cxn ang="0">
                          <a:pos x="173" y="206"/>
                        </a:cxn>
                        <a:cxn ang="0">
                          <a:pos x="119" y="404"/>
                        </a:cxn>
                        <a:cxn ang="0">
                          <a:pos x="131" y="590"/>
                        </a:cxn>
                        <a:cxn ang="0">
                          <a:pos x="173" y="782"/>
                        </a:cxn>
                        <a:cxn ang="0">
                          <a:pos x="197" y="884"/>
                        </a:cxn>
                        <a:cxn ang="0">
                          <a:pos x="167" y="986"/>
                        </a:cxn>
                        <a:cxn ang="0">
                          <a:pos x="65" y="1124"/>
                        </a:cxn>
                        <a:cxn ang="0">
                          <a:pos x="17" y="1298"/>
                        </a:cxn>
                        <a:cxn ang="0">
                          <a:pos x="5" y="1550"/>
                        </a:cxn>
                        <a:cxn ang="0">
                          <a:pos x="47" y="1748"/>
                        </a:cxn>
                        <a:cxn ang="0">
                          <a:pos x="131" y="1898"/>
                        </a:cxn>
                        <a:cxn ang="0">
                          <a:pos x="299" y="1988"/>
                        </a:cxn>
                        <a:cxn ang="0">
                          <a:pos x="425" y="1982"/>
                        </a:cxn>
                        <a:cxn ang="0">
                          <a:pos x="467" y="1994"/>
                        </a:cxn>
                        <a:cxn ang="0">
                          <a:pos x="497" y="2066"/>
                        </a:cxn>
                        <a:cxn ang="0">
                          <a:pos x="497" y="1964"/>
                        </a:cxn>
                        <a:cxn ang="0">
                          <a:pos x="557" y="1778"/>
                        </a:cxn>
                        <a:cxn ang="0">
                          <a:pos x="617" y="1658"/>
                        </a:cxn>
                        <a:cxn ang="0">
                          <a:pos x="581" y="1700"/>
                        </a:cxn>
                        <a:cxn ang="0">
                          <a:pos x="515" y="1820"/>
                        </a:cxn>
                        <a:cxn ang="0">
                          <a:pos x="407" y="1904"/>
                        </a:cxn>
                        <a:cxn ang="0">
                          <a:pos x="269" y="1898"/>
                        </a:cxn>
                        <a:cxn ang="0">
                          <a:pos x="179" y="1814"/>
                        </a:cxn>
                        <a:cxn ang="0">
                          <a:pos x="113" y="1640"/>
                        </a:cxn>
                        <a:cxn ang="0">
                          <a:pos x="107" y="1394"/>
                        </a:cxn>
                        <a:cxn ang="0">
                          <a:pos x="137" y="1190"/>
                        </a:cxn>
                        <a:cxn ang="0">
                          <a:pos x="203" y="1070"/>
                        </a:cxn>
                        <a:cxn ang="0">
                          <a:pos x="323" y="1022"/>
                        </a:cxn>
                        <a:cxn ang="0">
                          <a:pos x="509" y="1076"/>
                        </a:cxn>
                        <a:cxn ang="0">
                          <a:pos x="611" y="1124"/>
                        </a:cxn>
                        <a:cxn ang="0">
                          <a:pos x="665" y="1100"/>
                        </a:cxn>
                        <a:cxn ang="0">
                          <a:pos x="659" y="1046"/>
                        </a:cxn>
                        <a:cxn ang="0">
                          <a:pos x="611" y="1004"/>
                        </a:cxn>
                        <a:cxn ang="0">
                          <a:pos x="497" y="980"/>
                        </a:cxn>
                        <a:cxn ang="0">
                          <a:pos x="323" y="896"/>
                        </a:cxn>
                        <a:cxn ang="0">
                          <a:pos x="233" y="680"/>
                        </a:cxn>
                        <a:cxn ang="0">
                          <a:pos x="209" y="416"/>
                        </a:cxn>
                        <a:cxn ang="0">
                          <a:pos x="317" y="170"/>
                        </a:cxn>
                        <a:cxn ang="0">
                          <a:pos x="485" y="110"/>
                        </a:cxn>
                        <a:cxn ang="0">
                          <a:pos x="617" y="164"/>
                        </a:cxn>
                        <a:cxn ang="0">
                          <a:pos x="707" y="290"/>
                        </a:cxn>
                        <a:cxn ang="0">
                          <a:pos x="737" y="428"/>
                        </a:cxn>
                        <a:cxn ang="0">
                          <a:pos x="773" y="602"/>
                        </a:cxn>
                        <a:cxn ang="0">
                          <a:pos x="809" y="584"/>
                        </a:cxn>
                        <a:cxn ang="0">
                          <a:pos x="785" y="530"/>
                        </a:cxn>
                      </a:cxnLst>
                      <a:rect l="0" t="0" r="r" b="b"/>
                      <a:pathLst>
                        <a:path w="865" h="2071">
                          <a:moveTo>
                            <a:pt x="785" y="530"/>
                          </a:moveTo>
                          <a:cubicBezTo>
                            <a:pt x="783" y="491"/>
                            <a:pt x="784" y="404"/>
                            <a:pt x="797" y="350"/>
                          </a:cubicBezTo>
                          <a:cubicBezTo>
                            <a:pt x="810" y="296"/>
                            <a:pt x="861" y="228"/>
                            <a:pt x="863" y="206"/>
                          </a:cubicBezTo>
                          <a:cubicBezTo>
                            <a:pt x="865" y="184"/>
                            <a:pt x="828" y="216"/>
                            <a:pt x="809" y="218"/>
                          </a:cubicBezTo>
                          <a:cubicBezTo>
                            <a:pt x="790" y="220"/>
                            <a:pt x="770" y="235"/>
                            <a:pt x="749" y="218"/>
                          </a:cubicBezTo>
                          <a:cubicBezTo>
                            <a:pt x="728" y="201"/>
                            <a:pt x="706" y="147"/>
                            <a:pt x="683" y="116"/>
                          </a:cubicBezTo>
                          <a:cubicBezTo>
                            <a:pt x="660" y="85"/>
                            <a:pt x="640" y="51"/>
                            <a:pt x="611" y="32"/>
                          </a:cubicBezTo>
                          <a:cubicBezTo>
                            <a:pt x="582" y="13"/>
                            <a:pt x="543" y="4"/>
                            <a:pt x="509" y="2"/>
                          </a:cubicBezTo>
                          <a:cubicBezTo>
                            <a:pt x="475" y="0"/>
                            <a:pt x="445" y="8"/>
                            <a:pt x="407" y="20"/>
                          </a:cubicBezTo>
                          <a:cubicBezTo>
                            <a:pt x="369" y="32"/>
                            <a:pt x="320" y="43"/>
                            <a:pt x="281" y="74"/>
                          </a:cubicBezTo>
                          <a:cubicBezTo>
                            <a:pt x="242" y="105"/>
                            <a:pt x="200" y="151"/>
                            <a:pt x="173" y="206"/>
                          </a:cubicBezTo>
                          <a:cubicBezTo>
                            <a:pt x="146" y="261"/>
                            <a:pt x="126" y="340"/>
                            <a:pt x="119" y="404"/>
                          </a:cubicBezTo>
                          <a:cubicBezTo>
                            <a:pt x="112" y="468"/>
                            <a:pt x="122" y="527"/>
                            <a:pt x="131" y="590"/>
                          </a:cubicBezTo>
                          <a:cubicBezTo>
                            <a:pt x="140" y="653"/>
                            <a:pt x="162" y="733"/>
                            <a:pt x="173" y="782"/>
                          </a:cubicBezTo>
                          <a:cubicBezTo>
                            <a:pt x="184" y="831"/>
                            <a:pt x="198" y="850"/>
                            <a:pt x="197" y="884"/>
                          </a:cubicBezTo>
                          <a:cubicBezTo>
                            <a:pt x="196" y="918"/>
                            <a:pt x="189" y="946"/>
                            <a:pt x="167" y="986"/>
                          </a:cubicBezTo>
                          <a:cubicBezTo>
                            <a:pt x="145" y="1026"/>
                            <a:pt x="90" y="1072"/>
                            <a:pt x="65" y="1124"/>
                          </a:cubicBezTo>
                          <a:cubicBezTo>
                            <a:pt x="40" y="1176"/>
                            <a:pt x="27" y="1227"/>
                            <a:pt x="17" y="1298"/>
                          </a:cubicBezTo>
                          <a:cubicBezTo>
                            <a:pt x="7" y="1369"/>
                            <a:pt x="0" y="1475"/>
                            <a:pt x="5" y="1550"/>
                          </a:cubicBezTo>
                          <a:cubicBezTo>
                            <a:pt x="10" y="1625"/>
                            <a:pt x="26" y="1690"/>
                            <a:pt x="47" y="1748"/>
                          </a:cubicBezTo>
                          <a:cubicBezTo>
                            <a:pt x="68" y="1806"/>
                            <a:pt x="89" y="1858"/>
                            <a:pt x="131" y="1898"/>
                          </a:cubicBezTo>
                          <a:cubicBezTo>
                            <a:pt x="173" y="1938"/>
                            <a:pt x="250" y="1974"/>
                            <a:pt x="299" y="1988"/>
                          </a:cubicBezTo>
                          <a:cubicBezTo>
                            <a:pt x="348" y="2002"/>
                            <a:pt x="397" y="1981"/>
                            <a:pt x="425" y="1982"/>
                          </a:cubicBezTo>
                          <a:cubicBezTo>
                            <a:pt x="453" y="1983"/>
                            <a:pt x="455" y="1980"/>
                            <a:pt x="467" y="1994"/>
                          </a:cubicBezTo>
                          <a:cubicBezTo>
                            <a:pt x="479" y="2008"/>
                            <a:pt x="492" y="2071"/>
                            <a:pt x="497" y="2066"/>
                          </a:cubicBezTo>
                          <a:cubicBezTo>
                            <a:pt x="502" y="2061"/>
                            <a:pt x="487" y="2012"/>
                            <a:pt x="497" y="1964"/>
                          </a:cubicBezTo>
                          <a:cubicBezTo>
                            <a:pt x="507" y="1916"/>
                            <a:pt x="537" y="1829"/>
                            <a:pt x="557" y="1778"/>
                          </a:cubicBezTo>
                          <a:cubicBezTo>
                            <a:pt x="577" y="1727"/>
                            <a:pt x="613" y="1671"/>
                            <a:pt x="617" y="1658"/>
                          </a:cubicBezTo>
                          <a:cubicBezTo>
                            <a:pt x="621" y="1645"/>
                            <a:pt x="598" y="1673"/>
                            <a:pt x="581" y="1700"/>
                          </a:cubicBezTo>
                          <a:cubicBezTo>
                            <a:pt x="564" y="1727"/>
                            <a:pt x="544" y="1786"/>
                            <a:pt x="515" y="1820"/>
                          </a:cubicBezTo>
                          <a:cubicBezTo>
                            <a:pt x="486" y="1854"/>
                            <a:pt x="448" y="1891"/>
                            <a:pt x="407" y="1904"/>
                          </a:cubicBezTo>
                          <a:cubicBezTo>
                            <a:pt x="366" y="1917"/>
                            <a:pt x="307" y="1913"/>
                            <a:pt x="269" y="1898"/>
                          </a:cubicBezTo>
                          <a:cubicBezTo>
                            <a:pt x="231" y="1883"/>
                            <a:pt x="205" y="1857"/>
                            <a:pt x="179" y="1814"/>
                          </a:cubicBezTo>
                          <a:cubicBezTo>
                            <a:pt x="153" y="1771"/>
                            <a:pt x="125" y="1710"/>
                            <a:pt x="113" y="1640"/>
                          </a:cubicBezTo>
                          <a:cubicBezTo>
                            <a:pt x="101" y="1570"/>
                            <a:pt x="103" y="1469"/>
                            <a:pt x="107" y="1394"/>
                          </a:cubicBezTo>
                          <a:cubicBezTo>
                            <a:pt x="111" y="1319"/>
                            <a:pt x="121" y="1244"/>
                            <a:pt x="137" y="1190"/>
                          </a:cubicBezTo>
                          <a:cubicBezTo>
                            <a:pt x="153" y="1136"/>
                            <a:pt x="172" y="1098"/>
                            <a:pt x="203" y="1070"/>
                          </a:cubicBezTo>
                          <a:cubicBezTo>
                            <a:pt x="234" y="1042"/>
                            <a:pt x="272" y="1021"/>
                            <a:pt x="323" y="1022"/>
                          </a:cubicBezTo>
                          <a:cubicBezTo>
                            <a:pt x="374" y="1023"/>
                            <a:pt x="461" y="1059"/>
                            <a:pt x="509" y="1076"/>
                          </a:cubicBezTo>
                          <a:cubicBezTo>
                            <a:pt x="557" y="1093"/>
                            <a:pt x="585" y="1120"/>
                            <a:pt x="611" y="1124"/>
                          </a:cubicBezTo>
                          <a:cubicBezTo>
                            <a:pt x="637" y="1128"/>
                            <a:pt x="657" y="1113"/>
                            <a:pt x="665" y="1100"/>
                          </a:cubicBezTo>
                          <a:cubicBezTo>
                            <a:pt x="673" y="1087"/>
                            <a:pt x="668" y="1062"/>
                            <a:pt x="659" y="1046"/>
                          </a:cubicBezTo>
                          <a:cubicBezTo>
                            <a:pt x="650" y="1030"/>
                            <a:pt x="638" y="1015"/>
                            <a:pt x="611" y="1004"/>
                          </a:cubicBezTo>
                          <a:cubicBezTo>
                            <a:pt x="584" y="993"/>
                            <a:pt x="545" y="998"/>
                            <a:pt x="497" y="980"/>
                          </a:cubicBezTo>
                          <a:cubicBezTo>
                            <a:pt x="449" y="962"/>
                            <a:pt x="367" y="946"/>
                            <a:pt x="323" y="896"/>
                          </a:cubicBezTo>
                          <a:cubicBezTo>
                            <a:pt x="279" y="846"/>
                            <a:pt x="252" y="760"/>
                            <a:pt x="233" y="680"/>
                          </a:cubicBezTo>
                          <a:cubicBezTo>
                            <a:pt x="214" y="600"/>
                            <a:pt x="195" y="501"/>
                            <a:pt x="209" y="416"/>
                          </a:cubicBezTo>
                          <a:cubicBezTo>
                            <a:pt x="223" y="331"/>
                            <a:pt x="271" y="221"/>
                            <a:pt x="317" y="170"/>
                          </a:cubicBezTo>
                          <a:cubicBezTo>
                            <a:pt x="363" y="119"/>
                            <a:pt x="435" y="111"/>
                            <a:pt x="485" y="110"/>
                          </a:cubicBezTo>
                          <a:cubicBezTo>
                            <a:pt x="535" y="109"/>
                            <a:pt x="580" y="134"/>
                            <a:pt x="617" y="164"/>
                          </a:cubicBezTo>
                          <a:cubicBezTo>
                            <a:pt x="654" y="194"/>
                            <a:pt x="687" y="246"/>
                            <a:pt x="707" y="290"/>
                          </a:cubicBezTo>
                          <a:cubicBezTo>
                            <a:pt x="727" y="334"/>
                            <a:pt x="726" y="376"/>
                            <a:pt x="737" y="428"/>
                          </a:cubicBezTo>
                          <a:cubicBezTo>
                            <a:pt x="748" y="480"/>
                            <a:pt x="761" y="576"/>
                            <a:pt x="773" y="602"/>
                          </a:cubicBezTo>
                          <a:cubicBezTo>
                            <a:pt x="785" y="628"/>
                            <a:pt x="807" y="597"/>
                            <a:pt x="809" y="584"/>
                          </a:cubicBezTo>
                          <a:cubicBezTo>
                            <a:pt x="811" y="571"/>
                            <a:pt x="787" y="569"/>
                            <a:pt x="785" y="53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grpSp>
              <p:sp>
                <p:nvSpPr>
                  <p:cNvPr id="4108" name="Oval 12"/>
                  <p:cNvSpPr>
                    <a:spLocks noChangeArrowheads="1"/>
                  </p:cNvSpPr>
                  <p:nvPr/>
                </p:nvSpPr>
                <p:spPr bwMode="auto">
                  <a:xfrm>
                    <a:off x="2400" y="1428"/>
                    <a:ext cx="168" cy="246"/>
                  </a:xfrm>
                  <a:prstGeom prst="ellipse">
                    <a:avLst/>
                  </a:prstGeom>
                  <a:solidFill>
                    <a:srgbClr val="E7D6B7"/>
                  </a:solidFill>
                  <a:ln w="9525">
                    <a:noFill/>
                    <a:round/>
                    <a:headEnd/>
                    <a:tailEnd/>
                  </a:ln>
                  <a:effectLst/>
                </p:spPr>
                <p:txBody>
                  <a:bodyPr wrap="none" anchor="ctr"/>
                  <a:lstStyle/>
                  <a:p>
                    <a:endParaRPr lang="en-AU"/>
                  </a:p>
                </p:txBody>
              </p:sp>
              <p:sp>
                <p:nvSpPr>
                  <p:cNvPr id="4109" name="Freeform 13"/>
                  <p:cNvSpPr>
                    <a:spLocks/>
                  </p:cNvSpPr>
                  <p:nvPr/>
                </p:nvSpPr>
                <p:spPr bwMode="auto">
                  <a:xfrm>
                    <a:off x="2595" y="741"/>
                    <a:ext cx="266" cy="521"/>
                  </a:xfrm>
                  <a:custGeom>
                    <a:avLst/>
                    <a:gdLst/>
                    <a:ahLst/>
                    <a:cxnLst>
                      <a:cxn ang="0">
                        <a:pos x="3" y="483"/>
                      </a:cxn>
                      <a:cxn ang="0">
                        <a:pos x="27" y="273"/>
                      </a:cxn>
                      <a:cxn ang="0">
                        <a:pos x="111" y="45"/>
                      </a:cxn>
                      <a:cxn ang="0">
                        <a:pos x="183" y="3"/>
                      </a:cxn>
                      <a:cxn ang="0">
                        <a:pos x="237" y="39"/>
                      </a:cxn>
                      <a:cxn ang="0">
                        <a:pos x="261" y="129"/>
                      </a:cxn>
                      <a:cxn ang="0">
                        <a:pos x="207" y="273"/>
                      </a:cxn>
                      <a:cxn ang="0">
                        <a:pos x="105" y="477"/>
                      </a:cxn>
                      <a:cxn ang="0">
                        <a:pos x="45" y="501"/>
                      </a:cxn>
                      <a:cxn ang="0">
                        <a:pos x="3" y="483"/>
                      </a:cxn>
                    </a:cxnLst>
                    <a:rect l="0" t="0" r="r" b="b"/>
                    <a:pathLst>
                      <a:path w="266" h="521">
                        <a:moveTo>
                          <a:pt x="3" y="483"/>
                        </a:moveTo>
                        <a:cubicBezTo>
                          <a:pt x="0" y="445"/>
                          <a:pt x="9" y="346"/>
                          <a:pt x="27" y="273"/>
                        </a:cubicBezTo>
                        <a:cubicBezTo>
                          <a:pt x="45" y="200"/>
                          <a:pt x="85" y="90"/>
                          <a:pt x="111" y="45"/>
                        </a:cubicBezTo>
                        <a:cubicBezTo>
                          <a:pt x="137" y="0"/>
                          <a:pt x="162" y="4"/>
                          <a:pt x="183" y="3"/>
                        </a:cubicBezTo>
                        <a:cubicBezTo>
                          <a:pt x="204" y="2"/>
                          <a:pt x="224" y="18"/>
                          <a:pt x="237" y="39"/>
                        </a:cubicBezTo>
                        <a:cubicBezTo>
                          <a:pt x="250" y="60"/>
                          <a:pt x="266" y="90"/>
                          <a:pt x="261" y="129"/>
                        </a:cubicBezTo>
                        <a:cubicBezTo>
                          <a:pt x="256" y="168"/>
                          <a:pt x="233" y="215"/>
                          <a:pt x="207" y="273"/>
                        </a:cubicBezTo>
                        <a:cubicBezTo>
                          <a:pt x="181" y="331"/>
                          <a:pt x="132" y="439"/>
                          <a:pt x="105" y="477"/>
                        </a:cubicBezTo>
                        <a:cubicBezTo>
                          <a:pt x="78" y="515"/>
                          <a:pt x="61" y="501"/>
                          <a:pt x="45" y="501"/>
                        </a:cubicBezTo>
                        <a:cubicBezTo>
                          <a:pt x="29" y="501"/>
                          <a:pt x="6" y="521"/>
                          <a:pt x="3" y="483"/>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4110" name="Freeform 14"/>
                  <p:cNvSpPr>
                    <a:spLocks/>
                  </p:cNvSpPr>
                  <p:nvPr/>
                </p:nvSpPr>
                <p:spPr bwMode="auto">
                  <a:xfrm>
                    <a:off x="2672" y="1593"/>
                    <a:ext cx="392" cy="340"/>
                  </a:xfrm>
                  <a:custGeom>
                    <a:avLst/>
                    <a:gdLst/>
                    <a:ahLst/>
                    <a:cxnLst>
                      <a:cxn ang="0">
                        <a:pos x="100" y="201"/>
                      </a:cxn>
                      <a:cxn ang="0">
                        <a:pos x="16" y="87"/>
                      </a:cxn>
                      <a:cxn ang="0">
                        <a:pos x="4" y="45"/>
                      </a:cxn>
                      <a:cxn ang="0">
                        <a:pos x="28" y="3"/>
                      </a:cxn>
                      <a:cxn ang="0">
                        <a:pos x="130" y="27"/>
                      </a:cxn>
                      <a:cxn ang="0">
                        <a:pos x="250" y="75"/>
                      </a:cxn>
                      <a:cxn ang="0">
                        <a:pos x="364" y="159"/>
                      </a:cxn>
                      <a:cxn ang="0">
                        <a:pos x="388" y="273"/>
                      </a:cxn>
                      <a:cxn ang="0">
                        <a:pos x="340" y="333"/>
                      </a:cxn>
                      <a:cxn ang="0">
                        <a:pos x="244" y="315"/>
                      </a:cxn>
                      <a:cxn ang="0">
                        <a:pos x="100" y="201"/>
                      </a:cxn>
                    </a:cxnLst>
                    <a:rect l="0" t="0" r="r" b="b"/>
                    <a:pathLst>
                      <a:path w="392" h="340">
                        <a:moveTo>
                          <a:pt x="100" y="201"/>
                        </a:moveTo>
                        <a:cubicBezTo>
                          <a:pt x="62" y="163"/>
                          <a:pt x="32" y="113"/>
                          <a:pt x="16" y="87"/>
                        </a:cubicBezTo>
                        <a:cubicBezTo>
                          <a:pt x="0" y="61"/>
                          <a:pt x="2" y="59"/>
                          <a:pt x="4" y="45"/>
                        </a:cubicBezTo>
                        <a:cubicBezTo>
                          <a:pt x="6" y="31"/>
                          <a:pt x="7" y="6"/>
                          <a:pt x="28" y="3"/>
                        </a:cubicBezTo>
                        <a:cubicBezTo>
                          <a:pt x="49" y="0"/>
                          <a:pt x="93" y="15"/>
                          <a:pt x="130" y="27"/>
                        </a:cubicBezTo>
                        <a:cubicBezTo>
                          <a:pt x="167" y="39"/>
                          <a:pt x="211" y="53"/>
                          <a:pt x="250" y="75"/>
                        </a:cubicBezTo>
                        <a:cubicBezTo>
                          <a:pt x="289" y="97"/>
                          <a:pt x="341" y="126"/>
                          <a:pt x="364" y="159"/>
                        </a:cubicBezTo>
                        <a:cubicBezTo>
                          <a:pt x="387" y="192"/>
                          <a:pt x="392" y="244"/>
                          <a:pt x="388" y="273"/>
                        </a:cubicBezTo>
                        <a:cubicBezTo>
                          <a:pt x="384" y="302"/>
                          <a:pt x="364" y="326"/>
                          <a:pt x="340" y="333"/>
                        </a:cubicBezTo>
                        <a:cubicBezTo>
                          <a:pt x="316" y="340"/>
                          <a:pt x="282" y="336"/>
                          <a:pt x="244" y="315"/>
                        </a:cubicBezTo>
                        <a:cubicBezTo>
                          <a:pt x="206" y="294"/>
                          <a:pt x="138" y="239"/>
                          <a:pt x="100" y="20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4111" name="Freeform 15"/>
                  <p:cNvSpPr>
                    <a:spLocks/>
                  </p:cNvSpPr>
                  <p:nvPr/>
                </p:nvSpPr>
                <p:spPr bwMode="auto">
                  <a:xfrm>
                    <a:off x="2412" y="1929"/>
                    <a:ext cx="151" cy="558"/>
                  </a:xfrm>
                  <a:custGeom>
                    <a:avLst/>
                    <a:gdLst/>
                    <a:ahLst/>
                    <a:cxnLst>
                      <a:cxn ang="0">
                        <a:pos x="18" y="165"/>
                      </a:cxn>
                      <a:cxn ang="0">
                        <a:pos x="42" y="39"/>
                      </a:cxn>
                      <a:cxn ang="0">
                        <a:pos x="66" y="3"/>
                      </a:cxn>
                      <a:cxn ang="0">
                        <a:pos x="108" y="27"/>
                      </a:cxn>
                      <a:cxn ang="0">
                        <a:pos x="138" y="165"/>
                      </a:cxn>
                      <a:cxn ang="0">
                        <a:pos x="144" y="423"/>
                      </a:cxn>
                      <a:cxn ang="0">
                        <a:pos x="96" y="543"/>
                      </a:cxn>
                      <a:cxn ang="0">
                        <a:pos x="24" y="513"/>
                      </a:cxn>
                      <a:cxn ang="0">
                        <a:pos x="0" y="315"/>
                      </a:cxn>
                      <a:cxn ang="0">
                        <a:pos x="18" y="165"/>
                      </a:cxn>
                    </a:cxnLst>
                    <a:rect l="0" t="0" r="r" b="b"/>
                    <a:pathLst>
                      <a:path w="151" h="558">
                        <a:moveTo>
                          <a:pt x="18" y="165"/>
                        </a:moveTo>
                        <a:cubicBezTo>
                          <a:pt x="25" y="119"/>
                          <a:pt x="34" y="66"/>
                          <a:pt x="42" y="39"/>
                        </a:cubicBezTo>
                        <a:cubicBezTo>
                          <a:pt x="50" y="12"/>
                          <a:pt x="55" y="5"/>
                          <a:pt x="66" y="3"/>
                        </a:cubicBezTo>
                        <a:cubicBezTo>
                          <a:pt x="77" y="1"/>
                          <a:pt x="96" y="0"/>
                          <a:pt x="108" y="27"/>
                        </a:cubicBezTo>
                        <a:cubicBezTo>
                          <a:pt x="120" y="54"/>
                          <a:pt x="132" y="99"/>
                          <a:pt x="138" y="165"/>
                        </a:cubicBezTo>
                        <a:cubicBezTo>
                          <a:pt x="144" y="231"/>
                          <a:pt x="151" y="360"/>
                          <a:pt x="144" y="423"/>
                        </a:cubicBezTo>
                        <a:cubicBezTo>
                          <a:pt x="137" y="486"/>
                          <a:pt x="116" y="528"/>
                          <a:pt x="96" y="543"/>
                        </a:cubicBezTo>
                        <a:cubicBezTo>
                          <a:pt x="76" y="558"/>
                          <a:pt x="40" y="551"/>
                          <a:pt x="24" y="513"/>
                        </a:cubicBezTo>
                        <a:cubicBezTo>
                          <a:pt x="8" y="475"/>
                          <a:pt x="0" y="372"/>
                          <a:pt x="0" y="315"/>
                        </a:cubicBezTo>
                        <a:cubicBezTo>
                          <a:pt x="0" y="258"/>
                          <a:pt x="11" y="211"/>
                          <a:pt x="18" y="165"/>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4112" name="Freeform 16"/>
                  <p:cNvSpPr>
                    <a:spLocks/>
                  </p:cNvSpPr>
                  <p:nvPr/>
                </p:nvSpPr>
                <p:spPr bwMode="auto">
                  <a:xfrm>
                    <a:off x="1907" y="1589"/>
                    <a:ext cx="392" cy="253"/>
                  </a:xfrm>
                  <a:custGeom>
                    <a:avLst/>
                    <a:gdLst/>
                    <a:ahLst/>
                    <a:cxnLst>
                      <a:cxn ang="0">
                        <a:pos x="175" y="61"/>
                      </a:cxn>
                      <a:cxn ang="0">
                        <a:pos x="307" y="19"/>
                      </a:cxn>
                      <a:cxn ang="0">
                        <a:pos x="367" y="7"/>
                      </a:cxn>
                      <a:cxn ang="0">
                        <a:pos x="385" y="61"/>
                      </a:cxn>
                      <a:cxn ang="0">
                        <a:pos x="325" y="133"/>
                      </a:cxn>
                      <a:cxn ang="0">
                        <a:pos x="193" y="223"/>
                      </a:cxn>
                      <a:cxn ang="0">
                        <a:pos x="37" y="247"/>
                      </a:cxn>
                      <a:cxn ang="0">
                        <a:pos x="1" y="187"/>
                      </a:cxn>
                      <a:cxn ang="0">
                        <a:pos x="43" y="115"/>
                      </a:cxn>
                      <a:cxn ang="0">
                        <a:pos x="175" y="61"/>
                      </a:cxn>
                    </a:cxnLst>
                    <a:rect l="0" t="0" r="r" b="b"/>
                    <a:pathLst>
                      <a:path w="392" h="253">
                        <a:moveTo>
                          <a:pt x="175" y="61"/>
                        </a:moveTo>
                        <a:cubicBezTo>
                          <a:pt x="219" y="45"/>
                          <a:pt x="275" y="28"/>
                          <a:pt x="307" y="19"/>
                        </a:cubicBezTo>
                        <a:cubicBezTo>
                          <a:pt x="339" y="10"/>
                          <a:pt x="354" y="0"/>
                          <a:pt x="367" y="7"/>
                        </a:cubicBezTo>
                        <a:cubicBezTo>
                          <a:pt x="380" y="14"/>
                          <a:pt x="392" y="40"/>
                          <a:pt x="385" y="61"/>
                        </a:cubicBezTo>
                        <a:cubicBezTo>
                          <a:pt x="378" y="82"/>
                          <a:pt x="357" y="106"/>
                          <a:pt x="325" y="133"/>
                        </a:cubicBezTo>
                        <a:cubicBezTo>
                          <a:pt x="293" y="160"/>
                          <a:pt x="241" y="204"/>
                          <a:pt x="193" y="223"/>
                        </a:cubicBezTo>
                        <a:cubicBezTo>
                          <a:pt x="145" y="242"/>
                          <a:pt x="69" y="253"/>
                          <a:pt x="37" y="247"/>
                        </a:cubicBezTo>
                        <a:cubicBezTo>
                          <a:pt x="5" y="241"/>
                          <a:pt x="0" y="209"/>
                          <a:pt x="1" y="187"/>
                        </a:cubicBezTo>
                        <a:cubicBezTo>
                          <a:pt x="2" y="165"/>
                          <a:pt x="15" y="136"/>
                          <a:pt x="43" y="115"/>
                        </a:cubicBezTo>
                        <a:cubicBezTo>
                          <a:pt x="71" y="94"/>
                          <a:pt x="131" y="77"/>
                          <a:pt x="175" y="61"/>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sp>
                <p:nvSpPr>
                  <p:cNvPr id="4113" name="Freeform 17"/>
                  <p:cNvSpPr>
                    <a:spLocks/>
                  </p:cNvSpPr>
                  <p:nvPr/>
                </p:nvSpPr>
                <p:spPr bwMode="auto">
                  <a:xfrm>
                    <a:off x="2094" y="930"/>
                    <a:ext cx="238" cy="386"/>
                  </a:xfrm>
                  <a:custGeom>
                    <a:avLst/>
                    <a:gdLst/>
                    <a:ahLst/>
                    <a:cxnLst>
                      <a:cxn ang="0">
                        <a:pos x="78" y="270"/>
                      </a:cxn>
                      <a:cxn ang="0">
                        <a:pos x="24" y="192"/>
                      </a:cxn>
                      <a:cxn ang="0">
                        <a:pos x="0" y="96"/>
                      </a:cxn>
                      <a:cxn ang="0">
                        <a:pos x="24" y="12"/>
                      </a:cxn>
                      <a:cxn ang="0">
                        <a:pos x="120" y="24"/>
                      </a:cxn>
                      <a:cxn ang="0">
                        <a:pos x="180" y="132"/>
                      </a:cxn>
                      <a:cxn ang="0">
                        <a:pos x="234" y="306"/>
                      </a:cxn>
                      <a:cxn ang="0">
                        <a:pos x="204" y="378"/>
                      </a:cxn>
                      <a:cxn ang="0">
                        <a:pos x="168" y="354"/>
                      </a:cxn>
                      <a:cxn ang="0">
                        <a:pos x="78" y="270"/>
                      </a:cxn>
                    </a:cxnLst>
                    <a:rect l="0" t="0" r="r" b="b"/>
                    <a:pathLst>
                      <a:path w="238" h="386">
                        <a:moveTo>
                          <a:pt x="78" y="270"/>
                        </a:moveTo>
                        <a:cubicBezTo>
                          <a:pt x="54" y="243"/>
                          <a:pt x="37" y="221"/>
                          <a:pt x="24" y="192"/>
                        </a:cubicBezTo>
                        <a:cubicBezTo>
                          <a:pt x="11" y="163"/>
                          <a:pt x="0" y="126"/>
                          <a:pt x="0" y="96"/>
                        </a:cubicBezTo>
                        <a:cubicBezTo>
                          <a:pt x="0" y="66"/>
                          <a:pt x="4" y="24"/>
                          <a:pt x="24" y="12"/>
                        </a:cubicBezTo>
                        <a:cubicBezTo>
                          <a:pt x="44" y="0"/>
                          <a:pt x="94" y="4"/>
                          <a:pt x="120" y="24"/>
                        </a:cubicBezTo>
                        <a:cubicBezTo>
                          <a:pt x="146" y="44"/>
                          <a:pt x="161" y="85"/>
                          <a:pt x="180" y="132"/>
                        </a:cubicBezTo>
                        <a:cubicBezTo>
                          <a:pt x="199" y="179"/>
                          <a:pt x="230" y="265"/>
                          <a:pt x="234" y="306"/>
                        </a:cubicBezTo>
                        <a:cubicBezTo>
                          <a:pt x="238" y="347"/>
                          <a:pt x="215" y="370"/>
                          <a:pt x="204" y="378"/>
                        </a:cubicBezTo>
                        <a:cubicBezTo>
                          <a:pt x="193" y="386"/>
                          <a:pt x="190" y="372"/>
                          <a:pt x="168" y="354"/>
                        </a:cubicBezTo>
                        <a:cubicBezTo>
                          <a:pt x="146" y="336"/>
                          <a:pt x="102" y="297"/>
                          <a:pt x="78" y="270"/>
                        </a:cubicBezTo>
                        <a:close/>
                      </a:path>
                    </a:pathLst>
                  </a:custGeom>
                  <a:solidFill>
                    <a:srgbClr val="E7D6B7"/>
                  </a:solidFill>
                  <a:ln w="9525" cap="flat" cmpd="sng">
                    <a:noFill/>
                    <a:prstDash val="solid"/>
                    <a:round/>
                    <a:headEnd type="none" w="med" len="med"/>
                    <a:tailEnd type="none" w="med" len="med"/>
                  </a:ln>
                  <a:effectLst/>
                </p:spPr>
                <p:txBody>
                  <a:bodyPr wrap="none" anchor="ctr"/>
                  <a:lstStyle/>
                  <a:p>
                    <a:endParaRPr lang="en-AU"/>
                  </a:p>
                </p:txBody>
              </p:sp>
            </p:grpSp>
            <p:pic>
              <p:nvPicPr>
                <p:cNvPr id="4114" name="Picture 18"/>
                <p:cNvPicPr>
                  <a:picLocks noChangeAspect="1" noChangeArrowheads="1"/>
                </p:cNvPicPr>
                <p:nvPr userDrawn="1"/>
              </p:nvPicPr>
              <p:blipFill>
                <a:blip r:embed="rId13"/>
                <a:srcRect/>
                <a:stretch>
                  <a:fillRect/>
                </a:stretch>
              </p:blipFill>
              <p:spPr bwMode="auto">
                <a:xfrm>
                  <a:off x="5280" y="144"/>
                  <a:ext cx="186" cy="183"/>
                </a:xfrm>
                <a:prstGeom prst="rect">
                  <a:avLst/>
                </a:prstGeom>
                <a:noFill/>
                <a:ln w="9525">
                  <a:noFill/>
                  <a:miter lim="800000"/>
                  <a:headEnd/>
                  <a:tailEnd/>
                </a:ln>
                <a:effectLst/>
              </p:spPr>
            </p:pic>
            <p:pic>
              <p:nvPicPr>
                <p:cNvPr id="4115" name="Picture 19"/>
                <p:cNvPicPr>
                  <a:picLocks noChangeAspect="1" noChangeArrowheads="1"/>
                </p:cNvPicPr>
                <p:nvPr userDrawn="1"/>
              </p:nvPicPr>
              <p:blipFill>
                <a:blip r:embed="rId13"/>
                <a:srcRect/>
                <a:stretch>
                  <a:fillRect/>
                </a:stretch>
              </p:blipFill>
              <p:spPr bwMode="auto">
                <a:xfrm>
                  <a:off x="5574" y="144"/>
                  <a:ext cx="186" cy="183"/>
                </a:xfrm>
                <a:prstGeom prst="rect">
                  <a:avLst/>
                </a:prstGeom>
                <a:noFill/>
                <a:ln w="9525">
                  <a:noFill/>
                  <a:miter lim="800000"/>
                  <a:headEnd/>
                  <a:tailEnd/>
                </a:ln>
                <a:effectLst/>
              </p:spPr>
            </p:pic>
            <p:pic>
              <p:nvPicPr>
                <p:cNvPr id="4116" name="Picture 20"/>
                <p:cNvPicPr>
                  <a:picLocks noChangeAspect="1" noChangeArrowheads="1"/>
                </p:cNvPicPr>
                <p:nvPr userDrawn="1"/>
              </p:nvPicPr>
              <p:blipFill>
                <a:blip r:embed="rId13"/>
                <a:srcRect/>
                <a:stretch>
                  <a:fillRect/>
                </a:stretch>
              </p:blipFill>
              <p:spPr bwMode="auto">
                <a:xfrm>
                  <a:off x="5424" y="336"/>
                  <a:ext cx="186" cy="183"/>
                </a:xfrm>
                <a:prstGeom prst="rect">
                  <a:avLst/>
                </a:prstGeom>
                <a:noFill/>
                <a:ln w="9525">
                  <a:noFill/>
                  <a:miter lim="800000"/>
                  <a:headEnd/>
                  <a:tailEnd/>
                </a:ln>
                <a:effectLst/>
              </p:spPr>
            </p:pic>
            <p:pic>
              <p:nvPicPr>
                <p:cNvPr id="4117" name="Picture 21"/>
                <p:cNvPicPr>
                  <a:picLocks noChangeAspect="1" noChangeArrowheads="1"/>
                </p:cNvPicPr>
                <p:nvPr userDrawn="1"/>
              </p:nvPicPr>
              <p:blipFill>
                <a:blip r:embed="rId13"/>
                <a:srcRect/>
                <a:stretch>
                  <a:fillRect/>
                </a:stretch>
              </p:blipFill>
              <p:spPr bwMode="auto">
                <a:xfrm>
                  <a:off x="5376" y="576"/>
                  <a:ext cx="186" cy="183"/>
                </a:xfrm>
                <a:prstGeom prst="rect">
                  <a:avLst/>
                </a:prstGeom>
                <a:noFill/>
                <a:ln w="9525">
                  <a:noFill/>
                  <a:miter lim="800000"/>
                  <a:headEnd/>
                  <a:tailEnd/>
                </a:ln>
                <a:effectLst/>
              </p:spPr>
            </p:pic>
            <p:pic>
              <p:nvPicPr>
                <p:cNvPr id="4118" name="Picture 22"/>
                <p:cNvPicPr>
                  <a:picLocks noChangeAspect="1" noChangeArrowheads="1"/>
                </p:cNvPicPr>
                <p:nvPr userDrawn="1"/>
              </p:nvPicPr>
              <p:blipFill>
                <a:blip r:embed="rId13"/>
                <a:srcRect/>
                <a:stretch>
                  <a:fillRect/>
                </a:stretch>
              </p:blipFill>
              <p:spPr bwMode="auto">
                <a:xfrm>
                  <a:off x="5574" y="528"/>
                  <a:ext cx="186" cy="183"/>
                </a:xfrm>
                <a:prstGeom prst="rect">
                  <a:avLst/>
                </a:prstGeom>
                <a:noFill/>
                <a:ln w="9525">
                  <a:noFill/>
                  <a:miter lim="800000"/>
                  <a:headEnd/>
                  <a:tailEnd/>
                </a:ln>
                <a:effectLst/>
              </p:spPr>
            </p:pic>
            <p:pic>
              <p:nvPicPr>
                <p:cNvPr id="4119" name="Picture 23"/>
                <p:cNvPicPr>
                  <a:picLocks noChangeAspect="1" noChangeArrowheads="1"/>
                </p:cNvPicPr>
                <p:nvPr userDrawn="1"/>
              </p:nvPicPr>
              <p:blipFill>
                <a:blip r:embed="rId13"/>
                <a:srcRect/>
                <a:stretch>
                  <a:fillRect/>
                </a:stretch>
              </p:blipFill>
              <p:spPr bwMode="auto">
                <a:xfrm>
                  <a:off x="5472" y="768"/>
                  <a:ext cx="186" cy="183"/>
                </a:xfrm>
                <a:prstGeom prst="rect">
                  <a:avLst/>
                </a:prstGeom>
                <a:noFill/>
                <a:ln w="9525">
                  <a:noFill/>
                  <a:miter lim="800000"/>
                  <a:headEnd/>
                  <a:tailEnd/>
                </a:ln>
                <a:effectLst/>
              </p:spPr>
            </p:pic>
            <p:pic>
              <p:nvPicPr>
                <p:cNvPr id="4120" name="Picture 24"/>
                <p:cNvPicPr>
                  <a:picLocks noChangeAspect="1" noChangeArrowheads="1"/>
                </p:cNvPicPr>
                <p:nvPr userDrawn="1"/>
              </p:nvPicPr>
              <p:blipFill>
                <a:blip r:embed="rId13"/>
                <a:srcRect/>
                <a:stretch>
                  <a:fillRect/>
                </a:stretch>
              </p:blipFill>
              <p:spPr bwMode="auto">
                <a:xfrm>
                  <a:off x="5574" y="1008"/>
                  <a:ext cx="186" cy="183"/>
                </a:xfrm>
                <a:prstGeom prst="rect">
                  <a:avLst/>
                </a:prstGeom>
                <a:noFill/>
                <a:ln w="9525">
                  <a:noFill/>
                  <a:miter lim="800000"/>
                  <a:headEnd/>
                  <a:tailEnd/>
                </a:ln>
                <a:effectLst/>
              </p:spPr>
            </p:pic>
            <p:pic>
              <p:nvPicPr>
                <p:cNvPr id="4121" name="Picture 25"/>
                <p:cNvPicPr>
                  <a:picLocks noChangeAspect="1" noChangeArrowheads="1"/>
                </p:cNvPicPr>
                <p:nvPr userDrawn="1"/>
              </p:nvPicPr>
              <p:blipFill>
                <a:blip r:embed="rId13"/>
                <a:srcRect/>
                <a:stretch>
                  <a:fillRect/>
                </a:stretch>
              </p:blipFill>
              <p:spPr bwMode="auto">
                <a:xfrm>
                  <a:off x="5574" y="1248"/>
                  <a:ext cx="186" cy="183"/>
                </a:xfrm>
                <a:prstGeom prst="rect">
                  <a:avLst/>
                </a:prstGeom>
                <a:noFill/>
                <a:ln w="9525">
                  <a:noFill/>
                  <a:miter lim="800000"/>
                  <a:headEnd/>
                  <a:tailEnd/>
                </a:ln>
                <a:effectLst/>
              </p:spPr>
            </p:pic>
          </p:grpSp>
          <p:grpSp>
            <p:nvGrpSpPr>
              <p:cNvPr id="7" name="Group 26"/>
              <p:cNvGrpSpPr>
                <a:grpSpLocks/>
              </p:cNvGrpSpPr>
              <p:nvPr userDrawn="1"/>
            </p:nvGrpSpPr>
            <p:grpSpPr bwMode="auto">
              <a:xfrm>
                <a:off x="4944" y="1008"/>
                <a:ext cx="522" cy="2967"/>
                <a:chOff x="4944" y="1008"/>
                <a:chExt cx="522" cy="2967"/>
              </a:xfrm>
            </p:grpSpPr>
            <p:pic>
              <p:nvPicPr>
                <p:cNvPr id="4123" name="Picture 27"/>
                <p:cNvPicPr>
                  <a:picLocks noChangeAspect="1" noChangeArrowheads="1"/>
                </p:cNvPicPr>
                <p:nvPr userDrawn="1"/>
              </p:nvPicPr>
              <p:blipFill>
                <a:blip r:embed="rId13"/>
                <a:srcRect/>
                <a:stretch>
                  <a:fillRect/>
                </a:stretch>
              </p:blipFill>
              <p:spPr bwMode="auto">
                <a:xfrm>
                  <a:off x="5136" y="1008"/>
                  <a:ext cx="186" cy="183"/>
                </a:xfrm>
                <a:prstGeom prst="rect">
                  <a:avLst/>
                </a:prstGeom>
                <a:noFill/>
                <a:ln w="9525">
                  <a:noFill/>
                  <a:miter lim="800000"/>
                  <a:headEnd/>
                  <a:tailEnd/>
                </a:ln>
                <a:effectLst/>
              </p:spPr>
            </p:pic>
            <p:pic>
              <p:nvPicPr>
                <p:cNvPr id="4124" name="Picture 28"/>
                <p:cNvPicPr>
                  <a:picLocks noChangeAspect="1" noChangeArrowheads="1"/>
                </p:cNvPicPr>
                <p:nvPr userDrawn="1"/>
              </p:nvPicPr>
              <p:blipFill>
                <a:blip r:embed="rId13"/>
                <a:srcRect/>
                <a:stretch>
                  <a:fillRect/>
                </a:stretch>
              </p:blipFill>
              <p:spPr bwMode="auto">
                <a:xfrm>
                  <a:off x="5184" y="1200"/>
                  <a:ext cx="186" cy="183"/>
                </a:xfrm>
                <a:prstGeom prst="rect">
                  <a:avLst/>
                </a:prstGeom>
                <a:noFill/>
                <a:ln w="9525">
                  <a:noFill/>
                  <a:miter lim="800000"/>
                  <a:headEnd/>
                  <a:tailEnd/>
                </a:ln>
                <a:effectLst/>
              </p:spPr>
            </p:pic>
            <p:pic>
              <p:nvPicPr>
                <p:cNvPr id="4125" name="Picture 29"/>
                <p:cNvPicPr>
                  <a:picLocks noChangeAspect="1" noChangeArrowheads="1"/>
                </p:cNvPicPr>
                <p:nvPr userDrawn="1"/>
              </p:nvPicPr>
              <p:blipFill>
                <a:blip r:embed="rId13"/>
                <a:srcRect/>
                <a:stretch>
                  <a:fillRect/>
                </a:stretch>
              </p:blipFill>
              <p:spPr bwMode="auto">
                <a:xfrm>
                  <a:off x="5136" y="1584"/>
                  <a:ext cx="186" cy="183"/>
                </a:xfrm>
                <a:prstGeom prst="rect">
                  <a:avLst/>
                </a:prstGeom>
                <a:noFill/>
                <a:ln w="9525">
                  <a:noFill/>
                  <a:miter lim="800000"/>
                  <a:headEnd/>
                  <a:tailEnd/>
                </a:ln>
                <a:effectLst/>
              </p:spPr>
            </p:pic>
            <p:pic>
              <p:nvPicPr>
                <p:cNvPr id="4126" name="Picture 30"/>
                <p:cNvPicPr>
                  <a:picLocks noChangeAspect="1" noChangeArrowheads="1"/>
                </p:cNvPicPr>
                <p:nvPr userDrawn="1"/>
              </p:nvPicPr>
              <p:blipFill>
                <a:blip r:embed="rId13"/>
                <a:srcRect/>
                <a:stretch>
                  <a:fillRect/>
                </a:stretch>
              </p:blipFill>
              <p:spPr bwMode="auto">
                <a:xfrm>
                  <a:off x="5280" y="1728"/>
                  <a:ext cx="186" cy="183"/>
                </a:xfrm>
                <a:prstGeom prst="rect">
                  <a:avLst/>
                </a:prstGeom>
                <a:noFill/>
                <a:ln w="9525">
                  <a:noFill/>
                  <a:miter lim="800000"/>
                  <a:headEnd/>
                  <a:tailEnd/>
                </a:ln>
                <a:effectLst/>
              </p:spPr>
            </p:pic>
            <p:pic>
              <p:nvPicPr>
                <p:cNvPr id="4127" name="Picture 31"/>
                <p:cNvPicPr>
                  <a:picLocks noChangeAspect="1" noChangeArrowheads="1"/>
                </p:cNvPicPr>
                <p:nvPr userDrawn="1"/>
              </p:nvPicPr>
              <p:blipFill>
                <a:blip r:embed="rId13"/>
                <a:srcRect/>
                <a:stretch>
                  <a:fillRect/>
                </a:stretch>
              </p:blipFill>
              <p:spPr bwMode="auto">
                <a:xfrm>
                  <a:off x="5040" y="1824"/>
                  <a:ext cx="186" cy="183"/>
                </a:xfrm>
                <a:prstGeom prst="rect">
                  <a:avLst/>
                </a:prstGeom>
                <a:noFill/>
                <a:ln w="9525">
                  <a:noFill/>
                  <a:miter lim="800000"/>
                  <a:headEnd/>
                  <a:tailEnd/>
                </a:ln>
                <a:effectLst/>
              </p:spPr>
            </p:pic>
            <p:pic>
              <p:nvPicPr>
                <p:cNvPr id="4128" name="Picture 32"/>
                <p:cNvPicPr>
                  <a:picLocks noChangeAspect="1" noChangeArrowheads="1"/>
                </p:cNvPicPr>
                <p:nvPr userDrawn="1"/>
              </p:nvPicPr>
              <p:blipFill>
                <a:blip r:embed="rId13"/>
                <a:srcRect/>
                <a:stretch>
                  <a:fillRect/>
                </a:stretch>
              </p:blipFill>
              <p:spPr bwMode="auto">
                <a:xfrm>
                  <a:off x="5088" y="2016"/>
                  <a:ext cx="186" cy="183"/>
                </a:xfrm>
                <a:prstGeom prst="rect">
                  <a:avLst/>
                </a:prstGeom>
                <a:noFill/>
                <a:ln w="9525">
                  <a:noFill/>
                  <a:miter lim="800000"/>
                  <a:headEnd/>
                  <a:tailEnd/>
                </a:ln>
                <a:effectLst/>
              </p:spPr>
            </p:pic>
            <p:pic>
              <p:nvPicPr>
                <p:cNvPr id="4129" name="Picture 33"/>
                <p:cNvPicPr>
                  <a:picLocks noChangeAspect="1" noChangeArrowheads="1"/>
                </p:cNvPicPr>
                <p:nvPr userDrawn="1"/>
              </p:nvPicPr>
              <p:blipFill>
                <a:blip r:embed="rId13"/>
                <a:srcRect/>
                <a:stretch>
                  <a:fillRect/>
                </a:stretch>
              </p:blipFill>
              <p:spPr bwMode="auto">
                <a:xfrm>
                  <a:off x="5280" y="2064"/>
                  <a:ext cx="186" cy="183"/>
                </a:xfrm>
                <a:prstGeom prst="rect">
                  <a:avLst/>
                </a:prstGeom>
                <a:noFill/>
                <a:ln w="9525">
                  <a:noFill/>
                  <a:miter lim="800000"/>
                  <a:headEnd/>
                  <a:tailEnd/>
                </a:ln>
                <a:effectLst/>
              </p:spPr>
            </p:pic>
            <p:pic>
              <p:nvPicPr>
                <p:cNvPr id="4130" name="Picture 34"/>
                <p:cNvPicPr>
                  <a:picLocks noChangeAspect="1" noChangeArrowheads="1"/>
                </p:cNvPicPr>
                <p:nvPr userDrawn="1"/>
              </p:nvPicPr>
              <p:blipFill>
                <a:blip r:embed="rId13"/>
                <a:srcRect/>
                <a:stretch>
                  <a:fillRect/>
                </a:stretch>
              </p:blipFill>
              <p:spPr bwMode="auto">
                <a:xfrm>
                  <a:off x="5232" y="2352"/>
                  <a:ext cx="186" cy="183"/>
                </a:xfrm>
                <a:prstGeom prst="rect">
                  <a:avLst/>
                </a:prstGeom>
                <a:noFill/>
                <a:ln w="9525">
                  <a:noFill/>
                  <a:miter lim="800000"/>
                  <a:headEnd/>
                  <a:tailEnd/>
                </a:ln>
                <a:effectLst/>
              </p:spPr>
            </p:pic>
            <p:pic>
              <p:nvPicPr>
                <p:cNvPr id="4131" name="Picture 35"/>
                <p:cNvPicPr>
                  <a:picLocks noChangeAspect="1" noChangeArrowheads="1"/>
                </p:cNvPicPr>
                <p:nvPr userDrawn="1"/>
              </p:nvPicPr>
              <p:blipFill>
                <a:blip r:embed="rId13"/>
                <a:srcRect/>
                <a:stretch>
                  <a:fillRect/>
                </a:stretch>
              </p:blipFill>
              <p:spPr bwMode="auto">
                <a:xfrm>
                  <a:off x="4992" y="2208"/>
                  <a:ext cx="186" cy="183"/>
                </a:xfrm>
                <a:prstGeom prst="rect">
                  <a:avLst/>
                </a:prstGeom>
                <a:noFill/>
                <a:ln w="9525">
                  <a:noFill/>
                  <a:miter lim="800000"/>
                  <a:headEnd/>
                  <a:tailEnd/>
                </a:ln>
                <a:effectLst/>
              </p:spPr>
            </p:pic>
            <p:pic>
              <p:nvPicPr>
                <p:cNvPr id="4132" name="Picture 36"/>
                <p:cNvPicPr>
                  <a:picLocks noChangeAspect="1" noChangeArrowheads="1"/>
                </p:cNvPicPr>
                <p:nvPr userDrawn="1"/>
              </p:nvPicPr>
              <p:blipFill>
                <a:blip r:embed="rId13"/>
                <a:srcRect/>
                <a:stretch>
                  <a:fillRect/>
                </a:stretch>
              </p:blipFill>
              <p:spPr bwMode="auto">
                <a:xfrm>
                  <a:off x="4992" y="2448"/>
                  <a:ext cx="186" cy="183"/>
                </a:xfrm>
                <a:prstGeom prst="rect">
                  <a:avLst/>
                </a:prstGeom>
                <a:noFill/>
                <a:ln w="9525">
                  <a:noFill/>
                  <a:miter lim="800000"/>
                  <a:headEnd/>
                  <a:tailEnd/>
                </a:ln>
                <a:effectLst/>
              </p:spPr>
            </p:pic>
            <p:pic>
              <p:nvPicPr>
                <p:cNvPr id="4133" name="Picture 37"/>
                <p:cNvPicPr>
                  <a:picLocks noChangeAspect="1" noChangeArrowheads="1"/>
                </p:cNvPicPr>
                <p:nvPr userDrawn="1"/>
              </p:nvPicPr>
              <p:blipFill>
                <a:blip r:embed="rId13"/>
                <a:srcRect/>
                <a:stretch>
                  <a:fillRect/>
                </a:stretch>
              </p:blipFill>
              <p:spPr bwMode="auto">
                <a:xfrm>
                  <a:off x="5136" y="2592"/>
                  <a:ext cx="186" cy="183"/>
                </a:xfrm>
                <a:prstGeom prst="rect">
                  <a:avLst/>
                </a:prstGeom>
                <a:noFill/>
                <a:ln w="9525">
                  <a:noFill/>
                  <a:miter lim="800000"/>
                  <a:headEnd/>
                  <a:tailEnd/>
                </a:ln>
                <a:effectLst/>
              </p:spPr>
            </p:pic>
            <p:pic>
              <p:nvPicPr>
                <p:cNvPr id="4134" name="Picture 38"/>
                <p:cNvPicPr>
                  <a:picLocks noChangeAspect="1" noChangeArrowheads="1"/>
                </p:cNvPicPr>
                <p:nvPr userDrawn="1"/>
              </p:nvPicPr>
              <p:blipFill>
                <a:blip r:embed="rId13"/>
                <a:srcRect/>
                <a:stretch>
                  <a:fillRect/>
                </a:stretch>
              </p:blipFill>
              <p:spPr bwMode="auto">
                <a:xfrm>
                  <a:off x="5232" y="1392"/>
                  <a:ext cx="186" cy="183"/>
                </a:xfrm>
                <a:prstGeom prst="rect">
                  <a:avLst/>
                </a:prstGeom>
                <a:noFill/>
                <a:ln w="9525">
                  <a:noFill/>
                  <a:miter lim="800000"/>
                  <a:headEnd/>
                  <a:tailEnd/>
                </a:ln>
                <a:effectLst/>
              </p:spPr>
            </p:pic>
            <p:pic>
              <p:nvPicPr>
                <p:cNvPr id="4135" name="Picture 39"/>
                <p:cNvPicPr>
                  <a:picLocks noChangeAspect="1" noChangeArrowheads="1"/>
                </p:cNvPicPr>
                <p:nvPr userDrawn="1"/>
              </p:nvPicPr>
              <p:blipFill>
                <a:blip r:embed="rId13"/>
                <a:srcRect/>
                <a:stretch>
                  <a:fillRect/>
                </a:stretch>
              </p:blipFill>
              <p:spPr bwMode="auto">
                <a:xfrm>
                  <a:off x="4944" y="2736"/>
                  <a:ext cx="186" cy="183"/>
                </a:xfrm>
                <a:prstGeom prst="rect">
                  <a:avLst/>
                </a:prstGeom>
                <a:noFill/>
                <a:ln w="9525">
                  <a:noFill/>
                  <a:miter lim="800000"/>
                  <a:headEnd/>
                  <a:tailEnd/>
                </a:ln>
                <a:effectLst/>
              </p:spPr>
            </p:pic>
            <p:pic>
              <p:nvPicPr>
                <p:cNvPr id="4136" name="Picture 40"/>
                <p:cNvPicPr>
                  <a:picLocks noChangeAspect="1" noChangeArrowheads="1"/>
                </p:cNvPicPr>
                <p:nvPr userDrawn="1"/>
              </p:nvPicPr>
              <p:blipFill>
                <a:blip r:embed="rId13"/>
                <a:srcRect/>
                <a:stretch>
                  <a:fillRect/>
                </a:stretch>
              </p:blipFill>
              <p:spPr bwMode="auto">
                <a:xfrm>
                  <a:off x="4992" y="3072"/>
                  <a:ext cx="186" cy="183"/>
                </a:xfrm>
                <a:prstGeom prst="rect">
                  <a:avLst/>
                </a:prstGeom>
                <a:noFill/>
                <a:ln w="9525">
                  <a:noFill/>
                  <a:miter lim="800000"/>
                  <a:headEnd/>
                  <a:tailEnd/>
                </a:ln>
                <a:effectLst/>
              </p:spPr>
            </p:pic>
            <p:pic>
              <p:nvPicPr>
                <p:cNvPr id="4137" name="Picture 41"/>
                <p:cNvPicPr>
                  <a:picLocks noChangeAspect="1" noChangeArrowheads="1"/>
                </p:cNvPicPr>
                <p:nvPr userDrawn="1"/>
              </p:nvPicPr>
              <p:blipFill>
                <a:blip r:embed="rId13"/>
                <a:srcRect/>
                <a:stretch>
                  <a:fillRect/>
                </a:stretch>
              </p:blipFill>
              <p:spPr bwMode="auto">
                <a:xfrm>
                  <a:off x="5232" y="3312"/>
                  <a:ext cx="186" cy="183"/>
                </a:xfrm>
                <a:prstGeom prst="rect">
                  <a:avLst/>
                </a:prstGeom>
                <a:noFill/>
                <a:ln w="9525">
                  <a:noFill/>
                  <a:miter lim="800000"/>
                  <a:headEnd/>
                  <a:tailEnd/>
                </a:ln>
                <a:effectLst/>
              </p:spPr>
            </p:pic>
            <p:pic>
              <p:nvPicPr>
                <p:cNvPr id="4138" name="Picture 42"/>
                <p:cNvPicPr>
                  <a:picLocks noChangeAspect="1" noChangeArrowheads="1"/>
                </p:cNvPicPr>
                <p:nvPr userDrawn="1"/>
              </p:nvPicPr>
              <p:blipFill>
                <a:blip r:embed="rId13"/>
                <a:srcRect/>
                <a:stretch>
                  <a:fillRect/>
                </a:stretch>
              </p:blipFill>
              <p:spPr bwMode="auto">
                <a:xfrm>
                  <a:off x="4992" y="3408"/>
                  <a:ext cx="186" cy="183"/>
                </a:xfrm>
                <a:prstGeom prst="rect">
                  <a:avLst/>
                </a:prstGeom>
                <a:noFill/>
                <a:ln w="9525">
                  <a:noFill/>
                  <a:miter lim="800000"/>
                  <a:headEnd/>
                  <a:tailEnd/>
                </a:ln>
                <a:effectLst/>
              </p:spPr>
            </p:pic>
            <p:pic>
              <p:nvPicPr>
                <p:cNvPr id="4139" name="Picture 43"/>
                <p:cNvPicPr>
                  <a:picLocks noChangeAspect="1" noChangeArrowheads="1"/>
                </p:cNvPicPr>
                <p:nvPr userDrawn="1"/>
              </p:nvPicPr>
              <p:blipFill>
                <a:blip r:embed="rId13"/>
                <a:srcRect/>
                <a:stretch>
                  <a:fillRect/>
                </a:stretch>
              </p:blipFill>
              <p:spPr bwMode="auto">
                <a:xfrm>
                  <a:off x="5088" y="3552"/>
                  <a:ext cx="186" cy="183"/>
                </a:xfrm>
                <a:prstGeom prst="rect">
                  <a:avLst/>
                </a:prstGeom>
                <a:noFill/>
                <a:ln w="9525">
                  <a:noFill/>
                  <a:miter lim="800000"/>
                  <a:headEnd/>
                  <a:tailEnd/>
                </a:ln>
                <a:effectLst/>
              </p:spPr>
            </p:pic>
            <p:pic>
              <p:nvPicPr>
                <p:cNvPr id="4140" name="Picture 44"/>
                <p:cNvPicPr>
                  <a:picLocks noChangeAspect="1" noChangeArrowheads="1"/>
                </p:cNvPicPr>
                <p:nvPr userDrawn="1"/>
              </p:nvPicPr>
              <p:blipFill>
                <a:blip r:embed="rId13"/>
                <a:srcRect/>
                <a:stretch>
                  <a:fillRect/>
                </a:stretch>
              </p:blipFill>
              <p:spPr bwMode="auto">
                <a:xfrm>
                  <a:off x="4992" y="3792"/>
                  <a:ext cx="186" cy="183"/>
                </a:xfrm>
                <a:prstGeom prst="rect">
                  <a:avLst/>
                </a:prstGeom>
                <a:noFill/>
                <a:ln w="9525">
                  <a:noFill/>
                  <a:miter lim="800000"/>
                  <a:headEnd/>
                  <a:tailEnd/>
                </a:ln>
                <a:effectLst/>
              </p:spPr>
            </p:pic>
            <p:pic>
              <p:nvPicPr>
                <p:cNvPr id="4141" name="Picture 45"/>
                <p:cNvPicPr>
                  <a:picLocks noChangeAspect="1" noChangeArrowheads="1"/>
                </p:cNvPicPr>
                <p:nvPr userDrawn="1"/>
              </p:nvPicPr>
              <p:blipFill>
                <a:blip r:embed="rId13"/>
                <a:srcRect/>
                <a:stretch>
                  <a:fillRect/>
                </a:stretch>
              </p:blipFill>
              <p:spPr bwMode="auto">
                <a:xfrm>
                  <a:off x="5184" y="3696"/>
                  <a:ext cx="186" cy="183"/>
                </a:xfrm>
                <a:prstGeom prst="rect">
                  <a:avLst/>
                </a:prstGeom>
                <a:noFill/>
                <a:ln w="9525">
                  <a:noFill/>
                  <a:miter lim="800000"/>
                  <a:headEnd/>
                  <a:tailEnd/>
                </a:ln>
                <a:effectLst/>
              </p:spPr>
            </p:pic>
          </p:grpSp>
        </p:grpSp>
        <p:sp>
          <p:nvSpPr>
            <p:cNvPr id="4142" name="Freeform 46"/>
            <p:cNvSpPr>
              <a:spLocks/>
            </p:cNvSpPr>
            <p:nvPr/>
          </p:nvSpPr>
          <p:spPr bwMode="auto">
            <a:xfrm>
              <a:off x="5010" y="3092"/>
              <a:ext cx="750" cy="1222"/>
            </a:xfrm>
            <a:custGeom>
              <a:avLst/>
              <a:gdLst/>
              <a:ahLst/>
              <a:cxnLst>
                <a:cxn ang="0">
                  <a:pos x="372" y="154"/>
                </a:cxn>
                <a:cxn ang="0">
                  <a:pos x="378" y="412"/>
                </a:cxn>
                <a:cxn ang="0">
                  <a:pos x="312" y="724"/>
                </a:cxn>
                <a:cxn ang="0">
                  <a:pos x="138" y="928"/>
                </a:cxn>
                <a:cxn ang="0">
                  <a:pos x="0" y="976"/>
                </a:cxn>
                <a:cxn ang="0">
                  <a:pos x="0" y="1222"/>
                </a:cxn>
                <a:cxn ang="0">
                  <a:pos x="750" y="1222"/>
                </a:cxn>
                <a:cxn ang="0">
                  <a:pos x="750" y="178"/>
                </a:cxn>
                <a:cxn ang="0">
                  <a:pos x="372" y="154"/>
                </a:cxn>
              </a:cxnLst>
              <a:rect l="0" t="0" r="r" b="b"/>
              <a:pathLst>
                <a:path w="750" h="1222">
                  <a:moveTo>
                    <a:pt x="372" y="154"/>
                  </a:moveTo>
                  <a:cubicBezTo>
                    <a:pt x="309" y="193"/>
                    <a:pt x="388" y="317"/>
                    <a:pt x="378" y="412"/>
                  </a:cubicBezTo>
                  <a:cubicBezTo>
                    <a:pt x="368" y="507"/>
                    <a:pt x="352" y="638"/>
                    <a:pt x="312" y="724"/>
                  </a:cubicBezTo>
                  <a:cubicBezTo>
                    <a:pt x="272" y="810"/>
                    <a:pt x="190" y="886"/>
                    <a:pt x="138" y="928"/>
                  </a:cubicBezTo>
                  <a:cubicBezTo>
                    <a:pt x="86" y="970"/>
                    <a:pt x="23" y="927"/>
                    <a:pt x="0" y="976"/>
                  </a:cubicBezTo>
                  <a:lnTo>
                    <a:pt x="0" y="1222"/>
                  </a:lnTo>
                  <a:lnTo>
                    <a:pt x="750" y="1222"/>
                  </a:lnTo>
                  <a:lnTo>
                    <a:pt x="750" y="178"/>
                  </a:lnTo>
                  <a:cubicBezTo>
                    <a:pt x="687" y="0"/>
                    <a:pt x="451" y="159"/>
                    <a:pt x="372" y="15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cap="flat" cmpd="sng">
              <a:noFill/>
              <a:prstDash val="solid"/>
              <a:round/>
              <a:headEnd type="none" w="med" len="med"/>
              <a:tailEnd type="none" w="med" len="med"/>
            </a:ln>
            <a:effectLst/>
          </p:spPr>
          <p:txBody>
            <a:bodyPr wrap="none" anchor="ctr"/>
            <a:lstStyle/>
            <a:p>
              <a:endParaRPr lang="en-AU"/>
            </a:p>
          </p:txBody>
        </p:sp>
        <p:sp>
          <p:nvSpPr>
            <p:cNvPr id="4143" name="Freeform 47"/>
            <p:cNvSpPr>
              <a:spLocks/>
            </p:cNvSpPr>
            <p:nvPr/>
          </p:nvSpPr>
          <p:spPr bwMode="auto">
            <a:xfrm>
              <a:off x="5001" y="3060"/>
              <a:ext cx="768" cy="1260"/>
            </a:xfrm>
            <a:custGeom>
              <a:avLst/>
              <a:gdLst/>
              <a:ahLst/>
              <a:cxnLst>
                <a:cxn ang="0">
                  <a:pos x="0" y="1260"/>
                </a:cxn>
                <a:cxn ang="0">
                  <a:pos x="0" y="1134"/>
                </a:cxn>
                <a:cxn ang="0">
                  <a:pos x="210" y="1032"/>
                </a:cxn>
                <a:cxn ang="0">
                  <a:pos x="324" y="918"/>
                </a:cxn>
                <a:cxn ang="0">
                  <a:pos x="414" y="714"/>
                </a:cxn>
                <a:cxn ang="0">
                  <a:pos x="450" y="456"/>
                </a:cxn>
                <a:cxn ang="0">
                  <a:pos x="438" y="258"/>
                </a:cxn>
                <a:cxn ang="0">
                  <a:pos x="684" y="0"/>
                </a:cxn>
                <a:cxn ang="0">
                  <a:pos x="768" y="18"/>
                </a:cxn>
                <a:cxn ang="0">
                  <a:pos x="768" y="1254"/>
                </a:cxn>
                <a:cxn ang="0">
                  <a:pos x="0" y="1260"/>
                </a:cxn>
              </a:cxnLst>
              <a:rect l="0" t="0" r="r" b="b"/>
              <a:pathLst>
                <a:path w="768" h="1260">
                  <a:moveTo>
                    <a:pt x="0" y="1260"/>
                  </a:moveTo>
                  <a:lnTo>
                    <a:pt x="0" y="1134"/>
                  </a:lnTo>
                  <a:lnTo>
                    <a:pt x="210" y="1032"/>
                  </a:lnTo>
                  <a:lnTo>
                    <a:pt x="324" y="918"/>
                  </a:lnTo>
                  <a:lnTo>
                    <a:pt x="414" y="714"/>
                  </a:lnTo>
                  <a:lnTo>
                    <a:pt x="450" y="456"/>
                  </a:lnTo>
                  <a:lnTo>
                    <a:pt x="438" y="258"/>
                  </a:lnTo>
                  <a:lnTo>
                    <a:pt x="684" y="0"/>
                  </a:lnTo>
                  <a:lnTo>
                    <a:pt x="768" y="18"/>
                  </a:lnTo>
                  <a:lnTo>
                    <a:pt x="768" y="1254"/>
                  </a:lnTo>
                  <a:lnTo>
                    <a:pt x="0" y="1260"/>
                  </a:lnTo>
                  <a:close/>
                </a:path>
              </a:pathLst>
            </a:custGeom>
            <a:gradFill rotWithShape="0">
              <a:gsLst>
                <a:gs pos="0">
                  <a:schemeClr val="folHlink"/>
                </a:gs>
                <a:gs pos="50000">
                  <a:schemeClr val="hlink"/>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4144" name="Freeform 48"/>
            <p:cNvSpPr>
              <a:spLocks/>
            </p:cNvSpPr>
            <p:nvPr/>
          </p:nvSpPr>
          <p:spPr bwMode="auto">
            <a:xfrm>
              <a:off x="4994" y="1775"/>
              <a:ext cx="776" cy="2543"/>
            </a:xfrm>
            <a:custGeom>
              <a:avLst/>
              <a:gdLst/>
              <a:ahLst/>
              <a:cxnLst>
                <a:cxn ang="0">
                  <a:pos x="550" y="115"/>
                </a:cxn>
                <a:cxn ang="0">
                  <a:pos x="460" y="529"/>
                </a:cxn>
                <a:cxn ang="0">
                  <a:pos x="298" y="925"/>
                </a:cxn>
                <a:cxn ang="0">
                  <a:pos x="76" y="1267"/>
                </a:cxn>
                <a:cxn ang="0">
                  <a:pos x="4" y="1339"/>
                </a:cxn>
                <a:cxn ang="0">
                  <a:pos x="100" y="1351"/>
                </a:cxn>
                <a:cxn ang="0">
                  <a:pos x="286" y="1399"/>
                </a:cxn>
                <a:cxn ang="0">
                  <a:pos x="394" y="1525"/>
                </a:cxn>
                <a:cxn ang="0">
                  <a:pos x="478" y="1705"/>
                </a:cxn>
                <a:cxn ang="0">
                  <a:pos x="478" y="1969"/>
                </a:cxn>
                <a:cxn ang="0">
                  <a:pos x="370" y="2263"/>
                </a:cxn>
                <a:cxn ang="0">
                  <a:pos x="124" y="2479"/>
                </a:cxn>
                <a:cxn ang="0">
                  <a:pos x="22" y="2515"/>
                </a:cxn>
                <a:cxn ang="0">
                  <a:pos x="196" y="2533"/>
                </a:cxn>
                <a:cxn ang="0">
                  <a:pos x="388" y="2455"/>
                </a:cxn>
                <a:cxn ang="0">
                  <a:pos x="502" y="2299"/>
                </a:cxn>
                <a:cxn ang="0">
                  <a:pos x="598" y="2197"/>
                </a:cxn>
                <a:cxn ang="0">
                  <a:pos x="694" y="2197"/>
                </a:cxn>
                <a:cxn ang="0">
                  <a:pos x="742" y="2230"/>
                </a:cxn>
                <a:cxn ang="0">
                  <a:pos x="712" y="2137"/>
                </a:cxn>
                <a:cxn ang="0">
                  <a:pos x="664" y="1807"/>
                </a:cxn>
                <a:cxn ang="0">
                  <a:pos x="670" y="1561"/>
                </a:cxn>
                <a:cxn ang="0">
                  <a:pos x="718" y="1393"/>
                </a:cxn>
                <a:cxn ang="0">
                  <a:pos x="748" y="1219"/>
                </a:cxn>
                <a:cxn ang="0">
                  <a:pos x="550" y="115"/>
                </a:cxn>
              </a:cxnLst>
              <a:rect l="0" t="0" r="r" b="b"/>
              <a:pathLst>
                <a:path w="776" h="2543">
                  <a:moveTo>
                    <a:pt x="550" y="115"/>
                  </a:moveTo>
                  <a:cubicBezTo>
                    <a:pt x="502" y="0"/>
                    <a:pt x="502" y="394"/>
                    <a:pt x="460" y="529"/>
                  </a:cubicBezTo>
                  <a:cubicBezTo>
                    <a:pt x="418" y="664"/>
                    <a:pt x="362" y="802"/>
                    <a:pt x="298" y="925"/>
                  </a:cubicBezTo>
                  <a:cubicBezTo>
                    <a:pt x="234" y="1048"/>
                    <a:pt x="125" y="1198"/>
                    <a:pt x="76" y="1267"/>
                  </a:cubicBezTo>
                  <a:cubicBezTo>
                    <a:pt x="27" y="1336"/>
                    <a:pt x="0" y="1325"/>
                    <a:pt x="4" y="1339"/>
                  </a:cubicBezTo>
                  <a:cubicBezTo>
                    <a:pt x="8" y="1353"/>
                    <a:pt x="53" y="1341"/>
                    <a:pt x="100" y="1351"/>
                  </a:cubicBezTo>
                  <a:cubicBezTo>
                    <a:pt x="147" y="1361"/>
                    <a:pt x="237" y="1370"/>
                    <a:pt x="286" y="1399"/>
                  </a:cubicBezTo>
                  <a:cubicBezTo>
                    <a:pt x="335" y="1428"/>
                    <a:pt x="362" y="1474"/>
                    <a:pt x="394" y="1525"/>
                  </a:cubicBezTo>
                  <a:cubicBezTo>
                    <a:pt x="426" y="1576"/>
                    <a:pt x="464" y="1631"/>
                    <a:pt x="478" y="1705"/>
                  </a:cubicBezTo>
                  <a:cubicBezTo>
                    <a:pt x="492" y="1779"/>
                    <a:pt x="496" y="1876"/>
                    <a:pt x="478" y="1969"/>
                  </a:cubicBezTo>
                  <a:cubicBezTo>
                    <a:pt x="460" y="2062"/>
                    <a:pt x="429" y="2178"/>
                    <a:pt x="370" y="2263"/>
                  </a:cubicBezTo>
                  <a:cubicBezTo>
                    <a:pt x="311" y="2348"/>
                    <a:pt x="238" y="2428"/>
                    <a:pt x="124" y="2479"/>
                  </a:cubicBezTo>
                  <a:cubicBezTo>
                    <a:pt x="66" y="2521"/>
                    <a:pt x="10" y="2506"/>
                    <a:pt x="22" y="2515"/>
                  </a:cubicBezTo>
                  <a:cubicBezTo>
                    <a:pt x="34" y="2524"/>
                    <a:pt x="135" y="2543"/>
                    <a:pt x="196" y="2533"/>
                  </a:cubicBezTo>
                  <a:cubicBezTo>
                    <a:pt x="257" y="2523"/>
                    <a:pt x="337" y="2494"/>
                    <a:pt x="388" y="2455"/>
                  </a:cubicBezTo>
                  <a:cubicBezTo>
                    <a:pt x="439" y="2416"/>
                    <a:pt x="467" y="2342"/>
                    <a:pt x="502" y="2299"/>
                  </a:cubicBezTo>
                  <a:cubicBezTo>
                    <a:pt x="537" y="2256"/>
                    <a:pt x="566" y="2214"/>
                    <a:pt x="598" y="2197"/>
                  </a:cubicBezTo>
                  <a:cubicBezTo>
                    <a:pt x="630" y="2180"/>
                    <a:pt x="670" y="2191"/>
                    <a:pt x="694" y="2197"/>
                  </a:cubicBezTo>
                  <a:cubicBezTo>
                    <a:pt x="718" y="2203"/>
                    <a:pt x="739" y="2240"/>
                    <a:pt x="742" y="2230"/>
                  </a:cubicBezTo>
                  <a:cubicBezTo>
                    <a:pt x="745" y="2220"/>
                    <a:pt x="725" y="2207"/>
                    <a:pt x="712" y="2137"/>
                  </a:cubicBezTo>
                  <a:cubicBezTo>
                    <a:pt x="699" y="2067"/>
                    <a:pt x="671" y="1903"/>
                    <a:pt x="664" y="1807"/>
                  </a:cubicBezTo>
                  <a:cubicBezTo>
                    <a:pt x="657" y="1711"/>
                    <a:pt x="661" y="1630"/>
                    <a:pt x="670" y="1561"/>
                  </a:cubicBezTo>
                  <a:cubicBezTo>
                    <a:pt x="679" y="1492"/>
                    <a:pt x="705" y="1450"/>
                    <a:pt x="718" y="1393"/>
                  </a:cubicBezTo>
                  <a:cubicBezTo>
                    <a:pt x="731" y="1336"/>
                    <a:pt x="776" y="1427"/>
                    <a:pt x="748" y="1219"/>
                  </a:cubicBezTo>
                  <a:cubicBezTo>
                    <a:pt x="720" y="1011"/>
                    <a:pt x="598" y="230"/>
                    <a:pt x="550" y="115"/>
                  </a:cubicBezTo>
                  <a:close/>
                </a:path>
              </a:pathLst>
            </a:custGeom>
            <a:gradFill rotWithShape="0">
              <a:gsLst>
                <a:gs pos="0">
                  <a:schemeClr val="accent2">
                    <a:gamma/>
                    <a:shade val="46275"/>
                    <a:invGamma/>
                  </a:schemeClr>
                </a:gs>
                <a:gs pos="50000">
                  <a:schemeClr val="accent2"/>
                </a:gs>
                <a:gs pos="100000">
                  <a:schemeClr val="accent2">
                    <a:gamma/>
                    <a:shade val="46275"/>
                    <a:invGamma/>
                  </a:schemeClr>
                </a:gs>
              </a:gsLst>
              <a:lin ang="0" scaled="1"/>
            </a:gradFill>
            <a:ln w="9525">
              <a:noFill/>
              <a:round/>
              <a:headEnd/>
              <a:tailEnd/>
            </a:ln>
            <a:effectLst/>
          </p:spPr>
          <p:txBody>
            <a:bodyPr wrap="none" anchor="ctr"/>
            <a:lstStyle/>
            <a:p>
              <a:endParaRPr lang="en-AU"/>
            </a:p>
          </p:txBody>
        </p:sp>
        <p:sp>
          <p:nvSpPr>
            <p:cNvPr id="4145" name="Freeform 49" descr="kimonopat1"/>
            <p:cNvSpPr>
              <a:spLocks/>
            </p:cNvSpPr>
            <p:nvPr/>
          </p:nvSpPr>
          <p:spPr bwMode="auto">
            <a:xfrm>
              <a:off x="5046" y="2229"/>
              <a:ext cx="617" cy="1376"/>
            </a:xfrm>
            <a:custGeom>
              <a:avLst/>
              <a:gdLst/>
              <a:ahLst/>
              <a:cxnLst>
                <a:cxn ang="0">
                  <a:pos x="486" y="3"/>
                </a:cxn>
                <a:cxn ang="0">
                  <a:pos x="402" y="381"/>
                </a:cxn>
                <a:cxn ang="0">
                  <a:pos x="216" y="777"/>
                </a:cxn>
                <a:cxn ang="0">
                  <a:pos x="0" y="1119"/>
                </a:cxn>
                <a:cxn ang="0">
                  <a:pos x="102" y="1101"/>
                </a:cxn>
                <a:cxn ang="0">
                  <a:pos x="282" y="1119"/>
                </a:cxn>
                <a:cxn ang="0">
                  <a:pos x="378" y="1185"/>
                </a:cxn>
                <a:cxn ang="0">
                  <a:pos x="432" y="1269"/>
                </a:cxn>
                <a:cxn ang="0">
                  <a:pos x="444" y="1365"/>
                </a:cxn>
                <a:cxn ang="0">
                  <a:pos x="498" y="1203"/>
                </a:cxn>
                <a:cxn ang="0">
                  <a:pos x="564" y="825"/>
                </a:cxn>
                <a:cxn ang="0">
                  <a:pos x="606" y="363"/>
                </a:cxn>
                <a:cxn ang="0">
                  <a:pos x="486" y="3"/>
                </a:cxn>
              </a:cxnLst>
              <a:rect l="0" t="0" r="r" b="b"/>
              <a:pathLst>
                <a:path w="617" h="1376">
                  <a:moveTo>
                    <a:pt x="486" y="3"/>
                  </a:moveTo>
                  <a:cubicBezTo>
                    <a:pt x="452" y="6"/>
                    <a:pt x="447" y="252"/>
                    <a:pt x="402" y="381"/>
                  </a:cubicBezTo>
                  <a:cubicBezTo>
                    <a:pt x="357" y="510"/>
                    <a:pt x="283" y="654"/>
                    <a:pt x="216" y="777"/>
                  </a:cubicBezTo>
                  <a:cubicBezTo>
                    <a:pt x="149" y="900"/>
                    <a:pt x="19" y="1065"/>
                    <a:pt x="0" y="1119"/>
                  </a:cubicBezTo>
                  <a:cubicBezTo>
                    <a:pt x="48" y="1119"/>
                    <a:pt x="55" y="1101"/>
                    <a:pt x="102" y="1101"/>
                  </a:cubicBezTo>
                  <a:cubicBezTo>
                    <a:pt x="149" y="1101"/>
                    <a:pt x="236" y="1105"/>
                    <a:pt x="282" y="1119"/>
                  </a:cubicBezTo>
                  <a:cubicBezTo>
                    <a:pt x="328" y="1133"/>
                    <a:pt x="353" y="1160"/>
                    <a:pt x="378" y="1185"/>
                  </a:cubicBezTo>
                  <a:cubicBezTo>
                    <a:pt x="403" y="1210"/>
                    <a:pt x="421" y="1239"/>
                    <a:pt x="432" y="1269"/>
                  </a:cubicBezTo>
                  <a:cubicBezTo>
                    <a:pt x="443" y="1299"/>
                    <a:pt x="433" y="1376"/>
                    <a:pt x="444" y="1365"/>
                  </a:cubicBezTo>
                  <a:cubicBezTo>
                    <a:pt x="455" y="1354"/>
                    <a:pt x="478" y="1293"/>
                    <a:pt x="498" y="1203"/>
                  </a:cubicBezTo>
                  <a:cubicBezTo>
                    <a:pt x="518" y="1113"/>
                    <a:pt x="546" y="965"/>
                    <a:pt x="564" y="825"/>
                  </a:cubicBezTo>
                  <a:cubicBezTo>
                    <a:pt x="582" y="685"/>
                    <a:pt x="617" y="496"/>
                    <a:pt x="606" y="363"/>
                  </a:cubicBezTo>
                  <a:cubicBezTo>
                    <a:pt x="595" y="230"/>
                    <a:pt x="520" y="0"/>
                    <a:pt x="486" y="3"/>
                  </a:cubicBezTo>
                  <a:close/>
                </a:path>
              </a:pathLst>
            </a:custGeom>
            <a:blipFill dpi="0" rotWithShape="0">
              <a:blip r:embed="rId14"/>
              <a:srcRect/>
              <a:tile tx="0" ty="0" sx="100000" sy="100000" flip="none" algn="tl"/>
            </a:blipFill>
            <a:ln w="9525" cap="flat" cmpd="sng">
              <a:noFill/>
              <a:prstDash val="solid"/>
              <a:round/>
              <a:headEnd/>
              <a:tailEnd/>
            </a:ln>
            <a:effectLst/>
          </p:spPr>
          <p:txBody>
            <a:bodyPr wrap="none" anchor="ctr"/>
            <a:lstStyle/>
            <a:p>
              <a:endParaRPr lang="en-AU"/>
            </a:p>
          </p:txBody>
        </p:sp>
        <p:sp>
          <p:nvSpPr>
            <p:cNvPr id="4146" name="Freeform 50" descr="kimonopat1"/>
            <p:cNvSpPr>
              <a:spLocks/>
            </p:cNvSpPr>
            <p:nvPr/>
          </p:nvSpPr>
          <p:spPr bwMode="auto">
            <a:xfrm>
              <a:off x="5193" y="269"/>
              <a:ext cx="576" cy="3180"/>
            </a:xfrm>
            <a:custGeom>
              <a:avLst/>
              <a:gdLst/>
              <a:ahLst/>
              <a:cxnLst>
                <a:cxn ang="0">
                  <a:pos x="42" y="61"/>
                </a:cxn>
                <a:cxn ang="0">
                  <a:pos x="156" y="517"/>
                </a:cxn>
                <a:cxn ang="0">
                  <a:pos x="288" y="991"/>
                </a:cxn>
                <a:cxn ang="0">
                  <a:pos x="414" y="1435"/>
                </a:cxn>
                <a:cxn ang="0">
                  <a:pos x="576" y="1807"/>
                </a:cxn>
                <a:cxn ang="0">
                  <a:pos x="576" y="3055"/>
                </a:cxn>
                <a:cxn ang="0">
                  <a:pos x="414" y="2557"/>
                </a:cxn>
                <a:cxn ang="0">
                  <a:pos x="252" y="1765"/>
                </a:cxn>
                <a:cxn ang="0">
                  <a:pos x="126" y="961"/>
                </a:cxn>
                <a:cxn ang="0">
                  <a:pos x="12" y="151"/>
                </a:cxn>
                <a:cxn ang="0">
                  <a:pos x="42" y="61"/>
                </a:cxn>
              </a:cxnLst>
              <a:rect l="0" t="0" r="r" b="b"/>
              <a:pathLst>
                <a:path w="576" h="3180">
                  <a:moveTo>
                    <a:pt x="42" y="61"/>
                  </a:moveTo>
                  <a:cubicBezTo>
                    <a:pt x="66" y="122"/>
                    <a:pt x="115" y="362"/>
                    <a:pt x="156" y="517"/>
                  </a:cubicBezTo>
                  <a:cubicBezTo>
                    <a:pt x="197" y="672"/>
                    <a:pt x="245" y="838"/>
                    <a:pt x="288" y="991"/>
                  </a:cubicBezTo>
                  <a:cubicBezTo>
                    <a:pt x="331" y="1144"/>
                    <a:pt x="366" y="1299"/>
                    <a:pt x="414" y="1435"/>
                  </a:cubicBezTo>
                  <a:cubicBezTo>
                    <a:pt x="462" y="1571"/>
                    <a:pt x="549" y="1537"/>
                    <a:pt x="576" y="1807"/>
                  </a:cubicBezTo>
                  <a:lnTo>
                    <a:pt x="576" y="3055"/>
                  </a:lnTo>
                  <a:cubicBezTo>
                    <a:pt x="549" y="3180"/>
                    <a:pt x="468" y="2772"/>
                    <a:pt x="414" y="2557"/>
                  </a:cubicBezTo>
                  <a:cubicBezTo>
                    <a:pt x="360" y="2342"/>
                    <a:pt x="300" y="2031"/>
                    <a:pt x="252" y="1765"/>
                  </a:cubicBezTo>
                  <a:cubicBezTo>
                    <a:pt x="204" y="1499"/>
                    <a:pt x="166" y="1230"/>
                    <a:pt x="126" y="961"/>
                  </a:cubicBezTo>
                  <a:cubicBezTo>
                    <a:pt x="86" y="692"/>
                    <a:pt x="24" y="299"/>
                    <a:pt x="12" y="151"/>
                  </a:cubicBezTo>
                  <a:cubicBezTo>
                    <a:pt x="0" y="3"/>
                    <a:pt x="18" y="0"/>
                    <a:pt x="42" y="61"/>
                  </a:cubicBezTo>
                  <a:close/>
                </a:path>
              </a:pathLst>
            </a:custGeom>
            <a:blipFill dpi="0" rotWithShape="0">
              <a:blip r:embed="rId14"/>
              <a:srcRect/>
              <a:tile tx="0" ty="0" sx="100000" sy="100000" flip="none" algn="tl"/>
            </a:blipFill>
            <a:ln w="9525" cap="flat" cmpd="sng">
              <a:noFill/>
              <a:prstDash val="solid"/>
              <a:round/>
              <a:headEnd/>
              <a:tailEnd/>
            </a:ln>
            <a:effectLst/>
          </p:spPr>
          <p:txBody>
            <a:bodyPr wrap="none" anchor="ctr"/>
            <a:lstStyle/>
            <a:p>
              <a:endParaRPr lang="en-AU"/>
            </a:p>
          </p:txBody>
        </p:sp>
        <p:sp>
          <p:nvSpPr>
            <p:cNvPr id="4147" name="Freeform 51"/>
            <p:cNvSpPr>
              <a:spLocks/>
            </p:cNvSpPr>
            <p:nvPr/>
          </p:nvSpPr>
          <p:spPr bwMode="auto">
            <a:xfrm>
              <a:off x="5197" y="165"/>
              <a:ext cx="573" cy="1935"/>
            </a:xfrm>
            <a:custGeom>
              <a:avLst/>
              <a:gdLst/>
              <a:ahLst/>
              <a:cxnLst>
                <a:cxn ang="0">
                  <a:pos x="69" y="63"/>
                </a:cxn>
                <a:cxn ang="0">
                  <a:pos x="207" y="549"/>
                </a:cxn>
                <a:cxn ang="0">
                  <a:pos x="381" y="1101"/>
                </a:cxn>
                <a:cxn ang="0">
                  <a:pos x="573" y="1575"/>
                </a:cxn>
                <a:cxn ang="0">
                  <a:pos x="573" y="1935"/>
                </a:cxn>
                <a:cxn ang="0">
                  <a:pos x="321" y="1449"/>
                </a:cxn>
                <a:cxn ang="0">
                  <a:pos x="147" y="699"/>
                </a:cxn>
                <a:cxn ang="0">
                  <a:pos x="15" y="171"/>
                </a:cxn>
                <a:cxn ang="0">
                  <a:pos x="69" y="63"/>
                </a:cxn>
              </a:cxnLst>
              <a:rect l="0" t="0" r="r" b="b"/>
              <a:pathLst>
                <a:path w="573" h="1935">
                  <a:moveTo>
                    <a:pt x="69" y="63"/>
                  </a:moveTo>
                  <a:cubicBezTo>
                    <a:pt x="101" y="126"/>
                    <a:pt x="155" y="376"/>
                    <a:pt x="207" y="549"/>
                  </a:cubicBezTo>
                  <a:cubicBezTo>
                    <a:pt x="259" y="722"/>
                    <a:pt x="320" y="930"/>
                    <a:pt x="381" y="1101"/>
                  </a:cubicBezTo>
                  <a:cubicBezTo>
                    <a:pt x="442" y="1272"/>
                    <a:pt x="541" y="1436"/>
                    <a:pt x="573" y="1575"/>
                  </a:cubicBezTo>
                  <a:lnTo>
                    <a:pt x="573" y="1935"/>
                  </a:lnTo>
                  <a:cubicBezTo>
                    <a:pt x="531" y="1914"/>
                    <a:pt x="392" y="1655"/>
                    <a:pt x="321" y="1449"/>
                  </a:cubicBezTo>
                  <a:cubicBezTo>
                    <a:pt x="250" y="1243"/>
                    <a:pt x="198" y="912"/>
                    <a:pt x="147" y="699"/>
                  </a:cubicBezTo>
                  <a:cubicBezTo>
                    <a:pt x="96" y="486"/>
                    <a:pt x="30" y="274"/>
                    <a:pt x="15" y="171"/>
                  </a:cubicBezTo>
                  <a:cubicBezTo>
                    <a:pt x="0" y="68"/>
                    <a:pt x="37" y="0"/>
                    <a:pt x="69" y="63"/>
                  </a:cubicBezTo>
                  <a:close/>
                </a:path>
              </a:pathLst>
            </a:custGeom>
            <a:gradFill rotWithShape="0">
              <a:gsLst>
                <a:gs pos="0">
                  <a:schemeClr val="bg1"/>
                </a:gs>
                <a:gs pos="100000">
                  <a:schemeClr val="folHlink"/>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4148" name="Freeform 52"/>
            <p:cNvSpPr>
              <a:spLocks/>
            </p:cNvSpPr>
            <p:nvPr/>
          </p:nvSpPr>
          <p:spPr bwMode="auto">
            <a:xfrm>
              <a:off x="5004" y="0"/>
              <a:ext cx="363"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round/>
              <a:headEnd/>
              <a:tailEnd/>
            </a:ln>
            <a:effectLst/>
          </p:spPr>
          <p:txBody>
            <a:bodyPr wrap="none" anchor="ctr"/>
            <a:lstStyle/>
            <a:p>
              <a:endParaRPr lang="en-AU"/>
            </a:p>
          </p:txBody>
        </p:sp>
        <p:sp>
          <p:nvSpPr>
            <p:cNvPr id="4149" name="Freeform 53"/>
            <p:cNvSpPr>
              <a:spLocks/>
            </p:cNvSpPr>
            <p:nvPr/>
          </p:nvSpPr>
          <p:spPr bwMode="auto">
            <a:xfrm>
              <a:off x="5004" y="1"/>
              <a:ext cx="189" cy="2112"/>
            </a:xfrm>
            <a:custGeom>
              <a:avLst/>
              <a:gdLst/>
              <a:ahLst/>
              <a:cxnLst>
                <a:cxn ang="0">
                  <a:pos x="0" y="2094"/>
                </a:cxn>
                <a:cxn ang="0">
                  <a:pos x="66" y="1992"/>
                </a:cxn>
                <a:cxn ang="0">
                  <a:pos x="150" y="1464"/>
                </a:cxn>
                <a:cxn ang="0">
                  <a:pos x="234" y="678"/>
                </a:cxn>
                <a:cxn ang="0">
                  <a:pos x="324" y="0"/>
                </a:cxn>
                <a:cxn ang="0">
                  <a:pos x="0" y="0"/>
                </a:cxn>
                <a:cxn ang="0">
                  <a:pos x="0" y="2094"/>
                </a:cxn>
              </a:cxnLst>
              <a:rect l="0" t="0" r="r" b="b"/>
              <a:pathLst>
                <a:path w="363" h="2112">
                  <a:moveTo>
                    <a:pt x="0" y="2094"/>
                  </a:moveTo>
                  <a:cubicBezTo>
                    <a:pt x="54" y="2112"/>
                    <a:pt x="41" y="2097"/>
                    <a:pt x="66" y="1992"/>
                  </a:cubicBezTo>
                  <a:cubicBezTo>
                    <a:pt x="91" y="1887"/>
                    <a:pt x="122" y="1683"/>
                    <a:pt x="150" y="1464"/>
                  </a:cubicBezTo>
                  <a:cubicBezTo>
                    <a:pt x="178" y="1245"/>
                    <a:pt x="205" y="922"/>
                    <a:pt x="234" y="678"/>
                  </a:cubicBezTo>
                  <a:cubicBezTo>
                    <a:pt x="263" y="434"/>
                    <a:pt x="363" y="113"/>
                    <a:pt x="324" y="0"/>
                  </a:cubicBezTo>
                  <a:lnTo>
                    <a:pt x="0" y="0"/>
                  </a:lnTo>
                  <a:cubicBezTo>
                    <a:pt x="0" y="0"/>
                    <a:pt x="0" y="2094"/>
                    <a:pt x="0" y="2094"/>
                  </a:cubicBezTo>
                  <a:close/>
                </a:path>
              </a:pathLst>
            </a:custGeom>
            <a:gradFill rotWithShape="0">
              <a:gsLst>
                <a:gs pos="0">
                  <a:schemeClr val="folHlink"/>
                </a:gs>
                <a:gs pos="50000">
                  <a:schemeClr val="hlink"/>
                </a:gs>
                <a:gs pos="100000">
                  <a:schemeClr val="folHlink"/>
                </a:gs>
              </a:gsLst>
              <a:lin ang="0" scaled="1"/>
            </a:gradFill>
            <a:ln w="9525">
              <a:noFill/>
              <a:round/>
              <a:headEnd/>
              <a:tailEnd/>
            </a:ln>
            <a:effectLst/>
          </p:spPr>
          <p:txBody>
            <a:bodyPr wrap="none" anchor="ctr"/>
            <a:lstStyle/>
            <a:p>
              <a:endParaRPr lang="en-AU"/>
            </a:p>
          </p:txBody>
        </p:sp>
        <p:sp>
          <p:nvSpPr>
            <p:cNvPr id="4150" name="Rectangle 54"/>
            <p:cNvSpPr>
              <a:spLocks noChangeArrowheads="1"/>
            </p:cNvSpPr>
            <p:nvPr/>
          </p:nvSpPr>
          <p:spPr bwMode="auto">
            <a:xfrm>
              <a:off x="4955" y="1"/>
              <a:ext cx="56" cy="4320"/>
            </a:xfrm>
            <a:prstGeom prst="rect">
              <a:avLst/>
            </a:prstGeom>
            <a:gradFill rotWithShape="0">
              <a:gsLst>
                <a:gs pos="0">
                  <a:srgbClr val="FAE3B7"/>
                </a:gs>
                <a:gs pos="17999">
                  <a:srgbClr val="A28949"/>
                </a:gs>
                <a:gs pos="31000">
                  <a:srgbClr val="835E17"/>
                </a:gs>
                <a:gs pos="33000">
                  <a:srgbClr val="BD922A"/>
                </a:gs>
                <a:gs pos="37000">
                  <a:srgbClr val="FBE4AE"/>
                </a:gs>
                <a:gs pos="78999">
                  <a:srgbClr val="BD922A"/>
                </a:gs>
                <a:gs pos="87000">
                  <a:srgbClr val="BD922A"/>
                </a:gs>
                <a:gs pos="100000">
                  <a:srgbClr val="FBE4AE"/>
                </a:gs>
              </a:gsLst>
              <a:lin ang="5400000" scaled="1"/>
            </a:gradFill>
            <a:ln w="9525">
              <a:noFill/>
              <a:miter lim="800000"/>
              <a:headEnd/>
              <a:tailEnd/>
            </a:ln>
            <a:effectLst/>
          </p:spPr>
          <p:txBody>
            <a:bodyPr wrap="none" anchor="ctr"/>
            <a:lstStyle/>
            <a:p>
              <a:pPr algn="ctr" eaLnBrk="1" hangingPunct="1"/>
              <a:endParaRPr kumimoji="1" lang="en-US"/>
            </a:p>
          </p:txBody>
        </p:sp>
        <p:sp>
          <p:nvSpPr>
            <p:cNvPr id="4151" name="Freeform 55"/>
            <p:cNvSpPr>
              <a:spLocks/>
            </p:cNvSpPr>
            <p:nvPr/>
          </p:nvSpPr>
          <p:spPr bwMode="auto">
            <a:xfrm>
              <a:off x="5013" y="3924"/>
              <a:ext cx="734" cy="390"/>
            </a:xfrm>
            <a:custGeom>
              <a:avLst/>
              <a:gdLst/>
              <a:ahLst/>
              <a:cxnLst>
                <a:cxn ang="0">
                  <a:pos x="1" y="357"/>
                </a:cxn>
                <a:cxn ang="0">
                  <a:pos x="109" y="341"/>
                </a:cxn>
                <a:cxn ang="0">
                  <a:pos x="241" y="305"/>
                </a:cxn>
                <a:cxn ang="0">
                  <a:pos x="353" y="209"/>
                </a:cxn>
                <a:cxn ang="0">
                  <a:pos x="429" y="89"/>
                </a:cxn>
                <a:cxn ang="0">
                  <a:pos x="493" y="17"/>
                </a:cxn>
                <a:cxn ang="0">
                  <a:pos x="577" y="1"/>
                </a:cxn>
                <a:cxn ang="0">
                  <a:pos x="629" y="21"/>
                </a:cxn>
                <a:cxn ang="0">
                  <a:pos x="673" y="65"/>
                </a:cxn>
                <a:cxn ang="0">
                  <a:pos x="673" y="137"/>
                </a:cxn>
                <a:cxn ang="0">
                  <a:pos x="561" y="225"/>
                </a:cxn>
                <a:cxn ang="0">
                  <a:pos x="425" y="297"/>
                </a:cxn>
                <a:cxn ang="0">
                  <a:pos x="245" y="357"/>
                </a:cxn>
                <a:cxn ang="0">
                  <a:pos x="113" y="377"/>
                </a:cxn>
                <a:cxn ang="0">
                  <a:pos x="1" y="357"/>
                </a:cxn>
              </a:cxnLst>
              <a:rect l="0" t="0" r="r" b="b"/>
              <a:pathLst>
                <a:path w="692" h="378">
                  <a:moveTo>
                    <a:pt x="1" y="357"/>
                  </a:moveTo>
                  <a:cubicBezTo>
                    <a:pt x="0" y="351"/>
                    <a:pt x="69" y="350"/>
                    <a:pt x="109" y="341"/>
                  </a:cubicBezTo>
                  <a:cubicBezTo>
                    <a:pt x="149" y="332"/>
                    <a:pt x="200" y="327"/>
                    <a:pt x="241" y="305"/>
                  </a:cubicBezTo>
                  <a:cubicBezTo>
                    <a:pt x="282" y="283"/>
                    <a:pt x="322" y="245"/>
                    <a:pt x="353" y="209"/>
                  </a:cubicBezTo>
                  <a:cubicBezTo>
                    <a:pt x="384" y="173"/>
                    <a:pt x="406" y="121"/>
                    <a:pt x="429" y="89"/>
                  </a:cubicBezTo>
                  <a:cubicBezTo>
                    <a:pt x="452" y="57"/>
                    <a:pt x="468" y="32"/>
                    <a:pt x="493" y="17"/>
                  </a:cubicBezTo>
                  <a:cubicBezTo>
                    <a:pt x="518" y="2"/>
                    <a:pt x="554" y="0"/>
                    <a:pt x="577" y="1"/>
                  </a:cubicBezTo>
                  <a:cubicBezTo>
                    <a:pt x="600" y="2"/>
                    <a:pt x="613" y="10"/>
                    <a:pt x="629" y="21"/>
                  </a:cubicBezTo>
                  <a:cubicBezTo>
                    <a:pt x="645" y="32"/>
                    <a:pt x="666" y="46"/>
                    <a:pt x="673" y="65"/>
                  </a:cubicBezTo>
                  <a:cubicBezTo>
                    <a:pt x="680" y="84"/>
                    <a:pt x="692" y="110"/>
                    <a:pt x="673" y="137"/>
                  </a:cubicBezTo>
                  <a:cubicBezTo>
                    <a:pt x="654" y="164"/>
                    <a:pt x="602" y="198"/>
                    <a:pt x="561" y="225"/>
                  </a:cubicBezTo>
                  <a:cubicBezTo>
                    <a:pt x="520" y="252"/>
                    <a:pt x="478" y="275"/>
                    <a:pt x="425" y="297"/>
                  </a:cubicBezTo>
                  <a:cubicBezTo>
                    <a:pt x="372" y="319"/>
                    <a:pt x="297" y="344"/>
                    <a:pt x="245" y="357"/>
                  </a:cubicBezTo>
                  <a:cubicBezTo>
                    <a:pt x="193" y="370"/>
                    <a:pt x="156" y="376"/>
                    <a:pt x="113" y="377"/>
                  </a:cubicBezTo>
                  <a:cubicBezTo>
                    <a:pt x="70" y="378"/>
                    <a:pt x="2" y="363"/>
                    <a:pt x="1" y="357"/>
                  </a:cubicBezTo>
                  <a:close/>
                </a:path>
              </a:pathLst>
            </a:custGeom>
            <a:gradFill rotWithShape="0">
              <a:gsLst>
                <a:gs pos="0">
                  <a:schemeClr val="bg1"/>
                </a:gs>
                <a:gs pos="50000">
                  <a:schemeClr val="folHlink"/>
                </a:gs>
                <a:gs pos="100000">
                  <a:schemeClr val="bg1"/>
                </a:gs>
              </a:gsLst>
              <a:lin ang="0" scaled="1"/>
            </a:gradFill>
            <a:ln w="9525" cap="flat" cmpd="sng">
              <a:noFill/>
              <a:prstDash val="solid"/>
              <a:round/>
              <a:headEnd type="none" w="med" len="med"/>
              <a:tailEnd type="none" w="med" len="med"/>
            </a:ln>
            <a:effectLst/>
          </p:spPr>
          <p:txBody>
            <a:bodyPr wrap="none" anchor="ctr"/>
            <a:lstStyle/>
            <a:p>
              <a:endParaRPr lang="en-AU"/>
            </a:p>
          </p:txBody>
        </p:sp>
        <p:sp>
          <p:nvSpPr>
            <p:cNvPr id="4152" name="AutoShape 56"/>
            <p:cNvSpPr>
              <a:spLocks noChangeArrowheads="1"/>
            </p:cNvSpPr>
            <p:nvPr/>
          </p:nvSpPr>
          <p:spPr bwMode="hidden">
            <a:xfrm rot="5400000">
              <a:off x="2724" y="2089"/>
              <a:ext cx="4320" cy="142"/>
            </a:xfrm>
            <a:custGeom>
              <a:avLst/>
              <a:gdLst>
                <a:gd name="G0" fmla="+- 607 0 0"/>
                <a:gd name="G1" fmla="+- 21600 0 607"/>
                <a:gd name="G2" fmla="*/ 607 1 2"/>
                <a:gd name="G3" fmla="+- 21600 0 G2"/>
                <a:gd name="G4" fmla="+/ 607 21600 2"/>
                <a:gd name="G5" fmla="+/ G1 0 2"/>
                <a:gd name="G6" fmla="*/ 21600 21600 607"/>
                <a:gd name="G7" fmla="*/ G6 1 2"/>
                <a:gd name="G8" fmla="+- 21600 0 G7"/>
                <a:gd name="G9" fmla="*/ 21600 1 2"/>
                <a:gd name="G10" fmla="+- 607 0 G9"/>
                <a:gd name="G11" fmla="?: G10 G8 0"/>
                <a:gd name="G12" fmla="?: G10 G7 21600"/>
                <a:gd name="T0" fmla="*/ 21296 w 21600"/>
                <a:gd name="T1" fmla="*/ 10800 h 21600"/>
                <a:gd name="T2" fmla="*/ 10800 w 21600"/>
                <a:gd name="T3" fmla="*/ 21600 h 21600"/>
                <a:gd name="T4" fmla="*/ 304 w 21600"/>
                <a:gd name="T5" fmla="*/ 10800 h 21600"/>
                <a:gd name="T6" fmla="*/ 10800 w 21600"/>
                <a:gd name="T7" fmla="*/ 0 h 21600"/>
                <a:gd name="T8" fmla="*/ 2104 w 21600"/>
                <a:gd name="T9" fmla="*/ 2104 h 21600"/>
                <a:gd name="T10" fmla="*/ 19496 w 21600"/>
                <a:gd name="T11" fmla="*/ 19496 h 21600"/>
              </a:gdLst>
              <a:ahLst/>
              <a:cxnLst>
                <a:cxn ang="0">
                  <a:pos x="T0" y="T1"/>
                </a:cxn>
                <a:cxn ang="0">
                  <a:pos x="T2" y="T3"/>
                </a:cxn>
                <a:cxn ang="0">
                  <a:pos x="T4" y="T5"/>
                </a:cxn>
                <a:cxn ang="0">
                  <a:pos x="T6" y="T7"/>
                </a:cxn>
              </a:cxnLst>
              <a:rect l="T8" t="T9" r="T10" b="T11"/>
              <a:pathLst>
                <a:path w="21600" h="21600">
                  <a:moveTo>
                    <a:pt x="0" y="0"/>
                  </a:moveTo>
                  <a:lnTo>
                    <a:pt x="607" y="21600"/>
                  </a:lnTo>
                  <a:lnTo>
                    <a:pt x="20993" y="21600"/>
                  </a:lnTo>
                  <a:lnTo>
                    <a:pt x="21600" y="0"/>
                  </a:lnTo>
                  <a:close/>
                </a:path>
              </a:pathLst>
            </a:custGeom>
            <a:gradFill rotWithShape="0">
              <a:gsLst>
                <a:gs pos="0">
                  <a:schemeClr val="bg1"/>
                </a:gs>
                <a:gs pos="100000">
                  <a:schemeClr val="bg2"/>
                </a:gs>
              </a:gsLst>
              <a:lin ang="0" scaled="1"/>
            </a:gradFill>
            <a:ln w="9525">
              <a:noFill/>
              <a:miter lim="800000"/>
              <a:headEnd/>
              <a:tailEnd/>
            </a:ln>
            <a:effectLst/>
          </p:spPr>
          <p:txBody>
            <a:bodyPr rot="10800000" vert="eaVert" wrap="none" anchor="ctr"/>
            <a:lstStyle/>
            <a:p>
              <a:pPr algn="ctr" eaLnBrk="1" hangingPunct="1"/>
              <a:endParaRPr kumimoji="1" lang="en-US"/>
            </a:p>
          </p:txBody>
        </p:sp>
      </p:grpSp>
      <p:sp>
        <p:nvSpPr>
          <p:cNvPr id="4153" name="Rectangle 57"/>
          <p:cNvSpPr>
            <a:spLocks noGrp="1" noChangeArrowheads="1"/>
          </p:cNvSpPr>
          <p:nvPr>
            <p:ph type="title"/>
          </p:nvPr>
        </p:nvSpPr>
        <p:spPr bwMode="auto">
          <a:xfrm>
            <a:off x="219075" y="227013"/>
            <a:ext cx="747712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4154" name="Rectangle 58"/>
          <p:cNvSpPr>
            <a:spLocks noGrp="1" noChangeArrowheads="1"/>
          </p:cNvSpPr>
          <p:nvPr>
            <p:ph type="body" idx="1"/>
          </p:nvPr>
        </p:nvSpPr>
        <p:spPr bwMode="auto">
          <a:xfrm>
            <a:off x="263525" y="1598613"/>
            <a:ext cx="7386638" cy="4497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4155" name="Rectangle 59"/>
          <p:cNvSpPr>
            <a:spLocks noGrp="1" noChangeArrowheads="1"/>
          </p:cNvSpPr>
          <p:nvPr>
            <p:ph type="dt" sz="half" idx="2"/>
          </p:nvPr>
        </p:nvSpPr>
        <p:spPr bwMode="auto">
          <a:xfrm>
            <a:off x="301625" y="6242050"/>
            <a:ext cx="1782763"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fld id="{DD236AA0-C886-430E-AF79-EED32B1869B6}" type="datetimeFigureOut">
              <a:rPr lang="en-US" smtClean="0"/>
              <a:pPr/>
              <a:t>12/15/2015</a:t>
            </a:fld>
            <a:endParaRPr lang="en-AU"/>
          </a:p>
        </p:txBody>
      </p:sp>
      <p:sp>
        <p:nvSpPr>
          <p:cNvPr id="4156" name="Rectangle 60"/>
          <p:cNvSpPr>
            <a:spLocks noGrp="1" noChangeArrowheads="1"/>
          </p:cNvSpPr>
          <p:nvPr>
            <p:ph type="ftr" sz="quarter" idx="3"/>
          </p:nvPr>
        </p:nvSpPr>
        <p:spPr bwMode="auto">
          <a:xfrm>
            <a:off x="2257425" y="6248400"/>
            <a:ext cx="3455988"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AU"/>
          </a:p>
        </p:txBody>
      </p:sp>
      <p:sp>
        <p:nvSpPr>
          <p:cNvPr id="4157" name="Rectangle 61"/>
          <p:cNvSpPr>
            <a:spLocks noGrp="1" noChangeArrowheads="1"/>
          </p:cNvSpPr>
          <p:nvPr>
            <p:ph type="sldNum" sz="quarter" idx="4"/>
          </p:nvPr>
        </p:nvSpPr>
        <p:spPr bwMode="auto">
          <a:xfrm>
            <a:off x="5867400" y="6248400"/>
            <a:ext cx="175577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1982D8A3-7B84-4225-94C8-0760238F40B8}"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0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defRPr>
      </a:lvl2pPr>
      <a:lvl3pPr algn="l" rtl="0" eaLnBrk="1" fontAlgn="base" hangingPunct="1">
        <a:spcBef>
          <a:spcPct val="0"/>
        </a:spcBef>
        <a:spcAft>
          <a:spcPct val="0"/>
        </a:spcAft>
        <a:defRPr sz="4000">
          <a:solidFill>
            <a:schemeClr val="tx2"/>
          </a:solidFill>
          <a:latin typeface="Arial" charset="0"/>
        </a:defRPr>
      </a:lvl3pPr>
      <a:lvl4pPr algn="l" rtl="0" eaLnBrk="1" fontAlgn="base" hangingPunct="1">
        <a:spcBef>
          <a:spcPct val="0"/>
        </a:spcBef>
        <a:spcAft>
          <a:spcPct val="0"/>
        </a:spcAft>
        <a:defRPr sz="4000">
          <a:solidFill>
            <a:schemeClr val="tx2"/>
          </a:solidFill>
          <a:latin typeface="Arial" charset="0"/>
        </a:defRPr>
      </a:lvl4pPr>
      <a:lvl5pPr algn="l" rtl="0" eaLnBrk="1" fontAlgn="base" hangingPunct="1">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342900" indent="-342900" algn="l" rtl="0" eaLnBrk="1" fontAlgn="base" hangingPunct="1">
        <a:spcBef>
          <a:spcPct val="20000"/>
        </a:spcBef>
        <a:spcAft>
          <a:spcPct val="0"/>
        </a:spcAft>
        <a:buBlip>
          <a:blip r:embed="rId15"/>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80000"/>
        <a:buBlip>
          <a:blip r:embed="rId16"/>
        </a:buBlip>
        <a:defRPr sz="2800">
          <a:solidFill>
            <a:schemeClr val="tx1"/>
          </a:solidFill>
          <a:latin typeface="+mn-lt"/>
        </a:defRPr>
      </a:lvl2pPr>
      <a:lvl3pPr marL="1143000" indent="-228600" algn="l" rtl="0" eaLnBrk="1" fontAlgn="base" hangingPunct="1">
        <a:spcBef>
          <a:spcPct val="20000"/>
        </a:spcBef>
        <a:spcAft>
          <a:spcPct val="0"/>
        </a:spcAft>
        <a:buSzPct val="70000"/>
        <a:buBlip>
          <a:blip r:embed="rId17"/>
        </a:buBlip>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AU" sz="6600" b="1" dirty="0" smtClean="0"/>
              <a:t>Motion</a:t>
            </a:r>
            <a:endParaRPr lang="en-AU" sz="6600" b="1" dirty="0"/>
          </a:p>
        </p:txBody>
      </p:sp>
      <p:sp>
        <p:nvSpPr>
          <p:cNvPr id="3" name="Subtitle 2"/>
          <p:cNvSpPr>
            <a:spLocks noGrp="1"/>
          </p:cNvSpPr>
          <p:nvPr>
            <p:ph type="subTitle" sz="quarter" idx="1"/>
          </p:nvPr>
        </p:nvSpPr>
        <p:spPr/>
        <p:txBody>
          <a:bodyPr/>
          <a:lstStyle/>
          <a:p>
            <a:r>
              <a:rPr lang="en-AU" sz="4000" b="1" dirty="0" smtClean="0">
                <a:solidFill>
                  <a:srgbClr val="FAF7F3"/>
                </a:solidFill>
                <a:effectLst>
                  <a:outerShdw blurRad="38100" dist="38100" dir="2700000" algn="tl">
                    <a:srgbClr val="000000">
                      <a:alpha val="43137"/>
                    </a:srgbClr>
                  </a:outerShdw>
                </a:effectLst>
              </a:rPr>
              <a:t>Chapter</a:t>
            </a:r>
            <a:r>
              <a:rPr lang="en-AU" sz="4000" b="1" dirty="0" smtClean="0">
                <a:solidFill>
                  <a:schemeClr val="accent5">
                    <a:lumMod val="20000"/>
                    <a:lumOff val="80000"/>
                  </a:schemeClr>
                </a:solidFill>
                <a:effectLst>
                  <a:outerShdw blurRad="38100" dist="38100" dir="2700000" algn="tl">
                    <a:srgbClr val="000000">
                      <a:alpha val="43137"/>
                    </a:srgbClr>
                  </a:outerShdw>
                </a:effectLst>
              </a:rPr>
              <a:t> 7.1 </a:t>
            </a:r>
          </a:p>
          <a:p>
            <a:r>
              <a:rPr lang="en-AU" sz="4000" b="1" dirty="0" smtClean="0">
                <a:solidFill>
                  <a:schemeClr val="accent5">
                    <a:lumMod val="20000"/>
                    <a:lumOff val="80000"/>
                  </a:schemeClr>
                </a:solidFill>
                <a:effectLst>
                  <a:outerShdw blurRad="38100" dist="38100" dir="2700000" algn="tl">
                    <a:srgbClr val="000000">
                      <a:alpha val="43137"/>
                    </a:srgbClr>
                  </a:outerShdw>
                </a:effectLst>
              </a:rPr>
              <a:t>Page 206 - 215</a:t>
            </a:r>
            <a:endParaRPr lang="en-AU" sz="4000" b="1" dirty="0">
              <a:solidFill>
                <a:schemeClr val="accent5">
                  <a:lumMod val="20000"/>
                  <a:lumOff val="80000"/>
                </a:schemeClr>
              </a:solidFill>
              <a:effectLst>
                <a:outerShdw blurRad="38100" dist="38100" dir="2700000" algn="tl">
                  <a:srgbClr val="000000">
                    <a:alpha val="43137"/>
                  </a:srgbClr>
                </a:outerShdw>
              </a:effectLst>
            </a:endParaRPr>
          </a:p>
        </p:txBody>
      </p:sp>
      <p:sp>
        <p:nvSpPr>
          <p:cNvPr id="4" name="TextBox 3"/>
          <p:cNvSpPr txBox="1"/>
          <p:nvPr/>
        </p:nvSpPr>
        <p:spPr>
          <a:xfrm>
            <a:off x="-1767023" y="5826021"/>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58200" cy="1143000"/>
          </a:xfrm>
        </p:spPr>
        <p:txBody>
          <a:bodyPr/>
          <a:lstStyle/>
          <a:p>
            <a:r>
              <a:rPr lang="en-AU" b="1" dirty="0" smtClean="0"/>
              <a:t>When there is no acceleration</a:t>
            </a:r>
            <a:endParaRPr lang="en-AU" b="1" dirty="0"/>
          </a:p>
        </p:txBody>
      </p:sp>
      <p:sp>
        <p:nvSpPr>
          <p:cNvPr id="3" name="Content Placeholder 2"/>
          <p:cNvSpPr>
            <a:spLocks noGrp="1"/>
          </p:cNvSpPr>
          <p:nvPr>
            <p:ph idx="1"/>
          </p:nvPr>
        </p:nvSpPr>
        <p:spPr>
          <a:xfrm>
            <a:off x="0" y="1000108"/>
            <a:ext cx="8001024" cy="5429288"/>
          </a:xfrm>
        </p:spPr>
        <p:txBody>
          <a:bodyPr/>
          <a:lstStyle/>
          <a:p>
            <a:r>
              <a:rPr lang="en-AU" sz="2800" b="1" dirty="0">
                <a:solidFill>
                  <a:schemeClr val="tx1"/>
                </a:solidFill>
                <a:latin typeface="+mn-lt"/>
                <a:ea typeface="+mn-ea"/>
                <a:cs typeface="+mn-cs"/>
              </a:rPr>
              <a:t>Speed</a:t>
            </a:r>
            <a:r>
              <a:rPr lang="en-AU" sz="2800" dirty="0">
                <a:solidFill>
                  <a:schemeClr val="tx1"/>
                </a:solidFill>
                <a:latin typeface="+mn-lt"/>
                <a:ea typeface="+mn-ea"/>
                <a:cs typeface="+mn-cs"/>
              </a:rPr>
              <a:t> is a </a:t>
            </a:r>
            <a:r>
              <a:rPr lang="en-AU" sz="2800" dirty="0" smtClean="0">
                <a:solidFill>
                  <a:schemeClr val="tx1"/>
                </a:solidFill>
                <a:latin typeface="+mn-lt"/>
                <a:ea typeface="+mn-ea"/>
                <a:cs typeface="+mn-cs"/>
              </a:rPr>
              <a:t>measure </a:t>
            </a:r>
            <a:r>
              <a:rPr lang="en-AU" sz="2800" dirty="0">
                <a:solidFill>
                  <a:schemeClr val="tx1"/>
                </a:solidFill>
                <a:latin typeface="+mn-lt"/>
                <a:ea typeface="+mn-ea"/>
                <a:cs typeface="+mn-cs"/>
              </a:rPr>
              <a:t>of the </a:t>
            </a:r>
            <a:r>
              <a:rPr lang="en-AU" sz="2800" dirty="0" smtClean="0">
                <a:solidFill>
                  <a:schemeClr val="tx1"/>
                </a:solidFill>
                <a:latin typeface="+mn-lt"/>
                <a:ea typeface="+mn-ea"/>
                <a:cs typeface="+mn-cs"/>
              </a:rPr>
              <a:t>rate </a:t>
            </a:r>
            <a:r>
              <a:rPr lang="en-AU" sz="2800" dirty="0">
                <a:solidFill>
                  <a:schemeClr val="tx1"/>
                </a:solidFill>
                <a:latin typeface="+mn-lt"/>
                <a:ea typeface="+mn-ea"/>
                <a:cs typeface="+mn-cs"/>
              </a:rPr>
              <a:t>at which an object </a:t>
            </a:r>
            <a:r>
              <a:rPr lang="en-AU" sz="2800" dirty="0" smtClean="0">
                <a:solidFill>
                  <a:schemeClr val="tx1"/>
                </a:solidFill>
                <a:latin typeface="+mn-lt"/>
                <a:ea typeface="+mn-ea"/>
                <a:cs typeface="+mn-cs"/>
              </a:rPr>
              <a:t>moves over a distance. </a:t>
            </a:r>
            <a:r>
              <a:rPr lang="en-AU" sz="2800" dirty="0">
                <a:solidFill>
                  <a:schemeClr val="tx1"/>
                </a:solidFill>
                <a:latin typeface="+mn-lt"/>
                <a:ea typeface="+mn-ea"/>
                <a:cs typeface="+mn-cs"/>
              </a:rPr>
              <a:t>Because distance is a scalar </a:t>
            </a:r>
            <a:r>
              <a:rPr lang="en-AU" sz="2800" dirty="0" smtClean="0">
                <a:solidFill>
                  <a:schemeClr val="tx1"/>
                </a:solidFill>
                <a:latin typeface="+mn-lt"/>
                <a:ea typeface="+mn-ea"/>
                <a:cs typeface="+mn-cs"/>
              </a:rPr>
              <a:t>quantity, </a:t>
            </a:r>
            <a:r>
              <a:rPr lang="en-AU" sz="2800" dirty="0">
                <a:solidFill>
                  <a:schemeClr val="tx1"/>
                </a:solidFill>
                <a:latin typeface="+mn-lt"/>
                <a:ea typeface="+mn-ea"/>
                <a:cs typeface="+mn-cs"/>
              </a:rPr>
              <a:t>speed is also a scalar </a:t>
            </a:r>
            <a:r>
              <a:rPr lang="en-AU" sz="2800" dirty="0" smtClean="0">
                <a:solidFill>
                  <a:schemeClr val="tx1"/>
                </a:solidFill>
                <a:latin typeface="+mn-lt"/>
                <a:ea typeface="+mn-ea"/>
                <a:cs typeface="+mn-cs"/>
              </a:rPr>
              <a:t>quantity</a:t>
            </a:r>
            <a:r>
              <a:rPr lang="en-AU" sz="2800" dirty="0">
                <a:solidFill>
                  <a:schemeClr val="tx1"/>
                </a:solidFill>
                <a:latin typeface="+mn-lt"/>
                <a:ea typeface="+mn-ea"/>
                <a:cs typeface="+mn-cs"/>
              </a:rPr>
              <a:t>.</a:t>
            </a:r>
            <a:endParaRPr lang="en-AU" sz="2800" dirty="0" smtClean="0">
              <a:solidFill>
                <a:schemeClr val="tx1"/>
              </a:solidFill>
              <a:latin typeface="+mn-lt"/>
              <a:ea typeface="+mn-ea"/>
              <a:cs typeface="+mn-cs"/>
            </a:endParaRPr>
          </a:p>
          <a:p>
            <a:pPr>
              <a:buNone/>
            </a:pPr>
            <a:r>
              <a:rPr lang="en-AU" sz="2800" dirty="0" smtClean="0">
                <a:solidFill>
                  <a:schemeClr val="tx1"/>
                </a:solidFill>
                <a:latin typeface="+mn-lt"/>
                <a:ea typeface="+mn-ea"/>
                <a:cs typeface="+mn-cs"/>
              </a:rPr>
              <a:t>		average </a:t>
            </a:r>
            <a:r>
              <a:rPr lang="en-AU" sz="2800" dirty="0">
                <a:solidFill>
                  <a:schemeClr val="tx1"/>
                </a:solidFill>
                <a:latin typeface="+mn-lt"/>
                <a:ea typeface="+mn-ea"/>
                <a:cs typeface="+mn-cs"/>
              </a:rPr>
              <a:t>speed </a:t>
            </a:r>
            <a:r>
              <a:rPr lang="en-AU" sz="2800" dirty="0" smtClean="0">
                <a:solidFill>
                  <a:schemeClr val="tx1"/>
                </a:solidFill>
                <a:latin typeface="+mn-lt"/>
                <a:ea typeface="+mn-ea"/>
                <a:cs typeface="+mn-cs"/>
              </a:rPr>
              <a:t>= </a:t>
            </a:r>
            <a:r>
              <a:rPr lang="en-AU" sz="2800" u="sng" dirty="0" smtClean="0">
                <a:solidFill>
                  <a:schemeClr val="tx1"/>
                </a:solidFill>
                <a:latin typeface="+mn-lt"/>
                <a:ea typeface="+mn-ea"/>
                <a:cs typeface="+mn-cs"/>
              </a:rPr>
              <a:t>distance </a:t>
            </a:r>
            <a:r>
              <a:rPr lang="en-AU" sz="2800" u="sng" dirty="0">
                <a:solidFill>
                  <a:schemeClr val="tx1"/>
                </a:solidFill>
                <a:latin typeface="+mn-lt"/>
                <a:ea typeface="+mn-ea"/>
                <a:cs typeface="+mn-cs"/>
              </a:rPr>
              <a:t>travelled</a:t>
            </a:r>
          </a:p>
          <a:p>
            <a:pPr>
              <a:spcBef>
                <a:spcPts val="0"/>
              </a:spcBef>
              <a:buNone/>
            </a:pPr>
            <a:r>
              <a:rPr lang="en-AU" sz="2800" dirty="0" smtClean="0">
                <a:solidFill>
                  <a:schemeClr val="tx1"/>
                </a:solidFill>
                <a:latin typeface="+mn-lt"/>
                <a:ea typeface="+mn-ea"/>
                <a:cs typeface="+mn-cs"/>
              </a:rPr>
              <a:t>					    time </a:t>
            </a:r>
            <a:r>
              <a:rPr lang="en-AU" sz="2800" dirty="0">
                <a:solidFill>
                  <a:schemeClr val="tx1"/>
                </a:solidFill>
                <a:latin typeface="+mn-lt"/>
                <a:ea typeface="+mn-ea"/>
                <a:cs typeface="+mn-cs"/>
              </a:rPr>
              <a:t>interval</a:t>
            </a:r>
          </a:p>
          <a:p>
            <a:r>
              <a:rPr lang="en-AU" sz="2800" b="1" dirty="0">
                <a:solidFill>
                  <a:schemeClr val="tx1"/>
                </a:solidFill>
                <a:latin typeface="+mn-lt"/>
                <a:ea typeface="+mn-ea"/>
                <a:cs typeface="+mn-cs"/>
              </a:rPr>
              <a:t>Velocity </a:t>
            </a:r>
            <a:r>
              <a:rPr lang="en-AU" sz="2800" dirty="0">
                <a:solidFill>
                  <a:schemeClr val="tx1"/>
                </a:solidFill>
                <a:latin typeface="+mn-lt"/>
                <a:ea typeface="+mn-ea"/>
                <a:cs typeface="+mn-cs"/>
              </a:rPr>
              <a:t>is a </a:t>
            </a:r>
            <a:r>
              <a:rPr lang="en-AU" sz="2800" dirty="0" smtClean="0">
                <a:solidFill>
                  <a:schemeClr val="tx1"/>
                </a:solidFill>
                <a:latin typeface="+mn-lt"/>
                <a:ea typeface="+mn-ea"/>
                <a:cs typeface="+mn-cs"/>
              </a:rPr>
              <a:t>measure </a:t>
            </a:r>
            <a:r>
              <a:rPr lang="en-AU" sz="2800" dirty="0">
                <a:solidFill>
                  <a:schemeClr val="tx1"/>
                </a:solidFill>
                <a:latin typeface="+mn-lt"/>
                <a:ea typeface="+mn-ea"/>
                <a:cs typeface="+mn-cs"/>
              </a:rPr>
              <a:t>of the </a:t>
            </a:r>
            <a:r>
              <a:rPr lang="en-AU" sz="2800" dirty="0" smtClean="0">
                <a:solidFill>
                  <a:schemeClr val="tx1"/>
                </a:solidFill>
                <a:latin typeface="+mn-lt"/>
                <a:ea typeface="+mn-ea"/>
                <a:cs typeface="+mn-cs"/>
              </a:rPr>
              <a:t>rate </a:t>
            </a:r>
            <a:r>
              <a:rPr lang="en-AU" sz="2800" dirty="0">
                <a:solidFill>
                  <a:schemeClr val="tx1"/>
                </a:solidFill>
                <a:latin typeface="+mn-lt"/>
                <a:ea typeface="+mn-ea"/>
                <a:cs typeface="+mn-cs"/>
              </a:rPr>
              <a:t>of </a:t>
            </a:r>
            <a:r>
              <a:rPr lang="en-AU" sz="2800" dirty="0" smtClean="0">
                <a:solidFill>
                  <a:schemeClr val="tx1"/>
                </a:solidFill>
                <a:latin typeface="+mn-lt"/>
                <a:ea typeface="+mn-ea"/>
                <a:cs typeface="+mn-cs"/>
              </a:rPr>
              <a:t>displacement. Because displacement</a:t>
            </a:r>
            <a:r>
              <a:rPr lang="en-AU" sz="2800" dirty="0" smtClean="0"/>
              <a:t> </a:t>
            </a:r>
            <a:r>
              <a:rPr lang="en-AU" sz="2800" dirty="0" smtClean="0">
                <a:solidFill>
                  <a:schemeClr val="tx1"/>
                </a:solidFill>
                <a:latin typeface="+mn-lt"/>
                <a:ea typeface="+mn-ea"/>
                <a:cs typeface="+mn-cs"/>
              </a:rPr>
              <a:t>(change </a:t>
            </a:r>
            <a:r>
              <a:rPr lang="en-AU" sz="2800" dirty="0">
                <a:solidFill>
                  <a:schemeClr val="tx1"/>
                </a:solidFill>
                <a:latin typeface="+mn-lt"/>
                <a:ea typeface="+mn-ea"/>
                <a:cs typeface="+mn-cs"/>
              </a:rPr>
              <a:t>in position) is a </a:t>
            </a:r>
            <a:r>
              <a:rPr lang="en-AU" sz="2800" dirty="0" smtClean="0">
                <a:solidFill>
                  <a:schemeClr val="tx1"/>
                </a:solidFill>
                <a:latin typeface="+mn-lt"/>
                <a:ea typeface="+mn-ea"/>
                <a:cs typeface="+mn-cs"/>
              </a:rPr>
              <a:t>vector quantity of an object, velocity </a:t>
            </a:r>
            <a:r>
              <a:rPr lang="en-AU" sz="2800" dirty="0">
                <a:solidFill>
                  <a:schemeClr val="tx1"/>
                </a:solidFill>
                <a:latin typeface="+mn-lt"/>
                <a:ea typeface="+mn-ea"/>
                <a:cs typeface="+mn-cs"/>
              </a:rPr>
              <a:t>is also a </a:t>
            </a:r>
            <a:r>
              <a:rPr lang="en-AU" sz="2800" dirty="0" smtClean="0">
                <a:solidFill>
                  <a:schemeClr val="tx1"/>
                </a:solidFill>
                <a:latin typeface="+mn-lt"/>
                <a:ea typeface="+mn-ea"/>
                <a:cs typeface="+mn-cs"/>
              </a:rPr>
              <a:t>vector</a:t>
            </a:r>
            <a:r>
              <a:rPr lang="en-AU" sz="2800" dirty="0" smtClean="0"/>
              <a:t> </a:t>
            </a:r>
            <a:r>
              <a:rPr lang="en-AU" sz="2800" dirty="0" smtClean="0">
                <a:solidFill>
                  <a:schemeClr val="tx1"/>
                </a:solidFill>
                <a:latin typeface="+mn-lt"/>
                <a:ea typeface="+mn-ea"/>
                <a:cs typeface="+mn-cs"/>
              </a:rPr>
              <a:t>quantity.</a:t>
            </a:r>
          </a:p>
          <a:p>
            <a:pPr>
              <a:buNone/>
            </a:pPr>
            <a:r>
              <a:rPr lang="en-AU" sz="2800" dirty="0"/>
              <a:t>	</a:t>
            </a:r>
            <a:r>
              <a:rPr lang="en-AU" sz="2800" dirty="0" smtClean="0"/>
              <a:t>	average velocity = </a:t>
            </a:r>
            <a:r>
              <a:rPr lang="en-AU" sz="2800" u="sng" dirty="0" smtClean="0"/>
              <a:t>change in displacement</a:t>
            </a:r>
          </a:p>
          <a:p>
            <a:pPr>
              <a:spcBef>
                <a:spcPts val="0"/>
              </a:spcBef>
              <a:buNone/>
            </a:pPr>
            <a:r>
              <a:rPr lang="en-AU" sz="2800" dirty="0"/>
              <a:t>	</a:t>
            </a:r>
            <a:r>
              <a:rPr lang="en-AU" sz="2800" dirty="0" smtClean="0"/>
              <a:t>			                     time interval</a:t>
            </a:r>
            <a:endParaRPr lang="en-AU"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1"/>
          <p:cNvGrpSpPr>
            <a:grpSpLocks/>
          </p:cNvGrpSpPr>
          <p:nvPr/>
        </p:nvGrpSpPr>
        <p:grpSpPr bwMode="auto">
          <a:xfrm>
            <a:off x="228600" y="592136"/>
            <a:ext cx="1295400" cy="1600200"/>
            <a:chOff x="144" y="0"/>
            <a:chExt cx="816" cy="1008"/>
          </a:xfrm>
        </p:grpSpPr>
        <p:sp>
          <p:nvSpPr>
            <p:cNvPr id="7192" name="Line 28"/>
            <p:cNvSpPr>
              <a:spLocks noChangeShapeType="1"/>
            </p:cNvSpPr>
            <p:nvPr/>
          </p:nvSpPr>
          <p:spPr bwMode="auto">
            <a:xfrm>
              <a:off x="576" y="192"/>
              <a:ext cx="0" cy="816"/>
            </a:xfrm>
            <a:prstGeom prst="line">
              <a:avLst/>
            </a:prstGeom>
            <a:noFill/>
            <a:ln w="9525">
              <a:solidFill>
                <a:srgbClr val="000000"/>
              </a:solidFill>
              <a:round/>
              <a:headEnd type="triangle" w="med" len="med"/>
              <a:tailEnd type="triangle" w="med" len="med"/>
            </a:ln>
          </p:spPr>
          <p:txBody>
            <a:bodyPr/>
            <a:lstStyle/>
            <a:p>
              <a:endParaRPr lang="en-AU"/>
            </a:p>
          </p:txBody>
        </p:sp>
        <p:sp>
          <p:nvSpPr>
            <p:cNvPr id="7193" name="Line 29"/>
            <p:cNvSpPr>
              <a:spLocks noChangeShapeType="1"/>
            </p:cNvSpPr>
            <p:nvPr/>
          </p:nvSpPr>
          <p:spPr bwMode="auto">
            <a:xfrm>
              <a:off x="144" y="576"/>
              <a:ext cx="816" cy="0"/>
            </a:xfrm>
            <a:prstGeom prst="line">
              <a:avLst/>
            </a:prstGeom>
            <a:noFill/>
            <a:ln w="9525">
              <a:solidFill>
                <a:srgbClr val="000000"/>
              </a:solidFill>
              <a:round/>
              <a:headEnd type="triangle" w="med" len="med"/>
              <a:tailEnd type="triangle" w="med" len="med"/>
            </a:ln>
          </p:spPr>
          <p:txBody>
            <a:bodyPr/>
            <a:lstStyle/>
            <a:p>
              <a:endParaRPr lang="en-AU"/>
            </a:p>
          </p:txBody>
        </p:sp>
        <p:sp>
          <p:nvSpPr>
            <p:cNvPr id="7194" name="Text Box 30"/>
            <p:cNvSpPr txBox="1">
              <a:spLocks noChangeArrowheads="1"/>
            </p:cNvSpPr>
            <p:nvPr/>
          </p:nvSpPr>
          <p:spPr bwMode="auto">
            <a:xfrm>
              <a:off x="576" y="0"/>
              <a:ext cx="240" cy="288"/>
            </a:xfrm>
            <a:prstGeom prst="rect">
              <a:avLst/>
            </a:prstGeom>
            <a:noFill/>
            <a:ln w="9525">
              <a:noFill/>
              <a:miter lim="800000"/>
              <a:headEnd/>
              <a:tailEnd/>
            </a:ln>
          </p:spPr>
          <p:txBody>
            <a:bodyPr>
              <a:spAutoFit/>
            </a:bodyPr>
            <a:lstStyle/>
            <a:p>
              <a:pPr>
                <a:spcBef>
                  <a:spcPct val="50000"/>
                </a:spcBef>
              </a:pPr>
              <a:r>
                <a:rPr lang="en-GB" b="1">
                  <a:solidFill>
                    <a:schemeClr val="accent2"/>
                  </a:solidFill>
                  <a:latin typeface="Times New Roman" charset="0"/>
                </a:rPr>
                <a:t>N</a:t>
              </a:r>
            </a:p>
          </p:txBody>
        </p:sp>
      </p:grpSp>
      <p:grpSp>
        <p:nvGrpSpPr>
          <p:cNvPr id="3" name="Group 10"/>
          <p:cNvGrpSpPr>
            <a:grpSpLocks/>
          </p:cNvGrpSpPr>
          <p:nvPr/>
        </p:nvGrpSpPr>
        <p:grpSpPr bwMode="auto">
          <a:xfrm>
            <a:off x="2124075" y="852486"/>
            <a:ext cx="4876800" cy="2362200"/>
            <a:chOff x="1584" y="1488"/>
            <a:chExt cx="3072" cy="1488"/>
          </a:xfrm>
        </p:grpSpPr>
        <p:grpSp>
          <p:nvGrpSpPr>
            <p:cNvPr id="4" name="Group 2"/>
            <p:cNvGrpSpPr>
              <a:grpSpLocks/>
            </p:cNvGrpSpPr>
            <p:nvPr/>
          </p:nvGrpSpPr>
          <p:grpSpPr bwMode="auto">
            <a:xfrm>
              <a:off x="1584" y="1488"/>
              <a:ext cx="3072" cy="1488"/>
              <a:chOff x="3648" y="2304"/>
              <a:chExt cx="720" cy="480"/>
            </a:xfrm>
          </p:grpSpPr>
          <p:sp>
            <p:nvSpPr>
              <p:cNvPr id="7186" name="Rectangle 3"/>
              <p:cNvSpPr>
                <a:spLocks noChangeArrowheads="1"/>
              </p:cNvSpPr>
              <p:nvPr/>
            </p:nvSpPr>
            <p:spPr bwMode="auto">
              <a:xfrm>
                <a:off x="3648" y="2544"/>
                <a:ext cx="720" cy="144"/>
              </a:xfrm>
              <a:prstGeom prst="rect">
                <a:avLst/>
              </a:prstGeom>
              <a:solidFill>
                <a:srgbClr val="FF3300"/>
              </a:solidFill>
              <a:ln w="9525">
                <a:solidFill>
                  <a:srgbClr val="FF3300"/>
                </a:solidFill>
                <a:miter lim="800000"/>
                <a:headEnd/>
                <a:tailEnd/>
              </a:ln>
            </p:spPr>
            <p:txBody>
              <a:bodyPr wrap="none" anchor="ctr"/>
              <a:lstStyle/>
              <a:p>
                <a:endParaRPr lang="en-AU"/>
              </a:p>
            </p:txBody>
          </p:sp>
          <p:sp>
            <p:nvSpPr>
              <p:cNvPr id="7187" name="Rectangle 4"/>
              <p:cNvSpPr>
                <a:spLocks noChangeArrowheads="1"/>
              </p:cNvSpPr>
              <p:nvPr/>
            </p:nvSpPr>
            <p:spPr bwMode="auto">
              <a:xfrm>
                <a:off x="4224" y="2400"/>
                <a:ext cx="144" cy="288"/>
              </a:xfrm>
              <a:prstGeom prst="rect">
                <a:avLst/>
              </a:prstGeom>
              <a:solidFill>
                <a:srgbClr val="FF3300"/>
              </a:solidFill>
              <a:ln w="9525">
                <a:solidFill>
                  <a:srgbClr val="FF3300"/>
                </a:solidFill>
                <a:miter lim="800000"/>
                <a:headEnd/>
                <a:tailEnd/>
              </a:ln>
            </p:spPr>
            <p:txBody>
              <a:bodyPr wrap="none" anchor="ctr"/>
              <a:lstStyle/>
              <a:p>
                <a:endParaRPr lang="en-AU"/>
              </a:p>
            </p:txBody>
          </p:sp>
          <p:sp>
            <p:nvSpPr>
              <p:cNvPr id="7188" name="Rectangle 5"/>
              <p:cNvSpPr>
                <a:spLocks noChangeArrowheads="1"/>
              </p:cNvSpPr>
              <p:nvPr/>
            </p:nvSpPr>
            <p:spPr bwMode="auto">
              <a:xfrm>
                <a:off x="3648" y="2304"/>
                <a:ext cx="576" cy="240"/>
              </a:xfrm>
              <a:prstGeom prst="rect">
                <a:avLst/>
              </a:prstGeom>
              <a:solidFill>
                <a:schemeClr val="bg2"/>
              </a:solidFill>
              <a:ln w="9525">
                <a:solidFill>
                  <a:srgbClr val="000000"/>
                </a:solidFill>
                <a:miter lim="800000"/>
                <a:headEnd/>
                <a:tailEnd/>
              </a:ln>
            </p:spPr>
            <p:txBody>
              <a:bodyPr wrap="none" anchor="ctr"/>
              <a:lstStyle/>
              <a:p>
                <a:endParaRPr lang="en-AU"/>
              </a:p>
            </p:txBody>
          </p:sp>
          <p:sp>
            <p:nvSpPr>
              <p:cNvPr id="7189" name="Rectangle 6"/>
              <p:cNvSpPr>
                <a:spLocks noChangeArrowheads="1"/>
              </p:cNvSpPr>
              <p:nvPr/>
            </p:nvSpPr>
            <p:spPr bwMode="auto">
              <a:xfrm>
                <a:off x="4224" y="2304"/>
                <a:ext cx="144" cy="144"/>
              </a:xfrm>
              <a:prstGeom prst="rect">
                <a:avLst/>
              </a:prstGeom>
              <a:solidFill>
                <a:schemeClr val="bg1"/>
              </a:solidFill>
              <a:ln w="38100">
                <a:solidFill>
                  <a:srgbClr val="FF3300"/>
                </a:solidFill>
                <a:miter lim="800000"/>
                <a:headEnd/>
                <a:tailEnd/>
              </a:ln>
            </p:spPr>
            <p:txBody>
              <a:bodyPr wrap="none" anchor="ctr"/>
              <a:lstStyle/>
              <a:p>
                <a:endParaRPr lang="en-AU"/>
              </a:p>
            </p:txBody>
          </p:sp>
          <p:sp>
            <p:nvSpPr>
              <p:cNvPr id="7190" name="AutoShape 7"/>
              <p:cNvSpPr>
                <a:spLocks noChangeArrowheads="1"/>
              </p:cNvSpPr>
              <p:nvPr/>
            </p:nvSpPr>
            <p:spPr bwMode="auto">
              <a:xfrm>
                <a:off x="3696" y="2640"/>
                <a:ext cx="144"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2"/>
              </a:solidFill>
              <a:ln w="9525">
                <a:solidFill>
                  <a:srgbClr val="000000"/>
                </a:solidFill>
                <a:round/>
                <a:headEnd/>
                <a:tailEnd/>
              </a:ln>
            </p:spPr>
            <p:txBody>
              <a:bodyPr wrap="none" anchor="ctr"/>
              <a:lstStyle/>
              <a:p>
                <a:endParaRPr lang="en-AU"/>
              </a:p>
            </p:txBody>
          </p:sp>
          <p:sp>
            <p:nvSpPr>
              <p:cNvPr id="7191" name="AutoShape 8"/>
              <p:cNvSpPr>
                <a:spLocks noChangeArrowheads="1"/>
              </p:cNvSpPr>
              <p:nvPr/>
            </p:nvSpPr>
            <p:spPr bwMode="auto">
              <a:xfrm>
                <a:off x="4128" y="2640"/>
                <a:ext cx="144" cy="1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2"/>
              </a:solidFill>
              <a:ln w="9525">
                <a:solidFill>
                  <a:srgbClr val="000000"/>
                </a:solidFill>
                <a:round/>
                <a:headEnd/>
                <a:tailEnd/>
              </a:ln>
            </p:spPr>
            <p:txBody>
              <a:bodyPr wrap="none" anchor="ctr"/>
              <a:lstStyle/>
              <a:p>
                <a:endParaRPr lang="en-AU"/>
              </a:p>
            </p:txBody>
          </p:sp>
        </p:grpSp>
        <p:sp>
          <p:nvSpPr>
            <p:cNvPr id="7185" name="WordArt 9"/>
            <p:cNvSpPr>
              <a:spLocks noChangeArrowheads="1" noChangeShapeType="1" noTextEdit="1"/>
            </p:cNvSpPr>
            <p:nvPr/>
          </p:nvSpPr>
          <p:spPr bwMode="auto">
            <a:xfrm>
              <a:off x="2160" y="1680"/>
              <a:ext cx="1332" cy="400"/>
            </a:xfrm>
            <a:prstGeom prst="rect">
              <a:avLst/>
            </a:prstGeom>
          </p:spPr>
          <p:txBody>
            <a:bodyPr wrap="none" fromWordArt="1">
              <a:prstTxWarp prst="textDoubleWave1">
                <a:avLst>
                  <a:gd name="adj1" fmla="val 6500"/>
                  <a:gd name="adj2" fmla="val 0"/>
                </a:avLst>
              </a:prstTxWarp>
            </a:bodyPr>
            <a:lstStyle/>
            <a:p>
              <a:r>
                <a:rPr lang="en-AU" sz="3600" kern="10" spc="-360">
                  <a:ln w="12700">
                    <a:solidFill>
                      <a:srgbClr val="000099"/>
                    </a:solidFill>
                    <a:round/>
                    <a:headEnd/>
                    <a:tailEnd/>
                  </a:ln>
                  <a:solidFill>
                    <a:srgbClr val="33CCFF"/>
                  </a:solidFill>
                  <a:effectLst>
                    <a:outerShdw dist="125724" dir="18900000" algn="ctr" rotWithShape="0">
                      <a:srgbClr val="000099"/>
                    </a:outerShdw>
                  </a:effectLst>
                  <a:latin typeface="Impact"/>
                </a:rPr>
                <a:t>PHYSICS BUS</a:t>
              </a:r>
            </a:p>
          </p:txBody>
        </p:sp>
      </p:grpSp>
      <p:grpSp>
        <p:nvGrpSpPr>
          <p:cNvPr id="5" name="Group 26"/>
          <p:cNvGrpSpPr>
            <a:grpSpLocks/>
          </p:cNvGrpSpPr>
          <p:nvPr/>
        </p:nvGrpSpPr>
        <p:grpSpPr bwMode="auto">
          <a:xfrm>
            <a:off x="0" y="3170241"/>
            <a:ext cx="7010400" cy="830263"/>
            <a:chOff x="0" y="2208"/>
            <a:chExt cx="4416" cy="523"/>
          </a:xfrm>
        </p:grpSpPr>
        <p:sp>
          <p:nvSpPr>
            <p:cNvPr id="7182" name="Line 24"/>
            <p:cNvSpPr>
              <a:spLocks noChangeShapeType="1"/>
            </p:cNvSpPr>
            <p:nvPr/>
          </p:nvSpPr>
          <p:spPr bwMode="auto">
            <a:xfrm>
              <a:off x="0" y="2400"/>
              <a:ext cx="4416" cy="0"/>
            </a:xfrm>
            <a:prstGeom prst="line">
              <a:avLst/>
            </a:prstGeom>
            <a:noFill/>
            <a:ln w="47625">
              <a:solidFill>
                <a:schemeClr val="bg1">
                  <a:lumMod val="50000"/>
                </a:schemeClr>
              </a:solidFill>
              <a:round/>
              <a:headEnd/>
              <a:tailEnd type="arrow" w="med" len="med"/>
            </a:ln>
          </p:spPr>
          <p:txBody>
            <a:bodyPr/>
            <a:lstStyle/>
            <a:p>
              <a:endParaRPr lang="en-AU"/>
            </a:p>
          </p:txBody>
        </p:sp>
        <p:sp>
          <p:nvSpPr>
            <p:cNvPr id="7183" name="Text Box 25"/>
            <p:cNvSpPr txBox="1">
              <a:spLocks noChangeArrowheads="1"/>
            </p:cNvSpPr>
            <p:nvPr/>
          </p:nvSpPr>
          <p:spPr bwMode="auto">
            <a:xfrm>
              <a:off x="2115" y="2208"/>
              <a:ext cx="1305" cy="523"/>
            </a:xfrm>
            <a:prstGeom prst="rect">
              <a:avLst/>
            </a:prstGeom>
            <a:solidFill>
              <a:schemeClr val="hlink"/>
            </a:solidFill>
            <a:ln w="9525">
              <a:solidFill>
                <a:srgbClr val="FF0000"/>
              </a:solidFill>
              <a:miter lim="800000"/>
              <a:headEnd/>
              <a:tailEnd/>
            </a:ln>
          </p:spPr>
          <p:txBody>
            <a:bodyPr wrap="square">
              <a:spAutoFit/>
            </a:bodyPr>
            <a:lstStyle/>
            <a:p>
              <a:r>
                <a:rPr lang="en-GB" sz="2400" b="1" dirty="0">
                  <a:solidFill>
                    <a:srgbClr val="FF3300"/>
                  </a:solidFill>
                </a:rPr>
                <a:t>100 m</a:t>
              </a:r>
            </a:p>
            <a:p>
              <a:r>
                <a:rPr lang="en-GB" sz="2400" b="1" dirty="0">
                  <a:solidFill>
                    <a:srgbClr val="FF3300"/>
                  </a:solidFill>
                </a:rPr>
                <a:t>in 4 seconds</a:t>
              </a:r>
            </a:p>
          </p:txBody>
        </p:sp>
      </p:grpSp>
      <p:sp>
        <p:nvSpPr>
          <p:cNvPr id="7174" name="Text Box 32"/>
          <p:cNvSpPr txBox="1">
            <a:spLocks noChangeArrowheads="1"/>
          </p:cNvSpPr>
          <p:nvPr/>
        </p:nvSpPr>
        <p:spPr bwMode="auto">
          <a:xfrm>
            <a:off x="214282" y="4038600"/>
            <a:ext cx="3352800" cy="461665"/>
          </a:xfrm>
          <a:prstGeom prst="rect">
            <a:avLst/>
          </a:prstGeom>
          <a:noFill/>
          <a:ln w="9525">
            <a:noFill/>
            <a:miter lim="800000"/>
            <a:headEnd/>
            <a:tailEnd/>
          </a:ln>
        </p:spPr>
        <p:txBody>
          <a:bodyPr>
            <a:spAutoFit/>
          </a:bodyPr>
          <a:lstStyle/>
          <a:p>
            <a:pPr>
              <a:spcBef>
                <a:spcPct val="50000"/>
              </a:spcBef>
            </a:pPr>
            <a:r>
              <a:rPr lang="en-GB" sz="2400" b="1" dirty="0">
                <a:solidFill>
                  <a:srgbClr val="002060"/>
                </a:solidFill>
                <a:latin typeface="Times New Roman" charset="0"/>
              </a:rPr>
              <a:t>Distance travelled = ?</a:t>
            </a:r>
          </a:p>
        </p:txBody>
      </p:sp>
      <p:sp>
        <p:nvSpPr>
          <p:cNvPr id="7176" name="Text Box 35"/>
          <p:cNvSpPr txBox="1">
            <a:spLocks noChangeArrowheads="1"/>
          </p:cNvSpPr>
          <p:nvPr/>
        </p:nvSpPr>
        <p:spPr bwMode="auto">
          <a:xfrm>
            <a:off x="214282" y="4631304"/>
            <a:ext cx="3352800" cy="461665"/>
          </a:xfrm>
          <a:prstGeom prst="rect">
            <a:avLst/>
          </a:prstGeom>
          <a:noFill/>
          <a:ln w="9525">
            <a:noFill/>
            <a:miter lim="800000"/>
            <a:headEnd/>
            <a:tailEnd/>
          </a:ln>
        </p:spPr>
        <p:txBody>
          <a:bodyPr>
            <a:spAutoFit/>
          </a:bodyPr>
          <a:lstStyle/>
          <a:p>
            <a:pPr>
              <a:spcBef>
                <a:spcPct val="50000"/>
              </a:spcBef>
            </a:pPr>
            <a:r>
              <a:rPr lang="en-GB" sz="2400" b="1" dirty="0">
                <a:solidFill>
                  <a:srgbClr val="002060"/>
                </a:solidFill>
                <a:latin typeface="Times New Roman" charset="0"/>
              </a:rPr>
              <a:t>Displacement = ?</a:t>
            </a:r>
          </a:p>
        </p:txBody>
      </p:sp>
      <p:sp>
        <p:nvSpPr>
          <p:cNvPr id="7178" name="Text Box 37"/>
          <p:cNvSpPr txBox="1">
            <a:spLocks noChangeArrowheads="1"/>
          </p:cNvSpPr>
          <p:nvPr/>
        </p:nvSpPr>
        <p:spPr bwMode="auto">
          <a:xfrm>
            <a:off x="195250" y="5274246"/>
            <a:ext cx="2590800" cy="461665"/>
          </a:xfrm>
          <a:prstGeom prst="rect">
            <a:avLst/>
          </a:prstGeom>
          <a:noFill/>
          <a:ln w="9525">
            <a:noFill/>
            <a:miter lim="800000"/>
            <a:headEnd/>
            <a:tailEnd/>
          </a:ln>
        </p:spPr>
        <p:txBody>
          <a:bodyPr>
            <a:spAutoFit/>
          </a:bodyPr>
          <a:lstStyle/>
          <a:p>
            <a:pPr algn="l">
              <a:spcBef>
                <a:spcPct val="50000"/>
              </a:spcBef>
            </a:pPr>
            <a:r>
              <a:rPr lang="en-GB" sz="2400" b="1" dirty="0">
                <a:solidFill>
                  <a:srgbClr val="002060"/>
                </a:solidFill>
                <a:latin typeface="Times New Roman" charset="0"/>
              </a:rPr>
              <a:t>Speed = ?</a:t>
            </a:r>
          </a:p>
        </p:txBody>
      </p:sp>
      <p:sp>
        <p:nvSpPr>
          <p:cNvPr id="7180" name="Text Box 39"/>
          <p:cNvSpPr txBox="1">
            <a:spLocks noChangeArrowheads="1"/>
          </p:cNvSpPr>
          <p:nvPr/>
        </p:nvSpPr>
        <p:spPr bwMode="auto">
          <a:xfrm>
            <a:off x="195250" y="5988626"/>
            <a:ext cx="2590800" cy="461665"/>
          </a:xfrm>
          <a:prstGeom prst="rect">
            <a:avLst/>
          </a:prstGeom>
          <a:noFill/>
          <a:ln w="9525">
            <a:noFill/>
            <a:miter lim="800000"/>
            <a:headEnd/>
            <a:tailEnd/>
          </a:ln>
        </p:spPr>
        <p:txBody>
          <a:bodyPr>
            <a:spAutoFit/>
          </a:bodyPr>
          <a:lstStyle/>
          <a:p>
            <a:pPr algn="l">
              <a:spcBef>
                <a:spcPct val="50000"/>
              </a:spcBef>
            </a:pPr>
            <a:r>
              <a:rPr lang="en-GB" sz="2400" b="1" dirty="0">
                <a:solidFill>
                  <a:srgbClr val="002060"/>
                </a:solidFill>
                <a:latin typeface="Times New Roman" charset="0"/>
              </a:rPr>
              <a:t>Velocity = ?</a:t>
            </a:r>
          </a:p>
        </p:txBody>
      </p:sp>
      <p:sp>
        <p:nvSpPr>
          <p:cNvPr id="27" name="Title 1"/>
          <p:cNvSpPr txBox="1">
            <a:spLocks/>
          </p:cNvSpPr>
          <p:nvPr/>
        </p:nvSpPr>
        <p:spPr>
          <a:xfrm>
            <a:off x="219075" y="-24"/>
            <a:ext cx="7477125"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4000" b="0" i="0" u="none" strike="noStrike" kern="0" cap="none" spc="0" normalizeH="0" baseline="0" noProof="0" dirty="0" smtClean="0">
                <a:ln>
                  <a:noFill/>
                </a:ln>
                <a:solidFill>
                  <a:schemeClr val="tx2"/>
                </a:solidFill>
                <a:effectLst/>
                <a:uLnTx/>
                <a:uFillTx/>
                <a:latin typeface="+mj-lt"/>
                <a:ea typeface="+mj-ea"/>
                <a:cs typeface="+mj-cs"/>
              </a:rPr>
              <a:t>Example 7.1f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0-#ppt_w/2"/>
                                          </p:val>
                                        </p:tav>
                                        <p:tav tm="100000">
                                          <p:val>
                                            <p:strVal val="#ppt_x"/>
                                          </p:val>
                                        </p:tav>
                                      </p:tavLst>
                                    </p:anim>
                                    <p:anim calcmode="lin" valueType="num">
                                      <p:cBhvr additive="base">
                                        <p:cTn id="8" dur="50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7"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0" fill="hold"/>
                                        <p:tgtEl>
                                          <p:spTgt spid="5"/>
                                        </p:tgtEl>
                                        <p:attrNameLst>
                                          <p:attrName>ppt_x</p:attrName>
                                        </p:attrNameLst>
                                      </p:cBhvr>
                                      <p:tavLst>
                                        <p:tav tm="0">
                                          <p:val>
                                            <p:strVal val="0-#ppt_w/2"/>
                                          </p:val>
                                        </p:tav>
                                        <p:tav tm="100000">
                                          <p:val>
                                            <p:strVal val="#ppt_x"/>
                                          </p:val>
                                        </p:tav>
                                      </p:tavLst>
                                    </p:anim>
                                    <p:anim calcmode="lin" valueType="num">
                                      <p:cBhvr additive="base">
                                        <p:cTn id="13" dur="5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4"/>
            <a:ext cx="7477125" cy="1143000"/>
          </a:xfrm>
        </p:spPr>
        <p:txBody>
          <a:bodyPr/>
          <a:lstStyle/>
          <a:p>
            <a:r>
              <a:rPr lang="en-AU" dirty="0" smtClean="0"/>
              <a:t>Example 7.1g</a:t>
            </a:r>
            <a:endParaRPr lang="en-AU" dirty="0"/>
          </a:p>
        </p:txBody>
      </p:sp>
      <p:sp>
        <p:nvSpPr>
          <p:cNvPr id="3" name="Content Placeholder 2"/>
          <p:cNvSpPr>
            <a:spLocks noGrp="1"/>
          </p:cNvSpPr>
          <p:nvPr>
            <p:ph idx="1"/>
          </p:nvPr>
        </p:nvSpPr>
        <p:spPr>
          <a:xfrm>
            <a:off x="263525" y="857232"/>
            <a:ext cx="7386638" cy="5786478"/>
          </a:xfrm>
        </p:spPr>
        <p:txBody>
          <a:bodyPr/>
          <a:lstStyle/>
          <a:p>
            <a:pPr marL="0" indent="0">
              <a:buNone/>
            </a:pPr>
            <a:r>
              <a:rPr lang="en-AU" sz="2600" dirty="0" smtClean="0">
                <a:solidFill>
                  <a:schemeClr val="tx1"/>
                </a:solidFill>
                <a:latin typeface="+mn-lt"/>
                <a:ea typeface="+mn-ea"/>
                <a:cs typeface="+mn-cs"/>
              </a:rPr>
              <a:t>James goes for a run. He </a:t>
            </a:r>
            <a:r>
              <a:rPr lang="en-AU" sz="2600" dirty="0">
                <a:solidFill>
                  <a:schemeClr val="tx1"/>
                </a:solidFill>
                <a:latin typeface="+mn-lt"/>
                <a:ea typeface="+mn-ea"/>
                <a:cs typeface="+mn-cs"/>
              </a:rPr>
              <a:t>jogs </a:t>
            </a:r>
            <a:r>
              <a:rPr lang="en-AU" sz="2600" dirty="0" smtClean="0">
                <a:solidFill>
                  <a:schemeClr val="tx1"/>
                </a:solidFill>
                <a:latin typeface="+mn-lt"/>
                <a:ea typeface="+mn-ea"/>
                <a:cs typeface="+mn-cs"/>
              </a:rPr>
              <a:t>120 </a:t>
            </a:r>
            <a:r>
              <a:rPr lang="en-AU" sz="2600" dirty="0">
                <a:solidFill>
                  <a:schemeClr val="tx1"/>
                </a:solidFill>
                <a:latin typeface="+mn-lt"/>
                <a:ea typeface="+mn-ea"/>
                <a:cs typeface="+mn-cs"/>
              </a:rPr>
              <a:t>m north in a time of </a:t>
            </a:r>
            <a:r>
              <a:rPr lang="en-AU" sz="2600" dirty="0" smtClean="0">
                <a:solidFill>
                  <a:schemeClr val="tx1"/>
                </a:solidFill>
                <a:latin typeface="+mn-lt"/>
                <a:ea typeface="+mn-ea"/>
                <a:cs typeface="+mn-cs"/>
              </a:rPr>
              <a:t>25 </a:t>
            </a:r>
            <a:r>
              <a:rPr lang="en-AU" sz="2600" dirty="0">
                <a:solidFill>
                  <a:schemeClr val="tx1"/>
                </a:solidFill>
                <a:latin typeface="+mn-lt"/>
                <a:ea typeface="+mn-ea"/>
                <a:cs typeface="+mn-cs"/>
              </a:rPr>
              <a:t>s, then turns and walks </a:t>
            </a:r>
            <a:r>
              <a:rPr lang="en-AU" sz="2600" dirty="0" smtClean="0">
                <a:solidFill>
                  <a:schemeClr val="tx1"/>
                </a:solidFill>
                <a:latin typeface="+mn-lt"/>
                <a:ea typeface="+mn-ea"/>
                <a:cs typeface="+mn-cs"/>
              </a:rPr>
              <a:t>40 m south </a:t>
            </a:r>
            <a:r>
              <a:rPr lang="en-AU" sz="2600" dirty="0">
                <a:solidFill>
                  <a:schemeClr val="tx1"/>
                </a:solidFill>
                <a:latin typeface="+mn-lt"/>
                <a:ea typeface="+mn-ea"/>
                <a:cs typeface="+mn-cs"/>
              </a:rPr>
              <a:t>in a further </a:t>
            </a:r>
            <a:r>
              <a:rPr lang="en-AU" sz="2600" dirty="0" smtClean="0">
                <a:solidFill>
                  <a:schemeClr val="tx1"/>
                </a:solidFill>
                <a:latin typeface="+mn-lt"/>
                <a:ea typeface="+mn-ea"/>
                <a:cs typeface="+mn-cs"/>
              </a:rPr>
              <a:t>20 </a:t>
            </a:r>
            <a:r>
              <a:rPr lang="en-AU" sz="2600" dirty="0">
                <a:solidFill>
                  <a:schemeClr val="tx1"/>
                </a:solidFill>
                <a:latin typeface="+mn-lt"/>
                <a:ea typeface="+mn-ea"/>
                <a:cs typeface="+mn-cs"/>
              </a:rPr>
              <a:t>s before stopping.</a:t>
            </a:r>
          </a:p>
          <a:p>
            <a:pPr marL="514350" indent="-514350">
              <a:buFont typeface="+mj-lt"/>
              <a:buAutoNum type="alphaLcParenR"/>
            </a:pPr>
            <a:r>
              <a:rPr lang="en-AU" sz="2600" dirty="0" smtClean="0">
                <a:solidFill>
                  <a:schemeClr val="tx1"/>
                </a:solidFill>
                <a:latin typeface="+mn-lt"/>
                <a:ea typeface="+mn-ea"/>
                <a:cs typeface="+mn-cs"/>
              </a:rPr>
              <a:t>Calculate James’s </a:t>
            </a:r>
            <a:r>
              <a:rPr lang="en-AU" sz="2600" dirty="0">
                <a:solidFill>
                  <a:schemeClr val="tx1"/>
                </a:solidFill>
                <a:latin typeface="+mn-lt"/>
                <a:ea typeface="+mn-ea"/>
                <a:cs typeface="+mn-cs"/>
              </a:rPr>
              <a:t>average speed as he is jogging.</a:t>
            </a:r>
          </a:p>
          <a:p>
            <a:pPr marL="514350" indent="-514350">
              <a:buFont typeface="+mj-lt"/>
              <a:buAutoNum type="alphaLcParenR"/>
            </a:pPr>
            <a:r>
              <a:rPr lang="en-AU" sz="2600" dirty="0" smtClean="0">
                <a:solidFill>
                  <a:schemeClr val="tx1"/>
                </a:solidFill>
                <a:latin typeface="+mn-lt"/>
                <a:ea typeface="+mn-ea"/>
                <a:cs typeface="+mn-cs"/>
              </a:rPr>
              <a:t>What </a:t>
            </a:r>
            <a:r>
              <a:rPr lang="en-AU" sz="2600" dirty="0">
                <a:solidFill>
                  <a:schemeClr val="tx1"/>
                </a:solidFill>
                <a:latin typeface="+mn-lt"/>
                <a:ea typeface="+mn-ea"/>
                <a:cs typeface="+mn-cs"/>
              </a:rPr>
              <a:t>is his average velocity as he is jogging?</a:t>
            </a:r>
          </a:p>
          <a:p>
            <a:pPr marL="514350" indent="-514350">
              <a:buFont typeface="+mj-lt"/>
              <a:buAutoNum type="alphaLcParenR"/>
            </a:pPr>
            <a:r>
              <a:rPr lang="en-AU" sz="2600" dirty="0" smtClean="0">
                <a:solidFill>
                  <a:schemeClr val="tx1"/>
                </a:solidFill>
                <a:latin typeface="+mn-lt"/>
                <a:ea typeface="+mn-ea"/>
                <a:cs typeface="+mn-cs"/>
              </a:rPr>
              <a:t>What </a:t>
            </a:r>
            <a:r>
              <a:rPr lang="en-AU" sz="2600" dirty="0">
                <a:solidFill>
                  <a:schemeClr val="tx1"/>
                </a:solidFill>
                <a:latin typeface="+mn-lt"/>
                <a:ea typeface="+mn-ea"/>
                <a:cs typeface="+mn-cs"/>
              </a:rPr>
              <a:t>is the average speed for this </a:t>
            </a:r>
            <a:r>
              <a:rPr lang="en-AU" sz="2600" dirty="0" smtClean="0">
                <a:solidFill>
                  <a:schemeClr val="tx1"/>
                </a:solidFill>
                <a:latin typeface="+mn-lt"/>
                <a:ea typeface="+mn-ea"/>
                <a:cs typeface="+mn-cs"/>
              </a:rPr>
              <a:t>160 </a:t>
            </a:r>
            <a:r>
              <a:rPr lang="en-AU" sz="2600" dirty="0">
                <a:solidFill>
                  <a:schemeClr val="tx1"/>
                </a:solidFill>
                <a:latin typeface="+mn-lt"/>
                <a:ea typeface="+mn-ea"/>
                <a:cs typeface="+mn-cs"/>
              </a:rPr>
              <a:t>m exercise?</a:t>
            </a:r>
          </a:p>
          <a:p>
            <a:pPr marL="514350" indent="-514350">
              <a:buFont typeface="+mj-lt"/>
              <a:buAutoNum type="alphaLcParenR"/>
            </a:pPr>
            <a:r>
              <a:rPr lang="en-AU" sz="2600" dirty="0" smtClean="0">
                <a:solidFill>
                  <a:schemeClr val="tx1"/>
                </a:solidFill>
                <a:latin typeface="+mn-lt"/>
                <a:ea typeface="+mn-ea"/>
                <a:cs typeface="+mn-cs"/>
              </a:rPr>
              <a:t>Determine </a:t>
            </a:r>
            <a:r>
              <a:rPr lang="en-AU" sz="2600" dirty="0">
                <a:solidFill>
                  <a:schemeClr val="tx1"/>
                </a:solidFill>
                <a:latin typeface="+mn-lt"/>
                <a:ea typeface="+mn-ea"/>
                <a:cs typeface="+mn-cs"/>
              </a:rPr>
              <a:t>the average velocity for this activity.</a:t>
            </a:r>
          </a:p>
          <a:p>
            <a:pPr marL="514350" indent="-514350">
              <a:buFont typeface="+mj-lt"/>
              <a:buAutoNum type="alphaLcParenR"/>
            </a:pPr>
            <a:r>
              <a:rPr lang="en-AU" sz="2600" dirty="0" smtClean="0">
                <a:solidFill>
                  <a:schemeClr val="tx1"/>
                </a:solidFill>
                <a:latin typeface="+mn-lt"/>
                <a:ea typeface="+mn-ea"/>
                <a:cs typeface="+mn-cs"/>
              </a:rPr>
              <a:t>What </a:t>
            </a:r>
            <a:r>
              <a:rPr lang="en-AU" sz="2600" dirty="0">
                <a:solidFill>
                  <a:schemeClr val="tx1"/>
                </a:solidFill>
                <a:latin typeface="+mn-lt"/>
                <a:ea typeface="+mn-ea"/>
                <a:cs typeface="+mn-cs"/>
              </a:rPr>
              <a:t>is </a:t>
            </a:r>
            <a:r>
              <a:rPr lang="en-AU" sz="2600" dirty="0" smtClean="0">
                <a:solidFill>
                  <a:schemeClr val="tx1"/>
                </a:solidFill>
                <a:latin typeface="+mn-lt"/>
                <a:ea typeface="+mn-ea"/>
                <a:cs typeface="+mn-cs"/>
              </a:rPr>
              <a:t>James’s </a:t>
            </a:r>
            <a:r>
              <a:rPr lang="en-AU" sz="2600" dirty="0">
                <a:solidFill>
                  <a:schemeClr val="tx1"/>
                </a:solidFill>
                <a:latin typeface="+mn-lt"/>
                <a:ea typeface="+mn-ea"/>
                <a:cs typeface="+mn-cs"/>
              </a:rPr>
              <a:t>average velocity </a:t>
            </a:r>
            <a:r>
              <a:rPr lang="en-AU" sz="2600" dirty="0" smtClean="0">
                <a:solidFill>
                  <a:schemeClr val="tx1"/>
                </a:solidFill>
                <a:latin typeface="+mn-lt"/>
                <a:ea typeface="+mn-ea"/>
                <a:cs typeface="+mn-cs"/>
              </a:rPr>
              <a:t>for the last 25 s?</a:t>
            </a:r>
          </a:p>
          <a:p>
            <a:pPr marL="514350" indent="-514350">
              <a:buFont typeface="+mj-lt"/>
              <a:buAutoNum type="alphaLcParenR"/>
            </a:pPr>
            <a:r>
              <a:rPr lang="en-AU" sz="2600" dirty="0" smtClean="0">
                <a:solidFill>
                  <a:schemeClr val="tx1"/>
                </a:solidFill>
                <a:latin typeface="+mn-lt"/>
                <a:ea typeface="+mn-ea"/>
                <a:cs typeface="+mn-cs"/>
              </a:rPr>
              <a:t>What is James’s average velocity in km h</a:t>
            </a:r>
            <a:r>
              <a:rPr lang="en-AU" sz="2600" baseline="30000" dirty="0" smtClean="0">
                <a:solidFill>
                  <a:schemeClr val="tx1"/>
                </a:solidFill>
                <a:latin typeface="+mn-lt"/>
                <a:ea typeface="+mn-ea"/>
                <a:cs typeface="+mn-cs"/>
              </a:rPr>
              <a:t>–1</a:t>
            </a:r>
            <a:r>
              <a:rPr lang="en-AU" sz="2600" dirty="0" smtClean="0">
                <a:solidFill>
                  <a:schemeClr val="tx1"/>
                </a:solidFill>
                <a:latin typeface="+mn-lt"/>
                <a:ea typeface="+mn-ea"/>
                <a:cs typeface="+mn-cs"/>
              </a:rPr>
              <a:t>?</a:t>
            </a:r>
            <a:endParaRPr lang="en-AU" sz="2600" dirty="0" smtClean="0"/>
          </a:p>
          <a:p>
            <a:pPr marL="514350" indent="-514350">
              <a:buFont typeface="+mj-lt"/>
              <a:buAutoNum type="alphaLcParenR"/>
            </a:pPr>
            <a:endParaRPr lang="en-AU" sz="2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77125" cy="1143000"/>
          </a:xfrm>
        </p:spPr>
        <p:txBody>
          <a:bodyPr/>
          <a:lstStyle/>
          <a:p>
            <a:r>
              <a:rPr lang="en-AU" dirty="0" smtClean="0"/>
              <a:t>Area Under the Line</a:t>
            </a:r>
            <a:endParaRPr lang="en-AU" dirty="0"/>
          </a:p>
        </p:txBody>
      </p:sp>
      <p:sp>
        <p:nvSpPr>
          <p:cNvPr id="3" name="Content Placeholder 2"/>
          <p:cNvSpPr>
            <a:spLocks noGrp="1"/>
          </p:cNvSpPr>
          <p:nvPr>
            <p:ph idx="1"/>
          </p:nvPr>
        </p:nvSpPr>
        <p:spPr>
          <a:xfrm>
            <a:off x="4643439" y="928671"/>
            <a:ext cx="3071834" cy="4429156"/>
          </a:xfrm>
        </p:spPr>
        <p:txBody>
          <a:bodyPr/>
          <a:lstStyle/>
          <a:p>
            <a:pPr>
              <a:buNone/>
            </a:pPr>
            <a:r>
              <a:rPr lang="en-AU" sz="2600" b="1" dirty="0" smtClean="0">
                <a:solidFill>
                  <a:schemeClr val="tx1"/>
                </a:solidFill>
                <a:latin typeface="+mn-lt"/>
                <a:ea typeface="+mn-ea"/>
                <a:cs typeface="+mn-cs"/>
              </a:rPr>
              <a:t>Velocity: </a:t>
            </a:r>
            <a:r>
              <a:rPr lang="en-AU" sz="2600" b="1" dirty="0" err="1" smtClean="0">
                <a:latin typeface="Times New Roman" pitchFamily="18" charset="0"/>
                <a:cs typeface="Times New Roman" pitchFamily="18" charset="0"/>
              </a:rPr>
              <a:t>v</a:t>
            </a:r>
            <a:r>
              <a:rPr lang="en-AU" sz="2600" b="1" baseline="-25000" dirty="0" err="1" smtClean="0">
                <a:latin typeface="Times New Roman" pitchFamily="18" charset="0"/>
                <a:cs typeface="Times New Roman" pitchFamily="18" charset="0"/>
              </a:rPr>
              <a:t>av</a:t>
            </a:r>
            <a:r>
              <a:rPr lang="en-AU" sz="2600" dirty="0" smtClean="0">
                <a:latin typeface="Times New Roman" pitchFamily="18" charset="0"/>
                <a:cs typeface="Times New Roman" pitchFamily="18" charset="0"/>
              </a:rPr>
              <a:t> = </a:t>
            </a:r>
            <a:r>
              <a:rPr lang="en-AU" sz="2600" u="sng" dirty="0" smtClean="0">
                <a:latin typeface="Symbol" pitchFamily="18" charset="2"/>
                <a:cs typeface="Times New Roman" pitchFamily="18" charset="0"/>
              </a:rPr>
              <a:t>D</a:t>
            </a:r>
            <a:r>
              <a:rPr lang="en-AU" sz="2600" b="1" u="sng" dirty="0" smtClean="0">
                <a:latin typeface="Times New Roman" pitchFamily="18" charset="0"/>
                <a:cs typeface="Times New Roman" pitchFamily="18" charset="0"/>
              </a:rPr>
              <a:t>s</a:t>
            </a:r>
            <a:r>
              <a:rPr lang="en-AU" sz="2600" b="1" dirty="0" smtClean="0">
                <a:latin typeface="Times New Roman" pitchFamily="18" charset="0"/>
                <a:cs typeface="Times New Roman" pitchFamily="18" charset="0"/>
              </a:rPr>
              <a:t> </a:t>
            </a:r>
            <a:endParaRPr lang="en-AU" sz="2600" b="1" baseline="-25000" dirty="0" smtClean="0">
              <a:latin typeface="Times New Roman" pitchFamily="18" charset="0"/>
              <a:cs typeface="Times New Roman" pitchFamily="18" charset="0"/>
            </a:endParaRPr>
          </a:p>
          <a:p>
            <a:pPr>
              <a:spcBef>
                <a:spcPts val="0"/>
              </a:spcBef>
              <a:buNone/>
            </a:pPr>
            <a:r>
              <a:rPr lang="en-AU" sz="2600" dirty="0" smtClean="0">
                <a:solidFill>
                  <a:schemeClr val="tx1"/>
                </a:solidFill>
                <a:latin typeface="Times New Roman" pitchFamily="18" charset="0"/>
                <a:cs typeface="Times New Roman" pitchFamily="18" charset="0"/>
              </a:rPr>
              <a:t>	                       </a:t>
            </a:r>
            <a:r>
              <a:rPr lang="en-AU" sz="2600" dirty="0" err="1" smtClean="0">
                <a:solidFill>
                  <a:schemeClr val="tx1"/>
                </a:solidFill>
                <a:latin typeface="Symbol" pitchFamily="18" charset="2"/>
                <a:cs typeface="Times New Roman" pitchFamily="18" charset="0"/>
              </a:rPr>
              <a:t>D</a:t>
            </a:r>
            <a:r>
              <a:rPr lang="en-AU" sz="2600" dirty="0" err="1" smtClean="0">
                <a:solidFill>
                  <a:schemeClr val="tx1"/>
                </a:solidFill>
                <a:latin typeface="Times New Roman" pitchFamily="18" charset="0"/>
                <a:cs typeface="Times New Roman" pitchFamily="18" charset="0"/>
              </a:rPr>
              <a:t>t</a:t>
            </a:r>
            <a:endParaRPr lang="en-AU" sz="2600" baseline="-25000" dirty="0" smtClean="0">
              <a:solidFill>
                <a:schemeClr val="tx1"/>
              </a:solidFill>
              <a:latin typeface="Times New Roman" pitchFamily="18" charset="0"/>
              <a:cs typeface="Times New Roman" pitchFamily="18" charset="0"/>
            </a:endParaRPr>
          </a:p>
          <a:p>
            <a:pPr marL="0" indent="0">
              <a:buNone/>
            </a:pPr>
            <a:r>
              <a:rPr lang="en-AU" sz="2600" dirty="0" smtClean="0"/>
              <a:t>If we rearrange the equation, then;</a:t>
            </a:r>
          </a:p>
          <a:p>
            <a:pPr>
              <a:buNone/>
            </a:pPr>
            <a:r>
              <a:rPr lang="en-AU" sz="2600" dirty="0" smtClean="0">
                <a:latin typeface="Symbol" pitchFamily="18" charset="2"/>
                <a:cs typeface="Times New Roman" pitchFamily="18" charset="0"/>
              </a:rPr>
              <a:t>D</a:t>
            </a:r>
            <a:r>
              <a:rPr lang="en-AU" sz="2600" b="1" dirty="0" smtClean="0">
                <a:latin typeface="Times New Roman" pitchFamily="18" charset="0"/>
                <a:cs typeface="Times New Roman" pitchFamily="18" charset="0"/>
              </a:rPr>
              <a:t>s = </a:t>
            </a:r>
            <a:r>
              <a:rPr lang="en-AU" sz="2600" b="1" dirty="0" err="1" smtClean="0">
                <a:latin typeface="Times New Roman" pitchFamily="18" charset="0"/>
                <a:cs typeface="Times New Roman" pitchFamily="18" charset="0"/>
              </a:rPr>
              <a:t>v</a:t>
            </a:r>
            <a:r>
              <a:rPr lang="en-AU" sz="2600" b="1" baseline="-25000" dirty="0" err="1" smtClean="0">
                <a:latin typeface="Times New Roman" pitchFamily="18" charset="0"/>
                <a:cs typeface="Times New Roman" pitchFamily="18" charset="0"/>
              </a:rPr>
              <a:t>av</a:t>
            </a:r>
            <a:r>
              <a:rPr lang="en-AU" sz="2600" b="1" dirty="0" smtClean="0">
                <a:latin typeface="Times New Roman" pitchFamily="18" charset="0"/>
                <a:cs typeface="Times New Roman" pitchFamily="18" charset="0"/>
              </a:rPr>
              <a:t> </a:t>
            </a:r>
            <a:r>
              <a:rPr lang="en-AU" sz="2600" dirty="0" smtClean="0">
                <a:latin typeface="Times New Roman" pitchFamily="18" charset="0"/>
                <a:cs typeface="Times New Roman" pitchFamily="18" charset="0"/>
                <a:sym typeface="Symbol"/>
              </a:rPr>
              <a:t></a:t>
            </a:r>
            <a:r>
              <a:rPr lang="en-AU" sz="2600" b="1" dirty="0" smtClean="0">
                <a:latin typeface="Times New Roman" pitchFamily="18" charset="0"/>
                <a:cs typeface="Times New Roman" pitchFamily="18" charset="0"/>
              </a:rPr>
              <a:t> </a:t>
            </a:r>
            <a:r>
              <a:rPr lang="en-AU" sz="2600" dirty="0" err="1" smtClean="0">
                <a:solidFill>
                  <a:schemeClr val="tx1"/>
                </a:solidFill>
                <a:latin typeface="Symbol" pitchFamily="18" charset="2"/>
                <a:cs typeface="Times New Roman" pitchFamily="18" charset="0"/>
              </a:rPr>
              <a:t>D</a:t>
            </a:r>
            <a:r>
              <a:rPr lang="en-AU" sz="2600" dirty="0" err="1" smtClean="0">
                <a:solidFill>
                  <a:schemeClr val="tx1"/>
                </a:solidFill>
                <a:latin typeface="Times New Roman" pitchFamily="18" charset="0"/>
                <a:cs typeface="Times New Roman" pitchFamily="18" charset="0"/>
              </a:rPr>
              <a:t>t</a:t>
            </a:r>
            <a:endParaRPr lang="en-AU" sz="2600" dirty="0" smtClean="0">
              <a:solidFill>
                <a:schemeClr val="tx1"/>
              </a:solidFill>
              <a:latin typeface="Times New Roman" pitchFamily="18" charset="0"/>
              <a:cs typeface="Times New Roman" pitchFamily="18" charset="0"/>
            </a:endParaRPr>
          </a:p>
          <a:p>
            <a:pPr marL="0" indent="0">
              <a:buNone/>
            </a:pPr>
            <a:r>
              <a:rPr lang="en-AU" sz="2600" dirty="0" smtClean="0">
                <a:cs typeface="Times New Roman" pitchFamily="18" charset="0"/>
              </a:rPr>
              <a:t>Now we can find the displacement at any time interval using the area under the curve.</a:t>
            </a:r>
          </a:p>
          <a:p>
            <a:pPr marL="0" indent="0">
              <a:buNone/>
            </a:pPr>
            <a:endParaRPr lang="en-AU" sz="2600" dirty="0"/>
          </a:p>
        </p:txBody>
      </p:sp>
      <p:graphicFrame>
        <p:nvGraphicFramePr>
          <p:cNvPr id="4" name="Chart 3"/>
          <p:cNvGraphicFramePr/>
          <p:nvPr/>
        </p:nvGraphicFramePr>
        <p:xfrm>
          <a:off x="0" y="928670"/>
          <a:ext cx="4624397" cy="41971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14480" y="4786322"/>
            <a:ext cx="1022459" cy="369332"/>
          </a:xfrm>
          <a:prstGeom prst="rect">
            <a:avLst/>
          </a:prstGeom>
          <a:noFill/>
        </p:spPr>
        <p:txBody>
          <a:bodyPr wrap="none" rtlCol="0">
            <a:spAutoFit/>
          </a:bodyPr>
          <a:lstStyle/>
          <a:p>
            <a:r>
              <a:rPr lang="en-AU" dirty="0" smtClean="0"/>
              <a:t>Time (s)</a:t>
            </a:r>
            <a:endParaRPr lang="en-AU" dirty="0"/>
          </a:p>
        </p:txBody>
      </p:sp>
      <p:sp>
        <p:nvSpPr>
          <p:cNvPr id="6" name="TextBox 5"/>
          <p:cNvSpPr txBox="1"/>
          <p:nvPr/>
        </p:nvSpPr>
        <p:spPr>
          <a:xfrm rot="16200000">
            <a:off x="-668324" y="2954316"/>
            <a:ext cx="1705980" cy="369332"/>
          </a:xfrm>
          <a:prstGeom prst="rect">
            <a:avLst/>
          </a:prstGeom>
          <a:noFill/>
        </p:spPr>
        <p:txBody>
          <a:bodyPr wrap="none" rtlCol="0">
            <a:spAutoFit/>
          </a:bodyPr>
          <a:lstStyle/>
          <a:p>
            <a:r>
              <a:rPr lang="en-AU" dirty="0" smtClean="0"/>
              <a:t>Velocity (m s</a:t>
            </a:r>
            <a:r>
              <a:rPr lang="en-AU" baseline="30000" dirty="0" smtClean="0"/>
              <a:t>-1</a:t>
            </a:r>
            <a:r>
              <a:rPr lang="en-AU" dirty="0" smtClean="0"/>
              <a:t>)</a:t>
            </a:r>
            <a:endParaRPr lang="en-AU" dirty="0"/>
          </a:p>
        </p:txBody>
      </p:sp>
      <p:sp>
        <p:nvSpPr>
          <p:cNvPr id="7" name="Content Placeholder 2"/>
          <p:cNvSpPr txBox="1">
            <a:spLocks/>
          </p:cNvSpPr>
          <p:nvPr/>
        </p:nvSpPr>
        <p:spPr bwMode="auto">
          <a:xfrm>
            <a:off x="142844" y="5214950"/>
            <a:ext cx="7500990" cy="15001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AU" sz="2600" b="1" i="0" u="none" strike="noStrike" kern="0" cap="none" spc="0" normalizeH="0" baseline="0" noProof="0" dirty="0" smtClean="0">
                <a:ln>
                  <a:noFill/>
                </a:ln>
                <a:solidFill>
                  <a:schemeClr val="tx1"/>
                </a:solidFill>
                <a:effectLst/>
                <a:uLnTx/>
                <a:uFillTx/>
                <a:latin typeface="+mn-lt"/>
                <a:ea typeface="+mn-ea"/>
                <a:cs typeface="+mn-cs"/>
              </a:rPr>
              <a:t>Example </a:t>
            </a:r>
            <a:r>
              <a:rPr lang="en-AU" sz="2600" b="1" kern="0" dirty="0" smtClean="0"/>
              <a:t>7.1</a:t>
            </a:r>
            <a:r>
              <a:rPr kumimoji="0" lang="en-AU" sz="2600" b="1" i="0" u="none" strike="noStrike" kern="0" cap="none" spc="0" normalizeH="0" baseline="0" noProof="0" dirty="0" smtClean="0">
                <a:ln>
                  <a:noFill/>
                </a:ln>
                <a:solidFill>
                  <a:schemeClr val="tx1"/>
                </a:solidFill>
                <a:effectLst/>
                <a:uLnTx/>
                <a:uFillTx/>
                <a:latin typeface="+mn-lt"/>
                <a:ea typeface="+mn-ea"/>
                <a:cs typeface="+mn-cs"/>
              </a:rPr>
              <a:t>h:</a:t>
            </a:r>
            <a:r>
              <a:rPr kumimoji="0" lang="en-AU" sz="2600" b="0" i="0" u="none" strike="noStrike" kern="0" cap="none" spc="0" normalizeH="0" baseline="0" noProof="0" dirty="0" smtClean="0">
                <a:ln>
                  <a:noFill/>
                </a:ln>
                <a:solidFill>
                  <a:schemeClr val="tx1"/>
                </a:solidFill>
                <a:effectLst/>
                <a:uLnTx/>
                <a:uFillTx/>
                <a:latin typeface="+mn-lt"/>
                <a:ea typeface="+mn-ea"/>
                <a:cs typeface="+mn-cs"/>
              </a:rPr>
              <a:t> What is the displacement at 10 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77125" cy="1143000"/>
          </a:xfrm>
        </p:spPr>
        <p:txBody>
          <a:bodyPr/>
          <a:lstStyle/>
          <a:p>
            <a:r>
              <a:rPr lang="en-AU" dirty="0" smtClean="0"/>
              <a:t>Gradient of the Line</a:t>
            </a:r>
            <a:endParaRPr lang="en-AU" dirty="0"/>
          </a:p>
        </p:txBody>
      </p:sp>
      <p:sp>
        <p:nvSpPr>
          <p:cNvPr id="3" name="Content Placeholder 2"/>
          <p:cNvSpPr>
            <a:spLocks noGrp="1"/>
          </p:cNvSpPr>
          <p:nvPr>
            <p:ph idx="1"/>
          </p:nvPr>
        </p:nvSpPr>
        <p:spPr>
          <a:xfrm>
            <a:off x="4786313" y="928671"/>
            <a:ext cx="2928959" cy="4429156"/>
          </a:xfrm>
        </p:spPr>
        <p:txBody>
          <a:bodyPr/>
          <a:lstStyle/>
          <a:p>
            <a:pPr>
              <a:buNone/>
            </a:pPr>
            <a:r>
              <a:rPr lang="en-AU" sz="2600" b="1" dirty="0" smtClean="0">
                <a:solidFill>
                  <a:schemeClr val="tx1"/>
                </a:solidFill>
                <a:latin typeface="+mn-lt"/>
                <a:ea typeface="+mn-ea"/>
                <a:cs typeface="+mn-cs"/>
              </a:rPr>
              <a:t>Velocity: </a:t>
            </a:r>
            <a:r>
              <a:rPr lang="en-AU" sz="2600" b="1" dirty="0" err="1" smtClean="0">
                <a:latin typeface="Times New Roman" pitchFamily="18" charset="0"/>
                <a:cs typeface="Times New Roman" pitchFamily="18" charset="0"/>
              </a:rPr>
              <a:t>v</a:t>
            </a:r>
            <a:r>
              <a:rPr lang="en-AU" sz="2600" b="1" baseline="-25000" dirty="0" err="1" smtClean="0">
                <a:latin typeface="Times New Roman" pitchFamily="18" charset="0"/>
                <a:cs typeface="Times New Roman" pitchFamily="18" charset="0"/>
              </a:rPr>
              <a:t>av</a:t>
            </a:r>
            <a:r>
              <a:rPr lang="en-AU" sz="2600" dirty="0" smtClean="0">
                <a:latin typeface="Times New Roman" pitchFamily="18" charset="0"/>
                <a:cs typeface="Times New Roman" pitchFamily="18" charset="0"/>
              </a:rPr>
              <a:t> = </a:t>
            </a:r>
            <a:r>
              <a:rPr lang="en-AU" sz="2600" u="sng" dirty="0" smtClean="0">
                <a:latin typeface="Symbol" pitchFamily="18" charset="2"/>
                <a:cs typeface="Times New Roman" pitchFamily="18" charset="0"/>
              </a:rPr>
              <a:t>D</a:t>
            </a:r>
            <a:r>
              <a:rPr lang="en-AU" sz="2600" b="1" u="sng" dirty="0" smtClean="0">
                <a:latin typeface="Times New Roman" pitchFamily="18" charset="0"/>
                <a:cs typeface="Times New Roman" pitchFamily="18" charset="0"/>
              </a:rPr>
              <a:t>s</a:t>
            </a:r>
            <a:r>
              <a:rPr lang="en-AU" sz="2600" b="1" dirty="0" smtClean="0">
                <a:latin typeface="Times New Roman" pitchFamily="18" charset="0"/>
                <a:cs typeface="Times New Roman" pitchFamily="18" charset="0"/>
              </a:rPr>
              <a:t> </a:t>
            </a:r>
            <a:endParaRPr lang="en-AU" sz="2600" b="1" baseline="-25000" dirty="0" smtClean="0">
              <a:latin typeface="Times New Roman" pitchFamily="18" charset="0"/>
              <a:cs typeface="Times New Roman" pitchFamily="18" charset="0"/>
            </a:endParaRPr>
          </a:p>
          <a:p>
            <a:pPr>
              <a:spcBef>
                <a:spcPts val="0"/>
              </a:spcBef>
              <a:buNone/>
            </a:pPr>
            <a:r>
              <a:rPr lang="en-AU" sz="2600" dirty="0" smtClean="0">
                <a:solidFill>
                  <a:schemeClr val="tx1"/>
                </a:solidFill>
                <a:latin typeface="Times New Roman" pitchFamily="18" charset="0"/>
                <a:cs typeface="Times New Roman" pitchFamily="18" charset="0"/>
              </a:rPr>
              <a:t>	                       </a:t>
            </a:r>
            <a:r>
              <a:rPr lang="en-AU" sz="2600" dirty="0" err="1" smtClean="0">
                <a:solidFill>
                  <a:schemeClr val="tx1"/>
                </a:solidFill>
                <a:latin typeface="Symbol" pitchFamily="18" charset="2"/>
                <a:cs typeface="Times New Roman" pitchFamily="18" charset="0"/>
              </a:rPr>
              <a:t>D</a:t>
            </a:r>
            <a:r>
              <a:rPr lang="en-AU" sz="2600" dirty="0" err="1" smtClean="0">
                <a:solidFill>
                  <a:schemeClr val="tx1"/>
                </a:solidFill>
                <a:latin typeface="Times New Roman" pitchFamily="18" charset="0"/>
                <a:cs typeface="Times New Roman" pitchFamily="18" charset="0"/>
              </a:rPr>
              <a:t>t</a:t>
            </a:r>
            <a:endParaRPr lang="en-AU" sz="2600" baseline="-25000" dirty="0" smtClean="0">
              <a:solidFill>
                <a:schemeClr val="tx1"/>
              </a:solidFill>
              <a:latin typeface="Times New Roman" pitchFamily="18" charset="0"/>
              <a:cs typeface="Times New Roman" pitchFamily="18" charset="0"/>
            </a:endParaRPr>
          </a:p>
          <a:p>
            <a:pPr marL="0" indent="0">
              <a:buNone/>
            </a:pPr>
            <a:r>
              <a:rPr lang="en-AU" sz="2600" dirty="0" smtClean="0"/>
              <a:t>Knowing</a:t>
            </a:r>
          </a:p>
          <a:p>
            <a:pPr marL="0" indent="0">
              <a:buNone/>
            </a:pPr>
            <a:r>
              <a:rPr lang="en-AU" sz="2600" dirty="0" smtClean="0"/>
              <a:t>gradient (m) = </a:t>
            </a:r>
            <a:r>
              <a:rPr lang="en-AU" sz="2600" u="sng" dirty="0" smtClean="0"/>
              <a:t>rise</a:t>
            </a:r>
          </a:p>
          <a:p>
            <a:pPr marL="0" indent="0">
              <a:spcBef>
                <a:spcPts val="0"/>
              </a:spcBef>
              <a:buNone/>
            </a:pPr>
            <a:r>
              <a:rPr lang="en-AU" sz="2600" dirty="0">
                <a:solidFill>
                  <a:schemeClr val="tx1"/>
                </a:solidFill>
                <a:latin typeface="Times New Roman" pitchFamily="18" charset="0"/>
                <a:cs typeface="Times New Roman" pitchFamily="18" charset="0"/>
              </a:rPr>
              <a:t>	</a:t>
            </a:r>
            <a:r>
              <a:rPr lang="en-AU" sz="2600" dirty="0" smtClean="0">
                <a:solidFill>
                  <a:schemeClr val="tx1"/>
                </a:solidFill>
                <a:latin typeface="Times New Roman" pitchFamily="18" charset="0"/>
                <a:cs typeface="Times New Roman" pitchFamily="18" charset="0"/>
              </a:rPr>
              <a:t>	</a:t>
            </a:r>
            <a:r>
              <a:rPr lang="en-AU" sz="2600" dirty="0" smtClean="0">
                <a:solidFill>
                  <a:schemeClr val="tx1"/>
                </a:solidFill>
                <a:cs typeface="Times New Roman" pitchFamily="18" charset="0"/>
              </a:rPr>
              <a:t>    run</a:t>
            </a:r>
          </a:p>
          <a:p>
            <a:pPr marL="0" indent="0">
              <a:buNone/>
            </a:pPr>
            <a:r>
              <a:rPr lang="en-AU" sz="2600" dirty="0" smtClean="0">
                <a:cs typeface="Times New Roman" pitchFamily="18" charset="0"/>
              </a:rPr>
              <a:t>Now we can find the velocity.</a:t>
            </a:r>
          </a:p>
          <a:p>
            <a:pPr marL="0" indent="0">
              <a:buNone/>
            </a:pPr>
            <a:endParaRPr lang="en-AU" sz="1400" dirty="0" smtClean="0">
              <a:cs typeface="Times New Roman" pitchFamily="18" charset="0"/>
            </a:endParaRPr>
          </a:p>
          <a:p>
            <a:pPr marL="0" indent="0">
              <a:buNone/>
            </a:pPr>
            <a:r>
              <a:rPr kumimoji="0" lang="en-AU" sz="2600" b="1" i="0" u="none" strike="noStrike" kern="0" cap="none" spc="0" normalizeH="0" baseline="0" noProof="0" dirty="0" smtClean="0">
                <a:ln>
                  <a:noFill/>
                </a:ln>
                <a:solidFill>
                  <a:schemeClr val="tx1"/>
                </a:solidFill>
                <a:effectLst/>
                <a:uLnTx/>
                <a:uFillTx/>
                <a:latin typeface="+mn-lt"/>
                <a:ea typeface="+mn-ea"/>
                <a:cs typeface="+mn-cs"/>
              </a:rPr>
              <a:t>Example 7.1i:</a:t>
            </a:r>
            <a:r>
              <a:rPr kumimoji="0" lang="en-AU" sz="2600" b="0" i="0" u="none" strike="noStrike" kern="0" cap="none" spc="0" normalizeH="0" baseline="0" noProof="0" dirty="0" smtClean="0">
                <a:ln>
                  <a:noFill/>
                </a:ln>
                <a:solidFill>
                  <a:schemeClr val="tx1"/>
                </a:solidFill>
                <a:effectLst/>
                <a:uLnTx/>
                <a:uFillTx/>
                <a:latin typeface="+mn-lt"/>
                <a:ea typeface="+mn-ea"/>
                <a:cs typeface="+mn-cs"/>
              </a:rPr>
              <a:t> Find the velocity?</a:t>
            </a:r>
            <a:endParaRPr lang="en-AU" sz="2600" dirty="0"/>
          </a:p>
        </p:txBody>
      </p:sp>
      <p:graphicFrame>
        <p:nvGraphicFramePr>
          <p:cNvPr id="4" name="Chart 3"/>
          <p:cNvGraphicFramePr/>
          <p:nvPr/>
        </p:nvGraphicFramePr>
        <p:xfrm>
          <a:off x="0" y="928670"/>
          <a:ext cx="4786314" cy="41971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14480" y="4786322"/>
            <a:ext cx="1022459" cy="369332"/>
          </a:xfrm>
          <a:prstGeom prst="rect">
            <a:avLst/>
          </a:prstGeom>
          <a:noFill/>
        </p:spPr>
        <p:txBody>
          <a:bodyPr wrap="none" rtlCol="0">
            <a:spAutoFit/>
          </a:bodyPr>
          <a:lstStyle/>
          <a:p>
            <a:r>
              <a:rPr lang="en-AU" dirty="0" smtClean="0"/>
              <a:t>Time (s)</a:t>
            </a:r>
            <a:endParaRPr lang="en-AU" dirty="0"/>
          </a:p>
        </p:txBody>
      </p:sp>
      <p:sp>
        <p:nvSpPr>
          <p:cNvPr id="6" name="TextBox 5"/>
          <p:cNvSpPr txBox="1"/>
          <p:nvPr/>
        </p:nvSpPr>
        <p:spPr>
          <a:xfrm rot="16200000">
            <a:off x="-843821" y="2954316"/>
            <a:ext cx="2056973" cy="369332"/>
          </a:xfrm>
          <a:prstGeom prst="rect">
            <a:avLst/>
          </a:prstGeom>
          <a:noFill/>
        </p:spPr>
        <p:txBody>
          <a:bodyPr wrap="none" rtlCol="0">
            <a:spAutoFit/>
          </a:bodyPr>
          <a:lstStyle/>
          <a:p>
            <a:r>
              <a:rPr lang="en-AU" dirty="0" smtClean="0"/>
              <a:t>Displacement (m)</a:t>
            </a:r>
            <a:endParaRPr lang="en-AU" dirty="0"/>
          </a:p>
        </p:txBody>
      </p:sp>
      <p:cxnSp>
        <p:nvCxnSpPr>
          <p:cNvPr id="11" name="Straight Connector 10"/>
          <p:cNvCxnSpPr/>
          <p:nvPr/>
        </p:nvCxnSpPr>
        <p:spPr bwMode="auto">
          <a:xfrm>
            <a:off x="642910" y="3786190"/>
            <a:ext cx="714380"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2" name="Straight Connector 11"/>
          <p:cNvCxnSpPr/>
          <p:nvPr/>
        </p:nvCxnSpPr>
        <p:spPr bwMode="auto">
          <a:xfrm>
            <a:off x="642910" y="2143116"/>
            <a:ext cx="292895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5400000" flipH="1" flipV="1">
            <a:off x="1000894" y="4142586"/>
            <a:ext cx="714380"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rot="5400000" flipH="1" flipV="1">
            <a:off x="2393935" y="3321049"/>
            <a:ext cx="2357454"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0" name="Straight Connector 19"/>
          <p:cNvCxnSpPr/>
          <p:nvPr/>
        </p:nvCxnSpPr>
        <p:spPr bwMode="auto">
          <a:xfrm>
            <a:off x="1357290" y="3786190"/>
            <a:ext cx="2214578" cy="1588"/>
          </a:xfrm>
          <a:prstGeom prst="line">
            <a:avLst/>
          </a:prstGeom>
          <a:solidFill>
            <a:schemeClr val="accent1"/>
          </a:solidFill>
          <a:ln w="38100" cap="flat" cmpd="sng" algn="ctr">
            <a:solidFill>
              <a:srgbClr val="0070C0"/>
            </a:solidFill>
            <a:prstDash val="solid"/>
            <a:round/>
            <a:headEnd type="none" w="med" len="med"/>
            <a:tailEnd type="none" w="med" len="med"/>
          </a:ln>
          <a:effectLst/>
        </p:spPr>
      </p:cxnSp>
      <p:cxnSp>
        <p:nvCxnSpPr>
          <p:cNvPr id="24" name="Straight Connector 23"/>
          <p:cNvCxnSpPr/>
          <p:nvPr/>
        </p:nvCxnSpPr>
        <p:spPr bwMode="auto">
          <a:xfrm rot="5400000">
            <a:off x="2750331" y="2964653"/>
            <a:ext cx="1643074" cy="1588"/>
          </a:xfrm>
          <a:prstGeom prst="line">
            <a:avLst/>
          </a:prstGeom>
          <a:solidFill>
            <a:schemeClr val="accent1"/>
          </a:solidFill>
          <a:ln w="38100" cap="flat" cmpd="sng" algn="ctr">
            <a:solidFill>
              <a:srgbClr val="0070C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350696" cy="1143000"/>
          </a:xfrm>
        </p:spPr>
        <p:txBody>
          <a:bodyPr/>
          <a:lstStyle/>
          <a:p>
            <a:r>
              <a:rPr lang="en-AU" b="1" dirty="0" smtClean="0"/>
              <a:t>Terminology</a:t>
            </a:r>
            <a:endParaRPr lang="en-AU" b="1" dirty="0"/>
          </a:p>
        </p:txBody>
      </p:sp>
      <p:sp>
        <p:nvSpPr>
          <p:cNvPr id="3" name="Content Placeholder 2"/>
          <p:cNvSpPr>
            <a:spLocks noGrp="1"/>
          </p:cNvSpPr>
          <p:nvPr>
            <p:ph idx="1"/>
          </p:nvPr>
        </p:nvSpPr>
        <p:spPr>
          <a:xfrm>
            <a:off x="0" y="1000108"/>
            <a:ext cx="7858148" cy="5429288"/>
          </a:xfrm>
        </p:spPr>
        <p:txBody>
          <a:bodyPr/>
          <a:lstStyle/>
          <a:p>
            <a:r>
              <a:rPr lang="en-AU" sz="2800" b="1" dirty="0">
                <a:solidFill>
                  <a:schemeClr val="tx1"/>
                </a:solidFill>
                <a:latin typeface="+mn-lt"/>
                <a:ea typeface="+mn-ea"/>
                <a:cs typeface="+mn-cs"/>
              </a:rPr>
              <a:t>Instantaneous speed</a:t>
            </a:r>
            <a:r>
              <a:rPr lang="en-AU" sz="2800" dirty="0">
                <a:solidFill>
                  <a:schemeClr val="tx1"/>
                </a:solidFill>
                <a:latin typeface="+mn-lt"/>
                <a:ea typeface="+mn-ea"/>
                <a:cs typeface="+mn-cs"/>
              </a:rPr>
              <a:t> is </a:t>
            </a:r>
            <a:r>
              <a:rPr lang="en-AU" sz="2800" dirty="0" smtClean="0">
                <a:solidFill>
                  <a:schemeClr val="tx1"/>
                </a:solidFill>
                <a:latin typeface="+mn-lt"/>
                <a:ea typeface="+mn-ea"/>
                <a:cs typeface="+mn-cs"/>
              </a:rPr>
              <a:t>the speed </a:t>
            </a:r>
            <a:r>
              <a:rPr lang="en-AU" sz="2800" dirty="0">
                <a:solidFill>
                  <a:schemeClr val="tx1"/>
                </a:solidFill>
                <a:latin typeface="+mn-lt"/>
                <a:ea typeface="+mn-ea"/>
                <a:cs typeface="+mn-cs"/>
              </a:rPr>
              <a:t>at a particular instant </a:t>
            </a:r>
            <a:r>
              <a:rPr lang="en-AU" sz="2800" dirty="0" smtClean="0">
                <a:solidFill>
                  <a:schemeClr val="tx1"/>
                </a:solidFill>
                <a:latin typeface="+mn-lt"/>
                <a:ea typeface="+mn-ea"/>
                <a:cs typeface="+mn-cs"/>
              </a:rPr>
              <a:t>of time</a:t>
            </a:r>
            <a:r>
              <a:rPr lang="en-AU" sz="2800" dirty="0">
                <a:solidFill>
                  <a:schemeClr val="tx1"/>
                </a:solidFill>
                <a:latin typeface="+mn-lt"/>
                <a:ea typeface="+mn-ea"/>
                <a:cs typeface="+mn-cs"/>
              </a:rPr>
              <a:t>.</a:t>
            </a:r>
          </a:p>
          <a:p>
            <a:r>
              <a:rPr lang="en-AU" sz="2800" b="1" dirty="0">
                <a:solidFill>
                  <a:schemeClr val="tx1"/>
                </a:solidFill>
                <a:latin typeface="+mn-lt"/>
                <a:ea typeface="+mn-ea"/>
                <a:cs typeface="+mn-cs"/>
              </a:rPr>
              <a:t>Instantaneous velocity</a:t>
            </a:r>
            <a:r>
              <a:rPr lang="en-AU" sz="2800" dirty="0">
                <a:solidFill>
                  <a:schemeClr val="tx1"/>
                </a:solidFill>
                <a:latin typeface="+mn-lt"/>
                <a:ea typeface="+mn-ea"/>
                <a:cs typeface="+mn-cs"/>
              </a:rPr>
              <a:t> is </a:t>
            </a:r>
            <a:r>
              <a:rPr lang="en-AU" sz="2800" dirty="0" smtClean="0">
                <a:solidFill>
                  <a:schemeClr val="tx1"/>
                </a:solidFill>
                <a:latin typeface="+mn-lt"/>
                <a:ea typeface="+mn-ea"/>
                <a:cs typeface="+mn-cs"/>
              </a:rPr>
              <a:t>the velocity </a:t>
            </a:r>
            <a:r>
              <a:rPr lang="en-AU" sz="2800" dirty="0">
                <a:solidFill>
                  <a:schemeClr val="tx1"/>
                </a:solidFill>
                <a:latin typeface="+mn-lt"/>
                <a:ea typeface="+mn-ea"/>
                <a:cs typeface="+mn-cs"/>
              </a:rPr>
              <a:t>at a particular </a:t>
            </a:r>
            <a:r>
              <a:rPr lang="en-AU" sz="2800" dirty="0" smtClean="0">
                <a:solidFill>
                  <a:schemeClr val="tx1"/>
                </a:solidFill>
                <a:latin typeface="+mn-lt"/>
                <a:ea typeface="+mn-ea"/>
                <a:cs typeface="+mn-cs"/>
              </a:rPr>
              <a:t>instant of </a:t>
            </a:r>
            <a:r>
              <a:rPr lang="en-AU" sz="2800" dirty="0">
                <a:solidFill>
                  <a:schemeClr val="tx1"/>
                </a:solidFill>
                <a:latin typeface="+mn-lt"/>
                <a:ea typeface="+mn-ea"/>
                <a:cs typeface="+mn-cs"/>
              </a:rPr>
              <a:t>time</a:t>
            </a:r>
            <a:r>
              <a:rPr lang="en-AU" sz="2800" dirty="0" smtClean="0">
                <a:solidFill>
                  <a:schemeClr val="tx1"/>
                </a:solidFill>
                <a:latin typeface="+mn-lt"/>
                <a:ea typeface="+mn-ea"/>
                <a:cs typeface="+mn-cs"/>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3995735" cy="1500174"/>
          </a:xfrm>
        </p:spPr>
        <p:txBody>
          <a:bodyPr/>
          <a:lstStyle/>
          <a:p>
            <a:r>
              <a:rPr lang="en-AU" dirty="0" smtClean="0"/>
              <a:t>Displacement Graph</a:t>
            </a:r>
            <a:endParaRPr lang="en-AU" dirty="0"/>
          </a:p>
        </p:txBody>
      </p:sp>
      <p:sp>
        <p:nvSpPr>
          <p:cNvPr id="3" name="Content Placeholder 2"/>
          <p:cNvSpPr>
            <a:spLocks noGrp="1"/>
          </p:cNvSpPr>
          <p:nvPr>
            <p:ph idx="1"/>
          </p:nvPr>
        </p:nvSpPr>
        <p:spPr>
          <a:xfrm>
            <a:off x="142844" y="3143248"/>
            <a:ext cx="7507319" cy="3500462"/>
          </a:xfrm>
        </p:spPr>
        <p:txBody>
          <a:bodyPr/>
          <a:lstStyle/>
          <a:p>
            <a:pPr marL="457200" indent="-457200">
              <a:buNone/>
            </a:pPr>
            <a:r>
              <a:rPr lang="en-AU" sz="2400" dirty="0" smtClean="0"/>
              <a:t>Finding the instantaneous velocity on a curved displacement graphs.</a:t>
            </a:r>
          </a:p>
          <a:p>
            <a:pPr>
              <a:buNone/>
            </a:pPr>
            <a:r>
              <a:rPr lang="en-AU" sz="2400" dirty="0" smtClean="0"/>
              <a:t>At W:</a:t>
            </a:r>
            <a:endParaRPr lang="en-AU" sz="2400" dirty="0"/>
          </a:p>
        </p:txBody>
      </p:sp>
      <p:pic>
        <p:nvPicPr>
          <p:cNvPr id="97282" name="Picture 2"/>
          <p:cNvPicPr>
            <a:picLocks noChangeAspect="1" noChangeArrowheads="1"/>
          </p:cNvPicPr>
          <p:nvPr/>
        </p:nvPicPr>
        <p:blipFill>
          <a:blip r:embed="rId2"/>
          <a:srcRect/>
          <a:stretch>
            <a:fillRect/>
          </a:stretch>
        </p:blipFill>
        <p:spPr bwMode="auto">
          <a:xfrm>
            <a:off x="3733814" y="0"/>
            <a:ext cx="5410186" cy="3045837"/>
          </a:xfrm>
          <a:prstGeom prst="rect">
            <a:avLst/>
          </a:prstGeom>
          <a:noFill/>
          <a:ln w="9525">
            <a:noFill/>
            <a:miter lim="800000"/>
            <a:headEnd/>
            <a:tailEnd/>
          </a:ln>
          <a:effectLst/>
        </p:spPr>
      </p:pic>
      <p:sp>
        <p:nvSpPr>
          <p:cNvPr id="7" name="TextBox 6"/>
          <p:cNvSpPr txBox="1"/>
          <p:nvPr/>
        </p:nvSpPr>
        <p:spPr>
          <a:xfrm>
            <a:off x="5616136" y="1130842"/>
            <a:ext cx="734496" cy="369332"/>
          </a:xfrm>
          <a:prstGeom prst="rect">
            <a:avLst/>
          </a:prstGeom>
          <a:noFill/>
        </p:spPr>
        <p:txBody>
          <a:bodyPr wrap="none" rtlCol="0">
            <a:spAutoFit/>
          </a:bodyPr>
          <a:lstStyle/>
          <a:p>
            <a:r>
              <a:rPr lang="en-AU" dirty="0" smtClean="0"/>
              <a:t>●   W</a:t>
            </a:r>
            <a:endParaRPr lang="en-AU" dirty="0"/>
          </a:p>
        </p:txBody>
      </p:sp>
      <p:cxnSp>
        <p:nvCxnSpPr>
          <p:cNvPr id="9" name="Straight Connector 8"/>
          <p:cNvCxnSpPr/>
          <p:nvPr/>
        </p:nvCxnSpPr>
        <p:spPr bwMode="auto">
          <a:xfrm rot="10800000">
            <a:off x="4071934" y="928670"/>
            <a:ext cx="2571768" cy="1588"/>
          </a:xfrm>
          <a:prstGeom prst="line">
            <a:avLst/>
          </a:prstGeom>
          <a:solidFill>
            <a:schemeClr val="accent1"/>
          </a:solidFill>
          <a:ln w="19050" cap="flat" cmpd="sng" algn="ctr">
            <a:solidFill>
              <a:srgbClr val="00B0F0"/>
            </a:solidFill>
            <a:prstDash val="dash"/>
            <a:round/>
            <a:headEnd type="none" w="med" len="med"/>
            <a:tailEnd type="none" w="med" len="med"/>
          </a:ln>
          <a:effectLst/>
        </p:spPr>
      </p:cxnSp>
      <p:cxnSp>
        <p:nvCxnSpPr>
          <p:cNvPr id="10" name="Straight Connector 9"/>
          <p:cNvCxnSpPr/>
          <p:nvPr/>
        </p:nvCxnSpPr>
        <p:spPr bwMode="auto">
          <a:xfrm rot="10800000">
            <a:off x="4071934" y="1714488"/>
            <a:ext cx="785818" cy="1588"/>
          </a:xfrm>
          <a:prstGeom prst="line">
            <a:avLst/>
          </a:prstGeom>
          <a:solidFill>
            <a:schemeClr val="accent1"/>
          </a:solidFill>
          <a:ln w="19050" cap="flat" cmpd="sng" algn="ctr">
            <a:solidFill>
              <a:srgbClr val="00B0F0"/>
            </a:solidFill>
            <a:prstDash val="dash"/>
            <a:round/>
            <a:headEnd type="none" w="med" len="med"/>
            <a:tailEnd type="none" w="med" len="med"/>
          </a:ln>
          <a:effectLst/>
        </p:spPr>
      </p:cxnSp>
      <p:cxnSp>
        <p:nvCxnSpPr>
          <p:cNvPr id="12" name="Straight Connector 11"/>
          <p:cNvCxnSpPr/>
          <p:nvPr/>
        </p:nvCxnSpPr>
        <p:spPr bwMode="auto">
          <a:xfrm rot="5400000">
            <a:off x="6072992" y="2285992"/>
            <a:ext cx="1142214" cy="794"/>
          </a:xfrm>
          <a:prstGeom prst="line">
            <a:avLst/>
          </a:prstGeom>
          <a:solidFill>
            <a:schemeClr val="accent1"/>
          </a:solidFill>
          <a:ln w="19050" cap="flat" cmpd="sng" algn="ctr">
            <a:solidFill>
              <a:srgbClr val="00B0F0"/>
            </a:solidFill>
            <a:prstDash val="dash"/>
            <a:round/>
            <a:headEnd type="none" w="med" len="med"/>
            <a:tailEnd type="none" w="med" len="med"/>
          </a:ln>
          <a:effectLst/>
        </p:spPr>
      </p:cxnSp>
      <p:cxnSp>
        <p:nvCxnSpPr>
          <p:cNvPr id="15" name="Straight Connector 14"/>
          <p:cNvCxnSpPr/>
          <p:nvPr/>
        </p:nvCxnSpPr>
        <p:spPr bwMode="auto">
          <a:xfrm rot="5400000">
            <a:off x="4358480" y="2285198"/>
            <a:ext cx="1143008" cy="1588"/>
          </a:xfrm>
          <a:prstGeom prst="line">
            <a:avLst/>
          </a:prstGeom>
          <a:solidFill>
            <a:schemeClr val="accent1"/>
          </a:solidFill>
          <a:ln w="19050" cap="flat" cmpd="sng" algn="ctr">
            <a:solidFill>
              <a:srgbClr val="00B0F0"/>
            </a:solidFill>
            <a:prstDash val="dash"/>
            <a:round/>
            <a:headEnd type="none" w="med" len="med"/>
            <a:tailEnd type="none" w="med" len="med"/>
          </a:ln>
          <a:effectLst/>
        </p:spPr>
      </p:cxnSp>
      <p:sp>
        <p:nvSpPr>
          <p:cNvPr id="18" name="TextBox 17"/>
          <p:cNvSpPr txBox="1"/>
          <p:nvPr/>
        </p:nvSpPr>
        <p:spPr>
          <a:xfrm>
            <a:off x="3702226" y="714356"/>
            <a:ext cx="441146" cy="369332"/>
          </a:xfrm>
          <a:prstGeom prst="rect">
            <a:avLst/>
          </a:prstGeom>
          <a:noFill/>
        </p:spPr>
        <p:txBody>
          <a:bodyPr wrap="none" rtlCol="0">
            <a:spAutoFit/>
          </a:bodyPr>
          <a:lstStyle/>
          <a:p>
            <a:r>
              <a:rPr lang="en-AU" dirty="0" smtClean="0"/>
              <a:t>20</a:t>
            </a:r>
            <a:endParaRPr lang="en-AU" dirty="0"/>
          </a:p>
        </p:txBody>
      </p:sp>
      <p:sp>
        <p:nvSpPr>
          <p:cNvPr id="19" name="TextBox 18"/>
          <p:cNvSpPr txBox="1"/>
          <p:nvPr/>
        </p:nvSpPr>
        <p:spPr>
          <a:xfrm>
            <a:off x="3714744" y="1714488"/>
            <a:ext cx="424027" cy="369332"/>
          </a:xfrm>
          <a:prstGeom prst="rect">
            <a:avLst/>
          </a:prstGeom>
          <a:noFill/>
        </p:spPr>
        <p:txBody>
          <a:bodyPr wrap="none" rtlCol="0">
            <a:spAutoFit/>
          </a:bodyPr>
          <a:lstStyle/>
          <a:p>
            <a:r>
              <a:rPr lang="en-AU" dirty="0" smtClean="0"/>
              <a:t>11</a:t>
            </a:r>
            <a:endParaRPr lang="en-AU" dirty="0"/>
          </a:p>
        </p:txBody>
      </p:sp>
      <p:sp>
        <p:nvSpPr>
          <p:cNvPr id="20" name="TextBox 19"/>
          <p:cNvSpPr txBox="1"/>
          <p:nvPr/>
        </p:nvSpPr>
        <p:spPr>
          <a:xfrm>
            <a:off x="4714876" y="2773916"/>
            <a:ext cx="312906" cy="369332"/>
          </a:xfrm>
          <a:prstGeom prst="rect">
            <a:avLst/>
          </a:prstGeom>
          <a:noFill/>
        </p:spPr>
        <p:txBody>
          <a:bodyPr wrap="none" rtlCol="0">
            <a:spAutoFit/>
          </a:bodyPr>
          <a:lstStyle/>
          <a:p>
            <a:r>
              <a:rPr lang="en-AU" dirty="0" smtClean="0"/>
              <a:t>2</a:t>
            </a:r>
            <a:endParaRPr lang="en-AU" dirty="0"/>
          </a:p>
        </p:txBody>
      </p:sp>
      <p:sp>
        <p:nvSpPr>
          <p:cNvPr id="21" name="TextBox 20"/>
          <p:cNvSpPr txBox="1"/>
          <p:nvPr/>
        </p:nvSpPr>
        <p:spPr>
          <a:xfrm>
            <a:off x="6687986" y="2786058"/>
            <a:ext cx="312906" cy="369332"/>
          </a:xfrm>
          <a:prstGeom prst="rect">
            <a:avLst/>
          </a:prstGeom>
          <a:noFill/>
        </p:spPr>
        <p:txBody>
          <a:bodyPr wrap="none" rtlCol="0">
            <a:spAutoFit/>
          </a:bodyPr>
          <a:lstStyle/>
          <a:p>
            <a:r>
              <a:rPr lang="en-AU" dirty="0" smtClean="0"/>
              <a:t>6</a:t>
            </a:r>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179512" y="1340768"/>
            <a:ext cx="7560840" cy="5400600"/>
          </a:xfrm>
          <a:solidFill>
            <a:schemeClr val="accent6">
              <a:lumMod val="50000"/>
              <a:alpha val="50000"/>
            </a:schemeClr>
          </a:solidFill>
        </p:spPr>
        <p:txBody>
          <a:bodyPr/>
          <a:lstStyle/>
          <a:p>
            <a:pPr marL="0" indent="0">
              <a:buNone/>
            </a:pPr>
            <a:r>
              <a:rPr lang="en-AU" sz="2800" b="1" u="sng" dirty="0">
                <a:solidFill>
                  <a:schemeClr val="tx2"/>
                </a:solidFill>
                <a:latin typeface="Arial" pitchFamily="34" charset="0"/>
                <a:cs typeface="Arial" pitchFamily="34" charset="0"/>
              </a:rPr>
              <a:t>Homework</a:t>
            </a: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p:txBody>
      </p:sp>
      <p:sp>
        <p:nvSpPr>
          <p:cNvPr id="5122" name="Titre 1"/>
          <p:cNvSpPr>
            <a:spLocks noGrp="1"/>
          </p:cNvSpPr>
          <p:nvPr>
            <p:ph type="title"/>
          </p:nvPr>
        </p:nvSpPr>
        <p:spPr>
          <a:xfrm>
            <a:off x="0" y="1"/>
            <a:ext cx="9144000" cy="1124744"/>
          </a:xfrm>
        </p:spPr>
        <p:txBody>
          <a:bodyPr/>
          <a:lstStyle/>
          <a:p>
            <a:r>
              <a:rPr lang="en-AU" sz="3900" dirty="0"/>
              <a:t>Homework, Context &amp; Keywords</a:t>
            </a:r>
            <a:endParaRPr lang="en-AU" sz="3900" dirty="0" smtClean="0"/>
          </a:p>
        </p:txBody>
      </p:sp>
      <p:sp>
        <p:nvSpPr>
          <p:cNvPr id="18" name="TextBox 17"/>
          <p:cNvSpPr txBox="1"/>
          <p:nvPr/>
        </p:nvSpPr>
        <p:spPr>
          <a:xfrm>
            <a:off x="755577" y="2276872"/>
            <a:ext cx="6552728" cy="3416320"/>
          </a:xfrm>
          <a:prstGeom prst="rect">
            <a:avLst/>
          </a:prstGeom>
          <a:noFill/>
        </p:spPr>
        <p:txBody>
          <a:bodyPr wrap="square" rtlCol="0">
            <a:spAutoFit/>
          </a:bodyPr>
          <a:lstStyle/>
          <a:p>
            <a:r>
              <a:rPr lang="en-AU" sz="2800" dirty="0">
                <a:solidFill>
                  <a:schemeClr val="tx2"/>
                </a:solidFill>
                <a:latin typeface="Arial" pitchFamily="34" charset="0"/>
                <a:cs typeface="Arial" pitchFamily="34" charset="0"/>
              </a:rPr>
              <a:t>Complete all questions from Set </a:t>
            </a:r>
            <a:r>
              <a:rPr lang="en-AU" sz="2800" dirty="0" smtClean="0">
                <a:solidFill>
                  <a:schemeClr val="tx2"/>
                </a:solidFill>
                <a:latin typeface="Arial" pitchFamily="34" charset="0"/>
                <a:cs typeface="Arial" pitchFamily="34" charset="0"/>
              </a:rPr>
              <a:t>7.1 </a:t>
            </a:r>
            <a:r>
              <a:rPr lang="en-AU" sz="2800" dirty="0">
                <a:solidFill>
                  <a:schemeClr val="tx2"/>
                </a:solidFill>
                <a:latin typeface="Arial" pitchFamily="34" charset="0"/>
                <a:cs typeface="Arial" pitchFamily="34" charset="0"/>
              </a:rPr>
              <a:t>- due first lesson next week.</a:t>
            </a:r>
          </a:p>
          <a:p>
            <a:endParaRPr lang="en-AU" sz="2800" dirty="0">
              <a:solidFill>
                <a:schemeClr val="tx2"/>
              </a:solidFill>
              <a:latin typeface="Arial" pitchFamily="34" charset="0"/>
              <a:cs typeface="Arial" pitchFamily="34" charset="0"/>
            </a:endParaRPr>
          </a:p>
          <a:p>
            <a:pPr>
              <a:spcAft>
                <a:spcPts val="1200"/>
              </a:spcAft>
            </a:pPr>
            <a:r>
              <a:rPr lang="en-AU" sz="2800" dirty="0">
                <a:solidFill>
                  <a:schemeClr val="tx2"/>
                </a:solidFill>
                <a:latin typeface="Arial" pitchFamily="34" charset="0"/>
                <a:cs typeface="Arial" pitchFamily="34" charset="0"/>
              </a:rPr>
              <a:t>Read Chapter </a:t>
            </a:r>
            <a:r>
              <a:rPr lang="en-AU" sz="2800" dirty="0" smtClean="0">
                <a:solidFill>
                  <a:schemeClr val="tx2"/>
                </a:solidFill>
                <a:latin typeface="Arial" pitchFamily="34" charset="0"/>
                <a:cs typeface="Arial" pitchFamily="34" charset="0"/>
              </a:rPr>
              <a:t>7.2, page 216-225 and answer </a:t>
            </a:r>
            <a:endParaRPr lang="en-AU" sz="2800" dirty="0">
              <a:solidFill>
                <a:schemeClr val="tx2"/>
              </a:solidFill>
              <a:latin typeface="Arial" pitchFamily="34" charset="0"/>
              <a:cs typeface="Arial" pitchFamily="34" charset="0"/>
            </a:endParaRPr>
          </a:p>
          <a:p>
            <a:pPr marL="0" indent="0">
              <a:spcAft>
                <a:spcPts val="1200"/>
              </a:spcAft>
              <a:buNone/>
            </a:pPr>
            <a:r>
              <a:rPr lang="en-AU" sz="2800" dirty="0">
                <a:solidFill>
                  <a:schemeClr val="tx2"/>
                </a:solidFill>
                <a:latin typeface="Arial" pitchFamily="34" charset="0"/>
                <a:cs typeface="Arial" pitchFamily="34" charset="0"/>
              </a:rPr>
              <a:t>	</a:t>
            </a:r>
            <a:r>
              <a:rPr lang="en-AU" sz="2800" dirty="0" smtClean="0">
                <a:solidFill>
                  <a:schemeClr val="tx2"/>
                </a:solidFill>
                <a:latin typeface="Arial" pitchFamily="34" charset="0"/>
                <a:cs typeface="Arial" pitchFamily="34" charset="0"/>
              </a:rPr>
              <a:t>Q1 &amp; Q2 </a:t>
            </a:r>
            <a:r>
              <a:rPr lang="en-AU" sz="2800" dirty="0">
                <a:solidFill>
                  <a:schemeClr val="tx2"/>
                </a:solidFill>
                <a:latin typeface="Arial" pitchFamily="34" charset="0"/>
                <a:cs typeface="Arial" pitchFamily="34" charset="0"/>
              </a:rPr>
              <a:t>Set </a:t>
            </a:r>
            <a:r>
              <a:rPr lang="en-AU" sz="2800" dirty="0" smtClean="0">
                <a:solidFill>
                  <a:schemeClr val="tx2"/>
                </a:solidFill>
                <a:latin typeface="Arial" pitchFamily="34" charset="0"/>
                <a:cs typeface="Arial" pitchFamily="34" charset="0"/>
              </a:rPr>
              <a:t>7.2</a:t>
            </a:r>
          </a:p>
          <a:p>
            <a:pPr marL="0" indent="0">
              <a:spcAft>
                <a:spcPts val="1200"/>
              </a:spcAft>
              <a:buNone/>
            </a:pPr>
            <a:r>
              <a:rPr lang="en-AU" sz="2800" dirty="0" smtClean="0">
                <a:solidFill>
                  <a:schemeClr val="tx2"/>
                </a:solidFill>
                <a:latin typeface="Arial" pitchFamily="34" charset="0"/>
                <a:cs typeface="Arial" pitchFamily="34" charset="0"/>
              </a:rPr>
              <a:t>     by </a:t>
            </a:r>
            <a:r>
              <a:rPr lang="en-AU" sz="2800" dirty="0">
                <a:solidFill>
                  <a:schemeClr val="tx2"/>
                </a:solidFill>
                <a:latin typeface="Arial" pitchFamily="34" charset="0"/>
                <a:cs typeface="Arial" pitchFamily="34" charset="0"/>
              </a:rPr>
              <a:t>next lesson.</a:t>
            </a:r>
          </a:p>
        </p:txBody>
      </p:sp>
    </p:spTree>
    <p:extLst>
      <p:ext uri="{BB962C8B-B14F-4D97-AF65-F5344CB8AC3E}">
        <p14:creationId xmlns:p14="http://schemas.microsoft.com/office/powerpoint/2010/main" val="127092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AU" dirty="0" smtClean="0"/>
              <a:t>Speed, Velocity and Acceleration</a:t>
            </a:r>
            <a:endParaRPr lang="en-AU" dirty="0"/>
          </a:p>
        </p:txBody>
      </p:sp>
      <p:sp>
        <p:nvSpPr>
          <p:cNvPr id="3" name="Subtitle 2"/>
          <p:cNvSpPr>
            <a:spLocks noGrp="1"/>
          </p:cNvSpPr>
          <p:nvPr>
            <p:ph type="subTitle" sz="quarter" idx="1"/>
          </p:nvPr>
        </p:nvSpPr>
        <p:spPr/>
        <p:txBody>
          <a:bodyPr/>
          <a:lstStyle/>
          <a:p>
            <a:r>
              <a:rPr lang="en-AU" sz="4000" b="1" dirty="0" smtClean="0">
                <a:solidFill>
                  <a:srgbClr val="FFFFFF"/>
                </a:solidFill>
                <a:effectLst>
                  <a:outerShdw blurRad="38100" dist="38100" dir="2700000" algn="tl">
                    <a:srgbClr val="000000">
                      <a:alpha val="43137"/>
                    </a:srgbClr>
                  </a:outerShdw>
                </a:effectLst>
              </a:rPr>
              <a:t>Chapter 7.2 </a:t>
            </a:r>
          </a:p>
          <a:p>
            <a:r>
              <a:rPr lang="en-AU" sz="4000" b="1" dirty="0" smtClean="0">
                <a:solidFill>
                  <a:srgbClr val="FFFFFF"/>
                </a:solidFill>
                <a:effectLst>
                  <a:outerShdw blurRad="38100" dist="38100" dir="2700000" algn="tl">
                    <a:srgbClr val="000000">
                      <a:alpha val="43137"/>
                    </a:srgbClr>
                  </a:outerShdw>
                </a:effectLst>
              </a:rPr>
              <a:t>Page 216 - 225</a:t>
            </a:r>
            <a:endParaRPr lang="en-AU" sz="4000" b="1" dirty="0">
              <a:solidFill>
                <a:srgbClr val="FFFFFF"/>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0" y="0"/>
            <a:ext cx="5867400" cy="519113"/>
          </a:xfrm>
          <a:prstGeom prst="rect">
            <a:avLst/>
          </a:prstGeom>
          <a:solidFill>
            <a:srgbClr val="FFCC99"/>
          </a:solidFill>
          <a:ln w="9525">
            <a:noFill/>
            <a:miter lim="800000"/>
            <a:headEnd/>
            <a:tailEnd/>
          </a:ln>
        </p:spPr>
        <p:txBody>
          <a:bodyPr>
            <a:spAutoFit/>
          </a:bodyPr>
          <a:lstStyle/>
          <a:p>
            <a:pPr>
              <a:spcBef>
                <a:spcPct val="50000"/>
              </a:spcBef>
            </a:pPr>
            <a:r>
              <a:rPr lang="en-GB" sz="2800" b="1">
                <a:solidFill>
                  <a:schemeClr val="accent2"/>
                </a:solidFill>
              </a:rPr>
              <a:t>EQUATIONS OF MOTION</a:t>
            </a:r>
          </a:p>
        </p:txBody>
      </p:sp>
      <p:sp>
        <p:nvSpPr>
          <p:cNvPr id="8197" name="Text Box 6"/>
          <p:cNvSpPr txBox="1">
            <a:spLocks noChangeArrowheads="1"/>
          </p:cNvSpPr>
          <p:nvPr/>
        </p:nvSpPr>
        <p:spPr bwMode="auto">
          <a:xfrm>
            <a:off x="0" y="0"/>
            <a:ext cx="5867400" cy="519113"/>
          </a:xfrm>
          <a:prstGeom prst="rect">
            <a:avLst/>
          </a:prstGeom>
          <a:solidFill>
            <a:srgbClr val="FFCC99"/>
          </a:solidFill>
          <a:ln w="9525">
            <a:noFill/>
            <a:miter lim="800000"/>
            <a:headEnd/>
            <a:tailEnd/>
          </a:ln>
        </p:spPr>
        <p:txBody>
          <a:bodyPr>
            <a:spAutoFit/>
          </a:bodyPr>
          <a:lstStyle/>
          <a:p>
            <a:pPr>
              <a:spcBef>
                <a:spcPct val="50000"/>
              </a:spcBef>
            </a:pPr>
            <a:r>
              <a:rPr lang="en-GB" sz="2800" b="1">
                <a:solidFill>
                  <a:schemeClr val="accent2"/>
                </a:solidFill>
              </a:rPr>
              <a:t>EQUATIONS OF MOTION</a:t>
            </a:r>
          </a:p>
        </p:txBody>
      </p:sp>
      <p:sp>
        <p:nvSpPr>
          <p:cNvPr id="8198" name="Text Box 4"/>
          <p:cNvSpPr txBox="1">
            <a:spLocks noChangeArrowheads="1"/>
          </p:cNvSpPr>
          <p:nvPr/>
        </p:nvSpPr>
        <p:spPr bwMode="auto">
          <a:xfrm>
            <a:off x="685800" y="762000"/>
            <a:ext cx="6190456" cy="579438"/>
          </a:xfrm>
          <a:prstGeom prst="rect">
            <a:avLst/>
          </a:prstGeom>
          <a:solidFill>
            <a:schemeClr val="hlink"/>
          </a:solidFill>
          <a:ln w="9525">
            <a:noFill/>
            <a:miter lim="800000"/>
            <a:headEnd/>
            <a:tailEnd/>
          </a:ln>
        </p:spPr>
        <p:txBody>
          <a:bodyPr wrap="square">
            <a:spAutoFit/>
          </a:bodyPr>
          <a:lstStyle/>
          <a:p>
            <a:pPr>
              <a:spcBef>
                <a:spcPct val="50000"/>
              </a:spcBef>
            </a:pPr>
            <a:r>
              <a:rPr lang="en-GB" sz="3200" b="1">
                <a:solidFill>
                  <a:srgbClr val="FF0066"/>
                </a:solidFill>
              </a:rPr>
              <a:t>For </a:t>
            </a:r>
            <a:r>
              <a:rPr lang="en-GB" sz="3200" b="1" u="sng">
                <a:solidFill>
                  <a:srgbClr val="FF0066"/>
                </a:solidFill>
              </a:rPr>
              <a:t>UNIFORM</a:t>
            </a:r>
            <a:r>
              <a:rPr lang="en-GB" sz="3200" b="1">
                <a:solidFill>
                  <a:srgbClr val="FF0066"/>
                </a:solidFill>
              </a:rPr>
              <a:t> ACCELERATION</a:t>
            </a:r>
          </a:p>
        </p:txBody>
      </p:sp>
      <p:sp>
        <p:nvSpPr>
          <p:cNvPr id="8199" name="Text Box 19"/>
          <p:cNvSpPr txBox="1">
            <a:spLocks noChangeArrowheads="1"/>
          </p:cNvSpPr>
          <p:nvPr/>
        </p:nvSpPr>
        <p:spPr bwMode="auto">
          <a:xfrm>
            <a:off x="381000" y="1752600"/>
            <a:ext cx="2743200" cy="636588"/>
          </a:xfrm>
          <a:prstGeom prst="rect">
            <a:avLst/>
          </a:prstGeom>
          <a:noFill/>
          <a:ln w="57150">
            <a:solidFill>
              <a:srgbClr val="FF0066"/>
            </a:solidFill>
            <a:miter lim="800000"/>
            <a:headEnd/>
            <a:tailEnd/>
          </a:ln>
        </p:spPr>
        <p:txBody>
          <a:bodyPr>
            <a:spAutoFit/>
          </a:bodyPr>
          <a:lstStyle/>
          <a:p>
            <a:pPr>
              <a:spcBef>
                <a:spcPct val="50000"/>
              </a:spcBef>
            </a:pPr>
            <a:r>
              <a:rPr lang="en-GB" sz="3200" b="1">
                <a:latin typeface="Comic Sans MS" pitchFamily="66" charset="0"/>
              </a:rPr>
              <a:t>SYMBOLS</a:t>
            </a:r>
          </a:p>
        </p:txBody>
      </p:sp>
      <p:sp>
        <p:nvSpPr>
          <p:cNvPr id="8200" name="Rectangle 22"/>
          <p:cNvSpPr>
            <a:spLocks noChangeArrowheads="1"/>
          </p:cNvSpPr>
          <p:nvPr/>
        </p:nvSpPr>
        <p:spPr bwMode="auto">
          <a:xfrm>
            <a:off x="1676400" y="2743200"/>
            <a:ext cx="5486400" cy="3276600"/>
          </a:xfrm>
          <a:prstGeom prst="rect">
            <a:avLst/>
          </a:prstGeom>
          <a:solidFill>
            <a:schemeClr val="tx1">
              <a:lumMod val="90000"/>
              <a:lumOff val="10000"/>
            </a:schemeClr>
          </a:solidFill>
          <a:ln w="9525">
            <a:noFill/>
            <a:miter lim="800000"/>
            <a:headEnd/>
            <a:tailEnd/>
          </a:ln>
        </p:spPr>
        <p:txBody>
          <a:bodyPr anchor="ctr">
            <a:spAutoFit/>
          </a:bodyPr>
          <a:lstStyle/>
          <a:p>
            <a:endParaRPr lang="en-AU"/>
          </a:p>
        </p:txBody>
      </p:sp>
      <p:sp>
        <p:nvSpPr>
          <p:cNvPr id="8201" name="Text Box 21"/>
          <p:cNvSpPr txBox="1">
            <a:spLocks noChangeArrowheads="1"/>
          </p:cNvSpPr>
          <p:nvPr/>
        </p:nvSpPr>
        <p:spPr bwMode="auto">
          <a:xfrm>
            <a:off x="2003648" y="3048000"/>
            <a:ext cx="4800600" cy="3785652"/>
          </a:xfrm>
          <a:prstGeom prst="rect">
            <a:avLst/>
          </a:prstGeom>
          <a:solidFill>
            <a:schemeClr val="accent1">
              <a:lumMod val="20000"/>
              <a:lumOff val="80000"/>
            </a:schemeClr>
          </a:solidFill>
          <a:ln w="9525">
            <a:noFill/>
            <a:miter lim="800000"/>
            <a:headEnd/>
            <a:tailEnd/>
          </a:ln>
        </p:spPr>
        <p:txBody>
          <a:bodyPr>
            <a:spAutoFit/>
          </a:bodyPr>
          <a:lstStyle/>
          <a:p>
            <a:pPr algn="l">
              <a:spcBef>
                <a:spcPct val="50000"/>
              </a:spcBef>
              <a:buFontTx/>
              <a:buChar char="•"/>
            </a:pPr>
            <a:endParaRPr lang="en-GB" sz="2400" b="1" dirty="0" smtClean="0">
              <a:solidFill>
                <a:srgbClr val="FF0066"/>
              </a:solidFill>
            </a:endParaRPr>
          </a:p>
          <a:p>
            <a:pPr algn="l">
              <a:spcBef>
                <a:spcPct val="50000"/>
              </a:spcBef>
            </a:pPr>
            <a:r>
              <a:rPr lang="en-GB" sz="2400" b="1" dirty="0" smtClean="0">
                <a:solidFill>
                  <a:srgbClr val="FF0066"/>
                </a:solidFill>
              </a:rPr>
              <a:t>        a </a:t>
            </a:r>
            <a:r>
              <a:rPr lang="en-GB" sz="2400" b="1" dirty="0">
                <a:solidFill>
                  <a:srgbClr val="FF0066"/>
                </a:solidFill>
              </a:rPr>
              <a:t>= </a:t>
            </a:r>
            <a:r>
              <a:rPr lang="en-GB" sz="2400" b="1" dirty="0" smtClean="0">
                <a:solidFill>
                  <a:srgbClr val="FF0066"/>
                </a:solidFill>
              </a:rPr>
              <a:t>acceleration (m s</a:t>
            </a:r>
            <a:r>
              <a:rPr lang="en-GB" sz="2400" b="1" baseline="30000" dirty="0" smtClean="0">
                <a:solidFill>
                  <a:srgbClr val="FF0066"/>
                </a:solidFill>
              </a:rPr>
              <a:t>-2</a:t>
            </a:r>
            <a:r>
              <a:rPr lang="en-GB" sz="2400" b="1" dirty="0" smtClean="0">
                <a:solidFill>
                  <a:srgbClr val="FF0066"/>
                </a:solidFill>
              </a:rPr>
              <a:t>)</a:t>
            </a:r>
            <a:endParaRPr lang="en-GB" sz="2400" b="1" dirty="0">
              <a:solidFill>
                <a:srgbClr val="FF0066"/>
              </a:solidFill>
            </a:endParaRPr>
          </a:p>
          <a:p>
            <a:pPr>
              <a:spcBef>
                <a:spcPct val="50000"/>
              </a:spcBef>
            </a:pPr>
            <a:r>
              <a:rPr lang="en-GB" sz="2400" b="1" dirty="0" smtClean="0">
                <a:solidFill>
                  <a:srgbClr val="FF0066"/>
                </a:solidFill>
              </a:rPr>
              <a:t>        u </a:t>
            </a:r>
            <a:r>
              <a:rPr lang="en-GB" sz="2400" b="1" dirty="0">
                <a:solidFill>
                  <a:srgbClr val="FF0066"/>
                </a:solidFill>
              </a:rPr>
              <a:t>= </a:t>
            </a:r>
            <a:r>
              <a:rPr lang="en-GB" sz="2400" b="1" dirty="0" smtClean="0">
                <a:solidFill>
                  <a:srgbClr val="FF0066"/>
                </a:solidFill>
              </a:rPr>
              <a:t>initial </a:t>
            </a:r>
            <a:r>
              <a:rPr lang="en-GB" sz="2400" b="1" dirty="0">
                <a:solidFill>
                  <a:srgbClr val="FF0066"/>
                </a:solidFill>
              </a:rPr>
              <a:t>velocity (m s</a:t>
            </a:r>
            <a:r>
              <a:rPr lang="en-GB" sz="2400" b="1" baseline="30000" dirty="0" smtClean="0">
                <a:solidFill>
                  <a:srgbClr val="FF0066"/>
                </a:solidFill>
              </a:rPr>
              <a:t>-1</a:t>
            </a:r>
            <a:r>
              <a:rPr lang="en-GB" sz="2400" b="1" dirty="0" smtClean="0">
                <a:solidFill>
                  <a:srgbClr val="FF0066"/>
                </a:solidFill>
              </a:rPr>
              <a:t>)</a:t>
            </a:r>
            <a:endParaRPr lang="en-GB" sz="2400" b="1" dirty="0">
              <a:solidFill>
                <a:srgbClr val="FF0066"/>
              </a:solidFill>
            </a:endParaRPr>
          </a:p>
          <a:p>
            <a:pPr>
              <a:spcBef>
                <a:spcPct val="50000"/>
              </a:spcBef>
            </a:pPr>
            <a:r>
              <a:rPr lang="en-GB" sz="2400" b="1" dirty="0" smtClean="0">
                <a:solidFill>
                  <a:srgbClr val="FF0066"/>
                </a:solidFill>
              </a:rPr>
              <a:t>        v </a:t>
            </a:r>
            <a:r>
              <a:rPr lang="en-GB" sz="2400" b="1" dirty="0">
                <a:solidFill>
                  <a:srgbClr val="FF0066"/>
                </a:solidFill>
              </a:rPr>
              <a:t>= </a:t>
            </a:r>
            <a:r>
              <a:rPr lang="en-GB" sz="2400" b="1" dirty="0" smtClean="0">
                <a:solidFill>
                  <a:srgbClr val="FF0066"/>
                </a:solidFill>
              </a:rPr>
              <a:t>final </a:t>
            </a:r>
            <a:r>
              <a:rPr lang="en-GB" sz="2400" b="1" dirty="0">
                <a:solidFill>
                  <a:srgbClr val="FF0066"/>
                </a:solidFill>
              </a:rPr>
              <a:t>velocity (m s</a:t>
            </a:r>
            <a:r>
              <a:rPr lang="en-GB" sz="2400" b="1" baseline="30000" dirty="0">
                <a:solidFill>
                  <a:srgbClr val="FF0066"/>
                </a:solidFill>
              </a:rPr>
              <a:t>-1</a:t>
            </a:r>
            <a:r>
              <a:rPr lang="en-GB" sz="2400" b="1" dirty="0">
                <a:solidFill>
                  <a:srgbClr val="FF0066"/>
                </a:solidFill>
              </a:rPr>
              <a:t>)</a:t>
            </a:r>
          </a:p>
          <a:p>
            <a:pPr>
              <a:spcBef>
                <a:spcPct val="50000"/>
              </a:spcBef>
            </a:pPr>
            <a:r>
              <a:rPr lang="en-GB" sz="2400" b="1" dirty="0" smtClean="0">
                <a:solidFill>
                  <a:srgbClr val="FF0066"/>
                </a:solidFill>
              </a:rPr>
              <a:t>        s </a:t>
            </a:r>
            <a:r>
              <a:rPr lang="en-GB" sz="2400" b="1" dirty="0">
                <a:solidFill>
                  <a:srgbClr val="FF0066"/>
                </a:solidFill>
              </a:rPr>
              <a:t>= displacement (</a:t>
            </a:r>
            <a:r>
              <a:rPr lang="en-GB" sz="2400" b="1" dirty="0" smtClean="0">
                <a:solidFill>
                  <a:srgbClr val="FF0066"/>
                </a:solidFill>
              </a:rPr>
              <a:t>m)</a:t>
            </a:r>
            <a:endParaRPr lang="en-GB" sz="2400" b="1" dirty="0">
              <a:solidFill>
                <a:srgbClr val="FF0066"/>
              </a:solidFill>
            </a:endParaRPr>
          </a:p>
          <a:p>
            <a:pPr algn="l">
              <a:spcBef>
                <a:spcPct val="50000"/>
              </a:spcBef>
            </a:pPr>
            <a:r>
              <a:rPr lang="en-GB" sz="2400" b="1" dirty="0">
                <a:solidFill>
                  <a:srgbClr val="FF0066"/>
                </a:solidFill>
              </a:rPr>
              <a:t> </a:t>
            </a:r>
            <a:r>
              <a:rPr lang="en-GB" sz="2400" b="1" dirty="0" smtClean="0">
                <a:solidFill>
                  <a:srgbClr val="FF0066"/>
                </a:solidFill>
              </a:rPr>
              <a:t>       t </a:t>
            </a:r>
            <a:r>
              <a:rPr lang="en-GB" sz="2400" b="1" dirty="0">
                <a:solidFill>
                  <a:srgbClr val="FF0066"/>
                </a:solidFill>
              </a:rPr>
              <a:t>= </a:t>
            </a:r>
            <a:r>
              <a:rPr lang="en-GB" sz="2400" b="1" dirty="0" smtClean="0">
                <a:solidFill>
                  <a:srgbClr val="FF0066"/>
                </a:solidFill>
              </a:rPr>
              <a:t>time taken (s)</a:t>
            </a:r>
          </a:p>
          <a:p>
            <a:pPr marL="177800" indent="-177800" algn="l">
              <a:spcBef>
                <a:spcPct val="50000"/>
              </a:spcBef>
              <a:buFontTx/>
              <a:buChar char="•"/>
            </a:pPr>
            <a:endParaRPr lang="en-GB" sz="2400" b="1" dirty="0">
              <a:solidFill>
                <a:srgbClr val="FF0066"/>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WordArt 4"/>
          <p:cNvSpPr>
            <a:spLocks noChangeArrowheads="1" noChangeShapeType="1" noTextEdit="1"/>
          </p:cNvSpPr>
          <p:nvPr/>
        </p:nvSpPr>
        <p:spPr bwMode="auto">
          <a:xfrm>
            <a:off x="-32" y="142852"/>
            <a:ext cx="4214842" cy="1219200"/>
          </a:xfrm>
          <a:prstGeom prst="rect">
            <a:avLst/>
          </a:prstGeom>
        </p:spPr>
        <p:txBody>
          <a:bodyPr wrap="none" fromWordArt="1">
            <a:prstTxWarp prst="textPlain">
              <a:avLst>
                <a:gd name="adj" fmla="val 46736"/>
              </a:avLst>
            </a:prstTxWarp>
          </a:bodyPr>
          <a:lstStyle/>
          <a:p>
            <a:r>
              <a:rPr lang="en-AU" sz="4000" kern="10" dirty="0">
                <a:ln w="38100">
                  <a:solidFill>
                    <a:srgbClr val="3366FF"/>
                  </a:solidFill>
                  <a:round/>
                  <a:headEnd/>
                  <a:tailEnd/>
                </a:ln>
                <a:solidFill>
                  <a:schemeClr val="accent6">
                    <a:lumMod val="50000"/>
                  </a:schemeClr>
                </a:solidFill>
                <a:latin typeface="Arial Black"/>
              </a:rPr>
              <a:t>VECTORS</a:t>
            </a:r>
          </a:p>
        </p:txBody>
      </p:sp>
      <p:sp>
        <p:nvSpPr>
          <p:cNvPr id="5125" name="Text Box 5"/>
          <p:cNvSpPr txBox="1">
            <a:spLocks noChangeArrowheads="1"/>
          </p:cNvSpPr>
          <p:nvPr/>
        </p:nvSpPr>
        <p:spPr bwMode="auto">
          <a:xfrm>
            <a:off x="3857620" y="2009756"/>
            <a:ext cx="3733800" cy="701675"/>
          </a:xfrm>
          <a:prstGeom prst="rect">
            <a:avLst/>
          </a:prstGeom>
          <a:noFill/>
          <a:ln w="9525">
            <a:noFill/>
            <a:miter lim="800000"/>
            <a:headEnd/>
            <a:tailEnd/>
          </a:ln>
          <a:effectLst/>
        </p:spPr>
        <p:txBody>
          <a:bodyPr>
            <a:spAutoFit/>
          </a:bodyPr>
          <a:lstStyle/>
          <a:p>
            <a:pPr>
              <a:defRPr/>
            </a:pPr>
            <a:r>
              <a:rPr lang="en-US" sz="4000" b="1" dirty="0">
                <a:solidFill>
                  <a:srgbClr val="7030A0"/>
                </a:solidFill>
                <a:effectLst>
                  <a:outerShdw blurRad="38100" dist="38100" dir="2700000" algn="tl">
                    <a:srgbClr val="FFFFFF"/>
                  </a:outerShdw>
                </a:effectLst>
                <a:latin typeface="Tahoma" pitchFamily="34" charset="0"/>
              </a:rPr>
              <a:t>MAGNITUDE</a:t>
            </a:r>
            <a:endParaRPr lang="en-US" sz="3600" b="1" dirty="0">
              <a:solidFill>
                <a:srgbClr val="7030A0"/>
              </a:solidFill>
              <a:effectLst>
                <a:outerShdw blurRad="38100" dist="38100" dir="2700000" algn="tl">
                  <a:srgbClr val="FFFFFF"/>
                </a:outerShdw>
              </a:effectLst>
              <a:latin typeface="Tahoma" pitchFamily="34" charset="0"/>
            </a:endParaRPr>
          </a:p>
        </p:txBody>
      </p:sp>
      <p:sp>
        <p:nvSpPr>
          <p:cNvPr id="5126" name="AutoShape 6"/>
          <p:cNvSpPr>
            <a:spLocks noChangeArrowheads="1"/>
          </p:cNvSpPr>
          <p:nvPr/>
        </p:nvSpPr>
        <p:spPr bwMode="auto">
          <a:xfrm>
            <a:off x="457200" y="1857364"/>
            <a:ext cx="1905000" cy="381000"/>
          </a:xfrm>
          <a:prstGeom prst="rightArrow">
            <a:avLst>
              <a:gd name="adj1" fmla="val 50000"/>
              <a:gd name="adj2" fmla="val 125000"/>
            </a:avLst>
          </a:prstGeom>
          <a:solidFill>
            <a:srgbClr val="FF0000"/>
          </a:solidFill>
          <a:ln w="9525">
            <a:solidFill>
              <a:schemeClr val="tx1"/>
            </a:solidFill>
            <a:miter lim="800000"/>
            <a:headEnd/>
            <a:tailEnd/>
          </a:ln>
        </p:spPr>
        <p:txBody>
          <a:bodyPr wrap="none" anchor="ctr"/>
          <a:lstStyle/>
          <a:p>
            <a:endParaRPr lang="en-AU"/>
          </a:p>
        </p:txBody>
      </p:sp>
      <p:sp>
        <p:nvSpPr>
          <p:cNvPr id="5131" name="AutoShape 11"/>
          <p:cNvSpPr>
            <a:spLocks noChangeArrowheads="1"/>
          </p:cNvSpPr>
          <p:nvPr/>
        </p:nvSpPr>
        <p:spPr bwMode="auto">
          <a:xfrm>
            <a:off x="457200" y="2314564"/>
            <a:ext cx="3124200" cy="381000"/>
          </a:xfrm>
          <a:prstGeom prst="rightArrow">
            <a:avLst>
              <a:gd name="adj1" fmla="val 50000"/>
              <a:gd name="adj2" fmla="val 205000"/>
            </a:avLst>
          </a:prstGeom>
          <a:solidFill>
            <a:srgbClr val="FF0000"/>
          </a:solidFill>
          <a:ln w="9525">
            <a:solidFill>
              <a:schemeClr val="tx1"/>
            </a:solidFill>
            <a:miter lim="800000"/>
            <a:headEnd/>
            <a:tailEnd/>
          </a:ln>
        </p:spPr>
        <p:txBody>
          <a:bodyPr wrap="none" anchor="ctr"/>
          <a:lstStyle/>
          <a:p>
            <a:endParaRPr lang="en-AU"/>
          </a:p>
        </p:txBody>
      </p:sp>
      <p:sp>
        <p:nvSpPr>
          <p:cNvPr id="5132" name="AutoShape 12"/>
          <p:cNvSpPr>
            <a:spLocks noChangeArrowheads="1"/>
          </p:cNvSpPr>
          <p:nvPr/>
        </p:nvSpPr>
        <p:spPr bwMode="auto">
          <a:xfrm>
            <a:off x="457200" y="2771764"/>
            <a:ext cx="4724400" cy="381000"/>
          </a:xfrm>
          <a:prstGeom prst="rightArrow">
            <a:avLst>
              <a:gd name="adj1" fmla="val 50000"/>
              <a:gd name="adj2" fmla="val 310000"/>
            </a:avLst>
          </a:prstGeom>
          <a:solidFill>
            <a:srgbClr val="FF0000"/>
          </a:solidFill>
          <a:ln w="9525">
            <a:solidFill>
              <a:schemeClr val="tx1"/>
            </a:solidFill>
            <a:miter lim="800000"/>
            <a:headEnd/>
            <a:tailEnd/>
          </a:ln>
        </p:spPr>
        <p:txBody>
          <a:bodyPr wrap="none" anchor="ctr"/>
          <a:lstStyle/>
          <a:p>
            <a:endParaRPr lang="en-AU"/>
          </a:p>
        </p:txBody>
      </p:sp>
      <p:sp>
        <p:nvSpPr>
          <p:cNvPr id="5133" name="Text Box 13"/>
          <p:cNvSpPr txBox="1">
            <a:spLocks noChangeArrowheads="1"/>
          </p:cNvSpPr>
          <p:nvPr/>
        </p:nvSpPr>
        <p:spPr bwMode="auto">
          <a:xfrm>
            <a:off x="4943492" y="1071546"/>
            <a:ext cx="685800" cy="881063"/>
          </a:xfrm>
          <a:prstGeom prst="rect">
            <a:avLst/>
          </a:prstGeom>
          <a:solidFill>
            <a:srgbClr val="ECF806"/>
          </a:solidFill>
          <a:ln w="57150">
            <a:solidFill>
              <a:srgbClr val="FF66CC"/>
            </a:solidFill>
            <a:miter lim="800000"/>
            <a:headEnd/>
            <a:tailEnd/>
          </a:ln>
        </p:spPr>
        <p:txBody>
          <a:bodyPr>
            <a:spAutoFit/>
          </a:bodyPr>
          <a:lstStyle/>
          <a:p>
            <a:r>
              <a:rPr lang="en-US" sz="4800" b="1">
                <a:solidFill>
                  <a:srgbClr val="FF66CC"/>
                </a:solidFill>
                <a:latin typeface="Comic Sans MS" pitchFamily="66" charset="0"/>
              </a:rPr>
              <a:t>A</a:t>
            </a:r>
            <a:endParaRPr lang="en-US" sz="2400">
              <a:solidFill>
                <a:srgbClr val="FF66CC"/>
              </a:solidFill>
              <a:latin typeface="Comic Sans MS" pitchFamily="66" charset="0"/>
            </a:endParaRPr>
          </a:p>
        </p:txBody>
      </p:sp>
      <p:sp>
        <p:nvSpPr>
          <p:cNvPr id="5134" name="Text Box 14"/>
          <p:cNvSpPr txBox="1">
            <a:spLocks noChangeArrowheads="1"/>
          </p:cNvSpPr>
          <p:nvPr/>
        </p:nvSpPr>
        <p:spPr bwMode="auto">
          <a:xfrm>
            <a:off x="5629292" y="1071546"/>
            <a:ext cx="685800" cy="881063"/>
          </a:xfrm>
          <a:prstGeom prst="rect">
            <a:avLst/>
          </a:prstGeom>
          <a:solidFill>
            <a:srgbClr val="ECF806"/>
          </a:solidFill>
          <a:ln w="57150">
            <a:solidFill>
              <a:srgbClr val="FF66CC"/>
            </a:solidFill>
            <a:miter lim="800000"/>
            <a:headEnd/>
            <a:tailEnd/>
          </a:ln>
        </p:spPr>
        <p:txBody>
          <a:bodyPr>
            <a:spAutoFit/>
          </a:bodyPr>
          <a:lstStyle/>
          <a:p>
            <a:r>
              <a:rPr lang="en-US" sz="4800" b="1">
                <a:solidFill>
                  <a:srgbClr val="FF66CC"/>
                </a:solidFill>
                <a:latin typeface="Comic Sans MS" pitchFamily="66" charset="0"/>
              </a:rPr>
              <a:t>V</a:t>
            </a:r>
            <a:endParaRPr lang="en-US" sz="2400">
              <a:solidFill>
                <a:srgbClr val="FF66CC"/>
              </a:solidFill>
              <a:latin typeface="Comic Sans MS" pitchFamily="66" charset="0"/>
            </a:endParaRPr>
          </a:p>
        </p:txBody>
      </p:sp>
      <p:sp>
        <p:nvSpPr>
          <p:cNvPr id="5135" name="Text Box 15"/>
          <p:cNvSpPr txBox="1">
            <a:spLocks noChangeArrowheads="1"/>
          </p:cNvSpPr>
          <p:nvPr/>
        </p:nvSpPr>
        <p:spPr bwMode="auto">
          <a:xfrm>
            <a:off x="6315092" y="1071546"/>
            <a:ext cx="685800" cy="881063"/>
          </a:xfrm>
          <a:prstGeom prst="rect">
            <a:avLst/>
          </a:prstGeom>
          <a:solidFill>
            <a:srgbClr val="ECF806"/>
          </a:solidFill>
          <a:ln w="57150">
            <a:solidFill>
              <a:srgbClr val="FF66CC"/>
            </a:solidFill>
            <a:miter lim="800000"/>
            <a:headEnd/>
            <a:tailEnd/>
          </a:ln>
        </p:spPr>
        <p:txBody>
          <a:bodyPr>
            <a:spAutoFit/>
          </a:bodyPr>
          <a:lstStyle/>
          <a:p>
            <a:r>
              <a:rPr lang="en-US" sz="4800" b="1">
                <a:solidFill>
                  <a:srgbClr val="FF66CC"/>
                </a:solidFill>
                <a:latin typeface="Comic Sans MS" pitchFamily="66" charset="0"/>
              </a:rPr>
              <a:t>E</a:t>
            </a:r>
            <a:endParaRPr lang="en-US" sz="2400">
              <a:solidFill>
                <a:srgbClr val="FF66CC"/>
              </a:solidFill>
              <a:latin typeface="Comic Sans MS" pitchFamily="66" charset="0"/>
            </a:endParaRPr>
          </a:p>
        </p:txBody>
      </p:sp>
      <p:sp>
        <p:nvSpPr>
          <p:cNvPr id="5255" name="Text Box 135"/>
          <p:cNvSpPr txBox="1">
            <a:spLocks noChangeArrowheads="1"/>
          </p:cNvSpPr>
          <p:nvPr/>
        </p:nvSpPr>
        <p:spPr bwMode="auto">
          <a:xfrm>
            <a:off x="2943228" y="3357562"/>
            <a:ext cx="685800" cy="881063"/>
          </a:xfrm>
          <a:prstGeom prst="rect">
            <a:avLst/>
          </a:prstGeom>
          <a:solidFill>
            <a:srgbClr val="ECF806"/>
          </a:solidFill>
          <a:ln w="57150">
            <a:solidFill>
              <a:srgbClr val="FF66CC"/>
            </a:solidFill>
            <a:miter lim="800000"/>
            <a:headEnd/>
            <a:tailEnd/>
          </a:ln>
        </p:spPr>
        <p:txBody>
          <a:bodyPr>
            <a:spAutoFit/>
          </a:bodyPr>
          <a:lstStyle/>
          <a:p>
            <a:r>
              <a:rPr lang="en-US" sz="4800" b="1" dirty="0">
                <a:solidFill>
                  <a:srgbClr val="FF66CC"/>
                </a:solidFill>
                <a:latin typeface="Comic Sans MS" pitchFamily="66" charset="0"/>
              </a:rPr>
              <a:t>A</a:t>
            </a:r>
            <a:endParaRPr lang="en-US" sz="2400" dirty="0">
              <a:solidFill>
                <a:srgbClr val="FF66CC"/>
              </a:solidFill>
              <a:latin typeface="Comic Sans MS" pitchFamily="66" charset="0"/>
            </a:endParaRPr>
          </a:p>
        </p:txBody>
      </p:sp>
      <p:sp>
        <p:nvSpPr>
          <p:cNvPr id="5256" name="Text Box 136"/>
          <p:cNvSpPr txBox="1">
            <a:spLocks noChangeArrowheads="1"/>
          </p:cNvSpPr>
          <p:nvPr/>
        </p:nvSpPr>
        <p:spPr bwMode="auto">
          <a:xfrm>
            <a:off x="3629028" y="3357562"/>
            <a:ext cx="685800" cy="881063"/>
          </a:xfrm>
          <a:prstGeom prst="rect">
            <a:avLst/>
          </a:prstGeom>
          <a:solidFill>
            <a:srgbClr val="ECF806"/>
          </a:solidFill>
          <a:ln w="57150">
            <a:solidFill>
              <a:srgbClr val="FF66CC"/>
            </a:solidFill>
            <a:miter lim="800000"/>
            <a:headEnd/>
            <a:tailEnd/>
          </a:ln>
        </p:spPr>
        <p:txBody>
          <a:bodyPr>
            <a:spAutoFit/>
          </a:bodyPr>
          <a:lstStyle/>
          <a:p>
            <a:r>
              <a:rPr lang="en-US" sz="4800" b="1">
                <a:solidFill>
                  <a:srgbClr val="FF66CC"/>
                </a:solidFill>
                <a:latin typeface="Comic Sans MS" pitchFamily="66" charset="0"/>
              </a:rPr>
              <a:t>N</a:t>
            </a:r>
            <a:endParaRPr lang="en-US" sz="2400">
              <a:solidFill>
                <a:srgbClr val="FF66CC"/>
              </a:solidFill>
              <a:latin typeface="Comic Sans MS" pitchFamily="66" charset="0"/>
            </a:endParaRPr>
          </a:p>
        </p:txBody>
      </p:sp>
      <p:sp>
        <p:nvSpPr>
          <p:cNvPr id="5257" name="Text Box 137"/>
          <p:cNvSpPr txBox="1">
            <a:spLocks noChangeArrowheads="1"/>
          </p:cNvSpPr>
          <p:nvPr/>
        </p:nvSpPr>
        <p:spPr bwMode="auto">
          <a:xfrm>
            <a:off x="4314828" y="3357562"/>
            <a:ext cx="685800" cy="881063"/>
          </a:xfrm>
          <a:prstGeom prst="rect">
            <a:avLst/>
          </a:prstGeom>
          <a:solidFill>
            <a:srgbClr val="ECF806"/>
          </a:solidFill>
          <a:ln w="57150">
            <a:solidFill>
              <a:srgbClr val="FF66CC"/>
            </a:solidFill>
            <a:miter lim="800000"/>
            <a:headEnd/>
            <a:tailEnd/>
          </a:ln>
        </p:spPr>
        <p:txBody>
          <a:bodyPr>
            <a:spAutoFit/>
          </a:bodyPr>
          <a:lstStyle/>
          <a:p>
            <a:r>
              <a:rPr lang="en-US" sz="4800" b="1">
                <a:solidFill>
                  <a:srgbClr val="FF66CC"/>
                </a:solidFill>
                <a:latin typeface="Comic Sans MS" pitchFamily="66" charset="0"/>
              </a:rPr>
              <a:t>D</a:t>
            </a:r>
            <a:endParaRPr lang="en-US" sz="2400">
              <a:solidFill>
                <a:srgbClr val="FF66CC"/>
              </a:solidFill>
              <a:latin typeface="Comic Sans MS" pitchFamily="66" charset="0"/>
            </a:endParaRPr>
          </a:p>
        </p:txBody>
      </p:sp>
      <p:sp>
        <p:nvSpPr>
          <p:cNvPr id="5258" name="Text Box 138"/>
          <p:cNvSpPr txBox="1">
            <a:spLocks noChangeArrowheads="1"/>
          </p:cNvSpPr>
          <p:nvPr/>
        </p:nvSpPr>
        <p:spPr bwMode="auto">
          <a:xfrm>
            <a:off x="219076" y="4357694"/>
            <a:ext cx="685800" cy="762000"/>
          </a:xfrm>
          <a:prstGeom prst="rect">
            <a:avLst/>
          </a:prstGeom>
          <a:noFill/>
          <a:ln w="9525">
            <a:noFill/>
            <a:miter lim="800000"/>
            <a:headEnd/>
            <a:tailEnd/>
          </a:ln>
          <a:effectLst/>
        </p:spPr>
        <p:txBody>
          <a:bodyPr>
            <a:spAutoFit/>
          </a:bodyPr>
          <a:lstStyle/>
          <a:p>
            <a:pPr>
              <a:defRPr/>
            </a:pPr>
            <a:r>
              <a:rPr lang="en-US" sz="4400" b="1" dirty="0">
                <a:solidFill>
                  <a:srgbClr val="0099FF"/>
                </a:solidFill>
                <a:effectLst>
                  <a:outerShdw blurRad="38100" dist="38100" dir="2700000" algn="tl">
                    <a:srgbClr val="FFFFFF"/>
                  </a:outerShdw>
                </a:effectLst>
                <a:latin typeface="Tahoma" pitchFamily="34" charset="0"/>
              </a:rPr>
              <a:t>D</a:t>
            </a:r>
            <a:endParaRPr lang="en-US" sz="3600" b="1" dirty="0">
              <a:effectLst>
                <a:outerShdw blurRad="38100" dist="38100" dir="2700000" algn="tl">
                  <a:srgbClr val="FFFFFF"/>
                </a:outerShdw>
              </a:effectLst>
              <a:latin typeface="Tahoma" pitchFamily="34" charset="0"/>
            </a:endParaRPr>
          </a:p>
        </p:txBody>
      </p:sp>
      <p:sp>
        <p:nvSpPr>
          <p:cNvPr id="5259" name="Text Box 139"/>
          <p:cNvSpPr txBox="1">
            <a:spLocks noChangeArrowheads="1"/>
          </p:cNvSpPr>
          <p:nvPr/>
        </p:nvSpPr>
        <p:spPr bwMode="auto">
          <a:xfrm>
            <a:off x="676276" y="4357694"/>
            <a:ext cx="685800" cy="762000"/>
          </a:xfrm>
          <a:prstGeom prst="rect">
            <a:avLst/>
          </a:prstGeom>
          <a:noFill/>
          <a:ln w="9525">
            <a:noFill/>
            <a:miter lim="800000"/>
            <a:headEnd/>
            <a:tailEnd/>
          </a:ln>
          <a:effectLst/>
        </p:spPr>
        <p:txBody>
          <a:bodyPr>
            <a:spAutoFit/>
          </a:bodyPr>
          <a:lstStyle/>
          <a:p>
            <a:pPr>
              <a:defRPr/>
            </a:pPr>
            <a:r>
              <a:rPr lang="en-US" sz="4400" b="1">
                <a:solidFill>
                  <a:srgbClr val="0099FF"/>
                </a:solidFill>
                <a:effectLst>
                  <a:outerShdw blurRad="38100" dist="38100" dir="2700000" algn="tl">
                    <a:srgbClr val="FFFFFF"/>
                  </a:outerShdw>
                </a:effectLst>
                <a:latin typeface="Tahoma" pitchFamily="34" charset="0"/>
              </a:rPr>
              <a:t>I</a:t>
            </a:r>
            <a:endParaRPr lang="en-US" sz="3600" b="1">
              <a:solidFill>
                <a:srgbClr val="0099FF"/>
              </a:solidFill>
              <a:effectLst>
                <a:outerShdw blurRad="38100" dist="38100" dir="2700000" algn="tl">
                  <a:srgbClr val="FFFFFF"/>
                </a:outerShdw>
              </a:effectLst>
              <a:latin typeface="Tahoma" pitchFamily="34" charset="0"/>
            </a:endParaRPr>
          </a:p>
        </p:txBody>
      </p:sp>
      <p:sp>
        <p:nvSpPr>
          <p:cNvPr id="5260" name="Text Box 140"/>
          <p:cNvSpPr txBox="1">
            <a:spLocks noChangeArrowheads="1"/>
          </p:cNvSpPr>
          <p:nvPr/>
        </p:nvSpPr>
        <p:spPr bwMode="auto">
          <a:xfrm>
            <a:off x="1133476" y="4357694"/>
            <a:ext cx="685800" cy="762000"/>
          </a:xfrm>
          <a:prstGeom prst="rect">
            <a:avLst/>
          </a:prstGeom>
          <a:noFill/>
          <a:ln w="9525">
            <a:noFill/>
            <a:miter lim="800000"/>
            <a:headEnd/>
            <a:tailEnd/>
          </a:ln>
          <a:effectLst/>
        </p:spPr>
        <p:txBody>
          <a:bodyPr>
            <a:spAutoFit/>
          </a:bodyPr>
          <a:lstStyle/>
          <a:p>
            <a:pPr>
              <a:defRPr/>
            </a:pPr>
            <a:r>
              <a:rPr lang="en-US" sz="4400" b="1">
                <a:solidFill>
                  <a:srgbClr val="0099FF"/>
                </a:solidFill>
                <a:effectLst>
                  <a:outerShdw blurRad="38100" dist="38100" dir="2700000" algn="tl">
                    <a:srgbClr val="FFFFFF"/>
                  </a:outerShdw>
                </a:effectLst>
                <a:latin typeface="Tahoma" pitchFamily="34" charset="0"/>
              </a:rPr>
              <a:t>R</a:t>
            </a:r>
            <a:endParaRPr lang="en-US" sz="3600" b="1">
              <a:effectLst>
                <a:outerShdw blurRad="38100" dist="38100" dir="2700000" algn="tl">
                  <a:srgbClr val="FFFFFF"/>
                </a:outerShdw>
              </a:effectLst>
              <a:latin typeface="Tahoma" pitchFamily="34" charset="0"/>
            </a:endParaRPr>
          </a:p>
        </p:txBody>
      </p:sp>
      <p:sp>
        <p:nvSpPr>
          <p:cNvPr id="5261" name="Text Box 141"/>
          <p:cNvSpPr txBox="1">
            <a:spLocks noChangeArrowheads="1"/>
          </p:cNvSpPr>
          <p:nvPr/>
        </p:nvSpPr>
        <p:spPr bwMode="auto">
          <a:xfrm>
            <a:off x="1666876" y="4357694"/>
            <a:ext cx="685800" cy="762000"/>
          </a:xfrm>
          <a:prstGeom prst="rect">
            <a:avLst/>
          </a:prstGeom>
          <a:noFill/>
          <a:ln w="9525">
            <a:noFill/>
            <a:miter lim="800000"/>
            <a:headEnd/>
            <a:tailEnd/>
          </a:ln>
          <a:effectLst/>
        </p:spPr>
        <p:txBody>
          <a:bodyPr>
            <a:spAutoFit/>
          </a:bodyPr>
          <a:lstStyle/>
          <a:p>
            <a:pPr>
              <a:defRPr/>
            </a:pPr>
            <a:r>
              <a:rPr lang="en-US" sz="4400" b="1">
                <a:solidFill>
                  <a:srgbClr val="0099FF"/>
                </a:solidFill>
                <a:effectLst>
                  <a:outerShdw blurRad="38100" dist="38100" dir="2700000" algn="tl">
                    <a:srgbClr val="FFFFFF"/>
                  </a:outerShdw>
                </a:effectLst>
                <a:latin typeface="Tahoma" pitchFamily="34" charset="0"/>
              </a:rPr>
              <a:t>E</a:t>
            </a:r>
            <a:endParaRPr lang="en-US" sz="3600" b="1">
              <a:effectLst>
                <a:outerShdw blurRad="38100" dist="38100" dir="2700000" algn="tl">
                  <a:srgbClr val="FFFFFF"/>
                </a:outerShdw>
              </a:effectLst>
              <a:latin typeface="Tahoma" pitchFamily="34" charset="0"/>
            </a:endParaRPr>
          </a:p>
        </p:txBody>
      </p:sp>
      <p:sp>
        <p:nvSpPr>
          <p:cNvPr id="5262" name="Text Box 142"/>
          <p:cNvSpPr txBox="1">
            <a:spLocks noChangeArrowheads="1"/>
          </p:cNvSpPr>
          <p:nvPr/>
        </p:nvSpPr>
        <p:spPr bwMode="auto">
          <a:xfrm>
            <a:off x="2124076" y="4357694"/>
            <a:ext cx="685800" cy="762000"/>
          </a:xfrm>
          <a:prstGeom prst="rect">
            <a:avLst/>
          </a:prstGeom>
          <a:noFill/>
          <a:ln w="9525">
            <a:noFill/>
            <a:miter lim="800000"/>
            <a:headEnd/>
            <a:tailEnd/>
          </a:ln>
          <a:effectLst/>
        </p:spPr>
        <p:txBody>
          <a:bodyPr>
            <a:spAutoFit/>
          </a:bodyPr>
          <a:lstStyle/>
          <a:p>
            <a:pPr>
              <a:defRPr/>
            </a:pPr>
            <a:r>
              <a:rPr lang="en-US" sz="4400" b="1" dirty="0">
                <a:solidFill>
                  <a:srgbClr val="0099FF"/>
                </a:solidFill>
                <a:effectLst>
                  <a:outerShdw blurRad="38100" dist="38100" dir="2700000" algn="tl">
                    <a:srgbClr val="FFFFFF"/>
                  </a:outerShdw>
                </a:effectLst>
                <a:latin typeface="Tahoma" pitchFamily="34" charset="0"/>
              </a:rPr>
              <a:t>C</a:t>
            </a:r>
            <a:endParaRPr lang="en-US" sz="3600" b="1" dirty="0">
              <a:effectLst>
                <a:outerShdw blurRad="38100" dist="38100" dir="2700000" algn="tl">
                  <a:srgbClr val="FFFFFF"/>
                </a:outerShdw>
              </a:effectLst>
              <a:latin typeface="Tahoma" pitchFamily="34" charset="0"/>
            </a:endParaRPr>
          </a:p>
        </p:txBody>
      </p:sp>
      <p:sp>
        <p:nvSpPr>
          <p:cNvPr id="5263" name="Text Box 143"/>
          <p:cNvSpPr txBox="1">
            <a:spLocks noChangeArrowheads="1"/>
          </p:cNvSpPr>
          <p:nvPr/>
        </p:nvSpPr>
        <p:spPr bwMode="auto">
          <a:xfrm>
            <a:off x="2581276" y="4357694"/>
            <a:ext cx="685800" cy="762000"/>
          </a:xfrm>
          <a:prstGeom prst="rect">
            <a:avLst/>
          </a:prstGeom>
          <a:noFill/>
          <a:ln w="9525">
            <a:noFill/>
            <a:miter lim="800000"/>
            <a:headEnd/>
            <a:tailEnd/>
          </a:ln>
          <a:effectLst/>
        </p:spPr>
        <p:txBody>
          <a:bodyPr>
            <a:spAutoFit/>
          </a:bodyPr>
          <a:lstStyle/>
          <a:p>
            <a:pPr>
              <a:defRPr/>
            </a:pPr>
            <a:r>
              <a:rPr lang="en-US" sz="4400" b="1" dirty="0">
                <a:solidFill>
                  <a:srgbClr val="0099FF"/>
                </a:solidFill>
                <a:effectLst>
                  <a:outerShdw blurRad="38100" dist="38100" dir="2700000" algn="tl">
                    <a:srgbClr val="FFFFFF"/>
                  </a:outerShdw>
                </a:effectLst>
                <a:latin typeface="Tahoma" pitchFamily="34" charset="0"/>
              </a:rPr>
              <a:t>T</a:t>
            </a:r>
            <a:endParaRPr lang="en-US" sz="3600" b="1" dirty="0">
              <a:effectLst>
                <a:outerShdw blurRad="38100" dist="38100" dir="2700000" algn="tl">
                  <a:srgbClr val="FFFFFF"/>
                </a:outerShdw>
              </a:effectLst>
              <a:latin typeface="Tahoma" pitchFamily="34" charset="0"/>
            </a:endParaRPr>
          </a:p>
        </p:txBody>
      </p:sp>
      <p:sp>
        <p:nvSpPr>
          <p:cNvPr id="5264" name="Text Box 144"/>
          <p:cNvSpPr txBox="1">
            <a:spLocks noChangeArrowheads="1"/>
          </p:cNvSpPr>
          <p:nvPr/>
        </p:nvSpPr>
        <p:spPr bwMode="auto">
          <a:xfrm>
            <a:off x="3038476" y="4357694"/>
            <a:ext cx="685800" cy="762000"/>
          </a:xfrm>
          <a:prstGeom prst="rect">
            <a:avLst/>
          </a:prstGeom>
          <a:noFill/>
          <a:ln w="9525">
            <a:noFill/>
            <a:miter lim="800000"/>
            <a:headEnd/>
            <a:tailEnd/>
          </a:ln>
          <a:effectLst/>
        </p:spPr>
        <p:txBody>
          <a:bodyPr>
            <a:spAutoFit/>
          </a:bodyPr>
          <a:lstStyle/>
          <a:p>
            <a:pPr>
              <a:defRPr/>
            </a:pPr>
            <a:r>
              <a:rPr lang="en-US" sz="4400" b="1" dirty="0">
                <a:solidFill>
                  <a:srgbClr val="0099FF"/>
                </a:solidFill>
                <a:effectLst>
                  <a:outerShdw blurRad="38100" dist="38100" dir="2700000" algn="tl">
                    <a:srgbClr val="FFFFFF"/>
                  </a:outerShdw>
                </a:effectLst>
                <a:latin typeface="Tahoma" pitchFamily="34" charset="0"/>
              </a:rPr>
              <a:t>I</a:t>
            </a:r>
            <a:endParaRPr lang="en-US" sz="3600" b="1" dirty="0">
              <a:effectLst>
                <a:outerShdw blurRad="38100" dist="38100" dir="2700000" algn="tl">
                  <a:srgbClr val="FFFFFF"/>
                </a:outerShdw>
              </a:effectLst>
              <a:latin typeface="Tahoma" pitchFamily="34" charset="0"/>
            </a:endParaRPr>
          </a:p>
        </p:txBody>
      </p:sp>
      <p:sp>
        <p:nvSpPr>
          <p:cNvPr id="5265" name="Text Box 145"/>
          <p:cNvSpPr txBox="1">
            <a:spLocks noChangeArrowheads="1"/>
          </p:cNvSpPr>
          <p:nvPr/>
        </p:nvSpPr>
        <p:spPr bwMode="auto">
          <a:xfrm>
            <a:off x="3495676" y="4357694"/>
            <a:ext cx="685800" cy="762000"/>
          </a:xfrm>
          <a:prstGeom prst="rect">
            <a:avLst/>
          </a:prstGeom>
          <a:noFill/>
          <a:ln w="9525">
            <a:noFill/>
            <a:miter lim="800000"/>
            <a:headEnd/>
            <a:tailEnd/>
          </a:ln>
          <a:effectLst/>
        </p:spPr>
        <p:txBody>
          <a:bodyPr>
            <a:spAutoFit/>
          </a:bodyPr>
          <a:lstStyle/>
          <a:p>
            <a:pPr>
              <a:defRPr/>
            </a:pPr>
            <a:r>
              <a:rPr lang="en-US" sz="4400" b="1">
                <a:solidFill>
                  <a:srgbClr val="0099FF"/>
                </a:solidFill>
                <a:effectLst>
                  <a:outerShdw blurRad="38100" dist="38100" dir="2700000" algn="tl">
                    <a:srgbClr val="FFFFFF"/>
                  </a:outerShdw>
                </a:effectLst>
                <a:latin typeface="Tahoma" pitchFamily="34" charset="0"/>
              </a:rPr>
              <a:t>O</a:t>
            </a:r>
            <a:endParaRPr lang="en-US" sz="3600" b="1">
              <a:effectLst>
                <a:outerShdw blurRad="38100" dist="38100" dir="2700000" algn="tl">
                  <a:srgbClr val="FFFFFF"/>
                </a:outerShdw>
              </a:effectLst>
              <a:latin typeface="Tahoma" pitchFamily="34" charset="0"/>
            </a:endParaRPr>
          </a:p>
        </p:txBody>
      </p:sp>
      <p:sp>
        <p:nvSpPr>
          <p:cNvPr id="5272" name="Line 152"/>
          <p:cNvSpPr>
            <a:spLocks noChangeShapeType="1"/>
          </p:cNvSpPr>
          <p:nvPr/>
        </p:nvSpPr>
        <p:spPr bwMode="auto">
          <a:xfrm flipV="1">
            <a:off x="4714876" y="2786058"/>
            <a:ext cx="3000364" cy="2143140"/>
          </a:xfrm>
          <a:prstGeom prst="line">
            <a:avLst/>
          </a:prstGeom>
          <a:noFill/>
          <a:ln w="127000">
            <a:solidFill>
              <a:schemeClr val="hlink"/>
            </a:solidFill>
            <a:round/>
            <a:headEnd/>
            <a:tailEnd type="triangle" w="med" len="med"/>
          </a:ln>
        </p:spPr>
        <p:txBody>
          <a:bodyPr wrap="none" anchor="ctr"/>
          <a:lstStyle/>
          <a:p>
            <a:endParaRPr lang="en-AU"/>
          </a:p>
        </p:txBody>
      </p:sp>
      <p:sp>
        <p:nvSpPr>
          <p:cNvPr id="5266" name="Text Box 146"/>
          <p:cNvSpPr txBox="1">
            <a:spLocks noChangeArrowheads="1"/>
          </p:cNvSpPr>
          <p:nvPr/>
        </p:nvSpPr>
        <p:spPr bwMode="auto">
          <a:xfrm>
            <a:off x="4029076" y="4357694"/>
            <a:ext cx="685800" cy="762000"/>
          </a:xfrm>
          <a:prstGeom prst="rect">
            <a:avLst/>
          </a:prstGeom>
          <a:noFill/>
          <a:ln w="9525">
            <a:noFill/>
            <a:miter lim="800000"/>
            <a:headEnd/>
            <a:tailEnd/>
          </a:ln>
          <a:effectLst/>
        </p:spPr>
        <p:txBody>
          <a:bodyPr>
            <a:spAutoFit/>
          </a:bodyPr>
          <a:lstStyle/>
          <a:p>
            <a:pPr>
              <a:defRPr/>
            </a:pPr>
            <a:r>
              <a:rPr lang="en-US" sz="4400" b="1" dirty="0">
                <a:solidFill>
                  <a:srgbClr val="0099FF"/>
                </a:solidFill>
                <a:effectLst>
                  <a:outerShdw blurRad="38100" dist="38100" dir="2700000" algn="tl">
                    <a:srgbClr val="FFFFFF"/>
                  </a:outerShdw>
                </a:effectLst>
                <a:latin typeface="Tahoma" pitchFamily="34" charset="0"/>
              </a:rPr>
              <a:t>N</a:t>
            </a:r>
            <a:endParaRPr lang="en-US" sz="3600" b="1" dirty="0">
              <a:effectLst>
                <a:outerShdw blurRad="38100" dist="38100" dir="2700000" algn="tl">
                  <a:srgbClr val="FFFFFF"/>
                </a:outerShdw>
              </a:effectLst>
              <a:latin typeface="Tahoma" pitchFamily="34" charset="0"/>
            </a:endParaRPr>
          </a:p>
        </p:txBody>
      </p:sp>
      <p:sp>
        <p:nvSpPr>
          <p:cNvPr id="5123" name="Text Box 3"/>
          <p:cNvSpPr txBox="1">
            <a:spLocks noChangeArrowheads="1"/>
          </p:cNvSpPr>
          <p:nvPr/>
        </p:nvSpPr>
        <p:spPr bwMode="auto">
          <a:xfrm>
            <a:off x="4257692" y="1071546"/>
            <a:ext cx="685800" cy="881063"/>
          </a:xfrm>
          <a:prstGeom prst="rect">
            <a:avLst/>
          </a:prstGeom>
          <a:solidFill>
            <a:srgbClr val="ECF806"/>
          </a:solidFill>
          <a:ln w="57150">
            <a:solidFill>
              <a:srgbClr val="FF66CC"/>
            </a:solidFill>
            <a:miter lim="800000"/>
            <a:headEnd/>
            <a:tailEnd/>
          </a:ln>
        </p:spPr>
        <p:txBody>
          <a:bodyPr>
            <a:spAutoFit/>
          </a:bodyPr>
          <a:lstStyle/>
          <a:p>
            <a:r>
              <a:rPr lang="en-US" sz="4800" b="1" dirty="0">
                <a:solidFill>
                  <a:srgbClr val="FF66CC"/>
                </a:solidFill>
                <a:latin typeface="Comic Sans MS" pitchFamily="66" charset="0"/>
              </a:rPr>
              <a:t>H</a:t>
            </a:r>
            <a:endParaRPr lang="en-US" sz="2400" dirty="0">
              <a:solidFill>
                <a:srgbClr val="FF66CC"/>
              </a:solidFill>
              <a:latin typeface="Comic Sans MS" pitchFamily="66" charset="0"/>
            </a:endParaRPr>
          </a:p>
        </p:txBody>
      </p:sp>
      <p:sp>
        <p:nvSpPr>
          <p:cNvPr id="154" name="TextBox 153"/>
          <p:cNvSpPr txBox="1"/>
          <p:nvPr/>
        </p:nvSpPr>
        <p:spPr>
          <a:xfrm>
            <a:off x="142844" y="5143512"/>
            <a:ext cx="7643866" cy="1569660"/>
          </a:xfrm>
          <a:prstGeom prst="rect">
            <a:avLst/>
          </a:prstGeom>
          <a:solidFill>
            <a:schemeClr val="bg1">
              <a:lumMod val="40000"/>
              <a:lumOff val="60000"/>
            </a:schemeClr>
          </a:solidFill>
        </p:spPr>
        <p:txBody>
          <a:bodyPr wrap="square" rtlCol="0">
            <a:spAutoFit/>
          </a:bodyPr>
          <a:lstStyle/>
          <a:p>
            <a:r>
              <a:rPr lang="en-AU" sz="2400" b="1" i="1" dirty="0"/>
              <a:t>Vector quantities </a:t>
            </a:r>
            <a:r>
              <a:rPr lang="en-AU" sz="2400" dirty="0"/>
              <a:t>are those that can only </a:t>
            </a:r>
            <a:r>
              <a:rPr lang="en-AU" sz="2400" dirty="0" smtClean="0"/>
              <a:t>be fully described </a:t>
            </a:r>
            <a:r>
              <a:rPr lang="en-AU" sz="2400" dirty="0"/>
              <a:t>by specifying a </a:t>
            </a:r>
            <a:r>
              <a:rPr lang="en-AU" sz="2400" dirty="0" smtClean="0"/>
              <a:t>direction </a:t>
            </a:r>
            <a:r>
              <a:rPr lang="en-AU" sz="2400" dirty="0"/>
              <a:t>as </a:t>
            </a:r>
            <a:r>
              <a:rPr lang="en-AU" sz="2400" dirty="0" smtClean="0"/>
              <a:t>well as a </a:t>
            </a:r>
            <a:r>
              <a:rPr lang="en-AU" sz="2400" dirty="0"/>
              <a:t>magnitude. </a:t>
            </a:r>
            <a:r>
              <a:rPr lang="en-AU" sz="2400" dirty="0" smtClean="0"/>
              <a:t>Force</a:t>
            </a:r>
            <a:r>
              <a:rPr lang="en-AU" sz="2400" dirty="0"/>
              <a:t>, displacement, </a:t>
            </a:r>
            <a:r>
              <a:rPr lang="en-AU" sz="2400" dirty="0" smtClean="0"/>
              <a:t>velocity and acceleration </a:t>
            </a:r>
            <a:r>
              <a:rPr lang="en-AU" sz="2400" dirty="0"/>
              <a:t>are all examples of vector quantities.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additive="base">
                                        <p:cTn id="7" dur="1000" fill="hold"/>
                                        <p:tgtEl>
                                          <p:spTgt spid="5126"/>
                                        </p:tgtEl>
                                        <p:attrNameLst>
                                          <p:attrName>ppt_x</p:attrName>
                                        </p:attrNameLst>
                                      </p:cBhvr>
                                      <p:tavLst>
                                        <p:tav tm="0">
                                          <p:val>
                                            <p:strVal val="0-#ppt_w/2"/>
                                          </p:val>
                                        </p:tav>
                                        <p:tav tm="100000">
                                          <p:val>
                                            <p:strVal val="#ppt_x"/>
                                          </p:val>
                                        </p:tav>
                                      </p:tavLst>
                                    </p:anim>
                                    <p:anim calcmode="lin" valueType="num">
                                      <p:cBhvr additive="base">
                                        <p:cTn id="8" dur="1000" fill="hold"/>
                                        <p:tgtEl>
                                          <p:spTgt spid="512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31"/>
                                        </p:tgtEl>
                                        <p:attrNameLst>
                                          <p:attrName>style.visibility</p:attrName>
                                        </p:attrNameLst>
                                      </p:cBhvr>
                                      <p:to>
                                        <p:strVal val="visible"/>
                                      </p:to>
                                    </p:set>
                                    <p:anim calcmode="lin" valueType="num">
                                      <p:cBhvr additive="base">
                                        <p:cTn id="11" dur="1000" fill="hold"/>
                                        <p:tgtEl>
                                          <p:spTgt spid="5131"/>
                                        </p:tgtEl>
                                        <p:attrNameLst>
                                          <p:attrName>ppt_x</p:attrName>
                                        </p:attrNameLst>
                                      </p:cBhvr>
                                      <p:tavLst>
                                        <p:tav tm="0">
                                          <p:val>
                                            <p:strVal val="0-#ppt_w/2"/>
                                          </p:val>
                                        </p:tav>
                                        <p:tav tm="100000">
                                          <p:val>
                                            <p:strVal val="#ppt_x"/>
                                          </p:val>
                                        </p:tav>
                                      </p:tavLst>
                                    </p:anim>
                                    <p:anim calcmode="lin" valueType="num">
                                      <p:cBhvr additive="base">
                                        <p:cTn id="12" dur="1000" fill="hold"/>
                                        <p:tgtEl>
                                          <p:spTgt spid="51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32"/>
                                        </p:tgtEl>
                                        <p:attrNameLst>
                                          <p:attrName>style.visibility</p:attrName>
                                        </p:attrNameLst>
                                      </p:cBhvr>
                                      <p:to>
                                        <p:strVal val="visible"/>
                                      </p:to>
                                    </p:set>
                                    <p:anim calcmode="lin" valueType="num">
                                      <p:cBhvr additive="base">
                                        <p:cTn id="15" dur="1000" fill="hold"/>
                                        <p:tgtEl>
                                          <p:spTgt spid="5132"/>
                                        </p:tgtEl>
                                        <p:attrNameLst>
                                          <p:attrName>ppt_x</p:attrName>
                                        </p:attrNameLst>
                                      </p:cBhvr>
                                      <p:tavLst>
                                        <p:tav tm="0">
                                          <p:val>
                                            <p:strVal val="0-#ppt_w/2"/>
                                          </p:val>
                                        </p:tav>
                                        <p:tav tm="100000">
                                          <p:val>
                                            <p:strVal val="#ppt_x"/>
                                          </p:val>
                                        </p:tav>
                                      </p:tavLst>
                                    </p:anim>
                                    <p:anim calcmode="lin" valueType="num">
                                      <p:cBhvr additive="base">
                                        <p:cTn id="16" dur="1000" fill="hold"/>
                                        <p:tgtEl>
                                          <p:spTgt spid="51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1000" fill="hold"/>
                                        <p:tgtEl>
                                          <p:spTgt spid="5125"/>
                                        </p:tgtEl>
                                        <p:attrNameLst>
                                          <p:attrName>ppt_x</p:attrName>
                                        </p:attrNameLst>
                                      </p:cBhvr>
                                      <p:tavLst>
                                        <p:tav tm="0">
                                          <p:val>
                                            <p:strVal val="0-#ppt_w/2"/>
                                          </p:val>
                                        </p:tav>
                                        <p:tav tm="100000">
                                          <p:val>
                                            <p:strVal val="#ppt_x"/>
                                          </p:val>
                                        </p:tav>
                                      </p:tavLst>
                                    </p:anim>
                                    <p:anim calcmode="lin" valueType="num">
                                      <p:cBhvr additive="base">
                                        <p:cTn id="20" dur="1000" fill="hold"/>
                                        <p:tgtEl>
                                          <p:spTgt spid="5125"/>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525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25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25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52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66"/>
                                        </p:tgtEl>
                                        <p:attrNameLst>
                                          <p:attrName>style.visibility</p:attrName>
                                        </p:attrNameLst>
                                      </p:cBhvr>
                                      <p:to>
                                        <p:strVal val="visible"/>
                                      </p:to>
                                    </p:set>
                                  </p:childTnLst>
                                </p:cTn>
                              </p:par>
                            </p:childTnLst>
                          </p:cTn>
                        </p:par>
                        <p:par>
                          <p:cTn id="47" fill="hold">
                            <p:stCondLst>
                              <p:cond delay="1000"/>
                            </p:stCondLst>
                            <p:childTnLst>
                              <p:par>
                                <p:cTn id="48" presetID="2" presetClass="entr" presetSubtype="12" fill="hold" grpId="0" nodeType="afterEffect">
                                  <p:stCondLst>
                                    <p:cond delay="0"/>
                                  </p:stCondLst>
                                  <p:childTnLst>
                                    <p:set>
                                      <p:cBhvr>
                                        <p:cTn id="49" dur="1" fill="hold">
                                          <p:stCondLst>
                                            <p:cond delay="0"/>
                                          </p:stCondLst>
                                        </p:cTn>
                                        <p:tgtEl>
                                          <p:spTgt spid="5272"/>
                                        </p:tgtEl>
                                        <p:attrNameLst>
                                          <p:attrName>style.visibility</p:attrName>
                                        </p:attrNameLst>
                                      </p:cBhvr>
                                      <p:to>
                                        <p:strVal val="visible"/>
                                      </p:to>
                                    </p:set>
                                    <p:anim calcmode="lin" valueType="num">
                                      <p:cBhvr additive="base">
                                        <p:cTn id="50" dur="1000" fill="hold"/>
                                        <p:tgtEl>
                                          <p:spTgt spid="5272"/>
                                        </p:tgtEl>
                                        <p:attrNameLst>
                                          <p:attrName>ppt_x</p:attrName>
                                        </p:attrNameLst>
                                      </p:cBhvr>
                                      <p:tavLst>
                                        <p:tav tm="0">
                                          <p:val>
                                            <p:strVal val="0-#ppt_w/2"/>
                                          </p:val>
                                        </p:tav>
                                        <p:tav tm="100000">
                                          <p:val>
                                            <p:strVal val="#ppt_x"/>
                                          </p:val>
                                        </p:tav>
                                      </p:tavLst>
                                    </p:anim>
                                    <p:anim calcmode="lin" valueType="num">
                                      <p:cBhvr additive="base">
                                        <p:cTn id="51" dur="1000" fill="hold"/>
                                        <p:tgtEl>
                                          <p:spTgt spid="527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animBg="1"/>
      <p:bldP spid="5131" grpId="0" animBg="1"/>
      <p:bldP spid="5132" grpId="0" animBg="1"/>
      <p:bldP spid="5255" grpId="0" animBg="1"/>
      <p:bldP spid="5256" grpId="0" animBg="1"/>
      <p:bldP spid="5257" grpId="0" animBg="1"/>
      <p:bldP spid="5258" grpId="0"/>
      <p:bldP spid="5259" grpId="0"/>
      <p:bldP spid="5260" grpId="0"/>
      <p:bldP spid="5261" grpId="0"/>
      <p:bldP spid="5262" grpId="0"/>
      <p:bldP spid="5263" grpId="0"/>
      <p:bldP spid="5264" grpId="0"/>
      <p:bldP spid="5265" grpId="0"/>
      <p:bldP spid="5272" grpId="0" animBg="1"/>
      <p:bldP spid="5266" grpId="0"/>
      <p:bldP spid="15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AU" b="1" dirty="0" smtClean="0"/>
              <a:t>Terminology Recap</a:t>
            </a:r>
            <a:endParaRPr lang="en-AU" b="1" dirty="0"/>
          </a:p>
        </p:txBody>
      </p:sp>
      <p:sp>
        <p:nvSpPr>
          <p:cNvPr id="3" name="Content Placeholder 2"/>
          <p:cNvSpPr>
            <a:spLocks noGrp="1"/>
          </p:cNvSpPr>
          <p:nvPr>
            <p:ph idx="1"/>
          </p:nvPr>
        </p:nvSpPr>
        <p:spPr>
          <a:xfrm>
            <a:off x="0" y="1000108"/>
            <a:ext cx="7858148" cy="5429288"/>
          </a:xfrm>
        </p:spPr>
        <p:txBody>
          <a:bodyPr/>
          <a:lstStyle/>
          <a:p>
            <a:r>
              <a:rPr lang="en-AU" sz="2800" b="1" dirty="0" smtClean="0">
                <a:solidFill>
                  <a:schemeClr val="tx1"/>
                </a:solidFill>
                <a:latin typeface="+mn-lt"/>
                <a:ea typeface="+mn-ea"/>
                <a:cs typeface="+mn-cs"/>
              </a:rPr>
              <a:t>Speed</a:t>
            </a:r>
          </a:p>
          <a:p>
            <a:pPr>
              <a:buNone/>
            </a:pPr>
            <a:r>
              <a:rPr lang="en-AU" sz="2800" b="1" dirty="0">
                <a:latin typeface="Times New Roman" pitchFamily="18" charset="0"/>
                <a:cs typeface="Times New Roman" pitchFamily="18" charset="0"/>
              </a:rPr>
              <a:t>	</a:t>
            </a:r>
            <a:r>
              <a:rPr lang="en-AU" sz="2800" dirty="0" smtClean="0">
                <a:latin typeface="Times New Roman" pitchFamily="18" charset="0"/>
                <a:cs typeface="Times New Roman" pitchFamily="18" charset="0"/>
              </a:rPr>
              <a:t>		</a:t>
            </a:r>
            <a:r>
              <a:rPr lang="en-AU" sz="2800" i="1" dirty="0" err="1" smtClean="0">
                <a:latin typeface="Times New Roman" pitchFamily="18" charset="0"/>
                <a:cs typeface="Times New Roman" pitchFamily="18" charset="0"/>
              </a:rPr>
              <a:t>v</a:t>
            </a:r>
            <a:r>
              <a:rPr lang="en-AU" sz="2800" i="1" baseline="-25000" dirty="0" err="1" smtClean="0">
                <a:latin typeface="Times New Roman" pitchFamily="18" charset="0"/>
                <a:cs typeface="Times New Roman" pitchFamily="18" charset="0"/>
              </a:rPr>
              <a:t>av</a:t>
            </a:r>
            <a:r>
              <a:rPr lang="en-AU" sz="2800" dirty="0" smtClean="0">
                <a:latin typeface="Times New Roman" pitchFamily="18" charset="0"/>
                <a:cs typeface="Times New Roman" pitchFamily="18" charset="0"/>
              </a:rPr>
              <a:t> = </a:t>
            </a:r>
            <a:r>
              <a:rPr lang="en-AU" sz="2800" u="sng" dirty="0">
                <a:latin typeface="Symbol" pitchFamily="18" charset="2"/>
                <a:cs typeface="Times New Roman" pitchFamily="18" charset="0"/>
              </a:rPr>
              <a:t>S</a:t>
            </a:r>
            <a:r>
              <a:rPr lang="en-AU" sz="2800" i="1" u="sng" dirty="0" smtClean="0">
                <a:latin typeface="Times New Roman" pitchFamily="18" charset="0"/>
                <a:cs typeface="Times New Roman" pitchFamily="18" charset="0"/>
              </a:rPr>
              <a:t>s</a:t>
            </a:r>
          </a:p>
          <a:p>
            <a:pPr>
              <a:spcBef>
                <a:spcPts val="0"/>
              </a:spcBef>
              <a:buNone/>
            </a:pPr>
            <a:r>
              <a:rPr lang="en-AU" sz="2800" dirty="0">
                <a:solidFill>
                  <a:schemeClr val="tx1"/>
                </a:solidFill>
                <a:latin typeface="Times New Roman" pitchFamily="18" charset="0"/>
                <a:cs typeface="Times New Roman" pitchFamily="18" charset="0"/>
              </a:rPr>
              <a:t>	</a:t>
            </a:r>
            <a:r>
              <a:rPr lang="en-AU" sz="2800" dirty="0" smtClean="0">
                <a:solidFill>
                  <a:schemeClr val="tx1"/>
                </a:solidFill>
                <a:latin typeface="Times New Roman" pitchFamily="18" charset="0"/>
                <a:cs typeface="Times New Roman" pitchFamily="18" charset="0"/>
              </a:rPr>
              <a:t>		        </a:t>
            </a:r>
            <a:r>
              <a:rPr lang="en-AU" sz="2800" dirty="0" smtClean="0">
                <a:solidFill>
                  <a:schemeClr val="tx1"/>
                </a:solidFill>
                <a:latin typeface="Symbol" pitchFamily="18" charset="2"/>
                <a:cs typeface="Times New Roman" pitchFamily="18" charset="0"/>
              </a:rPr>
              <a:t>S</a:t>
            </a:r>
            <a:r>
              <a:rPr lang="en-AU" sz="2800" dirty="0" smtClean="0">
                <a:solidFill>
                  <a:schemeClr val="tx1"/>
                </a:solidFill>
                <a:latin typeface="Times New Roman" pitchFamily="18" charset="0"/>
                <a:cs typeface="Times New Roman" pitchFamily="18" charset="0"/>
              </a:rPr>
              <a:t>t</a:t>
            </a:r>
            <a:endParaRPr lang="en-AU" sz="2800" dirty="0">
              <a:solidFill>
                <a:schemeClr val="tx1"/>
              </a:solidFill>
              <a:latin typeface="Times New Roman" pitchFamily="18" charset="0"/>
              <a:cs typeface="Times New Roman" pitchFamily="18" charset="0"/>
            </a:endParaRPr>
          </a:p>
          <a:p>
            <a:r>
              <a:rPr lang="en-AU" sz="2800" b="1" dirty="0" smtClean="0">
                <a:solidFill>
                  <a:schemeClr val="tx1"/>
                </a:solidFill>
                <a:latin typeface="+mn-lt"/>
                <a:ea typeface="+mn-ea"/>
                <a:cs typeface="+mn-cs"/>
              </a:rPr>
              <a:t>Velocity</a:t>
            </a:r>
          </a:p>
          <a:p>
            <a:pPr>
              <a:buNone/>
            </a:pPr>
            <a:r>
              <a:rPr lang="en-AU" sz="2800" b="1" dirty="0" smtClean="0">
                <a:latin typeface="Times New Roman" pitchFamily="18" charset="0"/>
                <a:cs typeface="Times New Roman" pitchFamily="18" charset="0"/>
              </a:rPr>
              <a:t>	</a:t>
            </a:r>
            <a:r>
              <a:rPr lang="en-AU" sz="2800" dirty="0" smtClean="0">
                <a:latin typeface="Times New Roman" pitchFamily="18" charset="0"/>
                <a:cs typeface="Times New Roman" pitchFamily="18" charset="0"/>
              </a:rPr>
              <a:t>		</a:t>
            </a:r>
            <a:r>
              <a:rPr lang="en-AU" sz="2800" b="1" dirty="0" err="1" smtClean="0">
                <a:latin typeface="Times New Roman" pitchFamily="18" charset="0"/>
                <a:cs typeface="Times New Roman" pitchFamily="18" charset="0"/>
              </a:rPr>
              <a:t>v</a:t>
            </a:r>
            <a:r>
              <a:rPr lang="en-AU" sz="2800" b="1" baseline="-25000" dirty="0" err="1" smtClean="0">
                <a:latin typeface="Times New Roman" pitchFamily="18" charset="0"/>
                <a:cs typeface="Times New Roman" pitchFamily="18" charset="0"/>
              </a:rPr>
              <a:t>av</a:t>
            </a:r>
            <a:r>
              <a:rPr lang="en-AU" sz="2800" dirty="0" smtClean="0">
                <a:latin typeface="Times New Roman" pitchFamily="18" charset="0"/>
                <a:cs typeface="Times New Roman" pitchFamily="18" charset="0"/>
              </a:rPr>
              <a:t> = </a:t>
            </a:r>
            <a:r>
              <a:rPr lang="en-AU" sz="2800" u="sng" dirty="0" smtClean="0">
                <a:latin typeface="Symbol" pitchFamily="18" charset="2"/>
                <a:cs typeface="Times New Roman" pitchFamily="18" charset="0"/>
              </a:rPr>
              <a:t>D</a:t>
            </a:r>
            <a:r>
              <a:rPr lang="en-AU" sz="2800" b="1" u="sng" dirty="0" smtClean="0">
                <a:latin typeface="Times New Roman" pitchFamily="18" charset="0"/>
                <a:cs typeface="Times New Roman" pitchFamily="18" charset="0"/>
              </a:rPr>
              <a:t>s</a:t>
            </a:r>
            <a:r>
              <a:rPr lang="en-AU" sz="2800" b="1" dirty="0" smtClean="0">
                <a:latin typeface="Times New Roman" pitchFamily="18" charset="0"/>
                <a:cs typeface="Times New Roman" pitchFamily="18" charset="0"/>
              </a:rPr>
              <a:t> = </a:t>
            </a:r>
            <a:r>
              <a:rPr lang="en-AU" sz="2800" b="1" u="sng" dirty="0" err="1" smtClean="0">
                <a:latin typeface="Times New Roman" pitchFamily="18" charset="0"/>
                <a:cs typeface="Times New Roman" pitchFamily="18" charset="0"/>
              </a:rPr>
              <a:t>s</a:t>
            </a:r>
            <a:r>
              <a:rPr lang="en-AU" sz="2800" b="1" baseline="-25000" dirty="0" err="1" smtClean="0">
                <a:latin typeface="Times New Roman" pitchFamily="18" charset="0"/>
                <a:cs typeface="Times New Roman" pitchFamily="18" charset="0"/>
              </a:rPr>
              <a:t>f</a:t>
            </a:r>
            <a:r>
              <a:rPr lang="en-AU" sz="2800" b="1" u="sng" dirty="0" smtClean="0">
                <a:latin typeface="Times New Roman" pitchFamily="18" charset="0"/>
                <a:cs typeface="Times New Roman" pitchFamily="18" charset="0"/>
              </a:rPr>
              <a:t> - </a:t>
            </a:r>
            <a:r>
              <a:rPr lang="en-AU" sz="2800" b="1" u="sng" dirty="0" err="1" smtClean="0">
                <a:latin typeface="Times New Roman" pitchFamily="18" charset="0"/>
                <a:cs typeface="Times New Roman" pitchFamily="18" charset="0"/>
              </a:rPr>
              <a:t>s</a:t>
            </a:r>
            <a:r>
              <a:rPr lang="en-AU" sz="2800" b="1" baseline="-25000" dirty="0" err="1" smtClean="0">
                <a:latin typeface="Times New Roman" pitchFamily="18" charset="0"/>
                <a:cs typeface="Times New Roman" pitchFamily="18" charset="0"/>
              </a:rPr>
              <a:t>i</a:t>
            </a:r>
            <a:endParaRPr lang="en-AU" sz="2800" b="1" baseline="-25000" dirty="0" smtClean="0">
              <a:latin typeface="Times New Roman" pitchFamily="18" charset="0"/>
              <a:cs typeface="Times New Roman" pitchFamily="18" charset="0"/>
            </a:endParaRPr>
          </a:p>
          <a:p>
            <a:pPr>
              <a:spcBef>
                <a:spcPts val="0"/>
              </a:spcBef>
              <a:buNone/>
            </a:pPr>
            <a:r>
              <a:rPr lang="en-AU" sz="2800" dirty="0" smtClean="0">
                <a:solidFill>
                  <a:schemeClr val="tx1"/>
                </a:solidFill>
                <a:latin typeface="Times New Roman" pitchFamily="18" charset="0"/>
                <a:cs typeface="Times New Roman" pitchFamily="18" charset="0"/>
              </a:rPr>
              <a:t>			         </a:t>
            </a:r>
            <a:r>
              <a:rPr lang="en-AU" sz="2800" dirty="0" err="1" smtClean="0">
                <a:solidFill>
                  <a:schemeClr val="tx1"/>
                </a:solidFill>
                <a:latin typeface="Symbol" pitchFamily="18" charset="2"/>
                <a:cs typeface="Times New Roman" pitchFamily="18" charset="0"/>
              </a:rPr>
              <a:t>D</a:t>
            </a:r>
            <a:r>
              <a:rPr lang="en-AU" sz="2800" dirty="0" err="1" smtClean="0">
                <a:solidFill>
                  <a:schemeClr val="tx1"/>
                </a:solidFill>
                <a:latin typeface="Times New Roman" pitchFamily="18" charset="0"/>
                <a:cs typeface="Times New Roman" pitchFamily="18" charset="0"/>
              </a:rPr>
              <a:t>t</a:t>
            </a:r>
            <a:r>
              <a:rPr lang="en-AU" sz="2800" dirty="0" smtClean="0">
                <a:solidFill>
                  <a:schemeClr val="tx1"/>
                </a:solidFill>
                <a:latin typeface="Times New Roman" pitchFamily="18" charset="0"/>
                <a:cs typeface="Times New Roman" pitchFamily="18" charset="0"/>
              </a:rPr>
              <a:t>      </a:t>
            </a:r>
            <a:r>
              <a:rPr lang="en-AU" sz="2800" dirty="0" err="1" smtClean="0">
                <a:solidFill>
                  <a:schemeClr val="tx1"/>
                </a:solidFill>
                <a:latin typeface="Times New Roman" pitchFamily="18" charset="0"/>
                <a:cs typeface="Times New Roman" pitchFamily="18" charset="0"/>
              </a:rPr>
              <a:t>t</a:t>
            </a:r>
            <a:r>
              <a:rPr lang="en-AU" sz="2800" baseline="-25000" dirty="0" err="1" smtClean="0">
                <a:solidFill>
                  <a:schemeClr val="tx1"/>
                </a:solidFill>
                <a:latin typeface="Times New Roman" pitchFamily="18" charset="0"/>
                <a:cs typeface="Times New Roman" pitchFamily="18" charset="0"/>
              </a:rPr>
              <a:t>f</a:t>
            </a:r>
            <a:r>
              <a:rPr lang="en-AU" sz="2800" dirty="0" smtClean="0">
                <a:solidFill>
                  <a:schemeClr val="tx1"/>
                </a:solidFill>
                <a:latin typeface="Times New Roman" pitchFamily="18" charset="0"/>
                <a:cs typeface="Times New Roman" pitchFamily="18" charset="0"/>
              </a:rPr>
              <a:t> - </a:t>
            </a:r>
            <a:r>
              <a:rPr lang="en-AU" sz="2800" dirty="0" err="1" smtClean="0">
                <a:solidFill>
                  <a:schemeClr val="tx1"/>
                </a:solidFill>
                <a:latin typeface="Times New Roman" pitchFamily="18" charset="0"/>
                <a:cs typeface="Times New Roman" pitchFamily="18" charset="0"/>
              </a:rPr>
              <a:t>t</a:t>
            </a:r>
            <a:r>
              <a:rPr lang="en-AU" sz="2800" baseline="-25000" dirty="0" err="1" smtClean="0">
                <a:solidFill>
                  <a:schemeClr val="tx1"/>
                </a:solidFill>
                <a:latin typeface="Times New Roman" pitchFamily="18" charset="0"/>
                <a:cs typeface="Times New Roman" pitchFamily="18" charset="0"/>
              </a:rPr>
              <a:t>i</a:t>
            </a:r>
            <a:endParaRPr lang="en-AU" sz="2800" baseline="-25000" dirty="0" smtClean="0">
              <a:solidFill>
                <a:schemeClr val="tx1"/>
              </a:solidFill>
              <a:latin typeface="+mn-lt"/>
              <a:ea typeface="+mn-ea"/>
              <a:cs typeface="+mn-cs"/>
            </a:endParaRPr>
          </a:p>
          <a:p>
            <a:pPr>
              <a:buNone/>
            </a:pPr>
            <a:endParaRPr lang="en-AU" sz="2800" b="1" dirty="0" smtClean="0">
              <a:latin typeface="Times New Roman" pitchFamily="18" charset="0"/>
              <a:cs typeface="Times New Roman" pitchFamily="18" charset="0"/>
            </a:endParaRPr>
          </a:p>
          <a:p>
            <a:pPr>
              <a:buNone/>
            </a:pPr>
            <a:r>
              <a:rPr lang="en-AU" sz="2800" b="1" dirty="0">
                <a:latin typeface="Times New Roman" pitchFamily="18" charset="0"/>
                <a:cs typeface="Times New Roman" pitchFamily="18" charset="0"/>
              </a:rPr>
              <a:t> </a:t>
            </a:r>
            <a:r>
              <a:rPr lang="en-AU" sz="2800" b="1" dirty="0" smtClean="0">
                <a:latin typeface="Times New Roman" pitchFamily="18" charset="0"/>
                <a:cs typeface="Times New Roman" pitchFamily="18" charset="0"/>
              </a:rPr>
              <a:t>      This is when there is </a:t>
            </a:r>
            <a:r>
              <a:rPr lang="en-AU" sz="2800" b="1" u="sng" dirty="0" smtClean="0">
                <a:latin typeface="Times New Roman" pitchFamily="18" charset="0"/>
                <a:cs typeface="Times New Roman" pitchFamily="18" charset="0"/>
              </a:rPr>
              <a:t>NO</a:t>
            </a:r>
            <a:r>
              <a:rPr lang="en-AU" sz="2800" b="1" dirty="0" smtClean="0">
                <a:latin typeface="Times New Roman" pitchFamily="18" charset="0"/>
                <a:cs typeface="Times New Roman" pitchFamily="18" charset="0"/>
              </a:rPr>
              <a:t> acceleration</a:t>
            </a:r>
          </a:p>
          <a:p>
            <a:pPr>
              <a:spcBef>
                <a:spcPts val="0"/>
              </a:spcBef>
              <a:buNone/>
            </a:pPr>
            <a:r>
              <a:rPr lang="en-AU" sz="2800" dirty="0" smtClean="0">
                <a:solidFill>
                  <a:schemeClr val="tx1"/>
                </a:solidFill>
                <a:latin typeface="Times New Roman" pitchFamily="18" charset="0"/>
                <a:cs typeface="Times New Roman" pitchFamily="18" charset="0"/>
              </a:rPr>
              <a:t>			</a:t>
            </a:r>
            <a:endParaRPr lang="en-AU" sz="2800" dirty="0" smtClean="0">
              <a:solidFill>
                <a:schemeClr val="tx1"/>
              </a:solidFill>
              <a:latin typeface="+mn-lt"/>
              <a:ea typeface="+mn-ea"/>
              <a:cs typeface="+mn-cs"/>
            </a:endParaRPr>
          </a:p>
          <a:p>
            <a:pPr>
              <a:buNone/>
            </a:pPr>
            <a:endParaRPr lang="en-AU"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350696" cy="1143000"/>
          </a:xfrm>
        </p:spPr>
        <p:txBody>
          <a:bodyPr/>
          <a:lstStyle/>
          <a:p>
            <a:r>
              <a:rPr lang="en-AU" b="1" dirty="0" smtClean="0"/>
              <a:t>Terminology</a:t>
            </a:r>
            <a:endParaRPr lang="en-AU" b="1" dirty="0"/>
          </a:p>
        </p:txBody>
      </p:sp>
      <p:sp>
        <p:nvSpPr>
          <p:cNvPr id="3" name="Content Placeholder 2"/>
          <p:cNvSpPr>
            <a:spLocks noGrp="1"/>
          </p:cNvSpPr>
          <p:nvPr>
            <p:ph idx="1"/>
          </p:nvPr>
        </p:nvSpPr>
        <p:spPr>
          <a:xfrm>
            <a:off x="0" y="1000108"/>
            <a:ext cx="7858148" cy="5429288"/>
          </a:xfrm>
        </p:spPr>
        <p:txBody>
          <a:bodyPr/>
          <a:lstStyle/>
          <a:p>
            <a:r>
              <a:rPr lang="en-AU" sz="2800" dirty="0" smtClean="0">
                <a:solidFill>
                  <a:schemeClr val="tx1"/>
                </a:solidFill>
                <a:latin typeface="+mn-lt"/>
                <a:ea typeface="+mn-ea"/>
                <a:cs typeface="+mn-cs"/>
              </a:rPr>
              <a:t>The rate </a:t>
            </a:r>
            <a:r>
              <a:rPr lang="en-AU" sz="2800" dirty="0">
                <a:solidFill>
                  <a:schemeClr val="tx1"/>
                </a:solidFill>
                <a:latin typeface="+mn-lt"/>
                <a:ea typeface="+mn-ea"/>
                <a:cs typeface="+mn-cs"/>
              </a:rPr>
              <a:t>at which an object changes its </a:t>
            </a:r>
            <a:r>
              <a:rPr lang="en-AU" sz="2800" dirty="0" smtClean="0">
                <a:solidFill>
                  <a:schemeClr val="tx1"/>
                </a:solidFill>
                <a:latin typeface="+mn-lt"/>
                <a:ea typeface="+mn-ea"/>
                <a:cs typeface="+mn-cs"/>
              </a:rPr>
              <a:t>velocity </a:t>
            </a:r>
            <a:r>
              <a:rPr lang="en-AU" sz="2800" dirty="0">
                <a:solidFill>
                  <a:schemeClr val="tx1"/>
                </a:solidFill>
                <a:latin typeface="+mn-lt"/>
                <a:ea typeface="+mn-ea"/>
                <a:cs typeface="+mn-cs"/>
              </a:rPr>
              <a:t>is called its </a:t>
            </a:r>
            <a:r>
              <a:rPr lang="en-AU" sz="2800" b="1" dirty="0" smtClean="0">
                <a:solidFill>
                  <a:schemeClr val="tx1"/>
                </a:solidFill>
                <a:latin typeface="+mn-lt"/>
                <a:ea typeface="+mn-ea"/>
                <a:cs typeface="+mn-cs"/>
              </a:rPr>
              <a:t>acceleration. </a:t>
            </a:r>
            <a:r>
              <a:rPr lang="en-AU" sz="2800" dirty="0" smtClean="0">
                <a:solidFill>
                  <a:schemeClr val="tx1"/>
                </a:solidFill>
                <a:latin typeface="+mn-lt"/>
                <a:ea typeface="+mn-ea"/>
                <a:cs typeface="+mn-cs"/>
              </a:rPr>
              <a:t>Because </a:t>
            </a:r>
            <a:r>
              <a:rPr lang="en-AU" sz="2800" dirty="0">
                <a:solidFill>
                  <a:schemeClr val="tx1"/>
                </a:solidFill>
                <a:latin typeface="+mn-lt"/>
                <a:ea typeface="+mn-ea"/>
                <a:cs typeface="+mn-cs"/>
              </a:rPr>
              <a:t>velocity is a vector quantity, it follows that acceleration is also a </a:t>
            </a:r>
            <a:r>
              <a:rPr lang="en-AU" sz="2800" dirty="0" smtClean="0">
                <a:solidFill>
                  <a:schemeClr val="tx1"/>
                </a:solidFill>
                <a:latin typeface="+mn-lt"/>
                <a:ea typeface="+mn-ea"/>
                <a:cs typeface="+mn-cs"/>
              </a:rPr>
              <a:t>vector quantity.</a:t>
            </a:r>
          </a:p>
          <a:p>
            <a:pPr>
              <a:buNone/>
            </a:pPr>
            <a:r>
              <a:rPr lang="en-AU" sz="2800" dirty="0"/>
              <a:t>	</a:t>
            </a:r>
            <a:r>
              <a:rPr lang="en-AU" sz="2800" dirty="0" smtClean="0"/>
              <a:t>	average acceleration = </a:t>
            </a:r>
            <a:r>
              <a:rPr lang="en-AU" sz="2800" u="sng" dirty="0" smtClean="0"/>
              <a:t>change in velocity</a:t>
            </a:r>
          </a:p>
          <a:p>
            <a:pPr>
              <a:spcBef>
                <a:spcPts val="0"/>
              </a:spcBef>
              <a:buNone/>
            </a:pPr>
            <a:r>
              <a:rPr lang="en-AU" sz="2800" dirty="0"/>
              <a:t>	</a:t>
            </a:r>
            <a:r>
              <a:rPr lang="en-AU" sz="2800" dirty="0" smtClean="0"/>
              <a:t>					     time interval</a:t>
            </a:r>
          </a:p>
          <a:p>
            <a:pPr>
              <a:spcBef>
                <a:spcPts val="0"/>
              </a:spcBef>
              <a:buNone/>
            </a:pPr>
            <a:r>
              <a:rPr lang="en-AU" sz="2800" dirty="0"/>
              <a:t>	</a:t>
            </a:r>
            <a:r>
              <a:rPr lang="en-AU" sz="2800" dirty="0" smtClean="0"/>
              <a:t>	</a:t>
            </a:r>
            <a:r>
              <a:rPr lang="en-AU" sz="2800" dirty="0">
                <a:solidFill>
                  <a:schemeClr val="tx1"/>
                </a:solidFill>
                <a:latin typeface="+mn-lt"/>
                <a:ea typeface="+mn-ea"/>
                <a:cs typeface="+mn-cs"/>
              </a:rPr>
              <a:t> the change in </a:t>
            </a:r>
            <a:r>
              <a:rPr lang="en-AU" sz="2800" dirty="0" smtClean="0">
                <a:solidFill>
                  <a:schemeClr val="tx1"/>
                </a:solidFill>
                <a:latin typeface="+mn-lt"/>
                <a:ea typeface="+mn-ea"/>
                <a:cs typeface="+mn-cs"/>
              </a:rPr>
              <a:t>velocity is (</a:t>
            </a:r>
            <a:r>
              <a:rPr lang="en-AU" sz="2800" i="1" dirty="0" err="1" smtClean="0">
                <a:solidFill>
                  <a:schemeClr val="tx1"/>
                </a:solidFill>
                <a:latin typeface="+mn-lt"/>
                <a:ea typeface="+mn-ea"/>
                <a:cs typeface="+mn-cs"/>
              </a:rPr>
              <a:t>v</a:t>
            </a:r>
            <a:r>
              <a:rPr lang="en-AU" sz="2800" i="1" baseline="-25000" dirty="0" err="1" smtClean="0">
                <a:solidFill>
                  <a:schemeClr val="tx1"/>
                </a:solidFill>
                <a:latin typeface="+mn-lt"/>
                <a:ea typeface="+mn-ea"/>
                <a:cs typeface="+mn-cs"/>
              </a:rPr>
              <a:t>final</a:t>
            </a:r>
            <a:r>
              <a:rPr lang="en-AU" sz="2800" i="1" dirty="0" smtClean="0">
                <a:solidFill>
                  <a:schemeClr val="tx1"/>
                </a:solidFill>
                <a:latin typeface="+mn-lt"/>
                <a:ea typeface="+mn-ea"/>
                <a:cs typeface="+mn-cs"/>
              </a:rPr>
              <a:t> </a:t>
            </a:r>
            <a:r>
              <a:rPr lang="en-AU" sz="2800" i="1" dirty="0">
                <a:solidFill>
                  <a:schemeClr val="tx1"/>
                </a:solidFill>
                <a:latin typeface="+mn-lt"/>
                <a:ea typeface="+mn-ea"/>
                <a:cs typeface="+mn-cs"/>
              </a:rPr>
              <a:t>– </a:t>
            </a:r>
            <a:r>
              <a:rPr lang="en-AU" sz="2800" i="1" dirty="0" err="1" smtClean="0">
                <a:solidFill>
                  <a:schemeClr val="tx1"/>
                </a:solidFill>
                <a:latin typeface="+mn-lt"/>
                <a:ea typeface="+mn-ea"/>
                <a:cs typeface="+mn-cs"/>
              </a:rPr>
              <a:t>v</a:t>
            </a:r>
            <a:r>
              <a:rPr lang="en-AU" sz="2800" i="1" baseline="-25000" dirty="0" err="1" smtClean="0">
                <a:solidFill>
                  <a:schemeClr val="tx1"/>
                </a:solidFill>
                <a:latin typeface="+mn-lt"/>
                <a:ea typeface="+mn-ea"/>
                <a:cs typeface="+mn-cs"/>
              </a:rPr>
              <a:t>initial</a:t>
            </a:r>
            <a:r>
              <a:rPr lang="en-AU" sz="2800" i="1" dirty="0" smtClean="0">
                <a:solidFill>
                  <a:schemeClr val="tx1"/>
                </a:solidFill>
                <a:latin typeface="+mn-lt"/>
                <a:ea typeface="+mn-ea"/>
                <a:cs typeface="+mn-cs"/>
              </a:rPr>
              <a:t>)</a:t>
            </a:r>
            <a:endParaRPr lang="en-AU" sz="2800" dirty="0"/>
          </a:p>
        </p:txBody>
      </p:sp>
      <p:sp>
        <p:nvSpPr>
          <p:cNvPr id="4" name="Content Placeholder 2"/>
          <p:cNvSpPr txBox="1">
            <a:spLocks/>
          </p:cNvSpPr>
          <p:nvPr/>
        </p:nvSpPr>
        <p:spPr bwMode="auto">
          <a:xfrm>
            <a:off x="0" y="4509120"/>
            <a:ext cx="7858148" cy="21446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Blip>
                <a:blip r:embed="rId2"/>
              </a:buBlip>
              <a:defRPr sz="3200">
                <a:solidFill>
                  <a:schemeClr val="tx1"/>
                </a:solidFill>
                <a:latin typeface="+mn-lt"/>
                <a:ea typeface="+mn-ea"/>
                <a:cs typeface="+mn-cs"/>
              </a:defRPr>
            </a:lvl1pPr>
            <a:lvl2pPr marL="742950" indent="-285750" algn="l" rtl="0" eaLnBrk="1" fontAlgn="base" hangingPunct="1">
              <a:spcBef>
                <a:spcPct val="20000"/>
              </a:spcBef>
              <a:spcAft>
                <a:spcPct val="0"/>
              </a:spcAft>
              <a:buSzPct val="80000"/>
              <a:buBlip>
                <a:blip r:embed="rId3"/>
              </a:buBlip>
              <a:defRPr sz="2800">
                <a:solidFill>
                  <a:schemeClr val="tx1"/>
                </a:solidFill>
                <a:latin typeface="+mn-lt"/>
              </a:defRPr>
            </a:lvl2pPr>
            <a:lvl3pPr marL="1143000" indent="-228600" algn="l" rtl="0" eaLnBrk="1" fontAlgn="base" hangingPunct="1">
              <a:spcBef>
                <a:spcPct val="20000"/>
              </a:spcBef>
              <a:spcAft>
                <a:spcPct val="0"/>
              </a:spcAft>
              <a:buSzPct val="70000"/>
              <a:buBlip>
                <a:blip r:embed="rId4"/>
              </a:buBlip>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AU" sz="2800" b="1" smtClean="0"/>
              <a:t>   Acceleration</a:t>
            </a:r>
            <a:endParaRPr lang="en-AU" sz="2800" smtClean="0"/>
          </a:p>
          <a:p>
            <a:pPr>
              <a:buFontTx/>
              <a:buNone/>
            </a:pPr>
            <a:r>
              <a:rPr lang="en-AU" sz="2800" smtClean="0">
                <a:latin typeface="Times New Roman" pitchFamily="18" charset="0"/>
                <a:cs typeface="Times New Roman" pitchFamily="18" charset="0"/>
              </a:rPr>
              <a:t>			</a:t>
            </a:r>
            <a:r>
              <a:rPr lang="en-AU" sz="2800" b="1" smtClean="0">
                <a:latin typeface="Times New Roman" pitchFamily="18" charset="0"/>
                <a:cs typeface="Times New Roman" pitchFamily="18" charset="0"/>
              </a:rPr>
              <a:t>a</a:t>
            </a:r>
            <a:r>
              <a:rPr lang="en-AU" sz="2800" b="1" baseline="-25000" smtClean="0">
                <a:latin typeface="Times New Roman" pitchFamily="18" charset="0"/>
                <a:cs typeface="Times New Roman" pitchFamily="18" charset="0"/>
              </a:rPr>
              <a:t>av</a:t>
            </a:r>
            <a:r>
              <a:rPr lang="en-AU" sz="2800" smtClean="0">
                <a:latin typeface="Times New Roman" pitchFamily="18" charset="0"/>
                <a:cs typeface="Times New Roman" pitchFamily="18" charset="0"/>
              </a:rPr>
              <a:t> = </a:t>
            </a:r>
            <a:r>
              <a:rPr lang="en-AU" sz="2800" u="sng" smtClean="0">
                <a:latin typeface="Symbol" pitchFamily="18" charset="2"/>
                <a:cs typeface="Times New Roman" pitchFamily="18" charset="0"/>
              </a:rPr>
              <a:t>D</a:t>
            </a:r>
            <a:r>
              <a:rPr lang="en-AU" sz="2800" b="1" u="sng" smtClean="0">
                <a:latin typeface="Times New Roman" pitchFamily="18" charset="0"/>
                <a:cs typeface="Times New Roman" pitchFamily="18" charset="0"/>
              </a:rPr>
              <a:t>v</a:t>
            </a:r>
            <a:r>
              <a:rPr lang="en-AU" sz="2800" b="1" smtClean="0">
                <a:latin typeface="Times New Roman" pitchFamily="18" charset="0"/>
                <a:cs typeface="Times New Roman" pitchFamily="18" charset="0"/>
              </a:rPr>
              <a:t> = </a:t>
            </a:r>
            <a:r>
              <a:rPr lang="en-AU" sz="2800" b="1" u="sng" smtClean="0">
                <a:latin typeface="Times New Roman" pitchFamily="18" charset="0"/>
                <a:cs typeface="Times New Roman" pitchFamily="18" charset="0"/>
              </a:rPr>
              <a:t>v</a:t>
            </a:r>
            <a:r>
              <a:rPr lang="en-AU" sz="2800" b="1" baseline="-25000" smtClean="0">
                <a:latin typeface="Times New Roman" pitchFamily="18" charset="0"/>
                <a:cs typeface="Times New Roman" pitchFamily="18" charset="0"/>
              </a:rPr>
              <a:t>f</a:t>
            </a:r>
            <a:r>
              <a:rPr lang="en-AU" sz="2800" b="1" u="sng" smtClean="0">
                <a:latin typeface="Times New Roman" pitchFamily="18" charset="0"/>
                <a:cs typeface="Times New Roman" pitchFamily="18" charset="0"/>
              </a:rPr>
              <a:t> - v</a:t>
            </a:r>
            <a:r>
              <a:rPr lang="en-AU" sz="2800" b="1" baseline="-25000" smtClean="0">
                <a:latin typeface="Times New Roman" pitchFamily="18" charset="0"/>
                <a:cs typeface="Times New Roman" pitchFamily="18" charset="0"/>
              </a:rPr>
              <a:t>i</a:t>
            </a:r>
          </a:p>
          <a:p>
            <a:pPr>
              <a:spcBef>
                <a:spcPts val="0"/>
              </a:spcBef>
              <a:buFontTx/>
              <a:buNone/>
            </a:pPr>
            <a:r>
              <a:rPr lang="en-AU" sz="2800" smtClean="0">
                <a:latin typeface="Times New Roman" pitchFamily="18" charset="0"/>
                <a:cs typeface="Times New Roman" pitchFamily="18" charset="0"/>
              </a:rPr>
              <a:t>			         </a:t>
            </a:r>
            <a:r>
              <a:rPr lang="en-AU" sz="2800" smtClean="0">
                <a:latin typeface="Symbol" pitchFamily="18" charset="2"/>
                <a:cs typeface="Times New Roman" pitchFamily="18" charset="0"/>
              </a:rPr>
              <a:t>D</a:t>
            </a:r>
            <a:r>
              <a:rPr lang="en-AU" sz="2800" smtClean="0">
                <a:latin typeface="Times New Roman" pitchFamily="18" charset="0"/>
                <a:cs typeface="Times New Roman" pitchFamily="18" charset="0"/>
              </a:rPr>
              <a:t>t      t</a:t>
            </a:r>
            <a:r>
              <a:rPr lang="en-AU" sz="2800" baseline="-25000" smtClean="0">
                <a:latin typeface="Times New Roman" pitchFamily="18" charset="0"/>
                <a:cs typeface="Times New Roman" pitchFamily="18" charset="0"/>
              </a:rPr>
              <a:t>f</a:t>
            </a:r>
            <a:r>
              <a:rPr lang="en-AU" sz="2800" smtClean="0">
                <a:latin typeface="Times New Roman" pitchFamily="18" charset="0"/>
                <a:cs typeface="Times New Roman" pitchFamily="18" charset="0"/>
              </a:rPr>
              <a:t> - t</a:t>
            </a:r>
            <a:r>
              <a:rPr lang="en-AU" sz="2800" baseline="-25000" smtClean="0">
                <a:latin typeface="Times New Roman" pitchFamily="18" charset="0"/>
                <a:cs typeface="Times New Roman" pitchFamily="18" charset="0"/>
              </a:rPr>
              <a:t>i</a:t>
            </a:r>
            <a:endParaRPr lang="en-AU" sz="2800" baseline="-25000" smtClean="0"/>
          </a:p>
          <a:p>
            <a:pPr>
              <a:buFontTx/>
              <a:buNone/>
            </a:pPr>
            <a:endParaRPr lang="en-AU" sz="2800" b="1" u="sng" smtClean="0">
              <a:latin typeface="Times New Roman" pitchFamily="18" charset="0"/>
              <a:cs typeface="Times New Roman" pitchFamily="18" charset="0"/>
            </a:endParaRPr>
          </a:p>
          <a:p>
            <a:pPr>
              <a:spcBef>
                <a:spcPts val="0"/>
              </a:spcBef>
              <a:buFontTx/>
              <a:buNone/>
            </a:pPr>
            <a:r>
              <a:rPr lang="en-AU" sz="2800" smtClean="0">
                <a:latin typeface="Times New Roman" pitchFamily="18" charset="0"/>
                <a:cs typeface="Times New Roman" pitchFamily="18" charset="0"/>
              </a:rPr>
              <a:t>		</a:t>
            </a:r>
            <a:endParaRPr lang="en-AU" sz="2800" dirty="0" smtClean="0"/>
          </a:p>
        </p:txBody>
      </p:sp>
    </p:spTree>
    <p:extLst>
      <p:ext uri="{BB962C8B-B14F-4D97-AF65-F5344CB8AC3E}">
        <p14:creationId xmlns:p14="http://schemas.microsoft.com/office/powerpoint/2010/main" val="3697481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4"/>
            <a:ext cx="7477125" cy="1143000"/>
          </a:xfrm>
        </p:spPr>
        <p:txBody>
          <a:bodyPr/>
          <a:lstStyle/>
          <a:p>
            <a:r>
              <a:rPr lang="en-AU" dirty="0" smtClean="0"/>
              <a:t>Example 7.2a</a:t>
            </a:r>
            <a:endParaRPr lang="en-AU" dirty="0"/>
          </a:p>
        </p:txBody>
      </p:sp>
      <p:sp>
        <p:nvSpPr>
          <p:cNvPr id="3" name="Content Placeholder 2"/>
          <p:cNvSpPr>
            <a:spLocks noGrp="1"/>
          </p:cNvSpPr>
          <p:nvPr>
            <p:ph idx="1"/>
          </p:nvPr>
        </p:nvSpPr>
        <p:spPr>
          <a:xfrm>
            <a:off x="263525" y="1000108"/>
            <a:ext cx="7386638" cy="4497387"/>
          </a:xfrm>
        </p:spPr>
        <p:txBody>
          <a:bodyPr/>
          <a:lstStyle/>
          <a:p>
            <a:pPr marL="0" indent="0">
              <a:buNone/>
            </a:pPr>
            <a:r>
              <a:rPr lang="en-AU" sz="2600" dirty="0">
                <a:solidFill>
                  <a:schemeClr val="tx1"/>
                </a:solidFill>
                <a:latin typeface="+mn-lt"/>
                <a:ea typeface="+mn-ea"/>
                <a:cs typeface="+mn-cs"/>
              </a:rPr>
              <a:t>Determine the average acceleration of each of the </a:t>
            </a:r>
            <a:r>
              <a:rPr lang="en-AU" sz="2600" dirty="0" smtClean="0">
                <a:solidFill>
                  <a:schemeClr val="tx1"/>
                </a:solidFill>
                <a:latin typeface="+mn-lt"/>
                <a:ea typeface="+mn-ea"/>
                <a:cs typeface="+mn-cs"/>
              </a:rPr>
              <a:t>following </a:t>
            </a:r>
            <a:r>
              <a:rPr lang="en-AU" sz="2600" dirty="0">
                <a:solidFill>
                  <a:schemeClr val="tx1"/>
                </a:solidFill>
                <a:latin typeface="+mn-lt"/>
                <a:ea typeface="+mn-ea"/>
                <a:cs typeface="+mn-cs"/>
              </a:rPr>
              <a:t>objects.</a:t>
            </a:r>
          </a:p>
          <a:p>
            <a:pPr marL="514350" indent="-336550">
              <a:buFont typeface="+mj-lt"/>
              <a:buAutoNum type="alphaLcParenR"/>
            </a:pPr>
            <a:r>
              <a:rPr lang="en-AU" sz="2600" dirty="0" smtClean="0">
                <a:solidFill>
                  <a:schemeClr val="tx1"/>
                </a:solidFill>
                <a:latin typeface="+mn-lt"/>
                <a:ea typeface="+mn-ea"/>
                <a:cs typeface="+mn-cs"/>
              </a:rPr>
              <a:t>A </a:t>
            </a:r>
            <a:r>
              <a:rPr lang="en-AU" sz="2600" dirty="0">
                <a:solidFill>
                  <a:schemeClr val="tx1"/>
                </a:solidFill>
                <a:latin typeface="+mn-lt"/>
                <a:ea typeface="+mn-ea"/>
                <a:cs typeface="+mn-cs"/>
              </a:rPr>
              <a:t>car starting from rest reaches a velocity of 60 km </a:t>
            </a:r>
            <a:r>
              <a:rPr lang="en-AU" sz="2600" dirty="0" smtClean="0">
                <a:solidFill>
                  <a:schemeClr val="tx1"/>
                </a:solidFill>
                <a:latin typeface="+mn-lt"/>
                <a:ea typeface="+mn-ea"/>
                <a:cs typeface="+mn-cs"/>
              </a:rPr>
              <a:t>h</a:t>
            </a:r>
            <a:r>
              <a:rPr lang="en-AU" sz="2600" baseline="30000" dirty="0" smtClean="0">
                <a:solidFill>
                  <a:schemeClr val="tx1"/>
                </a:solidFill>
                <a:latin typeface="+mn-lt"/>
                <a:ea typeface="+mn-ea"/>
                <a:cs typeface="+mn-cs"/>
              </a:rPr>
              <a:t>-1</a:t>
            </a:r>
            <a:r>
              <a:rPr lang="en-AU" sz="2600" dirty="0" smtClean="0">
                <a:solidFill>
                  <a:schemeClr val="tx1"/>
                </a:solidFill>
                <a:latin typeface="+mn-lt"/>
                <a:ea typeface="+mn-ea"/>
                <a:cs typeface="+mn-cs"/>
              </a:rPr>
              <a:t> </a:t>
            </a:r>
            <a:r>
              <a:rPr lang="en-AU" sz="2600" dirty="0">
                <a:solidFill>
                  <a:schemeClr val="tx1"/>
                </a:solidFill>
                <a:latin typeface="+mn-lt"/>
                <a:ea typeface="+mn-ea"/>
                <a:cs typeface="+mn-cs"/>
              </a:rPr>
              <a:t>due north in 5.0 s.</a:t>
            </a:r>
          </a:p>
          <a:p>
            <a:pPr marL="514350" indent="-336550">
              <a:buFont typeface="+mj-lt"/>
              <a:buAutoNum type="alphaLcParenR"/>
            </a:pPr>
            <a:r>
              <a:rPr lang="en-AU" sz="2600" dirty="0" smtClean="0">
                <a:solidFill>
                  <a:schemeClr val="tx1"/>
                </a:solidFill>
                <a:latin typeface="+mn-lt"/>
                <a:ea typeface="+mn-ea"/>
                <a:cs typeface="+mn-cs"/>
              </a:rPr>
              <a:t>A </a:t>
            </a:r>
            <a:r>
              <a:rPr lang="en-AU" sz="2600" dirty="0">
                <a:solidFill>
                  <a:schemeClr val="tx1"/>
                </a:solidFill>
                <a:latin typeface="+mn-lt"/>
                <a:ea typeface="+mn-ea"/>
                <a:cs typeface="+mn-cs"/>
              </a:rPr>
              <a:t>car travelling due west at a speed of 15 m s</a:t>
            </a:r>
            <a:r>
              <a:rPr lang="en-AU" sz="2600" baseline="30000" dirty="0">
                <a:solidFill>
                  <a:schemeClr val="tx1"/>
                </a:solidFill>
                <a:latin typeface="+mn-lt"/>
                <a:ea typeface="+mn-ea"/>
                <a:cs typeface="+mn-cs"/>
              </a:rPr>
              <a:t>-1</a:t>
            </a:r>
            <a:r>
              <a:rPr lang="en-AU" sz="2600" dirty="0">
                <a:solidFill>
                  <a:schemeClr val="tx1"/>
                </a:solidFill>
                <a:latin typeface="+mn-lt"/>
                <a:ea typeface="+mn-ea"/>
                <a:cs typeface="+mn-cs"/>
              </a:rPr>
              <a:t> turns due north at a </a:t>
            </a:r>
            <a:r>
              <a:rPr lang="en-AU" sz="2600" dirty="0" smtClean="0">
                <a:solidFill>
                  <a:schemeClr val="tx1"/>
                </a:solidFill>
                <a:latin typeface="+mn-lt"/>
                <a:ea typeface="+mn-ea"/>
                <a:cs typeface="+mn-cs"/>
              </a:rPr>
              <a:t>speed of </a:t>
            </a:r>
            <a:r>
              <a:rPr lang="en-AU" sz="2600" dirty="0">
                <a:solidFill>
                  <a:schemeClr val="tx1"/>
                </a:solidFill>
                <a:latin typeface="+mn-lt"/>
                <a:ea typeface="+mn-ea"/>
                <a:cs typeface="+mn-cs"/>
              </a:rPr>
              <a:t>20 m s</a:t>
            </a:r>
            <a:r>
              <a:rPr lang="en-AU" sz="2600" baseline="30000" dirty="0">
                <a:solidFill>
                  <a:schemeClr val="tx1"/>
                </a:solidFill>
                <a:latin typeface="+mn-lt"/>
                <a:ea typeface="+mn-ea"/>
                <a:cs typeface="+mn-cs"/>
              </a:rPr>
              <a:t>-1</a:t>
            </a:r>
            <a:r>
              <a:rPr lang="en-AU" sz="2600" dirty="0">
                <a:solidFill>
                  <a:schemeClr val="tx1"/>
                </a:solidFill>
                <a:latin typeface="+mn-lt"/>
                <a:ea typeface="+mn-ea"/>
                <a:cs typeface="+mn-cs"/>
              </a:rPr>
              <a:t>. The change occurs in a time </a:t>
            </a:r>
            <a:r>
              <a:rPr lang="en-AU" sz="2600" dirty="0" smtClean="0">
                <a:solidFill>
                  <a:schemeClr val="tx1"/>
                </a:solidFill>
                <a:latin typeface="+mn-lt"/>
                <a:ea typeface="+mn-ea"/>
                <a:cs typeface="+mn-cs"/>
              </a:rPr>
              <a:t>interval </a:t>
            </a:r>
            <a:r>
              <a:rPr lang="en-AU" sz="2600" dirty="0">
                <a:solidFill>
                  <a:schemeClr val="tx1"/>
                </a:solidFill>
                <a:latin typeface="+mn-lt"/>
                <a:ea typeface="+mn-ea"/>
                <a:cs typeface="+mn-cs"/>
              </a:rPr>
              <a:t>of 2.5 s.</a:t>
            </a:r>
          </a:p>
          <a:p>
            <a:pPr marL="514350" indent="-336550">
              <a:buFont typeface="+mj-lt"/>
              <a:buAutoNum type="alphaLcParenR"/>
            </a:pPr>
            <a:r>
              <a:rPr lang="en-AU" sz="2600" dirty="0" smtClean="0">
                <a:solidFill>
                  <a:schemeClr val="tx1"/>
                </a:solidFill>
                <a:latin typeface="+mn-lt"/>
                <a:ea typeface="+mn-ea"/>
                <a:cs typeface="+mn-cs"/>
              </a:rPr>
              <a:t>A </a:t>
            </a:r>
            <a:r>
              <a:rPr lang="en-AU" sz="2600" dirty="0">
                <a:solidFill>
                  <a:schemeClr val="tx1"/>
                </a:solidFill>
                <a:latin typeface="+mn-lt"/>
                <a:ea typeface="+mn-ea"/>
                <a:cs typeface="+mn-cs"/>
              </a:rPr>
              <a:t>cyclist riding due </a:t>
            </a:r>
            <a:r>
              <a:rPr lang="en-AU" sz="2600" dirty="0" smtClean="0">
                <a:solidFill>
                  <a:schemeClr val="tx1"/>
                </a:solidFill>
                <a:latin typeface="+mn-lt"/>
                <a:ea typeface="+mn-ea"/>
                <a:cs typeface="+mn-cs"/>
              </a:rPr>
              <a:t>north </a:t>
            </a:r>
            <a:r>
              <a:rPr lang="en-AU" sz="2600" dirty="0">
                <a:solidFill>
                  <a:schemeClr val="tx1"/>
                </a:solidFill>
                <a:latin typeface="+mn-lt"/>
                <a:ea typeface="+mn-ea"/>
                <a:cs typeface="+mn-cs"/>
              </a:rPr>
              <a:t>at 8.0 m s</a:t>
            </a:r>
            <a:r>
              <a:rPr lang="en-AU" sz="2600" baseline="30000" dirty="0">
                <a:solidFill>
                  <a:schemeClr val="tx1"/>
                </a:solidFill>
                <a:latin typeface="+mn-lt"/>
                <a:ea typeface="+mn-ea"/>
                <a:cs typeface="+mn-cs"/>
              </a:rPr>
              <a:t>-1</a:t>
            </a:r>
            <a:r>
              <a:rPr lang="en-AU" sz="2600" dirty="0">
                <a:solidFill>
                  <a:schemeClr val="tx1"/>
                </a:solidFill>
                <a:latin typeface="+mn-lt"/>
                <a:ea typeface="+mn-ea"/>
                <a:cs typeface="+mn-cs"/>
              </a:rPr>
              <a:t> turns right to ride due east </a:t>
            </a:r>
            <a:r>
              <a:rPr lang="en-AU" sz="2600" dirty="0" smtClean="0">
                <a:solidFill>
                  <a:schemeClr val="tx1"/>
                </a:solidFill>
                <a:latin typeface="+mn-lt"/>
                <a:ea typeface="+mn-ea"/>
                <a:cs typeface="+mn-cs"/>
              </a:rPr>
              <a:t>without changing </a:t>
            </a:r>
            <a:r>
              <a:rPr lang="en-AU" sz="2600" dirty="0">
                <a:solidFill>
                  <a:schemeClr val="tx1"/>
                </a:solidFill>
                <a:latin typeface="+mn-lt"/>
                <a:ea typeface="+mn-ea"/>
                <a:cs typeface="+mn-cs"/>
              </a:rPr>
              <a:t>speed in a time </a:t>
            </a:r>
            <a:r>
              <a:rPr lang="en-AU" sz="2600" dirty="0" smtClean="0">
                <a:solidFill>
                  <a:schemeClr val="tx1"/>
                </a:solidFill>
                <a:latin typeface="+mn-lt"/>
                <a:ea typeface="+mn-ea"/>
                <a:cs typeface="+mn-cs"/>
              </a:rPr>
              <a:t>interval </a:t>
            </a:r>
            <a:r>
              <a:rPr lang="en-AU" sz="2600" dirty="0">
                <a:solidFill>
                  <a:schemeClr val="tx1"/>
                </a:solidFill>
                <a:latin typeface="+mn-lt"/>
                <a:ea typeface="+mn-ea"/>
                <a:cs typeface="+mn-cs"/>
              </a:rPr>
              <a:t>of 4.0 s.</a:t>
            </a:r>
            <a:endParaRPr lang="en-AU" sz="2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7477125" cy="1143000"/>
          </a:xfrm>
        </p:spPr>
        <p:txBody>
          <a:bodyPr/>
          <a:lstStyle/>
          <a:p>
            <a:r>
              <a:rPr lang="en-AU" dirty="0" smtClean="0"/>
              <a:t>Area and Gradient of the Line</a:t>
            </a:r>
            <a:endParaRPr lang="en-AU" dirty="0"/>
          </a:p>
        </p:txBody>
      </p:sp>
      <p:sp>
        <p:nvSpPr>
          <p:cNvPr id="3" name="Content Placeholder 2"/>
          <p:cNvSpPr>
            <a:spLocks noGrp="1"/>
          </p:cNvSpPr>
          <p:nvPr>
            <p:ph idx="1"/>
          </p:nvPr>
        </p:nvSpPr>
        <p:spPr>
          <a:xfrm>
            <a:off x="142845" y="4714884"/>
            <a:ext cx="7507318" cy="1857388"/>
          </a:xfrm>
        </p:spPr>
        <p:txBody>
          <a:bodyPr/>
          <a:lstStyle/>
          <a:p>
            <a:pPr>
              <a:buNone/>
            </a:pPr>
            <a:r>
              <a:rPr lang="en-AU" sz="2600" b="1" dirty="0" smtClean="0"/>
              <a:t>Example 7.2b:</a:t>
            </a:r>
            <a:r>
              <a:rPr lang="en-AU" sz="2600" dirty="0" smtClean="0"/>
              <a:t> Using the graph, find:</a:t>
            </a:r>
          </a:p>
          <a:p>
            <a:pPr marL="514350" indent="-514350">
              <a:buAutoNum type="alphaLcParenR"/>
            </a:pPr>
            <a:r>
              <a:rPr lang="en-AU" sz="2600" dirty="0" smtClean="0"/>
              <a:t>Acceleration</a:t>
            </a:r>
          </a:p>
          <a:p>
            <a:pPr marL="514350" indent="-514350">
              <a:buAutoNum type="alphaLcParenR"/>
            </a:pPr>
            <a:r>
              <a:rPr lang="en-AU" sz="2600" dirty="0" smtClean="0"/>
              <a:t>Displacement at 10 s</a:t>
            </a:r>
          </a:p>
          <a:p>
            <a:pPr marL="514350" indent="-514350">
              <a:buAutoNum type="alphaLcParenR"/>
            </a:pPr>
            <a:r>
              <a:rPr lang="en-AU" sz="2600" dirty="0" smtClean="0"/>
              <a:t>Displacement at 24 s</a:t>
            </a:r>
            <a:endParaRPr lang="en-AU" sz="2600" dirty="0"/>
          </a:p>
        </p:txBody>
      </p:sp>
      <p:graphicFrame>
        <p:nvGraphicFramePr>
          <p:cNvPr id="4" name="Chart 3"/>
          <p:cNvGraphicFramePr/>
          <p:nvPr/>
        </p:nvGraphicFramePr>
        <p:xfrm>
          <a:off x="0" y="928670"/>
          <a:ext cx="7643834" cy="371477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263789" y="4345552"/>
            <a:ext cx="1022459" cy="369332"/>
          </a:xfrm>
          <a:prstGeom prst="rect">
            <a:avLst/>
          </a:prstGeom>
          <a:noFill/>
        </p:spPr>
        <p:txBody>
          <a:bodyPr wrap="none" rtlCol="0">
            <a:spAutoFit/>
          </a:bodyPr>
          <a:lstStyle/>
          <a:p>
            <a:r>
              <a:rPr lang="en-AU" dirty="0" smtClean="0"/>
              <a:t>Time (s)</a:t>
            </a:r>
            <a:endParaRPr lang="en-AU" dirty="0"/>
          </a:p>
        </p:txBody>
      </p:sp>
      <p:sp>
        <p:nvSpPr>
          <p:cNvPr id="6" name="TextBox 5"/>
          <p:cNvSpPr txBox="1"/>
          <p:nvPr/>
        </p:nvSpPr>
        <p:spPr>
          <a:xfrm rot="16200000">
            <a:off x="-668355" y="2668564"/>
            <a:ext cx="1705980" cy="369332"/>
          </a:xfrm>
          <a:prstGeom prst="rect">
            <a:avLst/>
          </a:prstGeom>
          <a:noFill/>
        </p:spPr>
        <p:txBody>
          <a:bodyPr wrap="none" rtlCol="0">
            <a:spAutoFit/>
          </a:bodyPr>
          <a:lstStyle/>
          <a:p>
            <a:r>
              <a:rPr lang="en-AU" dirty="0" smtClean="0"/>
              <a:t>Velocity (m s</a:t>
            </a:r>
            <a:r>
              <a:rPr lang="en-AU" baseline="30000" dirty="0" smtClean="0"/>
              <a:t>-1</a:t>
            </a:r>
            <a:r>
              <a:rPr lang="en-AU" dirty="0" smtClean="0"/>
              <a:t>)</a:t>
            </a:r>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0" y="928670"/>
          <a:ext cx="7858148" cy="328614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219075" y="0"/>
            <a:ext cx="7477125" cy="1143000"/>
          </a:xfrm>
        </p:spPr>
        <p:txBody>
          <a:bodyPr/>
          <a:lstStyle/>
          <a:p>
            <a:r>
              <a:rPr lang="en-AU" dirty="0" smtClean="0"/>
              <a:t>Area and Gradient of the Line</a:t>
            </a:r>
            <a:endParaRPr lang="en-AU" dirty="0"/>
          </a:p>
        </p:txBody>
      </p:sp>
      <p:sp>
        <p:nvSpPr>
          <p:cNvPr id="3" name="Content Placeholder 2"/>
          <p:cNvSpPr>
            <a:spLocks noGrp="1"/>
          </p:cNvSpPr>
          <p:nvPr>
            <p:ph idx="1"/>
          </p:nvPr>
        </p:nvSpPr>
        <p:spPr>
          <a:xfrm>
            <a:off x="142845" y="4286256"/>
            <a:ext cx="7507318" cy="2428892"/>
          </a:xfrm>
        </p:spPr>
        <p:txBody>
          <a:bodyPr/>
          <a:lstStyle/>
          <a:p>
            <a:pPr>
              <a:buNone/>
            </a:pPr>
            <a:r>
              <a:rPr lang="en-AU" sz="2600" b="1" dirty="0" smtClean="0"/>
              <a:t>Example 7.2c:</a:t>
            </a:r>
            <a:r>
              <a:rPr lang="en-AU" sz="2600" dirty="0" smtClean="0"/>
              <a:t> Using the graph, find:</a:t>
            </a:r>
          </a:p>
          <a:p>
            <a:pPr marL="514350" indent="-514350">
              <a:buAutoNum type="alphaLcParenR"/>
            </a:pPr>
            <a:r>
              <a:rPr lang="en-AU" sz="2600" dirty="0" smtClean="0"/>
              <a:t>Acceleration at 2 s</a:t>
            </a:r>
          </a:p>
          <a:p>
            <a:pPr marL="514350" indent="-514350">
              <a:buAutoNum type="alphaLcParenR"/>
            </a:pPr>
            <a:r>
              <a:rPr lang="en-AU" sz="2600" dirty="0" smtClean="0"/>
              <a:t>Acceleration at 8 s</a:t>
            </a:r>
          </a:p>
          <a:p>
            <a:pPr marL="514350" indent="-514350">
              <a:buAutoNum type="alphaLcParenR"/>
            </a:pPr>
            <a:r>
              <a:rPr lang="en-AU" sz="2600" dirty="0" smtClean="0"/>
              <a:t>Displacement at 4 s</a:t>
            </a:r>
          </a:p>
          <a:p>
            <a:pPr marL="514350" indent="-514350">
              <a:buAutoNum type="alphaLcParenR"/>
            </a:pPr>
            <a:r>
              <a:rPr lang="en-AU" sz="2600" dirty="0" smtClean="0"/>
              <a:t>Displacement at 10 s</a:t>
            </a:r>
            <a:endParaRPr lang="en-AU" sz="2600" dirty="0"/>
          </a:p>
        </p:txBody>
      </p:sp>
      <p:sp>
        <p:nvSpPr>
          <p:cNvPr id="5" name="TextBox 4"/>
          <p:cNvSpPr txBox="1"/>
          <p:nvPr/>
        </p:nvSpPr>
        <p:spPr>
          <a:xfrm>
            <a:off x="3571868" y="3857628"/>
            <a:ext cx="1031839" cy="369332"/>
          </a:xfrm>
          <a:prstGeom prst="rect">
            <a:avLst/>
          </a:prstGeom>
          <a:noFill/>
        </p:spPr>
        <p:txBody>
          <a:bodyPr wrap="square" rtlCol="0">
            <a:spAutoFit/>
          </a:bodyPr>
          <a:lstStyle/>
          <a:p>
            <a:r>
              <a:rPr lang="en-AU" dirty="0" smtClean="0"/>
              <a:t>Time (s)</a:t>
            </a:r>
            <a:endParaRPr lang="en-AU" dirty="0"/>
          </a:p>
        </p:txBody>
      </p:sp>
      <p:sp>
        <p:nvSpPr>
          <p:cNvPr id="6" name="TextBox 5"/>
          <p:cNvSpPr txBox="1"/>
          <p:nvPr/>
        </p:nvSpPr>
        <p:spPr>
          <a:xfrm rot="16200000">
            <a:off x="-661159" y="2448748"/>
            <a:ext cx="1694977" cy="369332"/>
          </a:xfrm>
          <a:prstGeom prst="rect">
            <a:avLst/>
          </a:prstGeom>
          <a:noFill/>
        </p:spPr>
        <p:txBody>
          <a:bodyPr wrap="square" rtlCol="0">
            <a:spAutoFit/>
          </a:bodyPr>
          <a:lstStyle/>
          <a:p>
            <a:r>
              <a:rPr lang="en-AU" dirty="0" smtClean="0"/>
              <a:t>Velocity (m s</a:t>
            </a:r>
            <a:r>
              <a:rPr lang="en-AU" baseline="30000" dirty="0" smtClean="0"/>
              <a:t>-1</a:t>
            </a:r>
            <a:r>
              <a:rPr lang="en-AU" dirty="0" smtClean="0"/>
              <a:t>)</a:t>
            </a:r>
            <a:endParaRPr lang="en-AU"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77125" cy="1143000"/>
          </a:xfrm>
        </p:spPr>
        <p:txBody>
          <a:bodyPr/>
          <a:lstStyle/>
          <a:p>
            <a:r>
              <a:rPr lang="en-AU" dirty="0" smtClean="0"/>
              <a:t>Area Under the Line</a:t>
            </a:r>
            <a:endParaRPr lang="en-AU" dirty="0"/>
          </a:p>
        </p:txBody>
      </p:sp>
      <p:sp>
        <p:nvSpPr>
          <p:cNvPr id="3" name="Content Placeholder 2"/>
          <p:cNvSpPr>
            <a:spLocks noGrp="1"/>
          </p:cNvSpPr>
          <p:nvPr>
            <p:ph idx="1"/>
          </p:nvPr>
        </p:nvSpPr>
        <p:spPr>
          <a:xfrm>
            <a:off x="4643439" y="928671"/>
            <a:ext cx="3071834" cy="4429156"/>
          </a:xfrm>
        </p:spPr>
        <p:txBody>
          <a:bodyPr/>
          <a:lstStyle/>
          <a:p>
            <a:pPr>
              <a:buNone/>
            </a:pPr>
            <a:r>
              <a:rPr lang="en-AU" sz="2600" dirty="0" smtClean="0">
                <a:solidFill>
                  <a:schemeClr val="tx1"/>
                </a:solidFill>
                <a:latin typeface="+mn-lt"/>
                <a:ea typeface="+mn-ea"/>
                <a:cs typeface="+mn-cs"/>
              </a:rPr>
              <a:t>Similarly with </a:t>
            </a:r>
            <a:r>
              <a:rPr lang="en-AU" sz="2600" b="1" dirty="0" smtClean="0">
                <a:solidFill>
                  <a:schemeClr val="tx1"/>
                </a:solidFill>
                <a:latin typeface="+mn-lt"/>
                <a:ea typeface="+mn-ea"/>
                <a:cs typeface="+mn-cs"/>
              </a:rPr>
              <a:t>acceleration</a:t>
            </a:r>
            <a:r>
              <a:rPr lang="en-AU" sz="2600" dirty="0" smtClean="0"/>
              <a:t>;</a:t>
            </a:r>
          </a:p>
          <a:p>
            <a:pPr>
              <a:buNone/>
            </a:pPr>
            <a:r>
              <a:rPr lang="en-AU" sz="2600" dirty="0" err="1" smtClean="0">
                <a:latin typeface="Symbol" pitchFamily="18" charset="2"/>
                <a:cs typeface="Times New Roman" pitchFamily="18" charset="0"/>
              </a:rPr>
              <a:t>D</a:t>
            </a:r>
            <a:r>
              <a:rPr lang="en-AU" sz="2600" b="1" dirty="0" err="1" smtClean="0">
                <a:latin typeface="Times New Roman" pitchFamily="18" charset="0"/>
                <a:cs typeface="Times New Roman" pitchFamily="18" charset="0"/>
              </a:rPr>
              <a:t>v</a:t>
            </a:r>
            <a:r>
              <a:rPr lang="en-AU" sz="2600" b="1" dirty="0" smtClean="0">
                <a:latin typeface="Times New Roman" pitchFamily="18" charset="0"/>
                <a:cs typeface="Times New Roman" pitchFamily="18" charset="0"/>
              </a:rPr>
              <a:t> = </a:t>
            </a:r>
            <a:r>
              <a:rPr lang="en-AU" sz="2600" b="1" dirty="0" err="1" smtClean="0">
                <a:latin typeface="Times New Roman" pitchFamily="18" charset="0"/>
                <a:cs typeface="Times New Roman" pitchFamily="18" charset="0"/>
              </a:rPr>
              <a:t>a</a:t>
            </a:r>
            <a:r>
              <a:rPr lang="en-AU" sz="2600" b="1" baseline="-25000" dirty="0" err="1" smtClean="0">
                <a:latin typeface="Times New Roman" pitchFamily="18" charset="0"/>
                <a:cs typeface="Times New Roman" pitchFamily="18" charset="0"/>
              </a:rPr>
              <a:t>av</a:t>
            </a:r>
            <a:r>
              <a:rPr lang="en-AU" sz="2600" b="1" dirty="0" smtClean="0">
                <a:latin typeface="Times New Roman" pitchFamily="18" charset="0"/>
                <a:cs typeface="Times New Roman" pitchFamily="18" charset="0"/>
              </a:rPr>
              <a:t> </a:t>
            </a:r>
            <a:r>
              <a:rPr lang="en-AU" sz="2600" dirty="0" smtClean="0">
                <a:latin typeface="Times New Roman" pitchFamily="18" charset="0"/>
                <a:cs typeface="Times New Roman" pitchFamily="18" charset="0"/>
                <a:sym typeface="Symbol"/>
              </a:rPr>
              <a:t></a:t>
            </a:r>
            <a:r>
              <a:rPr lang="en-AU" sz="2600" b="1" dirty="0" smtClean="0">
                <a:latin typeface="Times New Roman" pitchFamily="18" charset="0"/>
                <a:cs typeface="Times New Roman" pitchFamily="18" charset="0"/>
              </a:rPr>
              <a:t> </a:t>
            </a:r>
            <a:r>
              <a:rPr lang="en-AU" sz="2600" dirty="0" err="1" smtClean="0">
                <a:solidFill>
                  <a:schemeClr val="tx1"/>
                </a:solidFill>
                <a:latin typeface="Symbol" pitchFamily="18" charset="2"/>
                <a:cs typeface="Times New Roman" pitchFamily="18" charset="0"/>
              </a:rPr>
              <a:t>D</a:t>
            </a:r>
            <a:r>
              <a:rPr lang="en-AU" sz="2600" dirty="0" err="1" smtClean="0">
                <a:solidFill>
                  <a:schemeClr val="tx1"/>
                </a:solidFill>
                <a:latin typeface="Times New Roman" pitchFamily="18" charset="0"/>
                <a:cs typeface="Times New Roman" pitchFamily="18" charset="0"/>
              </a:rPr>
              <a:t>t</a:t>
            </a:r>
            <a:endParaRPr lang="en-AU" sz="2600" dirty="0" smtClean="0">
              <a:solidFill>
                <a:schemeClr val="tx1"/>
              </a:solidFill>
              <a:latin typeface="Times New Roman" pitchFamily="18" charset="0"/>
              <a:cs typeface="Times New Roman" pitchFamily="18" charset="0"/>
            </a:endParaRPr>
          </a:p>
          <a:p>
            <a:pPr marL="0" indent="0">
              <a:buNone/>
            </a:pPr>
            <a:endParaRPr lang="en-AU" sz="2600" dirty="0"/>
          </a:p>
        </p:txBody>
      </p:sp>
      <p:graphicFrame>
        <p:nvGraphicFramePr>
          <p:cNvPr id="4" name="Chart 3"/>
          <p:cNvGraphicFramePr/>
          <p:nvPr/>
        </p:nvGraphicFramePr>
        <p:xfrm>
          <a:off x="0" y="928670"/>
          <a:ext cx="4624397" cy="419710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14480" y="4786322"/>
            <a:ext cx="1022459" cy="369332"/>
          </a:xfrm>
          <a:prstGeom prst="rect">
            <a:avLst/>
          </a:prstGeom>
          <a:noFill/>
        </p:spPr>
        <p:txBody>
          <a:bodyPr wrap="none" rtlCol="0">
            <a:spAutoFit/>
          </a:bodyPr>
          <a:lstStyle/>
          <a:p>
            <a:r>
              <a:rPr lang="en-AU" dirty="0" smtClean="0"/>
              <a:t>Time (s)</a:t>
            </a:r>
            <a:endParaRPr lang="en-AU" dirty="0"/>
          </a:p>
        </p:txBody>
      </p:sp>
      <p:sp>
        <p:nvSpPr>
          <p:cNvPr id="6" name="TextBox 5"/>
          <p:cNvSpPr txBox="1"/>
          <p:nvPr/>
        </p:nvSpPr>
        <p:spPr>
          <a:xfrm rot="16200000">
            <a:off x="-905536" y="2954316"/>
            <a:ext cx="2180405" cy="369332"/>
          </a:xfrm>
          <a:prstGeom prst="rect">
            <a:avLst/>
          </a:prstGeom>
          <a:noFill/>
        </p:spPr>
        <p:txBody>
          <a:bodyPr wrap="none" rtlCol="0">
            <a:spAutoFit/>
          </a:bodyPr>
          <a:lstStyle/>
          <a:p>
            <a:r>
              <a:rPr lang="en-AU" dirty="0" smtClean="0"/>
              <a:t>Acceleration (m s</a:t>
            </a:r>
            <a:r>
              <a:rPr lang="en-AU" baseline="30000" dirty="0" smtClean="0"/>
              <a:t>-2</a:t>
            </a:r>
            <a:r>
              <a:rPr lang="en-AU" dirty="0" smtClean="0"/>
              <a:t>)</a:t>
            </a:r>
            <a:endParaRPr lang="en-AU" dirty="0"/>
          </a:p>
        </p:txBody>
      </p:sp>
      <p:sp>
        <p:nvSpPr>
          <p:cNvPr id="7" name="Content Placeholder 2"/>
          <p:cNvSpPr txBox="1">
            <a:spLocks/>
          </p:cNvSpPr>
          <p:nvPr/>
        </p:nvSpPr>
        <p:spPr bwMode="auto">
          <a:xfrm>
            <a:off x="142844" y="5214950"/>
            <a:ext cx="7500990" cy="15001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AU" sz="2600" b="1" i="0" u="none" strike="noStrike" kern="0" cap="none" spc="0" normalizeH="0" baseline="0" noProof="0" dirty="0" smtClean="0">
                <a:ln>
                  <a:noFill/>
                </a:ln>
                <a:solidFill>
                  <a:schemeClr val="tx1"/>
                </a:solidFill>
                <a:effectLst/>
                <a:uLnTx/>
                <a:uFillTx/>
                <a:latin typeface="+mn-lt"/>
                <a:ea typeface="+mn-ea"/>
                <a:cs typeface="+mn-cs"/>
              </a:rPr>
              <a:t>Example 7.2d:</a:t>
            </a:r>
            <a:r>
              <a:rPr kumimoji="0" lang="en-AU" sz="2600" b="0" i="0" u="none" strike="noStrike" kern="0" cap="none" spc="0" normalizeH="0" baseline="0" noProof="0" dirty="0" smtClean="0">
                <a:ln>
                  <a:noFill/>
                </a:ln>
                <a:solidFill>
                  <a:schemeClr val="tx1"/>
                </a:solidFill>
                <a:effectLst/>
                <a:uLnTx/>
                <a:uFillTx/>
                <a:latin typeface="+mn-lt"/>
                <a:ea typeface="+mn-ea"/>
                <a:cs typeface="+mn-cs"/>
              </a:rPr>
              <a:t> What is the velocity at 15 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nvGraphicFramePr>
        <p:xfrm>
          <a:off x="0" y="785794"/>
          <a:ext cx="7858148" cy="328614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xfrm>
            <a:off x="219075" y="0"/>
            <a:ext cx="7477125" cy="928670"/>
          </a:xfrm>
        </p:spPr>
        <p:txBody>
          <a:bodyPr/>
          <a:lstStyle/>
          <a:p>
            <a:r>
              <a:rPr lang="en-AU" dirty="0" smtClean="0"/>
              <a:t>What is this graph telling us</a:t>
            </a:r>
            <a:endParaRPr lang="en-AU" dirty="0"/>
          </a:p>
        </p:txBody>
      </p:sp>
      <p:sp>
        <p:nvSpPr>
          <p:cNvPr id="5" name="TextBox 4"/>
          <p:cNvSpPr txBox="1"/>
          <p:nvPr/>
        </p:nvSpPr>
        <p:spPr>
          <a:xfrm>
            <a:off x="3571868" y="3714752"/>
            <a:ext cx="1031839" cy="369332"/>
          </a:xfrm>
          <a:prstGeom prst="rect">
            <a:avLst/>
          </a:prstGeom>
          <a:noFill/>
        </p:spPr>
        <p:txBody>
          <a:bodyPr wrap="square" rtlCol="0">
            <a:spAutoFit/>
          </a:bodyPr>
          <a:lstStyle/>
          <a:p>
            <a:r>
              <a:rPr lang="en-AU" dirty="0" smtClean="0"/>
              <a:t>Time (s)</a:t>
            </a:r>
            <a:endParaRPr lang="en-AU" dirty="0"/>
          </a:p>
        </p:txBody>
      </p:sp>
      <p:sp>
        <p:nvSpPr>
          <p:cNvPr id="6" name="TextBox 5"/>
          <p:cNvSpPr txBox="1"/>
          <p:nvPr/>
        </p:nvSpPr>
        <p:spPr>
          <a:xfrm rot="16200000">
            <a:off x="-661159" y="2448748"/>
            <a:ext cx="1694977" cy="369332"/>
          </a:xfrm>
          <a:prstGeom prst="rect">
            <a:avLst/>
          </a:prstGeom>
          <a:noFill/>
        </p:spPr>
        <p:txBody>
          <a:bodyPr wrap="square" rtlCol="0">
            <a:spAutoFit/>
          </a:bodyPr>
          <a:lstStyle/>
          <a:p>
            <a:r>
              <a:rPr lang="en-AU" dirty="0" smtClean="0"/>
              <a:t>Velocity (m s</a:t>
            </a:r>
            <a:r>
              <a:rPr lang="en-AU" baseline="30000" dirty="0" smtClean="0"/>
              <a:t>-1</a:t>
            </a:r>
            <a:r>
              <a:rPr lang="en-AU" dirty="0" smtClean="0"/>
              <a:t>)</a:t>
            </a:r>
            <a:endParaRPr lang="en-AU" dirty="0"/>
          </a:p>
        </p:txBody>
      </p:sp>
      <p:sp>
        <p:nvSpPr>
          <p:cNvPr id="9" name="TextBox 8"/>
          <p:cNvSpPr txBox="1"/>
          <p:nvPr/>
        </p:nvSpPr>
        <p:spPr>
          <a:xfrm>
            <a:off x="571472" y="2928934"/>
            <a:ext cx="338554" cy="369332"/>
          </a:xfrm>
          <a:prstGeom prst="rect">
            <a:avLst/>
          </a:prstGeom>
          <a:noFill/>
        </p:spPr>
        <p:txBody>
          <a:bodyPr wrap="none" rtlCol="0">
            <a:spAutoFit/>
          </a:bodyPr>
          <a:lstStyle/>
          <a:p>
            <a:r>
              <a:rPr lang="en-AU" dirty="0" smtClean="0"/>
              <a:t>A</a:t>
            </a:r>
            <a:endParaRPr lang="en-AU" dirty="0"/>
          </a:p>
        </p:txBody>
      </p:sp>
      <p:sp>
        <p:nvSpPr>
          <p:cNvPr id="13" name="TextBox 12"/>
          <p:cNvSpPr txBox="1"/>
          <p:nvPr/>
        </p:nvSpPr>
        <p:spPr>
          <a:xfrm>
            <a:off x="3929058" y="1285860"/>
            <a:ext cx="338554" cy="369332"/>
          </a:xfrm>
          <a:prstGeom prst="rect">
            <a:avLst/>
          </a:prstGeom>
          <a:noFill/>
        </p:spPr>
        <p:txBody>
          <a:bodyPr wrap="none" rtlCol="0">
            <a:spAutoFit/>
          </a:bodyPr>
          <a:lstStyle/>
          <a:p>
            <a:r>
              <a:rPr lang="en-AU" dirty="0" smtClean="0"/>
              <a:t>B</a:t>
            </a:r>
            <a:endParaRPr lang="en-AU" dirty="0"/>
          </a:p>
        </p:txBody>
      </p:sp>
      <p:sp>
        <p:nvSpPr>
          <p:cNvPr id="14" name="TextBox 13"/>
          <p:cNvSpPr txBox="1"/>
          <p:nvPr/>
        </p:nvSpPr>
        <p:spPr>
          <a:xfrm>
            <a:off x="7286644" y="2285992"/>
            <a:ext cx="351378" cy="369332"/>
          </a:xfrm>
          <a:prstGeom prst="rect">
            <a:avLst/>
          </a:prstGeom>
          <a:noFill/>
        </p:spPr>
        <p:txBody>
          <a:bodyPr wrap="none" rtlCol="0">
            <a:spAutoFit/>
          </a:bodyPr>
          <a:lstStyle/>
          <a:p>
            <a:r>
              <a:rPr lang="en-AU" dirty="0" smtClean="0"/>
              <a:t>C</a:t>
            </a:r>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7477125" cy="1143000"/>
          </a:xfrm>
        </p:spPr>
        <p:txBody>
          <a:bodyPr/>
          <a:lstStyle/>
          <a:p>
            <a:r>
              <a:rPr lang="en-AU" dirty="0" smtClean="0"/>
              <a:t>Displacement Graph</a:t>
            </a:r>
            <a:endParaRPr lang="en-AU" dirty="0"/>
          </a:p>
        </p:txBody>
      </p:sp>
      <p:sp>
        <p:nvSpPr>
          <p:cNvPr id="3" name="Content Placeholder 2"/>
          <p:cNvSpPr>
            <a:spLocks noGrp="1"/>
          </p:cNvSpPr>
          <p:nvPr>
            <p:ph idx="1"/>
          </p:nvPr>
        </p:nvSpPr>
        <p:spPr>
          <a:xfrm>
            <a:off x="142844" y="3143248"/>
            <a:ext cx="7507319" cy="3500462"/>
          </a:xfrm>
        </p:spPr>
        <p:txBody>
          <a:bodyPr/>
          <a:lstStyle/>
          <a:p>
            <a:pPr marL="457200" indent="-457200">
              <a:buAutoNum type="alphaLcParenR"/>
            </a:pPr>
            <a:r>
              <a:rPr lang="en-AU" sz="2400" dirty="0" smtClean="0"/>
              <a:t>Standing still. At the beginning the object is x metres away from the origin and after some time the object is still x metres from the origin. It hasn’t moved.</a:t>
            </a:r>
          </a:p>
          <a:p>
            <a:pPr marL="457200" indent="-457200">
              <a:buAutoNum type="alphaLcParenR"/>
            </a:pPr>
            <a:r>
              <a:rPr lang="en-AU" sz="2400" dirty="0" smtClean="0"/>
              <a:t>Moving at a constant velocity. For every second that passes the same distance is covered. </a:t>
            </a:r>
          </a:p>
          <a:p>
            <a:pPr marL="457200" indent="-457200">
              <a:buAutoNum type="alphaLcParenR"/>
            </a:pPr>
            <a:r>
              <a:rPr lang="en-AU" sz="2400" dirty="0" smtClean="0"/>
              <a:t>Moving at an increased velocity. For every second that passes “double” that of the previous distance is covered.</a:t>
            </a:r>
            <a:endParaRPr lang="en-AU" sz="2400" dirty="0"/>
          </a:p>
        </p:txBody>
      </p:sp>
      <p:pic>
        <p:nvPicPr>
          <p:cNvPr id="59394" name="Picture 2" descr="http://upload.wikimedia.org/wikibooks/en/3/35/Fhsst_rectmot4.png"/>
          <p:cNvPicPr>
            <a:picLocks noChangeAspect="1" noChangeArrowheads="1"/>
          </p:cNvPicPr>
          <p:nvPr/>
        </p:nvPicPr>
        <p:blipFill>
          <a:blip r:embed="rId2"/>
          <a:srcRect/>
          <a:stretch>
            <a:fillRect/>
          </a:stretch>
        </p:blipFill>
        <p:spPr bwMode="auto">
          <a:xfrm>
            <a:off x="142844" y="928670"/>
            <a:ext cx="8286808" cy="214314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4"/>
            <a:ext cx="7477125" cy="1143000"/>
          </a:xfrm>
        </p:spPr>
        <p:txBody>
          <a:bodyPr/>
          <a:lstStyle/>
          <a:p>
            <a:r>
              <a:rPr lang="en-AU" dirty="0" smtClean="0"/>
              <a:t>Velocity Graph</a:t>
            </a:r>
            <a:endParaRPr lang="en-AU" dirty="0"/>
          </a:p>
        </p:txBody>
      </p:sp>
      <p:pic>
        <p:nvPicPr>
          <p:cNvPr id="95234" name="Picture 2" descr="http://upload.wikimedia.org/wikibooks/en/a/a4/Fhsst_rectmot6.png"/>
          <p:cNvPicPr>
            <a:picLocks noChangeAspect="1" noChangeArrowheads="1"/>
          </p:cNvPicPr>
          <p:nvPr/>
        </p:nvPicPr>
        <p:blipFill>
          <a:blip r:embed="rId2"/>
          <a:srcRect/>
          <a:stretch>
            <a:fillRect/>
          </a:stretch>
        </p:blipFill>
        <p:spPr bwMode="auto">
          <a:xfrm>
            <a:off x="0" y="1556792"/>
            <a:ext cx="9180512" cy="420216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24"/>
            <a:ext cx="3924297" cy="1571636"/>
          </a:xfrm>
        </p:spPr>
        <p:txBody>
          <a:bodyPr/>
          <a:lstStyle/>
          <a:p>
            <a:r>
              <a:rPr lang="en-AU" dirty="0" smtClean="0"/>
              <a:t>Acceleration Graph</a:t>
            </a:r>
            <a:endParaRPr lang="en-AU" dirty="0"/>
          </a:p>
        </p:txBody>
      </p:sp>
      <p:pic>
        <p:nvPicPr>
          <p:cNvPr id="94210" name="Picture 2" descr="http://upload.wikimedia.org/wikibooks/en/7/7d/Fhsst_rectmot7.png"/>
          <p:cNvPicPr>
            <a:picLocks noChangeAspect="1" noChangeArrowheads="1"/>
          </p:cNvPicPr>
          <p:nvPr/>
        </p:nvPicPr>
        <p:blipFill>
          <a:blip r:embed="rId2"/>
          <a:srcRect/>
          <a:stretch>
            <a:fillRect/>
          </a:stretch>
        </p:blipFill>
        <p:spPr bwMode="auto">
          <a:xfrm>
            <a:off x="-1" y="1340768"/>
            <a:ext cx="9189887" cy="442294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WordArt 2"/>
          <p:cNvSpPr>
            <a:spLocks noChangeArrowheads="1" noChangeShapeType="1" noTextEdit="1"/>
          </p:cNvSpPr>
          <p:nvPr/>
        </p:nvSpPr>
        <p:spPr bwMode="auto">
          <a:xfrm>
            <a:off x="457200" y="228600"/>
            <a:ext cx="4724400" cy="1447800"/>
          </a:xfrm>
          <a:prstGeom prst="rect">
            <a:avLst/>
          </a:prstGeom>
        </p:spPr>
        <p:txBody>
          <a:bodyPr wrap="none" fromWordArt="1">
            <a:prstTxWarp prst="textPlain">
              <a:avLst>
                <a:gd name="adj" fmla="val 46736"/>
              </a:avLst>
            </a:prstTxWarp>
          </a:bodyPr>
          <a:lstStyle/>
          <a:p>
            <a:r>
              <a:rPr lang="en-AU" sz="4000" kern="10" dirty="0">
                <a:ln w="50800">
                  <a:solidFill>
                    <a:srgbClr val="FFFF00"/>
                  </a:solidFill>
                  <a:round/>
                  <a:headEnd/>
                  <a:tailEnd/>
                </a:ln>
                <a:solidFill>
                  <a:srgbClr val="7030A0"/>
                </a:solidFill>
                <a:effectLst>
                  <a:outerShdw blurRad="38100" dist="38100" dir="2700000" algn="tl">
                    <a:srgbClr val="000000">
                      <a:alpha val="43137"/>
                    </a:srgbClr>
                  </a:outerShdw>
                </a:effectLst>
                <a:latin typeface="Tahoma"/>
                <a:cs typeface="Tahoma"/>
              </a:rPr>
              <a:t>SCALARS</a:t>
            </a:r>
          </a:p>
        </p:txBody>
      </p:sp>
      <p:sp>
        <p:nvSpPr>
          <p:cNvPr id="7172" name="WordArt 3"/>
          <p:cNvSpPr>
            <a:spLocks noChangeArrowheads="1" noChangeShapeType="1" noTextEdit="1"/>
          </p:cNvSpPr>
          <p:nvPr/>
        </p:nvSpPr>
        <p:spPr bwMode="auto">
          <a:xfrm>
            <a:off x="4214810" y="1928802"/>
            <a:ext cx="2500330" cy="744550"/>
          </a:xfrm>
          <a:prstGeom prst="rect">
            <a:avLst/>
          </a:prstGeom>
        </p:spPr>
        <p:txBody>
          <a:bodyPr wrap="none" fromWordArt="1">
            <a:prstTxWarp prst="textPlain">
              <a:avLst>
                <a:gd name="adj" fmla="val 50000"/>
              </a:avLst>
            </a:prstTxWarp>
          </a:bodyPr>
          <a:lstStyle/>
          <a:p>
            <a:r>
              <a:rPr lang="en-AU" sz="3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a:rPr>
              <a:t>HAVE</a:t>
            </a:r>
          </a:p>
        </p:txBody>
      </p:sp>
      <p:sp>
        <p:nvSpPr>
          <p:cNvPr id="6154" name="Text Box 10"/>
          <p:cNvSpPr txBox="1">
            <a:spLocks noChangeArrowheads="1"/>
          </p:cNvSpPr>
          <p:nvPr/>
        </p:nvSpPr>
        <p:spPr bwMode="auto">
          <a:xfrm>
            <a:off x="533400" y="3000375"/>
            <a:ext cx="5467360" cy="1015663"/>
          </a:xfrm>
          <a:prstGeom prst="rect">
            <a:avLst/>
          </a:prstGeom>
          <a:solidFill>
            <a:schemeClr val="accent2">
              <a:lumMod val="20000"/>
              <a:lumOff val="80000"/>
            </a:schemeClr>
          </a:solidFill>
          <a:ln w="9525">
            <a:noFill/>
            <a:miter lim="800000"/>
            <a:headEnd/>
            <a:tailEnd/>
          </a:ln>
        </p:spPr>
        <p:txBody>
          <a:bodyPr wrap="square">
            <a:spAutoFit/>
          </a:bodyPr>
          <a:lstStyle/>
          <a:p>
            <a:r>
              <a:rPr lang="en-US" sz="6000" b="1" dirty="0">
                <a:solidFill>
                  <a:srgbClr val="7030A0"/>
                </a:solidFill>
                <a:latin typeface="Verdana" pitchFamily="34" charset="0"/>
              </a:rPr>
              <a:t>MAGNITUDE</a:t>
            </a:r>
            <a:r>
              <a:rPr lang="en-US" sz="6000" dirty="0">
                <a:solidFill>
                  <a:srgbClr val="7030A0"/>
                </a:solidFill>
                <a:latin typeface="Staccato222 BT" pitchFamily="66" charset="0"/>
              </a:rPr>
              <a:t> </a:t>
            </a:r>
          </a:p>
        </p:txBody>
      </p:sp>
      <p:sp>
        <p:nvSpPr>
          <p:cNvPr id="6155" name="Text Box 11"/>
          <p:cNvSpPr txBox="1">
            <a:spLocks noChangeArrowheads="1"/>
          </p:cNvSpPr>
          <p:nvPr/>
        </p:nvSpPr>
        <p:spPr bwMode="auto">
          <a:xfrm>
            <a:off x="533400" y="3857628"/>
            <a:ext cx="5467360" cy="1015663"/>
          </a:xfrm>
          <a:prstGeom prst="rect">
            <a:avLst/>
          </a:prstGeom>
          <a:solidFill>
            <a:schemeClr val="accent2">
              <a:lumMod val="20000"/>
              <a:lumOff val="80000"/>
            </a:schemeClr>
          </a:solidFill>
          <a:ln w="9525">
            <a:noFill/>
            <a:miter lim="800000"/>
            <a:headEnd/>
            <a:tailEnd/>
          </a:ln>
        </p:spPr>
        <p:txBody>
          <a:bodyPr wrap="square">
            <a:spAutoFit/>
          </a:bodyPr>
          <a:lstStyle/>
          <a:p>
            <a:r>
              <a:rPr lang="en-US" sz="6000" b="1" dirty="0">
                <a:solidFill>
                  <a:srgbClr val="7030A0"/>
                </a:solidFill>
                <a:latin typeface="Verdana" pitchFamily="34" charset="0"/>
              </a:rPr>
              <a:t>ONLY</a:t>
            </a:r>
            <a:r>
              <a:rPr lang="en-US" sz="6000" dirty="0">
                <a:solidFill>
                  <a:srgbClr val="7030A0"/>
                </a:solidFill>
                <a:latin typeface="Staccato222 BT" pitchFamily="66" charset="0"/>
              </a:rPr>
              <a:t> </a:t>
            </a:r>
          </a:p>
        </p:txBody>
      </p:sp>
      <p:sp>
        <p:nvSpPr>
          <p:cNvPr id="7" name="TextBox 6"/>
          <p:cNvSpPr txBox="1"/>
          <p:nvPr/>
        </p:nvSpPr>
        <p:spPr>
          <a:xfrm>
            <a:off x="142844" y="5000636"/>
            <a:ext cx="7572428" cy="1200329"/>
          </a:xfrm>
          <a:prstGeom prst="rect">
            <a:avLst/>
          </a:prstGeom>
          <a:solidFill>
            <a:schemeClr val="bg1">
              <a:lumMod val="40000"/>
              <a:lumOff val="60000"/>
            </a:schemeClr>
          </a:solidFill>
        </p:spPr>
        <p:txBody>
          <a:bodyPr wrap="square" rtlCol="0">
            <a:spAutoFit/>
          </a:bodyPr>
          <a:lstStyle/>
          <a:p>
            <a:r>
              <a:rPr lang="en-AU" sz="2400" b="1" i="1" dirty="0"/>
              <a:t>Scalar quantities </a:t>
            </a:r>
            <a:r>
              <a:rPr lang="en-AU" sz="2400" dirty="0"/>
              <a:t>are those that can be </a:t>
            </a:r>
            <a:r>
              <a:rPr lang="en-AU" sz="2400" dirty="0" smtClean="0"/>
              <a:t>described without </a:t>
            </a:r>
            <a:r>
              <a:rPr lang="en-AU" sz="2400" dirty="0"/>
              <a:t>specifying a direction. Mass, energy, time </a:t>
            </a:r>
            <a:r>
              <a:rPr lang="en-AU" sz="2400" dirty="0" smtClean="0"/>
              <a:t>and temperature </a:t>
            </a:r>
            <a:r>
              <a:rPr lang="en-AU" sz="2400" dirty="0"/>
              <a:t>are all examples of scalar quantities.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p:bldP spid="61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42860"/>
            <a:ext cx="3567107" cy="1143000"/>
          </a:xfrm>
        </p:spPr>
        <p:txBody>
          <a:bodyPr/>
          <a:lstStyle/>
          <a:p>
            <a:r>
              <a:rPr lang="en-AU" dirty="0" smtClean="0"/>
              <a:t>Displacement Graph</a:t>
            </a:r>
            <a:endParaRPr lang="en-AU" dirty="0"/>
          </a:p>
        </p:txBody>
      </p:sp>
      <p:pic>
        <p:nvPicPr>
          <p:cNvPr id="92162" name="Picture 2" descr="http://upload.wikimedia.org/wikibooks/en/7/7c/Fhsst_rectmot10.png"/>
          <p:cNvPicPr>
            <a:picLocks noChangeAspect="1" noChangeArrowheads="1"/>
          </p:cNvPicPr>
          <p:nvPr/>
        </p:nvPicPr>
        <p:blipFill>
          <a:blip r:embed="rId2"/>
          <a:srcRect/>
          <a:stretch>
            <a:fillRect/>
          </a:stretch>
        </p:blipFill>
        <p:spPr bwMode="auto">
          <a:xfrm>
            <a:off x="4936" y="1285859"/>
            <a:ext cx="9139064" cy="6397211"/>
          </a:xfrm>
          <a:prstGeom prst="rect">
            <a:avLst/>
          </a:prstGeom>
          <a:noFill/>
        </p:spPr>
      </p:pic>
      <p:sp>
        <p:nvSpPr>
          <p:cNvPr id="6" name="TextBox 5"/>
          <p:cNvSpPr txBox="1"/>
          <p:nvPr/>
        </p:nvSpPr>
        <p:spPr>
          <a:xfrm>
            <a:off x="1619672" y="5354052"/>
            <a:ext cx="444352" cy="523220"/>
          </a:xfrm>
          <a:prstGeom prst="rect">
            <a:avLst/>
          </a:prstGeom>
          <a:noFill/>
        </p:spPr>
        <p:txBody>
          <a:bodyPr wrap="none" rtlCol="0">
            <a:spAutoFit/>
          </a:bodyPr>
          <a:lstStyle/>
          <a:p>
            <a:r>
              <a:rPr lang="en-AU" sz="2800" b="1" dirty="0" smtClean="0"/>
              <a:t>A</a:t>
            </a:r>
            <a:endParaRPr lang="en-AU" sz="2800" b="1" dirty="0"/>
          </a:p>
        </p:txBody>
      </p:sp>
      <p:sp>
        <p:nvSpPr>
          <p:cNvPr id="7" name="TextBox 6"/>
          <p:cNvSpPr txBox="1"/>
          <p:nvPr/>
        </p:nvSpPr>
        <p:spPr>
          <a:xfrm>
            <a:off x="4499992" y="4653136"/>
            <a:ext cx="444352" cy="523220"/>
          </a:xfrm>
          <a:prstGeom prst="rect">
            <a:avLst/>
          </a:prstGeom>
          <a:noFill/>
        </p:spPr>
        <p:txBody>
          <a:bodyPr wrap="none" rtlCol="0">
            <a:spAutoFit/>
          </a:bodyPr>
          <a:lstStyle/>
          <a:p>
            <a:r>
              <a:rPr lang="en-AU" sz="2800" b="1" dirty="0" smtClean="0"/>
              <a:t>B</a:t>
            </a:r>
            <a:endParaRPr lang="en-AU" sz="2800" b="1" dirty="0"/>
          </a:p>
        </p:txBody>
      </p:sp>
      <p:sp>
        <p:nvSpPr>
          <p:cNvPr id="8" name="TextBox 7"/>
          <p:cNvSpPr txBox="1"/>
          <p:nvPr/>
        </p:nvSpPr>
        <p:spPr>
          <a:xfrm>
            <a:off x="6588224" y="3284984"/>
            <a:ext cx="444352" cy="523220"/>
          </a:xfrm>
          <a:prstGeom prst="rect">
            <a:avLst/>
          </a:prstGeom>
          <a:noFill/>
        </p:spPr>
        <p:txBody>
          <a:bodyPr wrap="none" rtlCol="0">
            <a:spAutoFit/>
          </a:bodyPr>
          <a:lstStyle/>
          <a:p>
            <a:r>
              <a:rPr lang="en-AU" sz="2800" b="1" dirty="0" smtClean="0"/>
              <a:t>C</a:t>
            </a:r>
            <a:endParaRPr lang="en-AU"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http://upload.wikimedia.org/wikibooks/en/4/41/Fhsst_rectmot11.png"/>
          <p:cNvPicPr>
            <a:picLocks noChangeAspect="1" noChangeArrowheads="1"/>
          </p:cNvPicPr>
          <p:nvPr/>
        </p:nvPicPr>
        <p:blipFill>
          <a:blip r:embed="rId2"/>
          <a:srcRect/>
          <a:stretch>
            <a:fillRect/>
          </a:stretch>
        </p:blipFill>
        <p:spPr bwMode="auto">
          <a:xfrm>
            <a:off x="2202" y="1225364"/>
            <a:ext cx="9178310" cy="6699619"/>
          </a:xfrm>
          <a:prstGeom prst="rect">
            <a:avLst/>
          </a:prstGeom>
          <a:noFill/>
        </p:spPr>
      </p:pic>
      <p:sp>
        <p:nvSpPr>
          <p:cNvPr id="2" name="Title 1"/>
          <p:cNvSpPr>
            <a:spLocks noGrp="1"/>
          </p:cNvSpPr>
          <p:nvPr>
            <p:ph type="title"/>
          </p:nvPr>
        </p:nvSpPr>
        <p:spPr>
          <a:xfrm>
            <a:off x="219075" y="142860"/>
            <a:ext cx="3567107" cy="1143000"/>
          </a:xfrm>
        </p:spPr>
        <p:txBody>
          <a:bodyPr/>
          <a:lstStyle/>
          <a:p>
            <a:r>
              <a:rPr lang="en-AU" dirty="0" smtClean="0"/>
              <a:t>Velocity Graph</a:t>
            </a:r>
            <a:endParaRPr lang="en-AU" dirty="0"/>
          </a:p>
        </p:txBody>
      </p:sp>
      <p:sp>
        <p:nvSpPr>
          <p:cNvPr id="6" name="TextBox 5"/>
          <p:cNvSpPr txBox="1"/>
          <p:nvPr/>
        </p:nvSpPr>
        <p:spPr>
          <a:xfrm>
            <a:off x="2195736" y="5445224"/>
            <a:ext cx="444352" cy="523220"/>
          </a:xfrm>
          <a:prstGeom prst="rect">
            <a:avLst/>
          </a:prstGeom>
          <a:noFill/>
        </p:spPr>
        <p:txBody>
          <a:bodyPr wrap="none" rtlCol="0">
            <a:spAutoFit/>
          </a:bodyPr>
          <a:lstStyle/>
          <a:p>
            <a:r>
              <a:rPr lang="en-AU" sz="2800" b="1" dirty="0" smtClean="0"/>
              <a:t>A</a:t>
            </a:r>
            <a:endParaRPr lang="en-AU" sz="2800" b="1" dirty="0"/>
          </a:p>
        </p:txBody>
      </p:sp>
      <p:sp>
        <p:nvSpPr>
          <p:cNvPr id="7" name="TextBox 6"/>
          <p:cNvSpPr txBox="1"/>
          <p:nvPr/>
        </p:nvSpPr>
        <p:spPr>
          <a:xfrm>
            <a:off x="4281670" y="4318499"/>
            <a:ext cx="444352" cy="523220"/>
          </a:xfrm>
          <a:prstGeom prst="rect">
            <a:avLst/>
          </a:prstGeom>
          <a:noFill/>
        </p:spPr>
        <p:txBody>
          <a:bodyPr wrap="none" rtlCol="0">
            <a:spAutoFit/>
          </a:bodyPr>
          <a:lstStyle/>
          <a:p>
            <a:r>
              <a:rPr lang="en-AU" sz="2800" b="1" dirty="0" smtClean="0"/>
              <a:t>B</a:t>
            </a:r>
            <a:endParaRPr lang="en-AU" sz="2800" b="1" dirty="0"/>
          </a:p>
        </p:txBody>
      </p:sp>
      <p:sp>
        <p:nvSpPr>
          <p:cNvPr id="8" name="TextBox 7"/>
          <p:cNvSpPr txBox="1"/>
          <p:nvPr/>
        </p:nvSpPr>
        <p:spPr>
          <a:xfrm>
            <a:off x="6588224" y="3140968"/>
            <a:ext cx="444352" cy="523220"/>
          </a:xfrm>
          <a:prstGeom prst="rect">
            <a:avLst/>
          </a:prstGeom>
          <a:noFill/>
        </p:spPr>
        <p:txBody>
          <a:bodyPr wrap="none" rtlCol="0">
            <a:spAutoFit/>
          </a:bodyPr>
          <a:lstStyle/>
          <a:p>
            <a:r>
              <a:rPr lang="en-AU" sz="2800" b="1" dirty="0" smtClean="0"/>
              <a:t>C</a:t>
            </a:r>
            <a:endParaRPr lang="en-AU" sz="28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descr="http://upload.wikimedia.org/wikibooks/en/4/47/Fhsst_rectmot12.png"/>
          <p:cNvPicPr>
            <a:picLocks noChangeAspect="1" noChangeArrowheads="1"/>
          </p:cNvPicPr>
          <p:nvPr/>
        </p:nvPicPr>
        <p:blipFill>
          <a:blip r:embed="rId2"/>
          <a:srcRect/>
          <a:stretch>
            <a:fillRect/>
          </a:stretch>
        </p:blipFill>
        <p:spPr bwMode="auto">
          <a:xfrm>
            <a:off x="-36512" y="1412776"/>
            <a:ext cx="9144000" cy="6134241"/>
          </a:xfrm>
          <a:prstGeom prst="rect">
            <a:avLst/>
          </a:prstGeom>
          <a:noFill/>
        </p:spPr>
      </p:pic>
      <p:sp>
        <p:nvSpPr>
          <p:cNvPr id="2" name="Title 1"/>
          <p:cNvSpPr>
            <a:spLocks noGrp="1"/>
          </p:cNvSpPr>
          <p:nvPr>
            <p:ph type="title"/>
          </p:nvPr>
        </p:nvSpPr>
        <p:spPr>
          <a:xfrm>
            <a:off x="219075" y="142860"/>
            <a:ext cx="3567107" cy="1143000"/>
          </a:xfrm>
        </p:spPr>
        <p:txBody>
          <a:bodyPr/>
          <a:lstStyle/>
          <a:p>
            <a:r>
              <a:rPr lang="en-AU" dirty="0" smtClean="0"/>
              <a:t>Acceleration Graph</a:t>
            </a:r>
            <a:endParaRPr lang="en-AU" dirty="0"/>
          </a:p>
        </p:txBody>
      </p:sp>
      <p:sp>
        <p:nvSpPr>
          <p:cNvPr id="6" name="TextBox 5"/>
          <p:cNvSpPr txBox="1"/>
          <p:nvPr/>
        </p:nvSpPr>
        <p:spPr>
          <a:xfrm>
            <a:off x="2051720" y="5301208"/>
            <a:ext cx="444352" cy="523220"/>
          </a:xfrm>
          <a:prstGeom prst="rect">
            <a:avLst/>
          </a:prstGeom>
          <a:noFill/>
        </p:spPr>
        <p:txBody>
          <a:bodyPr wrap="none" rtlCol="0">
            <a:spAutoFit/>
          </a:bodyPr>
          <a:lstStyle/>
          <a:p>
            <a:r>
              <a:rPr lang="en-AU" sz="2800" b="1" dirty="0" smtClean="0"/>
              <a:t>A</a:t>
            </a:r>
            <a:endParaRPr lang="en-AU" sz="2800" b="1" dirty="0"/>
          </a:p>
        </p:txBody>
      </p:sp>
      <p:sp>
        <p:nvSpPr>
          <p:cNvPr id="7" name="TextBox 6"/>
          <p:cNvSpPr txBox="1"/>
          <p:nvPr/>
        </p:nvSpPr>
        <p:spPr>
          <a:xfrm>
            <a:off x="4415680" y="3717032"/>
            <a:ext cx="444352" cy="523220"/>
          </a:xfrm>
          <a:prstGeom prst="rect">
            <a:avLst/>
          </a:prstGeom>
          <a:noFill/>
        </p:spPr>
        <p:txBody>
          <a:bodyPr wrap="none" rtlCol="0">
            <a:spAutoFit/>
          </a:bodyPr>
          <a:lstStyle/>
          <a:p>
            <a:r>
              <a:rPr lang="en-AU" sz="2800" b="1" dirty="0" smtClean="0"/>
              <a:t>B</a:t>
            </a:r>
            <a:endParaRPr lang="en-AU" sz="2800" b="1" dirty="0"/>
          </a:p>
        </p:txBody>
      </p:sp>
      <p:sp>
        <p:nvSpPr>
          <p:cNvPr id="8" name="TextBox 7"/>
          <p:cNvSpPr txBox="1"/>
          <p:nvPr/>
        </p:nvSpPr>
        <p:spPr>
          <a:xfrm>
            <a:off x="6719936" y="5301208"/>
            <a:ext cx="444352" cy="523220"/>
          </a:xfrm>
          <a:prstGeom prst="rect">
            <a:avLst/>
          </a:prstGeom>
          <a:noFill/>
        </p:spPr>
        <p:txBody>
          <a:bodyPr wrap="none" rtlCol="0">
            <a:spAutoFit/>
          </a:bodyPr>
          <a:lstStyle/>
          <a:p>
            <a:r>
              <a:rPr lang="en-AU" sz="2800" b="1" dirty="0" smtClean="0"/>
              <a:t>C</a:t>
            </a:r>
            <a:endParaRPr lang="en-AU"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Linking Graphs</a:t>
            </a:r>
            <a:endParaRPr lang="en-AU" dirty="0"/>
          </a:p>
        </p:txBody>
      </p:sp>
      <p:sp>
        <p:nvSpPr>
          <p:cNvPr id="3" name="Content Placeholder 2"/>
          <p:cNvSpPr>
            <a:spLocks noGrp="1"/>
          </p:cNvSpPr>
          <p:nvPr>
            <p:ph idx="1"/>
          </p:nvPr>
        </p:nvSpPr>
        <p:spPr>
          <a:xfrm>
            <a:off x="263525" y="1142984"/>
            <a:ext cx="5022855" cy="5381644"/>
          </a:xfrm>
        </p:spPr>
        <p:txBody>
          <a:bodyPr/>
          <a:lstStyle/>
          <a:p>
            <a:r>
              <a:rPr lang="en-AU" sz="2800" dirty="0" smtClean="0"/>
              <a:t>All three graphs looked at are telling the same story, just from a different perspective. </a:t>
            </a:r>
          </a:p>
          <a:p>
            <a:r>
              <a:rPr lang="en-AU" sz="2800" dirty="0" smtClean="0"/>
              <a:t>Often the displacement graph is the most informative.</a:t>
            </a:r>
          </a:p>
          <a:p>
            <a:r>
              <a:rPr lang="en-AU" sz="2800" dirty="0" smtClean="0"/>
              <a:t>So recap.</a:t>
            </a:r>
          </a:p>
          <a:p>
            <a:pPr marL="514350" indent="-514350">
              <a:buAutoNum type="alphaLcParenR"/>
            </a:pPr>
            <a:r>
              <a:rPr lang="en-AU" sz="2800" dirty="0" smtClean="0"/>
              <a:t>Not moving</a:t>
            </a:r>
          </a:p>
          <a:p>
            <a:pPr marL="514350" indent="-514350">
              <a:buAutoNum type="alphaLcParenR"/>
            </a:pPr>
            <a:r>
              <a:rPr lang="en-AU" sz="2800" dirty="0" smtClean="0"/>
              <a:t>Accelerating</a:t>
            </a:r>
          </a:p>
          <a:p>
            <a:pPr marL="514350" indent="-514350">
              <a:buAutoNum type="alphaLcParenR"/>
            </a:pPr>
            <a:r>
              <a:rPr lang="en-AU" sz="2800" dirty="0" smtClean="0"/>
              <a:t>Constant velocity</a:t>
            </a:r>
            <a:endParaRPr lang="en-AU" sz="2800" dirty="0"/>
          </a:p>
        </p:txBody>
      </p:sp>
      <p:pic>
        <p:nvPicPr>
          <p:cNvPr id="4" name="Picture 2" descr="http://upload.wikimedia.org/wikibooks/en/7/7c/Fhsst_rectmot10.png"/>
          <p:cNvPicPr>
            <a:picLocks noChangeAspect="1" noChangeArrowheads="1"/>
          </p:cNvPicPr>
          <p:nvPr/>
        </p:nvPicPr>
        <p:blipFill>
          <a:blip r:embed="rId2"/>
          <a:srcRect/>
          <a:stretch>
            <a:fillRect/>
          </a:stretch>
        </p:blipFill>
        <p:spPr bwMode="auto">
          <a:xfrm>
            <a:off x="5509364" y="-428652"/>
            <a:ext cx="3634636" cy="3152590"/>
          </a:xfrm>
          <a:prstGeom prst="rect">
            <a:avLst/>
          </a:prstGeom>
          <a:noFill/>
        </p:spPr>
      </p:pic>
      <p:pic>
        <p:nvPicPr>
          <p:cNvPr id="5" name="Picture 2" descr="http://upload.wikimedia.org/wikibooks/en/4/41/Fhsst_rectmot11.png"/>
          <p:cNvPicPr>
            <a:picLocks noChangeAspect="1" noChangeArrowheads="1"/>
          </p:cNvPicPr>
          <p:nvPr/>
        </p:nvPicPr>
        <p:blipFill>
          <a:blip r:embed="rId3"/>
          <a:srcRect/>
          <a:stretch>
            <a:fillRect/>
          </a:stretch>
        </p:blipFill>
        <p:spPr bwMode="auto">
          <a:xfrm>
            <a:off x="5556570" y="2310588"/>
            <a:ext cx="3587430" cy="2618610"/>
          </a:xfrm>
          <a:prstGeom prst="rect">
            <a:avLst/>
          </a:prstGeom>
          <a:noFill/>
        </p:spPr>
      </p:pic>
      <p:pic>
        <p:nvPicPr>
          <p:cNvPr id="6" name="Picture 2" descr="http://upload.wikimedia.org/wikibooks/en/4/47/Fhsst_rectmot12.png"/>
          <p:cNvPicPr>
            <a:picLocks noChangeAspect="1" noChangeArrowheads="1"/>
          </p:cNvPicPr>
          <p:nvPr/>
        </p:nvPicPr>
        <p:blipFill>
          <a:blip r:embed="rId4"/>
          <a:srcRect/>
          <a:stretch>
            <a:fillRect/>
          </a:stretch>
        </p:blipFill>
        <p:spPr bwMode="auto">
          <a:xfrm>
            <a:off x="5575995" y="4500570"/>
            <a:ext cx="3639475" cy="2500330"/>
          </a:xfrm>
          <a:prstGeom prst="rect">
            <a:avLst/>
          </a:prstGeom>
          <a:noFill/>
        </p:spPr>
      </p:pic>
      <p:cxnSp>
        <p:nvCxnSpPr>
          <p:cNvPr id="8" name="Straight Connector 7"/>
          <p:cNvCxnSpPr/>
          <p:nvPr/>
        </p:nvCxnSpPr>
        <p:spPr bwMode="auto">
          <a:xfrm rot="16200000" flipH="1">
            <a:off x="3894306" y="3606628"/>
            <a:ext cx="6143665" cy="73368"/>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10" name="Straight Connector 9"/>
          <p:cNvCxnSpPr/>
          <p:nvPr/>
        </p:nvCxnSpPr>
        <p:spPr bwMode="auto">
          <a:xfrm rot="16200000" flipH="1">
            <a:off x="4750595" y="3607594"/>
            <a:ext cx="6143667" cy="71437"/>
          </a:xfrm>
          <a:prstGeom prst="line">
            <a:avLst/>
          </a:prstGeom>
          <a:solidFill>
            <a:schemeClr val="accent1"/>
          </a:solidFill>
          <a:ln w="28575" cap="flat" cmpd="sng" algn="ctr">
            <a:solidFill>
              <a:srgbClr val="00B0F0"/>
            </a:solidFill>
            <a:prstDash val="dash"/>
            <a:round/>
            <a:headEnd type="none" w="med" len="med"/>
            <a:tailEnd type="none" w="med" len="med"/>
          </a:ln>
          <a:effectLst/>
        </p:spPr>
      </p:cxnSp>
      <p:cxnSp>
        <p:nvCxnSpPr>
          <p:cNvPr id="18" name="Straight Connector 17"/>
          <p:cNvCxnSpPr/>
          <p:nvPr/>
        </p:nvCxnSpPr>
        <p:spPr bwMode="auto">
          <a:xfrm rot="16200000" flipH="1">
            <a:off x="5608818" y="3606629"/>
            <a:ext cx="6143665" cy="73368"/>
          </a:xfrm>
          <a:prstGeom prst="line">
            <a:avLst/>
          </a:prstGeom>
          <a:solidFill>
            <a:schemeClr val="accent1"/>
          </a:solidFill>
          <a:ln w="28575" cap="flat" cmpd="sng" algn="ctr">
            <a:solidFill>
              <a:srgbClr val="00B0F0"/>
            </a:solidFill>
            <a:prstDash val="dash"/>
            <a:round/>
            <a:headEnd type="none" w="med" len="med"/>
            <a:tailEnd type="none" w="med" len="med"/>
          </a:ln>
          <a:effectLst/>
        </p:spPr>
      </p:cxnSp>
      <p:sp>
        <p:nvSpPr>
          <p:cNvPr id="19" name="TextBox 18"/>
          <p:cNvSpPr txBox="1"/>
          <p:nvPr/>
        </p:nvSpPr>
        <p:spPr>
          <a:xfrm>
            <a:off x="6286512" y="1500174"/>
            <a:ext cx="285752" cy="369332"/>
          </a:xfrm>
          <a:prstGeom prst="rect">
            <a:avLst/>
          </a:prstGeom>
          <a:noFill/>
        </p:spPr>
        <p:txBody>
          <a:bodyPr wrap="square" rtlCol="0">
            <a:spAutoFit/>
          </a:bodyPr>
          <a:lstStyle/>
          <a:p>
            <a:r>
              <a:rPr lang="en-AU" b="1" dirty="0" smtClean="0">
                <a:solidFill>
                  <a:srgbClr val="FF0000"/>
                </a:solidFill>
              </a:rPr>
              <a:t>A</a:t>
            </a:r>
            <a:endParaRPr lang="en-AU" b="1" dirty="0">
              <a:solidFill>
                <a:srgbClr val="FF0000"/>
              </a:solidFill>
            </a:endParaRPr>
          </a:p>
        </p:txBody>
      </p:sp>
      <p:sp>
        <p:nvSpPr>
          <p:cNvPr id="20" name="TextBox 19"/>
          <p:cNvSpPr txBox="1"/>
          <p:nvPr/>
        </p:nvSpPr>
        <p:spPr>
          <a:xfrm>
            <a:off x="6286512" y="3845486"/>
            <a:ext cx="285752" cy="369332"/>
          </a:xfrm>
          <a:prstGeom prst="rect">
            <a:avLst/>
          </a:prstGeom>
          <a:noFill/>
        </p:spPr>
        <p:txBody>
          <a:bodyPr wrap="square" rtlCol="0">
            <a:spAutoFit/>
          </a:bodyPr>
          <a:lstStyle/>
          <a:p>
            <a:r>
              <a:rPr lang="en-AU" b="1" dirty="0" smtClean="0">
                <a:solidFill>
                  <a:srgbClr val="FF0000"/>
                </a:solidFill>
              </a:rPr>
              <a:t>A</a:t>
            </a:r>
            <a:endParaRPr lang="en-AU" b="1" dirty="0">
              <a:solidFill>
                <a:srgbClr val="FF0000"/>
              </a:solidFill>
            </a:endParaRPr>
          </a:p>
        </p:txBody>
      </p:sp>
      <p:sp>
        <p:nvSpPr>
          <p:cNvPr id="21" name="TextBox 20"/>
          <p:cNvSpPr txBox="1"/>
          <p:nvPr/>
        </p:nvSpPr>
        <p:spPr>
          <a:xfrm>
            <a:off x="6286512" y="5929330"/>
            <a:ext cx="285752" cy="369332"/>
          </a:xfrm>
          <a:prstGeom prst="rect">
            <a:avLst/>
          </a:prstGeom>
          <a:noFill/>
        </p:spPr>
        <p:txBody>
          <a:bodyPr wrap="square" rtlCol="0">
            <a:spAutoFit/>
          </a:bodyPr>
          <a:lstStyle/>
          <a:p>
            <a:r>
              <a:rPr lang="en-AU" b="1" dirty="0" smtClean="0">
                <a:solidFill>
                  <a:srgbClr val="FF0000"/>
                </a:solidFill>
              </a:rPr>
              <a:t>A</a:t>
            </a:r>
            <a:endParaRPr lang="en-AU" b="1" dirty="0">
              <a:solidFill>
                <a:srgbClr val="FF0000"/>
              </a:solidFill>
            </a:endParaRPr>
          </a:p>
        </p:txBody>
      </p:sp>
      <p:sp>
        <p:nvSpPr>
          <p:cNvPr id="22" name="TextBox 21"/>
          <p:cNvSpPr txBox="1"/>
          <p:nvPr/>
        </p:nvSpPr>
        <p:spPr>
          <a:xfrm>
            <a:off x="7143768" y="1202280"/>
            <a:ext cx="285752" cy="369332"/>
          </a:xfrm>
          <a:prstGeom prst="rect">
            <a:avLst/>
          </a:prstGeom>
          <a:noFill/>
        </p:spPr>
        <p:txBody>
          <a:bodyPr wrap="square" rtlCol="0">
            <a:spAutoFit/>
          </a:bodyPr>
          <a:lstStyle/>
          <a:p>
            <a:r>
              <a:rPr lang="en-AU" b="1" dirty="0" smtClean="0">
                <a:solidFill>
                  <a:srgbClr val="FF0000"/>
                </a:solidFill>
              </a:rPr>
              <a:t>B</a:t>
            </a:r>
            <a:endParaRPr lang="en-AU" b="1" dirty="0">
              <a:solidFill>
                <a:srgbClr val="FF0000"/>
              </a:solidFill>
            </a:endParaRPr>
          </a:p>
        </p:txBody>
      </p:sp>
      <p:sp>
        <p:nvSpPr>
          <p:cNvPr id="23" name="TextBox 22"/>
          <p:cNvSpPr txBox="1"/>
          <p:nvPr/>
        </p:nvSpPr>
        <p:spPr>
          <a:xfrm>
            <a:off x="7143768" y="3416858"/>
            <a:ext cx="285752" cy="369332"/>
          </a:xfrm>
          <a:prstGeom prst="rect">
            <a:avLst/>
          </a:prstGeom>
          <a:noFill/>
        </p:spPr>
        <p:txBody>
          <a:bodyPr wrap="square" rtlCol="0">
            <a:spAutoFit/>
          </a:bodyPr>
          <a:lstStyle/>
          <a:p>
            <a:r>
              <a:rPr lang="en-AU" b="1" dirty="0" smtClean="0">
                <a:solidFill>
                  <a:srgbClr val="FF0000"/>
                </a:solidFill>
              </a:rPr>
              <a:t>B</a:t>
            </a:r>
            <a:endParaRPr lang="en-AU" b="1" dirty="0">
              <a:solidFill>
                <a:srgbClr val="FF0000"/>
              </a:solidFill>
            </a:endParaRPr>
          </a:p>
        </p:txBody>
      </p:sp>
      <p:sp>
        <p:nvSpPr>
          <p:cNvPr id="24" name="TextBox 23"/>
          <p:cNvSpPr txBox="1"/>
          <p:nvPr/>
        </p:nvSpPr>
        <p:spPr>
          <a:xfrm>
            <a:off x="7143768" y="5345684"/>
            <a:ext cx="285752" cy="369332"/>
          </a:xfrm>
          <a:prstGeom prst="rect">
            <a:avLst/>
          </a:prstGeom>
          <a:noFill/>
        </p:spPr>
        <p:txBody>
          <a:bodyPr wrap="square" rtlCol="0">
            <a:spAutoFit/>
          </a:bodyPr>
          <a:lstStyle/>
          <a:p>
            <a:r>
              <a:rPr lang="en-AU" b="1" dirty="0" smtClean="0">
                <a:solidFill>
                  <a:srgbClr val="FF0000"/>
                </a:solidFill>
              </a:rPr>
              <a:t>B</a:t>
            </a:r>
            <a:endParaRPr lang="en-AU" b="1" dirty="0">
              <a:solidFill>
                <a:srgbClr val="FF0000"/>
              </a:solidFill>
            </a:endParaRPr>
          </a:p>
        </p:txBody>
      </p:sp>
      <p:sp>
        <p:nvSpPr>
          <p:cNvPr id="25" name="TextBox 24"/>
          <p:cNvSpPr txBox="1"/>
          <p:nvPr/>
        </p:nvSpPr>
        <p:spPr>
          <a:xfrm>
            <a:off x="8072462" y="500042"/>
            <a:ext cx="285752" cy="369332"/>
          </a:xfrm>
          <a:prstGeom prst="rect">
            <a:avLst/>
          </a:prstGeom>
          <a:noFill/>
        </p:spPr>
        <p:txBody>
          <a:bodyPr wrap="square" rtlCol="0">
            <a:spAutoFit/>
          </a:bodyPr>
          <a:lstStyle/>
          <a:p>
            <a:r>
              <a:rPr lang="en-AU" b="1" dirty="0" smtClean="0">
                <a:solidFill>
                  <a:srgbClr val="FF0000"/>
                </a:solidFill>
              </a:rPr>
              <a:t>C</a:t>
            </a:r>
            <a:endParaRPr lang="en-AU" b="1" dirty="0">
              <a:solidFill>
                <a:srgbClr val="FF0000"/>
              </a:solidFill>
            </a:endParaRPr>
          </a:p>
        </p:txBody>
      </p:sp>
      <p:sp>
        <p:nvSpPr>
          <p:cNvPr id="26" name="TextBox 25"/>
          <p:cNvSpPr txBox="1"/>
          <p:nvPr/>
        </p:nvSpPr>
        <p:spPr>
          <a:xfrm>
            <a:off x="8072462" y="2928934"/>
            <a:ext cx="285752" cy="369332"/>
          </a:xfrm>
          <a:prstGeom prst="rect">
            <a:avLst/>
          </a:prstGeom>
          <a:noFill/>
        </p:spPr>
        <p:txBody>
          <a:bodyPr wrap="square" rtlCol="0">
            <a:spAutoFit/>
          </a:bodyPr>
          <a:lstStyle/>
          <a:p>
            <a:r>
              <a:rPr lang="en-AU" b="1" dirty="0" smtClean="0">
                <a:solidFill>
                  <a:srgbClr val="FF0000"/>
                </a:solidFill>
              </a:rPr>
              <a:t>C</a:t>
            </a:r>
            <a:endParaRPr lang="en-AU" b="1" dirty="0">
              <a:solidFill>
                <a:srgbClr val="FF0000"/>
              </a:solidFill>
            </a:endParaRPr>
          </a:p>
        </p:txBody>
      </p:sp>
      <p:sp>
        <p:nvSpPr>
          <p:cNvPr id="27" name="TextBox 26"/>
          <p:cNvSpPr txBox="1"/>
          <p:nvPr/>
        </p:nvSpPr>
        <p:spPr>
          <a:xfrm>
            <a:off x="8072462" y="5929330"/>
            <a:ext cx="285752" cy="369332"/>
          </a:xfrm>
          <a:prstGeom prst="rect">
            <a:avLst/>
          </a:prstGeom>
          <a:noFill/>
        </p:spPr>
        <p:txBody>
          <a:bodyPr wrap="square" rtlCol="0">
            <a:spAutoFit/>
          </a:bodyPr>
          <a:lstStyle/>
          <a:p>
            <a:r>
              <a:rPr lang="en-AU" b="1" dirty="0" smtClean="0">
                <a:solidFill>
                  <a:srgbClr val="FF0000"/>
                </a:solidFill>
              </a:rPr>
              <a:t>C</a:t>
            </a:r>
            <a:endParaRPr lang="en-AU" b="1" dirty="0">
              <a:solidFill>
                <a:srgbClr val="FF0000"/>
              </a:solidFill>
            </a:endParaRPr>
          </a:p>
        </p:txBody>
      </p:sp>
    </p:spTree>
    <p:extLst>
      <p:ext uri="{BB962C8B-B14F-4D97-AF65-F5344CB8AC3E}">
        <p14:creationId xmlns:p14="http://schemas.microsoft.com/office/powerpoint/2010/main" val="116147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Linking Graphs</a:t>
            </a:r>
            <a:endParaRPr lang="en-AU" dirty="0"/>
          </a:p>
        </p:txBody>
      </p:sp>
      <p:sp>
        <p:nvSpPr>
          <p:cNvPr id="3" name="Content Placeholder 2"/>
          <p:cNvSpPr>
            <a:spLocks noGrp="1"/>
          </p:cNvSpPr>
          <p:nvPr>
            <p:ph idx="1"/>
          </p:nvPr>
        </p:nvSpPr>
        <p:spPr>
          <a:xfrm>
            <a:off x="214282" y="1142984"/>
            <a:ext cx="5022855" cy="5381644"/>
          </a:xfrm>
        </p:spPr>
        <p:txBody>
          <a:bodyPr/>
          <a:lstStyle/>
          <a:p>
            <a:r>
              <a:rPr lang="en-AU" sz="2800" dirty="0" smtClean="0"/>
              <a:t>Describe these.</a:t>
            </a:r>
            <a:endParaRPr lang="en-AU" sz="2800" dirty="0"/>
          </a:p>
        </p:txBody>
      </p:sp>
      <p:pic>
        <p:nvPicPr>
          <p:cNvPr id="98306" name="Picture 2"/>
          <p:cNvPicPr>
            <a:picLocks noChangeAspect="1" noChangeArrowheads="1"/>
          </p:cNvPicPr>
          <p:nvPr/>
        </p:nvPicPr>
        <p:blipFill>
          <a:blip r:embed="rId2"/>
          <a:srcRect/>
          <a:stretch>
            <a:fillRect/>
          </a:stretch>
        </p:blipFill>
        <p:spPr bwMode="auto">
          <a:xfrm>
            <a:off x="5810250" y="0"/>
            <a:ext cx="3333750" cy="6858047"/>
          </a:xfrm>
          <a:prstGeom prst="rect">
            <a:avLst/>
          </a:prstGeom>
          <a:noFill/>
          <a:ln w="9525">
            <a:noFill/>
            <a:miter lim="800000"/>
            <a:headEnd/>
            <a:tailEnd/>
          </a:ln>
          <a:effectLst/>
        </p:spPr>
      </p:pic>
      <p:sp>
        <p:nvSpPr>
          <p:cNvPr id="28" name="Rectangle 27"/>
          <p:cNvSpPr/>
          <p:nvPr/>
        </p:nvSpPr>
        <p:spPr bwMode="auto">
          <a:xfrm>
            <a:off x="6000760" y="5214950"/>
            <a:ext cx="3143240" cy="164305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8062970" y="1928826"/>
            <a:ext cx="1081030" cy="3214686"/>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1484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7477125" cy="1143000"/>
          </a:xfrm>
        </p:spPr>
        <p:txBody>
          <a:bodyPr/>
          <a:lstStyle/>
          <a:p>
            <a:r>
              <a:rPr lang="en-AU" dirty="0" smtClean="0"/>
              <a:t>Example 7.2e</a:t>
            </a:r>
            <a:endParaRPr lang="en-AU" dirty="0"/>
          </a:p>
        </p:txBody>
      </p:sp>
      <p:sp>
        <p:nvSpPr>
          <p:cNvPr id="3" name="Content Placeholder 2"/>
          <p:cNvSpPr>
            <a:spLocks noGrp="1"/>
          </p:cNvSpPr>
          <p:nvPr>
            <p:ph idx="1"/>
          </p:nvPr>
        </p:nvSpPr>
        <p:spPr>
          <a:xfrm>
            <a:off x="142844" y="857232"/>
            <a:ext cx="8858311" cy="3571899"/>
          </a:xfrm>
          <a:solidFill>
            <a:schemeClr val="bg1"/>
          </a:solidFill>
        </p:spPr>
        <p:txBody>
          <a:bodyPr/>
          <a:lstStyle/>
          <a:p>
            <a:pPr>
              <a:buNone/>
            </a:pPr>
            <a:r>
              <a:rPr lang="en-AU" sz="2400" dirty="0" smtClean="0"/>
              <a:t>The velocity-time graph below describes the motion of a car as it travels due south through an intersection. The car was stationary for 6.0 s while the traffic lights were red.</a:t>
            </a:r>
          </a:p>
          <a:p>
            <a:pPr>
              <a:buNone/>
            </a:pPr>
            <a:r>
              <a:rPr lang="en-AU" sz="2400" dirty="0" smtClean="0"/>
              <a:t>(a) What was the displacement of the car during the interval in which it was slowing down?</a:t>
            </a:r>
          </a:p>
          <a:p>
            <a:pPr>
              <a:buNone/>
            </a:pPr>
            <a:r>
              <a:rPr lang="en-AU" sz="2400" dirty="0" smtClean="0"/>
              <a:t>(b) What was the average acceleration of the car during the first 4.0 s after the </a:t>
            </a:r>
          </a:p>
          <a:p>
            <a:pPr>
              <a:spcBef>
                <a:spcPts val="0"/>
              </a:spcBef>
              <a:buNone/>
            </a:pPr>
            <a:r>
              <a:rPr lang="en-AU" sz="2400" dirty="0" smtClean="0"/>
              <a:t>	lights turned </a:t>
            </a:r>
          </a:p>
          <a:p>
            <a:pPr>
              <a:spcBef>
                <a:spcPts val="0"/>
              </a:spcBef>
              <a:buNone/>
            </a:pPr>
            <a:r>
              <a:rPr lang="en-AU" sz="2400" dirty="0" smtClean="0"/>
              <a:t>	green?</a:t>
            </a:r>
          </a:p>
          <a:p>
            <a:pPr>
              <a:spcBef>
                <a:spcPts val="576"/>
              </a:spcBef>
              <a:buNone/>
            </a:pPr>
            <a:r>
              <a:rPr lang="en-AU" sz="2400" dirty="0" smtClean="0"/>
              <a:t>(c) Determine the </a:t>
            </a:r>
          </a:p>
          <a:p>
            <a:pPr>
              <a:spcBef>
                <a:spcPts val="0"/>
              </a:spcBef>
              <a:buNone/>
            </a:pPr>
            <a:r>
              <a:rPr lang="en-AU" sz="2400" dirty="0" smtClean="0"/>
              <a:t>	average velocity </a:t>
            </a:r>
          </a:p>
          <a:p>
            <a:pPr>
              <a:spcBef>
                <a:spcPts val="0"/>
              </a:spcBef>
              <a:buNone/>
            </a:pPr>
            <a:r>
              <a:rPr lang="en-AU" sz="2400" dirty="0" smtClean="0"/>
              <a:t>	of the car during </a:t>
            </a:r>
          </a:p>
          <a:p>
            <a:pPr>
              <a:spcBef>
                <a:spcPts val="0"/>
              </a:spcBef>
              <a:buNone/>
            </a:pPr>
            <a:r>
              <a:rPr lang="en-AU" sz="2400" dirty="0" smtClean="0"/>
              <a:t>	the interval </a:t>
            </a:r>
          </a:p>
          <a:p>
            <a:pPr>
              <a:spcBef>
                <a:spcPts val="0"/>
              </a:spcBef>
              <a:buNone/>
            </a:pPr>
            <a:r>
              <a:rPr lang="en-AU" sz="2400" dirty="0" smtClean="0"/>
              <a:t>	described by the </a:t>
            </a:r>
          </a:p>
          <a:p>
            <a:pPr>
              <a:spcBef>
                <a:spcPts val="0"/>
              </a:spcBef>
              <a:buNone/>
            </a:pPr>
            <a:r>
              <a:rPr lang="en-AU" sz="2400" dirty="0" smtClean="0"/>
              <a:t>	graph.</a:t>
            </a:r>
            <a:endParaRPr lang="en-AU" sz="2400" dirty="0"/>
          </a:p>
        </p:txBody>
      </p:sp>
      <p:pic>
        <p:nvPicPr>
          <p:cNvPr id="100354" name="Picture 2"/>
          <p:cNvPicPr>
            <a:picLocks noChangeAspect="1" noChangeArrowheads="1"/>
          </p:cNvPicPr>
          <p:nvPr/>
        </p:nvPicPr>
        <p:blipFill>
          <a:blip r:embed="rId2"/>
          <a:srcRect/>
          <a:stretch>
            <a:fillRect/>
          </a:stretch>
        </p:blipFill>
        <p:spPr bwMode="auto">
          <a:xfrm>
            <a:off x="3079471" y="3286125"/>
            <a:ext cx="6064530" cy="35718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Four Combinations</a:t>
            </a:r>
            <a:endParaRPr lang="en-AU" dirty="0"/>
          </a:p>
        </p:txBody>
      </p:sp>
      <p:pic>
        <p:nvPicPr>
          <p:cNvPr id="82946" name="Picture 2" descr="96_Displacement, Velocity and Acceleration Graphs.png"/>
          <p:cNvPicPr>
            <a:picLocks noChangeAspect="1" noChangeArrowheads="1"/>
          </p:cNvPicPr>
          <p:nvPr/>
        </p:nvPicPr>
        <p:blipFill>
          <a:blip r:embed="rId2"/>
          <a:srcRect/>
          <a:stretch>
            <a:fillRect/>
          </a:stretch>
        </p:blipFill>
        <p:spPr bwMode="auto">
          <a:xfrm>
            <a:off x="142844" y="1357298"/>
            <a:ext cx="8186479" cy="5105409"/>
          </a:xfrm>
          <a:prstGeom prst="rect">
            <a:avLst/>
          </a:prstGeom>
          <a:noFill/>
        </p:spPr>
      </p:pic>
    </p:spTree>
    <p:extLst>
      <p:ext uri="{BB962C8B-B14F-4D97-AF65-F5344CB8AC3E}">
        <p14:creationId xmlns:p14="http://schemas.microsoft.com/office/powerpoint/2010/main" val="569277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500034" y="0"/>
          <a:ext cx="8501122" cy="56436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p:cNvSpPr txBox="1"/>
          <p:nvPr/>
        </p:nvSpPr>
        <p:spPr>
          <a:xfrm rot="16200000">
            <a:off x="-464379" y="3036091"/>
            <a:ext cx="2214578" cy="42862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400" dirty="0" smtClean="0"/>
              <a:t>Distance (m)</a:t>
            </a:r>
            <a:endParaRPr lang="en-AU" sz="2400" dirty="0"/>
          </a:p>
        </p:txBody>
      </p:sp>
      <p:sp>
        <p:nvSpPr>
          <p:cNvPr id="6" name="TextBox 5"/>
          <p:cNvSpPr txBox="1"/>
          <p:nvPr/>
        </p:nvSpPr>
        <p:spPr>
          <a:xfrm>
            <a:off x="285720" y="5643579"/>
            <a:ext cx="8272371" cy="1384995"/>
          </a:xfrm>
          <a:prstGeom prst="rect">
            <a:avLst/>
          </a:prstGeom>
          <a:noFill/>
        </p:spPr>
        <p:txBody>
          <a:bodyPr wrap="square" rtlCol="0">
            <a:spAutoFit/>
          </a:bodyPr>
          <a:lstStyle/>
          <a:p>
            <a:pPr marL="457200" indent="-457200" algn="l">
              <a:buAutoNum type="alphaLcParenR"/>
            </a:pPr>
            <a:r>
              <a:rPr lang="en-AU" sz="2800" dirty="0" smtClean="0"/>
              <a:t>Sketch a velocity versus time graph.</a:t>
            </a:r>
          </a:p>
          <a:p>
            <a:pPr marL="457200" indent="-457200" algn="l">
              <a:buAutoNum type="alphaLcParenR"/>
            </a:pPr>
            <a:r>
              <a:rPr lang="en-AU" sz="2800" dirty="0" smtClean="0"/>
              <a:t>Sketch an acceleration versus time graph.</a:t>
            </a:r>
          </a:p>
          <a:p>
            <a:pPr marL="457200" indent="-457200" algn="l"/>
            <a:endParaRPr lang="en-AU" sz="2800" dirty="0"/>
          </a:p>
        </p:txBody>
      </p:sp>
      <p:sp>
        <p:nvSpPr>
          <p:cNvPr id="7" name="TextBox 6"/>
          <p:cNvSpPr txBox="1"/>
          <p:nvPr/>
        </p:nvSpPr>
        <p:spPr>
          <a:xfrm>
            <a:off x="3253455" y="1428736"/>
            <a:ext cx="389851" cy="461665"/>
          </a:xfrm>
          <a:prstGeom prst="rect">
            <a:avLst/>
          </a:prstGeom>
          <a:noFill/>
        </p:spPr>
        <p:txBody>
          <a:bodyPr wrap="none" rtlCol="0">
            <a:spAutoFit/>
          </a:bodyPr>
          <a:lstStyle/>
          <a:p>
            <a:r>
              <a:rPr lang="en-AU" dirty="0" smtClean="0"/>
              <a:t>A</a:t>
            </a:r>
            <a:endParaRPr lang="en-AU" dirty="0"/>
          </a:p>
        </p:txBody>
      </p:sp>
      <p:sp>
        <p:nvSpPr>
          <p:cNvPr id="8" name="TextBox 7"/>
          <p:cNvSpPr txBox="1"/>
          <p:nvPr/>
        </p:nvSpPr>
        <p:spPr>
          <a:xfrm>
            <a:off x="5429256" y="428604"/>
            <a:ext cx="357190" cy="461665"/>
          </a:xfrm>
          <a:prstGeom prst="rect">
            <a:avLst/>
          </a:prstGeom>
          <a:noFill/>
        </p:spPr>
        <p:txBody>
          <a:bodyPr wrap="square" rtlCol="0">
            <a:spAutoFit/>
          </a:bodyPr>
          <a:lstStyle/>
          <a:p>
            <a:r>
              <a:rPr lang="en-AU" dirty="0" smtClean="0"/>
              <a:t>B</a:t>
            </a:r>
            <a:endParaRPr lang="en-AU" dirty="0"/>
          </a:p>
        </p:txBody>
      </p:sp>
      <p:sp>
        <p:nvSpPr>
          <p:cNvPr id="9" name="TextBox 8"/>
          <p:cNvSpPr txBox="1"/>
          <p:nvPr/>
        </p:nvSpPr>
        <p:spPr>
          <a:xfrm>
            <a:off x="7786710" y="2110079"/>
            <a:ext cx="407484" cy="461665"/>
          </a:xfrm>
          <a:prstGeom prst="rect">
            <a:avLst/>
          </a:prstGeom>
          <a:noFill/>
        </p:spPr>
        <p:txBody>
          <a:bodyPr wrap="none" rtlCol="0">
            <a:spAutoFit/>
          </a:bodyPr>
          <a:lstStyle/>
          <a:p>
            <a:r>
              <a:rPr lang="en-AU" dirty="0" smtClean="0"/>
              <a:t>C</a:t>
            </a:r>
            <a:endParaRPr lang="en-AU" dirty="0"/>
          </a:p>
        </p:txBody>
      </p:sp>
      <p:cxnSp>
        <p:nvCxnSpPr>
          <p:cNvPr id="10" name="Straight Connector 9"/>
          <p:cNvCxnSpPr/>
          <p:nvPr/>
        </p:nvCxnSpPr>
        <p:spPr bwMode="auto">
          <a:xfrm>
            <a:off x="1428728" y="2857496"/>
            <a:ext cx="7286676" cy="1588"/>
          </a:xfrm>
          <a:prstGeom prst="line">
            <a:avLst/>
          </a:prstGeom>
          <a:solidFill>
            <a:schemeClr val="accent1"/>
          </a:solidFill>
          <a:ln w="22225" cap="flat" cmpd="sng" algn="ctr">
            <a:solidFill>
              <a:schemeClr val="tx1"/>
            </a:solidFill>
            <a:prstDash val="solid"/>
            <a:round/>
            <a:headEnd type="none" w="med" len="med"/>
            <a:tailEnd type="none" w="med" len="med"/>
          </a:ln>
          <a:effectLst/>
        </p:spPr>
      </p:cxnSp>
      <p:sp>
        <p:nvSpPr>
          <p:cNvPr id="12" name="TextBox 11"/>
          <p:cNvSpPr txBox="1"/>
          <p:nvPr/>
        </p:nvSpPr>
        <p:spPr>
          <a:xfrm>
            <a:off x="0" y="0"/>
            <a:ext cx="2282997" cy="523220"/>
          </a:xfrm>
          <a:prstGeom prst="rect">
            <a:avLst/>
          </a:prstGeom>
          <a:noFill/>
        </p:spPr>
        <p:txBody>
          <a:bodyPr wrap="square" rtlCol="0">
            <a:spAutoFit/>
          </a:bodyPr>
          <a:lstStyle/>
          <a:p>
            <a:r>
              <a:rPr lang="en-AU" sz="2800" dirty="0" smtClean="0">
                <a:solidFill>
                  <a:schemeClr val="accent4">
                    <a:lumMod val="90000"/>
                    <a:lumOff val="10000"/>
                  </a:schemeClr>
                </a:solidFill>
              </a:rPr>
              <a:t>Example 7.2f</a:t>
            </a:r>
            <a:endParaRPr lang="en-AU" dirty="0">
              <a:solidFill>
                <a:schemeClr val="accent4">
                  <a:lumMod val="90000"/>
                  <a:lumOff val="10000"/>
                </a:schemeClr>
              </a:solidFill>
            </a:endParaRPr>
          </a:p>
        </p:txBody>
      </p:sp>
    </p:spTree>
    <p:extLst>
      <p:ext uri="{BB962C8B-B14F-4D97-AF65-F5344CB8AC3E}">
        <p14:creationId xmlns:p14="http://schemas.microsoft.com/office/powerpoint/2010/main" val="2825470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816390350"/>
              </p:ext>
            </p:extLst>
          </p:nvPr>
        </p:nvGraphicFramePr>
        <p:xfrm>
          <a:off x="-29672" y="660021"/>
          <a:ext cx="8562112" cy="61737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
          <p:cNvSpPr txBox="1"/>
          <p:nvPr/>
        </p:nvSpPr>
        <p:spPr>
          <a:xfrm rot="16200000">
            <a:off x="-919326" y="3598574"/>
            <a:ext cx="2348534" cy="569225"/>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400" dirty="0" smtClean="0"/>
              <a:t>Velocity (m s</a:t>
            </a:r>
            <a:r>
              <a:rPr lang="en-AU" sz="2400" baseline="30000" dirty="0" smtClean="0"/>
              <a:t>-1</a:t>
            </a:r>
            <a:r>
              <a:rPr lang="en-AU" sz="2400" dirty="0" smtClean="0"/>
              <a:t>)</a:t>
            </a:r>
            <a:endParaRPr lang="en-AU" sz="2400" dirty="0"/>
          </a:p>
        </p:txBody>
      </p:sp>
      <p:sp>
        <p:nvSpPr>
          <p:cNvPr id="6" name="TextBox 1"/>
          <p:cNvSpPr txBox="1"/>
          <p:nvPr/>
        </p:nvSpPr>
        <p:spPr>
          <a:xfrm>
            <a:off x="4404108" y="6381328"/>
            <a:ext cx="3359910" cy="569887"/>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400" dirty="0" smtClean="0"/>
              <a:t>Time (s)</a:t>
            </a:r>
            <a:endParaRPr lang="en-AU" sz="2400" dirty="0"/>
          </a:p>
        </p:txBody>
      </p:sp>
      <p:sp>
        <p:nvSpPr>
          <p:cNvPr id="25" name="TextBox 24"/>
          <p:cNvSpPr txBox="1"/>
          <p:nvPr/>
        </p:nvSpPr>
        <p:spPr>
          <a:xfrm>
            <a:off x="0" y="142852"/>
            <a:ext cx="5559984" cy="523220"/>
          </a:xfrm>
          <a:prstGeom prst="rect">
            <a:avLst/>
          </a:prstGeom>
          <a:noFill/>
        </p:spPr>
        <p:txBody>
          <a:bodyPr wrap="none" rtlCol="0">
            <a:spAutoFit/>
          </a:bodyPr>
          <a:lstStyle/>
          <a:p>
            <a:r>
              <a:rPr lang="en-AU" sz="2800" dirty="0" smtClean="0"/>
              <a:t>a) Sketching Velocity versus Time</a:t>
            </a:r>
            <a:endParaRPr lang="en-AU" sz="2800" dirty="0"/>
          </a:p>
        </p:txBody>
      </p:sp>
      <p:cxnSp>
        <p:nvCxnSpPr>
          <p:cNvPr id="13" name="Straight Connector 12"/>
          <p:cNvCxnSpPr/>
          <p:nvPr/>
        </p:nvCxnSpPr>
        <p:spPr bwMode="auto">
          <a:xfrm>
            <a:off x="1331640" y="2636912"/>
            <a:ext cx="6936434" cy="2112"/>
          </a:xfrm>
          <a:prstGeom prst="line">
            <a:avLst/>
          </a:prstGeom>
          <a:solidFill>
            <a:schemeClr val="accent1"/>
          </a:solidFill>
          <a:ln w="222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7367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p:nvPr>
            <p:extLst>
              <p:ext uri="{D42A27DB-BD31-4B8C-83A1-F6EECF244321}">
                <p14:modId xmlns:p14="http://schemas.microsoft.com/office/powerpoint/2010/main" val="3059644220"/>
              </p:ext>
            </p:extLst>
          </p:nvPr>
        </p:nvGraphicFramePr>
        <p:xfrm>
          <a:off x="428629" y="1124744"/>
          <a:ext cx="8715371" cy="5376090"/>
        </p:xfrm>
        <a:graphic>
          <a:graphicData uri="http://schemas.openxmlformats.org/drawingml/2006/chart">
            <c:chart xmlns:c="http://schemas.openxmlformats.org/drawingml/2006/chart" xmlns:r="http://schemas.openxmlformats.org/officeDocument/2006/relationships" r:id="rId2"/>
          </a:graphicData>
        </a:graphic>
      </p:graphicFrame>
      <p:sp>
        <p:nvSpPr>
          <p:cNvPr id="25" name="TextBox 24"/>
          <p:cNvSpPr txBox="1"/>
          <p:nvPr/>
        </p:nvSpPr>
        <p:spPr>
          <a:xfrm>
            <a:off x="0" y="71414"/>
            <a:ext cx="6281335" cy="523220"/>
          </a:xfrm>
          <a:prstGeom prst="rect">
            <a:avLst/>
          </a:prstGeom>
          <a:noFill/>
        </p:spPr>
        <p:txBody>
          <a:bodyPr wrap="none" rtlCol="0">
            <a:spAutoFit/>
          </a:bodyPr>
          <a:lstStyle/>
          <a:p>
            <a:r>
              <a:rPr lang="en-AU" sz="2800" dirty="0" smtClean="0"/>
              <a:t>b) Sketching Acceleration versus Time</a:t>
            </a:r>
            <a:endParaRPr lang="en-AU" sz="2800" dirty="0"/>
          </a:p>
        </p:txBody>
      </p:sp>
      <p:sp>
        <p:nvSpPr>
          <p:cNvPr id="5" name="TextBox 1"/>
          <p:cNvSpPr txBox="1"/>
          <p:nvPr/>
        </p:nvSpPr>
        <p:spPr>
          <a:xfrm rot="16200000">
            <a:off x="-2652314" y="3777058"/>
            <a:ext cx="5733256" cy="428628"/>
          </a:xfrm>
          <a:prstGeom prst="rect">
            <a:avLst/>
          </a:prstGeom>
          <a:solidFill>
            <a:srgbClr val="FFFFFF"/>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400" dirty="0" smtClean="0"/>
              <a:t>Acceleration (m s</a:t>
            </a:r>
            <a:r>
              <a:rPr lang="en-AU" sz="2400" baseline="30000" dirty="0" smtClean="0"/>
              <a:t>-2</a:t>
            </a:r>
            <a:r>
              <a:rPr lang="en-AU" sz="2400" dirty="0" smtClean="0"/>
              <a:t>)</a:t>
            </a:r>
            <a:endParaRPr lang="en-AU" sz="2400" dirty="0"/>
          </a:p>
        </p:txBody>
      </p:sp>
      <p:sp>
        <p:nvSpPr>
          <p:cNvPr id="6" name="TextBox 1"/>
          <p:cNvSpPr txBox="1"/>
          <p:nvPr/>
        </p:nvSpPr>
        <p:spPr>
          <a:xfrm>
            <a:off x="428629" y="6500858"/>
            <a:ext cx="8715371" cy="357166"/>
          </a:xfrm>
          <a:prstGeom prst="rect">
            <a:avLst/>
          </a:prstGeom>
          <a:solidFill>
            <a:srgbClr val="FFFFFF"/>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400" dirty="0" smtClean="0"/>
              <a:t>Time (s)</a:t>
            </a:r>
            <a:endParaRPr lang="en-AU" sz="2400" dirty="0"/>
          </a:p>
        </p:txBody>
      </p:sp>
    </p:spTree>
    <p:extLst>
      <p:ext uri="{BB962C8B-B14F-4D97-AF65-F5344CB8AC3E}">
        <p14:creationId xmlns:p14="http://schemas.microsoft.com/office/powerpoint/2010/main" val="2295173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WordArt 2"/>
          <p:cNvSpPr>
            <a:spLocks noChangeArrowheads="1" noChangeShapeType="1" noTextEdit="1"/>
          </p:cNvSpPr>
          <p:nvPr/>
        </p:nvSpPr>
        <p:spPr bwMode="auto">
          <a:xfrm>
            <a:off x="357158" y="142852"/>
            <a:ext cx="3352800" cy="1219200"/>
          </a:xfrm>
          <a:prstGeom prst="rect">
            <a:avLst/>
          </a:prstGeom>
        </p:spPr>
        <p:txBody>
          <a:bodyPr wrap="none" fromWordArt="1">
            <a:prstTxWarp prst="textPlain">
              <a:avLst>
                <a:gd name="adj" fmla="val 46736"/>
              </a:avLst>
            </a:prstTxWarp>
          </a:bodyPr>
          <a:lstStyle/>
          <a:p>
            <a:r>
              <a:rPr lang="en-AU" sz="4000" kern="10" dirty="0">
                <a:ln w="50800">
                  <a:solidFill>
                    <a:srgbClr val="FFFF00"/>
                  </a:solidFill>
                  <a:round/>
                  <a:headEnd/>
                  <a:tailEnd/>
                </a:ln>
                <a:solidFill>
                  <a:schemeClr val="accent6">
                    <a:lumMod val="50000"/>
                  </a:schemeClr>
                </a:solidFill>
                <a:latin typeface="Tahoma"/>
                <a:cs typeface="Tahoma"/>
              </a:rPr>
              <a:t>SCALARS</a:t>
            </a:r>
          </a:p>
        </p:txBody>
      </p:sp>
      <p:sp>
        <p:nvSpPr>
          <p:cNvPr id="8196" name="WordArt 3"/>
          <p:cNvSpPr>
            <a:spLocks noChangeArrowheads="1" noChangeShapeType="1" noTextEdit="1"/>
          </p:cNvSpPr>
          <p:nvPr/>
        </p:nvSpPr>
        <p:spPr bwMode="auto">
          <a:xfrm>
            <a:off x="4214810" y="142852"/>
            <a:ext cx="3571900" cy="1219200"/>
          </a:xfrm>
          <a:prstGeom prst="rect">
            <a:avLst/>
          </a:prstGeom>
          <a:solidFill>
            <a:schemeClr val="accent4">
              <a:lumMod val="75000"/>
              <a:lumOff val="25000"/>
            </a:schemeClr>
          </a:solidFill>
        </p:spPr>
        <p:txBody>
          <a:bodyPr wrap="none" fromWordArt="1">
            <a:prstTxWarp prst="textPlain">
              <a:avLst>
                <a:gd name="adj" fmla="val 46736"/>
              </a:avLst>
            </a:prstTxWarp>
          </a:bodyPr>
          <a:lstStyle/>
          <a:p>
            <a:r>
              <a:rPr lang="en-AU" sz="4000" kern="10" dirty="0">
                <a:ln w="50800">
                  <a:noFill/>
                  <a:round/>
                  <a:headEnd/>
                  <a:tailEnd/>
                </a:ln>
                <a:gradFill rotWithShape="1">
                  <a:gsLst>
                    <a:gs pos="0">
                      <a:srgbClr val="CCFFFF"/>
                    </a:gs>
                    <a:gs pos="100000">
                      <a:srgbClr val="FF99FF"/>
                    </a:gs>
                  </a:gsLst>
                  <a:lin ang="5400000" scaled="1"/>
                </a:gradFill>
                <a:latin typeface="Tahoma"/>
                <a:cs typeface="Tahoma"/>
              </a:rPr>
              <a:t>VECTORS</a:t>
            </a:r>
          </a:p>
        </p:txBody>
      </p:sp>
      <p:sp>
        <p:nvSpPr>
          <p:cNvPr id="8201" name="Rectangle 8"/>
          <p:cNvSpPr>
            <a:spLocks noChangeArrowheads="1"/>
          </p:cNvSpPr>
          <p:nvPr/>
        </p:nvSpPr>
        <p:spPr bwMode="auto">
          <a:xfrm>
            <a:off x="3929058" y="0"/>
            <a:ext cx="152400" cy="6858000"/>
          </a:xfrm>
          <a:prstGeom prst="rect">
            <a:avLst/>
          </a:prstGeom>
          <a:solidFill>
            <a:srgbClr val="CCFFCC"/>
          </a:solidFill>
          <a:ln w="9525">
            <a:solidFill>
              <a:srgbClr val="CCFFCC"/>
            </a:solidFill>
            <a:miter lim="800000"/>
            <a:headEnd/>
            <a:tailEnd/>
          </a:ln>
        </p:spPr>
        <p:txBody>
          <a:bodyPr wrap="none" anchor="ctr"/>
          <a:lstStyle/>
          <a:p>
            <a:endParaRPr lang="en-AU"/>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nvGraphicFramePr>
        <p:xfrm>
          <a:off x="714348" y="4500570"/>
          <a:ext cx="8429652" cy="20002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285720" y="0"/>
          <a:ext cx="8858280" cy="26432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nvGraphicFramePr>
        <p:xfrm>
          <a:off x="714348" y="2428868"/>
          <a:ext cx="8429652" cy="207170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1"/>
          <p:cNvSpPr txBox="1"/>
          <p:nvPr/>
        </p:nvSpPr>
        <p:spPr>
          <a:xfrm rot="16200000">
            <a:off x="-607254" y="1035828"/>
            <a:ext cx="2214578" cy="42862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000" dirty="0" smtClean="0"/>
              <a:t>Distance (m)</a:t>
            </a:r>
            <a:endParaRPr lang="en-AU" sz="2000" dirty="0"/>
          </a:p>
        </p:txBody>
      </p:sp>
      <p:sp>
        <p:nvSpPr>
          <p:cNvPr id="8" name="TextBox 1"/>
          <p:cNvSpPr txBox="1"/>
          <p:nvPr/>
        </p:nvSpPr>
        <p:spPr>
          <a:xfrm rot="16200000">
            <a:off x="-607253" y="3178966"/>
            <a:ext cx="2214578" cy="428629"/>
          </a:xfrm>
          <a:prstGeom prst="rect">
            <a:avLst/>
          </a:prstGeom>
          <a:solidFill>
            <a:srgbClr val="FFFFFF"/>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000" dirty="0" smtClean="0"/>
              <a:t>Velocity (m s</a:t>
            </a:r>
            <a:r>
              <a:rPr lang="en-AU" sz="2000" baseline="30000" dirty="0" smtClean="0"/>
              <a:t>-1</a:t>
            </a:r>
            <a:r>
              <a:rPr lang="en-AU" sz="2000" dirty="0" smtClean="0"/>
              <a:t>)</a:t>
            </a:r>
            <a:endParaRPr lang="en-AU" sz="2000" dirty="0"/>
          </a:p>
        </p:txBody>
      </p:sp>
      <p:sp>
        <p:nvSpPr>
          <p:cNvPr id="10" name="TextBox 1"/>
          <p:cNvSpPr txBox="1"/>
          <p:nvPr/>
        </p:nvSpPr>
        <p:spPr>
          <a:xfrm>
            <a:off x="285720" y="6500834"/>
            <a:ext cx="8858280" cy="357166"/>
          </a:xfrm>
          <a:prstGeom prst="rect">
            <a:avLst/>
          </a:prstGeom>
          <a:solidFill>
            <a:srgbClr val="FFFFFF"/>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400" dirty="0" smtClean="0"/>
              <a:t>Time (s)</a:t>
            </a:r>
            <a:endParaRPr lang="en-AU" sz="2400" dirty="0"/>
          </a:p>
        </p:txBody>
      </p:sp>
      <p:cxnSp>
        <p:nvCxnSpPr>
          <p:cNvPr id="12" name="Straight Connector 11"/>
          <p:cNvCxnSpPr/>
          <p:nvPr/>
        </p:nvCxnSpPr>
        <p:spPr bwMode="auto">
          <a:xfrm rot="5400000">
            <a:off x="2428860" y="3286124"/>
            <a:ext cx="5429288" cy="1588"/>
          </a:xfrm>
          <a:prstGeom prst="line">
            <a:avLst/>
          </a:prstGeom>
          <a:solidFill>
            <a:schemeClr val="bg1"/>
          </a:solidFill>
          <a:ln w="31750" cap="flat" cmpd="sng" algn="ctr">
            <a:solidFill>
              <a:srgbClr val="FF0000"/>
            </a:solidFill>
            <a:prstDash val="dash"/>
            <a:round/>
            <a:headEnd type="none" w="med" len="med"/>
            <a:tailEnd type="none" w="med" len="med"/>
          </a:ln>
          <a:effectLst/>
        </p:spPr>
      </p:cxnSp>
      <p:cxnSp>
        <p:nvCxnSpPr>
          <p:cNvPr id="13" name="Straight Connector 12"/>
          <p:cNvCxnSpPr/>
          <p:nvPr/>
        </p:nvCxnSpPr>
        <p:spPr bwMode="auto">
          <a:xfrm rot="5400000">
            <a:off x="3713949" y="3285330"/>
            <a:ext cx="5429288" cy="1588"/>
          </a:xfrm>
          <a:prstGeom prst="line">
            <a:avLst/>
          </a:prstGeom>
          <a:solidFill>
            <a:schemeClr val="bg1"/>
          </a:solidFill>
          <a:ln w="31750" cap="flat" cmpd="sng" algn="ctr">
            <a:solidFill>
              <a:srgbClr val="FF0000"/>
            </a:solidFill>
            <a:prstDash val="dash"/>
            <a:round/>
            <a:headEnd type="none" w="med" len="med"/>
            <a:tailEnd type="none" w="med" len="med"/>
          </a:ln>
          <a:effectLst/>
        </p:spPr>
      </p:cxnSp>
      <p:sp>
        <p:nvSpPr>
          <p:cNvPr id="9" name="TextBox 1"/>
          <p:cNvSpPr txBox="1"/>
          <p:nvPr/>
        </p:nvSpPr>
        <p:spPr>
          <a:xfrm rot="16200000">
            <a:off x="-714412" y="5357826"/>
            <a:ext cx="2428892" cy="428628"/>
          </a:xfrm>
          <a:prstGeom prst="rect">
            <a:avLst/>
          </a:prstGeom>
          <a:solidFill>
            <a:srgbClr val="FFFFFF"/>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000" dirty="0" smtClean="0"/>
              <a:t>Acceleration (m s</a:t>
            </a:r>
            <a:r>
              <a:rPr lang="en-AU" sz="2000" baseline="30000" dirty="0" smtClean="0"/>
              <a:t>-2</a:t>
            </a:r>
            <a:r>
              <a:rPr lang="en-AU" sz="2000" dirty="0" smtClean="0"/>
              <a:t>)</a:t>
            </a:r>
            <a:endParaRPr lang="en-AU" sz="2000" dirty="0"/>
          </a:p>
        </p:txBody>
      </p:sp>
    </p:spTree>
    <p:extLst>
      <p:ext uri="{BB962C8B-B14F-4D97-AF65-F5344CB8AC3E}">
        <p14:creationId xmlns:p14="http://schemas.microsoft.com/office/powerpoint/2010/main" val="15784968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57200" y="1340768"/>
            <a:ext cx="8229600" cy="5400600"/>
          </a:xfrm>
          <a:solidFill>
            <a:schemeClr val="accent6">
              <a:lumMod val="50000"/>
              <a:alpha val="50000"/>
            </a:schemeClr>
          </a:solidFill>
        </p:spPr>
        <p:txBody>
          <a:bodyPr/>
          <a:lstStyle/>
          <a:p>
            <a:pPr marL="0" indent="0">
              <a:buNone/>
            </a:pPr>
            <a:r>
              <a:rPr lang="en-AU" sz="2800" b="1" u="sng" dirty="0">
                <a:solidFill>
                  <a:schemeClr val="tx2"/>
                </a:solidFill>
                <a:latin typeface="Arial" pitchFamily="34" charset="0"/>
                <a:cs typeface="Arial" pitchFamily="34" charset="0"/>
              </a:rPr>
              <a:t>Homework</a:t>
            </a: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p:txBody>
      </p:sp>
      <p:sp>
        <p:nvSpPr>
          <p:cNvPr id="5122" name="Titre 1"/>
          <p:cNvSpPr>
            <a:spLocks noGrp="1"/>
          </p:cNvSpPr>
          <p:nvPr>
            <p:ph type="title"/>
          </p:nvPr>
        </p:nvSpPr>
        <p:spPr>
          <a:xfrm>
            <a:off x="0" y="1"/>
            <a:ext cx="9144000" cy="1124744"/>
          </a:xfrm>
        </p:spPr>
        <p:txBody>
          <a:bodyPr/>
          <a:lstStyle/>
          <a:p>
            <a:r>
              <a:rPr lang="en-AU" sz="3900" dirty="0"/>
              <a:t>Homework, Context &amp; Keywords</a:t>
            </a:r>
            <a:endParaRPr lang="en-AU" sz="3900" dirty="0" smtClean="0"/>
          </a:p>
        </p:txBody>
      </p:sp>
      <p:sp>
        <p:nvSpPr>
          <p:cNvPr id="18" name="TextBox 17"/>
          <p:cNvSpPr txBox="1"/>
          <p:nvPr/>
        </p:nvSpPr>
        <p:spPr>
          <a:xfrm>
            <a:off x="755576" y="2276872"/>
            <a:ext cx="7848871" cy="2985433"/>
          </a:xfrm>
          <a:prstGeom prst="rect">
            <a:avLst/>
          </a:prstGeom>
          <a:noFill/>
        </p:spPr>
        <p:txBody>
          <a:bodyPr wrap="square" rtlCol="0">
            <a:spAutoFit/>
          </a:bodyPr>
          <a:lstStyle/>
          <a:p>
            <a:r>
              <a:rPr lang="en-AU" sz="2800" dirty="0">
                <a:solidFill>
                  <a:schemeClr val="tx2"/>
                </a:solidFill>
                <a:latin typeface="Arial" pitchFamily="34" charset="0"/>
                <a:cs typeface="Arial" pitchFamily="34" charset="0"/>
              </a:rPr>
              <a:t>Complete all questions from Set </a:t>
            </a:r>
            <a:r>
              <a:rPr lang="en-AU" sz="2800" dirty="0" smtClean="0">
                <a:solidFill>
                  <a:schemeClr val="tx2"/>
                </a:solidFill>
                <a:latin typeface="Arial" pitchFamily="34" charset="0"/>
                <a:cs typeface="Arial" pitchFamily="34" charset="0"/>
              </a:rPr>
              <a:t>7.2 </a:t>
            </a:r>
            <a:r>
              <a:rPr lang="en-AU" sz="2800" dirty="0">
                <a:solidFill>
                  <a:schemeClr val="tx2"/>
                </a:solidFill>
                <a:latin typeface="Arial" pitchFamily="34" charset="0"/>
                <a:cs typeface="Arial" pitchFamily="34" charset="0"/>
              </a:rPr>
              <a:t>- due first lesson next week.</a:t>
            </a:r>
          </a:p>
          <a:p>
            <a:endParaRPr lang="en-AU" sz="2800" dirty="0">
              <a:solidFill>
                <a:schemeClr val="tx2"/>
              </a:solidFill>
              <a:latin typeface="Arial" pitchFamily="34" charset="0"/>
              <a:cs typeface="Arial" pitchFamily="34" charset="0"/>
            </a:endParaRPr>
          </a:p>
          <a:p>
            <a:pPr>
              <a:spcAft>
                <a:spcPts val="1200"/>
              </a:spcAft>
            </a:pPr>
            <a:r>
              <a:rPr lang="en-AU" sz="2800" dirty="0">
                <a:solidFill>
                  <a:schemeClr val="tx2"/>
                </a:solidFill>
                <a:latin typeface="Arial" pitchFamily="34" charset="0"/>
                <a:cs typeface="Arial" pitchFamily="34" charset="0"/>
              </a:rPr>
              <a:t>Read Chapter </a:t>
            </a:r>
            <a:r>
              <a:rPr lang="en-AU" sz="2800" dirty="0" smtClean="0">
                <a:solidFill>
                  <a:schemeClr val="tx2"/>
                </a:solidFill>
                <a:latin typeface="Arial" pitchFamily="34" charset="0"/>
                <a:cs typeface="Arial" pitchFamily="34" charset="0"/>
              </a:rPr>
              <a:t>7.3, </a:t>
            </a:r>
            <a:r>
              <a:rPr lang="en-AU" sz="2800" dirty="0" smtClean="0">
                <a:solidFill>
                  <a:schemeClr val="tx2"/>
                </a:solidFill>
                <a:latin typeface="Arial" pitchFamily="34" charset="0"/>
                <a:cs typeface="Arial" pitchFamily="34" charset="0"/>
              </a:rPr>
              <a:t>page </a:t>
            </a:r>
            <a:r>
              <a:rPr lang="en-AU" sz="2800" dirty="0" smtClean="0">
                <a:solidFill>
                  <a:schemeClr val="tx2"/>
                </a:solidFill>
                <a:latin typeface="Arial" pitchFamily="34" charset="0"/>
                <a:cs typeface="Arial" pitchFamily="34" charset="0"/>
              </a:rPr>
              <a:t>226-237 </a:t>
            </a:r>
            <a:r>
              <a:rPr lang="en-AU" sz="2800" dirty="0" smtClean="0">
                <a:solidFill>
                  <a:schemeClr val="tx2"/>
                </a:solidFill>
                <a:latin typeface="Arial" pitchFamily="34" charset="0"/>
                <a:cs typeface="Arial" pitchFamily="34" charset="0"/>
              </a:rPr>
              <a:t>and answer </a:t>
            </a:r>
            <a:endParaRPr lang="en-AU" sz="2800" dirty="0">
              <a:solidFill>
                <a:schemeClr val="tx2"/>
              </a:solidFill>
              <a:latin typeface="Arial" pitchFamily="34" charset="0"/>
              <a:cs typeface="Arial" pitchFamily="34" charset="0"/>
            </a:endParaRPr>
          </a:p>
          <a:p>
            <a:pPr marL="0" indent="0">
              <a:spcAft>
                <a:spcPts val="1200"/>
              </a:spcAft>
              <a:buNone/>
            </a:pPr>
            <a:r>
              <a:rPr lang="en-AU" sz="2800" dirty="0">
                <a:solidFill>
                  <a:schemeClr val="tx2"/>
                </a:solidFill>
                <a:latin typeface="Arial" pitchFamily="34" charset="0"/>
                <a:cs typeface="Arial" pitchFamily="34" charset="0"/>
              </a:rPr>
              <a:t>	</a:t>
            </a:r>
            <a:r>
              <a:rPr lang="en-AU" sz="2800" dirty="0" smtClean="0">
                <a:solidFill>
                  <a:schemeClr val="tx2"/>
                </a:solidFill>
                <a:latin typeface="Arial" pitchFamily="34" charset="0"/>
                <a:cs typeface="Arial" pitchFamily="34" charset="0"/>
              </a:rPr>
              <a:t>Q1,2 </a:t>
            </a:r>
            <a:r>
              <a:rPr lang="en-AU" sz="2800" dirty="0">
                <a:solidFill>
                  <a:schemeClr val="tx2"/>
                </a:solidFill>
                <a:latin typeface="Arial" pitchFamily="34" charset="0"/>
                <a:cs typeface="Arial" pitchFamily="34" charset="0"/>
              </a:rPr>
              <a:t>Set </a:t>
            </a:r>
            <a:r>
              <a:rPr lang="en-AU" sz="2800" dirty="0" smtClean="0">
                <a:solidFill>
                  <a:schemeClr val="tx2"/>
                </a:solidFill>
                <a:latin typeface="Arial" pitchFamily="34" charset="0"/>
                <a:cs typeface="Arial" pitchFamily="34" charset="0"/>
              </a:rPr>
              <a:t>7.3</a:t>
            </a:r>
            <a:endParaRPr lang="en-AU" sz="2800" dirty="0" smtClean="0">
              <a:solidFill>
                <a:schemeClr val="tx2"/>
              </a:solidFill>
              <a:latin typeface="Arial" pitchFamily="34" charset="0"/>
              <a:cs typeface="Arial" pitchFamily="34" charset="0"/>
            </a:endParaRPr>
          </a:p>
          <a:p>
            <a:pPr marL="0" indent="0">
              <a:spcAft>
                <a:spcPts val="1200"/>
              </a:spcAft>
              <a:buNone/>
            </a:pPr>
            <a:r>
              <a:rPr lang="en-AU" sz="2800" dirty="0" smtClean="0">
                <a:solidFill>
                  <a:schemeClr val="tx2"/>
                </a:solidFill>
                <a:latin typeface="Arial" pitchFamily="34" charset="0"/>
                <a:cs typeface="Arial" pitchFamily="34" charset="0"/>
              </a:rPr>
              <a:t>     by </a:t>
            </a:r>
            <a:r>
              <a:rPr lang="en-AU" sz="2800" dirty="0">
                <a:solidFill>
                  <a:schemeClr val="tx2"/>
                </a:solidFill>
                <a:latin typeface="Arial" pitchFamily="34" charset="0"/>
                <a:cs typeface="Arial" pitchFamily="34" charset="0"/>
              </a:rPr>
              <a:t>next lesson.</a:t>
            </a:r>
          </a:p>
        </p:txBody>
      </p:sp>
    </p:spTree>
    <p:extLst>
      <p:ext uri="{BB962C8B-B14F-4D97-AF65-F5344CB8AC3E}">
        <p14:creationId xmlns:p14="http://schemas.microsoft.com/office/powerpoint/2010/main" val="29777695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AU" dirty="0" smtClean="0"/>
              <a:t>Equations of Motion</a:t>
            </a:r>
            <a:endParaRPr lang="en-AU" dirty="0"/>
          </a:p>
        </p:txBody>
      </p:sp>
      <p:sp>
        <p:nvSpPr>
          <p:cNvPr id="3" name="Subtitle 2"/>
          <p:cNvSpPr>
            <a:spLocks noGrp="1"/>
          </p:cNvSpPr>
          <p:nvPr>
            <p:ph type="subTitle" sz="quarter" idx="1"/>
          </p:nvPr>
        </p:nvSpPr>
        <p:spPr/>
        <p:txBody>
          <a:bodyPr/>
          <a:lstStyle/>
          <a:p>
            <a:r>
              <a:rPr lang="en-AU" sz="4000" b="1" dirty="0" smtClean="0">
                <a:solidFill>
                  <a:srgbClr val="FFFFFF"/>
                </a:solidFill>
                <a:effectLst>
                  <a:outerShdw blurRad="38100" dist="38100" dir="2700000" algn="tl">
                    <a:srgbClr val="000000">
                      <a:alpha val="43137"/>
                    </a:srgbClr>
                  </a:outerShdw>
                </a:effectLst>
              </a:rPr>
              <a:t>Chapter 7.3</a:t>
            </a:r>
          </a:p>
          <a:p>
            <a:r>
              <a:rPr lang="en-AU" sz="4000" b="1" dirty="0" smtClean="0">
                <a:solidFill>
                  <a:srgbClr val="FFFFFF"/>
                </a:solidFill>
                <a:effectLst>
                  <a:outerShdw blurRad="38100" dist="38100" dir="2700000" algn="tl">
                    <a:srgbClr val="000000">
                      <a:alpha val="43137"/>
                    </a:srgbClr>
                  </a:outerShdw>
                </a:effectLst>
              </a:rPr>
              <a:t>Page 226 - 237</a:t>
            </a:r>
            <a:endParaRPr lang="en-AU" sz="4000" b="1" dirty="0">
              <a:solidFill>
                <a:srgbClr val="FFFFFF"/>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Equations of Motion</a:t>
            </a:r>
            <a:endParaRPr lang="en-AU" dirty="0"/>
          </a:p>
        </p:txBody>
      </p:sp>
      <p:sp>
        <p:nvSpPr>
          <p:cNvPr id="3" name="Content Placeholder 2"/>
          <p:cNvSpPr>
            <a:spLocks noGrp="1"/>
          </p:cNvSpPr>
          <p:nvPr>
            <p:ph idx="1"/>
          </p:nvPr>
        </p:nvSpPr>
        <p:spPr/>
        <p:txBody>
          <a:bodyPr/>
          <a:lstStyle/>
          <a:p>
            <a:pPr>
              <a:buNone/>
            </a:pPr>
            <a:r>
              <a:rPr lang="en-AU" dirty="0" smtClean="0"/>
              <a:t>When acceleration is zero (a = 0)</a:t>
            </a:r>
          </a:p>
          <a:p>
            <a:pPr>
              <a:buNone/>
            </a:pPr>
            <a:r>
              <a:rPr lang="en-AU" b="1" dirty="0" smtClean="0"/>
              <a:t>	</a:t>
            </a:r>
            <a:r>
              <a:rPr lang="en-AU" b="1" dirty="0" smtClean="0"/>
              <a:t>v</a:t>
            </a:r>
            <a:r>
              <a:rPr lang="en-AU" dirty="0" smtClean="0"/>
              <a:t> </a:t>
            </a:r>
            <a:r>
              <a:rPr lang="en-AU" dirty="0" smtClean="0"/>
              <a:t>= </a:t>
            </a:r>
            <a:r>
              <a:rPr lang="en-AU" b="1" u="sng" dirty="0" smtClean="0"/>
              <a:t>s</a:t>
            </a:r>
            <a:endParaRPr lang="en-AU" b="1" u="sng" dirty="0" smtClean="0"/>
          </a:p>
          <a:p>
            <a:pPr>
              <a:spcBef>
                <a:spcPts val="0"/>
              </a:spcBef>
              <a:buNone/>
            </a:pPr>
            <a:r>
              <a:rPr lang="en-AU" dirty="0" smtClean="0"/>
              <a:t>		  t</a:t>
            </a:r>
          </a:p>
          <a:p>
            <a:pPr>
              <a:buNone/>
            </a:pPr>
            <a:r>
              <a:rPr lang="en-AU" dirty="0" smtClean="0"/>
              <a:t>When acceleration is not zero (a ≠ 0)</a:t>
            </a:r>
          </a:p>
          <a:p>
            <a:pPr>
              <a:buNone/>
            </a:pPr>
            <a:r>
              <a:rPr lang="en-AU" b="1" dirty="0" smtClean="0"/>
              <a:t>	v</a:t>
            </a:r>
            <a:r>
              <a:rPr lang="en-AU" dirty="0" smtClean="0"/>
              <a:t> = </a:t>
            </a:r>
            <a:r>
              <a:rPr lang="en-AU" b="1" dirty="0" smtClean="0"/>
              <a:t>u</a:t>
            </a:r>
            <a:r>
              <a:rPr lang="en-AU" dirty="0" smtClean="0"/>
              <a:t> + </a:t>
            </a:r>
            <a:r>
              <a:rPr lang="en-AU" b="1" dirty="0" smtClean="0"/>
              <a:t>a</a:t>
            </a:r>
            <a:r>
              <a:rPr lang="en-AU" dirty="0" smtClean="0"/>
              <a:t> t</a:t>
            </a:r>
          </a:p>
          <a:p>
            <a:pPr>
              <a:buNone/>
            </a:pPr>
            <a:r>
              <a:rPr lang="en-AU" b="1" dirty="0" smtClean="0"/>
              <a:t>	s</a:t>
            </a:r>
            <a:r>
              <a:rPr lang="en-AU" dirty="0" smtClean="0"/>
              <a:t> = </a:t>
            </a:r>
            <a:r>
              <a:rPr lang="en-AU" b="1" dirty="0" smtClean="0"/>
              <a:t>u</a:t>
            </a:r>
            <a:r>
              <a:rPr lang="en-AU" dirty="0" smtClean="0"/>
              <a:t> t + ½ </a:t>
            </a:r>
            <a:r>
              <a:rPr lang="en-AU" b="1" dirty="0" smtClean="0"/>
              <a:t>a</a:t>
            </a:r>
            <a:r>
              <a:rPr lang="en-AU" dirty="0" smtClean="0"/>
              <a:t> t</a:t>
            </a:r>
            <a:r>
              <a:rPr lang="en-AU" baseline="30000" dirty="0" smtClean="0"/>
              <a:t>2</a:t>
            </a:r>
          </a:p>
          <a:p>
            <a:pPr>
              <a:buNone/>
            </a:pPr>
            <a:r>
              <a:rPr lang="en-AU" b="1" dirty="0" smtClean="0"/>
              <a:t>	v</a:t>
            </a:r>
            <a:r>
              <a:rPr lang="en-AU" baseline="30000" dirty="0" smtClean="0"/>
              <a:t>2</a:t>
            </a:r>
            <a:r>
              <a:rPr lang="en-AU" dirty="0" smtClean="0"/>
              <a:t> = </a:t>
            </a:r>
            <a:r>
              <a:rPr lang="en-AU" b="1" dirty="0" smtClean="0"/>
              <a:t>u</a:t>
            </a:r>
            <a:r>
              <a:rPr lang="en-AU" baseline="30000" dirty="0" smtClean="0"/>
              <a:t>2</a:t>
            </a:r>
            <a:r>
              <a:rPr lang="en-AU" dirty="0" smtClean="0"/>
              <a:t> + 2 </a:t>
            </a:r>
            <a:r>
              <a:rPr lang="en-AU" b="1" dirty="0" smtClean="0"/>
              <a:t>a</a:t>
            </a:r>
            <a:r>
              <a:rPr lang="en-AU" dirty="0" smtClean="0"/>
              <a:t> </a:t>
            </a:r>
            <a:r>
              <a:rPr lang="en-AU" b="1" dirty="0" smtClean="0"/>
              <a:t>s</a:t>
            </a:r>
            <a:endParaRPr lang="en-AU" b="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a:solidFill>
                  <a:schemeClr val="accent4">
                    <a:lumMod val="90000"/>
                    <a:lumOff val="10000"/>
                  </a:schemeClr>
                </a:solidFill>
              </a:rPr>
              <a:t>USING THE EQUATIONS OF MOTION</a:t>
            </a:r>
          </a:p>
        </p:txBody>
      </p:sp>
      <p:sp>
        <p:nvSpPr>
          <p:cNvPr id="17435" name="Text Box 27"/>
          <p:cNvSpPr txBox="1">
            <a:spLocks noChangeArrowheads="1"/>
          </p:cNvSpPr>
          <p:nvPr/>
        </p:nvSpPr>
        <p:spPr bwMode="auto">
          <a:xfrm>
            <a:off x="214282" y="3358702"/>
            <a:ext cx="7572428" cy="892552"/>
          </a:xfrm>
          <a:prstGeom prst="rect">
            <a:avLst/>
          </a:prstGeom>
          <a:noFill/>
          <a:ln w="9525">
            <a:noFill/>
            <a:miter lim="800000"/>
            <a:headEnd/>
            <a:tailEnd/>
          </a:ln>
        </p:spPr>
        <p:txBody>
          <a:bodyPr wrap="square">
            <a:spAutoFit/>
          </a:bodyPr>
          <a:lstStyle/>
          <a:p>
            <a:pPr algn="l">
              <a:spcBef>
                <a:spcPct val="50000"/>
              </a:spcBef>
            </a:pPr>
            <a:r>
              <a:rPr lang="en-GB" sz="2600" b="1" dirty="0">
                <a:solidFill>
                  <a:srgbClr val="001746"/>
                </a:solidFill>
              </a:rPr>
              <a:t>1. Write down the </a:t>
            </a:r>
            <a:r>
              <a:rPr lang="en-GB" sz="2600" b="1" dirty="0" smtClean="0">
                <a:solidFill>
                  <a:srgbClr val="001746"/>
                </a:solidFill>
              </a:rPr>
              <a:t>parameters that </a:t>
            </a:r>
            <a:r>
              <a:rPr lang="en-GB" sz="2600" b="1" dirty="0">
                <a:solidFill>
                  <a:srgbClr val="001746"/>
                </a:solidFill>
              </a:rPr>
              <a:t>you </a:t>
            </a:r>
            <a:r>
              <a:rPr lang="en-GB" sz="2600" b="1" dirty="0" smtClean="0">
                <a:solidFill>
                  <a:srgbClr val="001746"/>
                </a:solidFill>
              </a:rPr>
              <a:t>know and include the vector direction for each.</a:t>
            </a:r>
            <a:endParaRPr lang="en-GB" sz="2600" b="1" dirty="0">
              <a:solidFill>
                <a:srgbClr val="001746"/>
              </a:solidFill>
            </a:endParaRPr>
          </a:p>
        </p:txBody>
      </p:sp>
      <p:sp>
        <p:nvSpPr>
          <p:cNvPr id="17438" name="Text Box 30"/>
          <p:cNvSpPr txBox="1">
            <a:spLocks noChangeArrowheads="1"/>
          </p:cNvSpPr>
          <p:nvPr/>
        </p:nvSpPr>
        <p:spPr bwMode="auto">
          <a:xfrm>
            <a:off x="214282" y="4365104"/>
            <a:ext cx="7429552" cy="892552"/>
          </a:xfrm>
          <a:prstGeom prst="rect">
            <a:avLst/>
          </a:prstGeom>
          <a:noFill/>
          <a:ln w="9525">
            <a:noFill/>
            <a:miter lim="800000"/>
            <a:headEnd/>
            <a:tailEnd/>
          </a:ln>
        </p:spPr>
        <p:txBody>
          <a:bodyPr wrap="square">
            <a:spAutoFit/>
          </a:bodyPr>
          <a:lstStyle/>
          <a:p>
            <a:pPr algn="l">
              <a:spcBef>
                <a:spcPct val="50000"/>
              </a:spcBef>
            </a:pPr>
            <a:r>
              <a:rPr lang="en-GB" sz="2600" b="1" dirty="0">
                <a:solidFill>
                  <a:srgbClr val="001746"/>
                </a:solidFill>
              </a:rPr>
              <a:t>2. Write down the </a:t>
            </a:r>
            <a:r>
              <a:rPr lang="en-GB" sz="2600" b="1" dirty="0" smtClean="0">
                <a:solidFill>
                  <a:srgbClr val="001746"/>
                </a:solidFill>
              </a:rPr>
              <a:t>symbol </a:t>
            </a:r>
            <a:r>
              <a:rPr lang="en-GB" sz="2600" b="1" dirty="0">
                <a:solidFill>
                  <a:srgbClr val="001746"/>
                </a:solidFill>
              </a:rPr>
              <a:t>of </a:t>
            </a:r>
            <a:r>
              <a:rPr lang="en-GB" sz="2600" b="1" dirty="0" smtClean="0">
                <a:solidFill>
                  <a:srgbClr val="001746"/>
                </a:solidFill>
              </a:rPr>
              <a:t>the quantity </a:t>
            </a:r>
            <a:r>
              <a:rPr lang="en-GB" sz="2600" b="1" dirty="0">
                <a:solidFill>
                  <a:srgbClr val="001746"/>
                </a:solidFill>
              </a:rPr>
              <a:t>that you </a:t>
            </a:r>
            <a:r>
              <a:rPr lang="en-GB" sz="2600" b="1" dirty="0" smtClean="0">
                <a:solidFill>
                  <a:srgbClr val="001746"/>
                </a:solidFill>
              </a:rPr>
              <a:t>require.</a:t>
            </a:r>
            <a:endParaRPr lang="en-GB" sz="2600" b="1" dirty="0">
              <a:solidFill>
                <a:srgbClr val="001746"/>
              </a:solidFill>
            </a:endParaRPr>
          </a:p>
        </p:txBody>
      </p:sp>
      <p:sp>
        <p:nvSpPr>
          <p:cNvPr id="17439" name="Text Box 31"/>
          <p:cNvSpPr txBox="1">
            <a:spLocks noChangeArrowheads="1"/>
          </p:cNvSpPr>
          <p:nvPr/>
        </p:nvSpPr>
        <p:spPr bwMode="auto">
          <a:xfrm>
            <a:off x="214282" y="5373216"/>
            <a:ext cx="7500990" cy="892552"/>
          </a:xfrm>
          <a:prstGeom prst="rect">
            <a:avLst/>
          </a:prstGeom>
          <a:noFill/>
          <a:ln w="9525">
            <a:noFill/>
            <a:miter lim="800000"/>
            <a:headEnd/>
            <a:tailEnd/>
          </a:ln>
        </p:spPr>
        <p:txBody>
          <a:bodyPr wrap="square">
            <a:spAutoFit/>
          </a:bodyPr>
          <a:lstStyle/>
          <a:p>
            <a:pPr algn="l">
              <a:spcBef>
                <a:spcPct val="50000"/>
              </a:spcBef>
            </a:pPr>
            <a:r>
              <a:rPr lang="en-GB" sz="2600" b="1" dirty="0">
                <a:solidFill>
                  <a:srgbClr val="001746"/>
                </a:solidFill>
              </a:rPr>
              <a:t>3. Select the equation that contains all of the </a:t>
            </a:r>
            <a:r>
              <a:rPr lang="en-GB" sz="2600" b="1" dirty="0" smtClean="0">
                <a:solidFill>
                  <a:srgbClr val="001746"/>
                </a:solidFill>
              </a:rPr>
              <a:t>symbols in step 1</a:t>
            </a:r>
            <a:r>
              <a:rPr lang="en-GB" sz="2600" b="1" dirty="0">
                <a:solidFill>
                  <a:srgbClr val="001746"/>
                </a:solidFill>
              </a:rPr>
              <a:t>. and 2. </a:t>
            </a:r>
            <a:r>
              <a:rPr lang="en-GB" sz="2600" b="1" dirty="0" smtClean="0">
                <a:solidFill>
                  <a:srgbClr val="001746"/>
                </a:solidFill>
              </a:rPr>
              <a:t>above.</a:t>
            </a:r>
            <a:endParaRPr lang="en-GB" sz="2600" b="1" dirty="0">
              <a:solidFill>
                <a:srgbClr val="001746"/>
              </a:solidFill>
            </a:endParaRPr>
          </a:p>
        </p:txBody>
      </p:sp>
      <p:sp>
        <p:nvSpPr>
          <p:cNvPr id="6" name="TextBox 5"/>
          <p:cNvSpPr txBox="1"/>
          <p:nvPr/>
        </p:nvSpPr>
        <p:spPr>
          <a:xfrm>
            <a:off x="1698662" y="767656"/>
            <a:ext cx="4603667" cy="2554545"/>
          </a:xfrm>
          <a:prstGeom prst="rect">
            <a:avLst/>
          </a:prstGeom>
          <a:solidFill>
            <a:srgbClr val="00B0F0"/>
          </a:solidFill>
          <a:ln w="133350">
            <a:solidFill>
              <a:srgbClr val="EA0C6B"/>
            </a:solidFill>
          </a:ln>
        </p:spPr>
        <p:txBody>
          <a:bodyPr wrap="square" rtlCol="0">
            <a:spAutoFit/>
          </a:bodyPr>
          <a:lstStyle/>
          <a:p>
            <a:pPr>
              <a:buNone/>
            </a:pPr>
            <a:endParaRPr lang="en-AU" sz="3200" b="1" dirty="0" smtClean="0"/>
          </a:p>
          <a:p>
            <a:pPr>
              <a:buNone/>
            </a:pPr>
            <a:r>
              <a:rPr lang="en-AU" sz="3200" b="1" dirty="0"/>
              <a:t>	</a:t>
            </a:r>
            <a:r>
              <a:rPr lang="en-AU" sz="3200" b="1" dirty="0" smtClean="0"/>
              <a:t>v</a:t>
            </a:r>
            <a:r>
              <a:rPr lang="en-AU" sz="3200" dirty="0" smtClean="0"/>
              <a:t> </a:t>
            </a:r>
            <a:r>
              <a:rPr lang="en-AU" sz="3200" dirty="0"/>
              <a:t>= </a:t>
            </a:r>
            <a:r>
              <a:rPr lang="en-AU" sz="3200" b="1" dirty="0"/>
              <a:t>u</a:t>
            </a:r>
            <a:r>
              <a:rPr lang="en-AU" sz="3200" dirty="0"/>
              <a:t> + </a:t>
            </a:r>
            <a:r>
              <a:rPr lang="en-AU" sz="3200" b="1" dirty="0"/>
              <a:t>a</a:t>
            </a:r>
            <a:r>
              <a:rPr lang="en-AU" sz="3200" dirty="0"/>
              <a:t> t</a:t>
            </a:r>
          </a:p>
          <a:p>
            <a:pPr>
              <a:buNone/>
            </a:pPr>
            <a:r>
              <a:rPr lang="en-AU" sz="3200" b="1" dirty="0"/>
              <a:t>	s</a:t>
            </a:r>
            <a:r>
              <a:rPr lang="en-AU" sz="3200" dirty="0"/>
              <a:t> = </a:t>
            </a:r>
            <a:r>
              <a:rPr lang="en-AU" sz="3200" b="1" dirty="0"/>
              <a:t>u</a:t>
            </a:r>
            <a:r>
              <a:rPr lang="en-AU" sz="3200" dirty="0"/>
              <a:t> t + ½ </a:t>
            </a:r>
            <a:r>
              <a:rPr lang="en-AU" sz="3200" b="1" dirty="0"/>
              <a:t>a</a:t>
            </a:r>
            <a:r>
              <a:rPr lang="en-AU" sz="3200" dirty="0"/>
              <a:t> t</a:t>
            </a:r>
            <a:r>
              <a:rPr lang="en-AU" sz="3200" baseline="30000" dirty="0"/>
              <a:t>2</a:t>
            </a:r>
          </a:p>
          <a:p>
            <a:pPr>
              <a:buNone/>
            </a:pPr>
            <a:r>
              <a:rPr lang="en-AU" sz="3200" b="1" dirty="0"/>
              <a:t>	v</a:t>
            </a:r>
            <a:r>
              <a:rPr lang="en-AU" sz="3200" baseline="30000" dirty="0"/>
              <a:t>2</a:t>
            </a:r>
            <a:r>
              <a:rPr lang="en-AU" sz="3200" dirty="0"/>
              <a:t> = </a:t>
            </a:r>
            <a:r>
              <a:rPr lang="en-AU" sz="3200" b="1" dirty="0"/>
              <a:t>u</a:t>
            </a:r>
            <a:r>
              <a:rPr lang="en-AU" sz="3200" baseline="30000" dirty="0"/>
              <a:t>2</a:t>
            </a:r>
            <a:r>
              <a:rPr lang="en-AU" sz="3200" dirty="0"/>
              <a:t> + 2 </a:t>
            </a:r>
            <a:r>
              <a:rPr lang="en-AU" sz="3200" b="1" dirty="0"/>
              <a:t>a</a:t>
            </a:r>
            <a:r>
              <a:rPr lang="en-AU" sz="3200" dirty="0"/>
              <a:t> </a:t>
            </a:r>
            <a:r>
              <a:rPr lang="en-AU" sz="3200" b="1" dirty="0" smtClean="0"/>
              <a:t>s</a:t>
            </a:r>
          </a:p>
          <a:p>
            <a:pPr>
              <a:buNone/>
            </a:pPr>
            <a:endParaRPr lang="en-AU"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autoUpdateAnimBg="0"/>
      <p:bldP spid="17438" grpId="0" autoUpdateAnimBg="0"/>
      <p:bldP spid="1743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Text Box 33"/>
          <p:cNvSpPr txBox="1">
            <a:spLocks noChangeArrowheads="1"/>
          </p:cNvSpPr>
          <p:nvPr/>
        </p:nvSpPr>
        <p:spPr bwMode="auto">
          <a:xfrm>
            <a:off x="0" y="642918"/>
            <a:ext cx="7858148" cy="3970318"/>
          </a:xfrm>
          <a:prstGeom prst="rect">
            <a:avLst/>
          </a:prstGeom>
          <a:solidFill>
            <a:schemeClr val="bg1"/>
          </a:solidFill>
          <a:ln w="9525">
            <a:noFill/>
            <a:miter lim="800000"/>
            <a:headEnd/>
            <a:tailEnd/>
          </a:ln>
        </p:spPr>
        <p:txBody>
          <a:bodyPr wrap="square">
            <a:spAutoFit/>
          </a:bodyPr>
          <a:lstStyle/>
          <a:p>
            <a:pPr algn="l"/>
            <a:r>
              <a:rPr lang="en-AU" sz="2800" dirty="0"/>
              <a:t>A snowboarder in a race is travelling at 10 m s</a:t>
            </a:r>
            <a:r>
              <a:rPr lang="en-AU" sz="2800" baseline="30000" dirty="0"/>
              <a:t>–1</a:t>
            </a:r>
            <a:r>
              <a:rPr lang="en-AU" sz="2800" dirty="0"/>
              <a:t> as she crosses the finishing line. She then decelerates uniformly until coming to rest over a distance of 20 m.</a:t>
            </a:r>
          </a:p>
          <a:p>
            <a:pPr marL="357188" algn="l"/>
            <a:r>
              <a:rPr lang="en-AU" sz="2800" dirty="0" smtClean="0"/>
              <a:t>a</a:t>
            </a:r>
            <a:r>
              <a:rPr lang="en-AU" sz="2800" dirty="0"/>
              <a:t>) What is her acceleration as she pulls up?</a:t>
            </a:r>
          </a:p>
          <a:p>
            <a:pPr marL="357188" algn="l"/>
            <a:r>
              <a:rPr lang="en-AU" sz="2800" dirty="0" smtClean="0"/>
              <a:t>b</a:t>
            </a:r>
            <a:r>
              <a:rPr lang="en-AU" sz="2800" dirty="0"/>
              <a:t>) How long does she take to come to rest</a:t>
            </a:r>
            <a:r>
              <a:rPr lang="en-AU" sz="2800" dirty="0" smtClean="0"/>
              <a:t>?</a:t>
            </a:r>
          </a:p>
          <a:p>
            <a:pPr marL="357188"/>
            <a:r>
              <a:rPr lang="en-AU" sz="2800" dirty="0" smtClean="0"/>
              <a:t>c) Calculate the average speed of the 	snowboarder as she pulls up.</a:t>
            </a:r>
          </a:p>
          <a:p>
            <a:pPr marL="357188" algn="l"/>
            <a:endParaRPr lang="en-AU" sz="2800" dirty="0"/>
          </a:p>
        </p:txBody>
      </p:sp>
      <p:sp>
        <p:nvSpPr>
          <p:cNvPr id="2056"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7.3a</a:t>
            </a:r>
            <a:endParaRPr lang="en-GB" sz="2800" b="1" dirty="0">
              <a:solidFill>
                <a:schemeClr val="accent4">
                  <a:lumMod val="90000"/>
                  <a:lumOff val="10000"/>
                </a:schemeClr>
              </a:solidFill>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7.3b</a:t>
            </a:r>
            <a:endParaRPr lang="en-GB" sz="2800" b="1" dirty="0">
              <a:solidFill>
                <a:schemeClr val="accent4">
                  <a:lumMod val="90000"/>
                  <a:lumOff val="10000"/>
                </a:schemeClr>
              </a:solidFill>
            </a:endParaRPr>
          </a:p>
        </p:txBody>
      </p:sp>
      <p:sp>
        <p:nvSpPr>
          <p:cNvPr id="5" name="Rectangle 4"/>
          <p:cNvSpPr/>
          <p:nvPr/>
        </p:nvSpPr>
        <p:spPr bwMode="auto">
          <a:xfrm>
            <a:off x="0" y="571480"/>
            <a:ext cx="9144000" cy="209288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600" dirty="0" smtClean="0"/>
              <a:t>A car starts from rest and accelerates uniformly for 8.0 s. It reaches a final speed of 16 m s</a:t>
            </a:r>
            <a:r>
              <a:rPr lang="en-AU" sz="2600" baseline="30000" dirty="0" smtClean="0"/>
              <a:t>–1</a:t>
            </a:r>
            <a:r>
              <a:rPr lang="en-AU" sz="2600" dirty="0" smtClean="0"/>
              <a:t>.</a:t>
            </a:r>
          </a:p>
          <a:p>
            <a:pPr marL="623888" algn="l"/>
            <a:r>
              <a:rPr lang="en-AU" sz="2600" dirty="0" smtClean="0"/>
              <a:t>a) What is the acceleration of the car?</a:t>
            </a:r>
          </a:p>
          <a:p>
            <a:pPr marL="623888" algn="l"/>
            <a:r>
              <a:rPr lang="en-AU" sz="2600" dirty="0" smtClean="0"/>
              <a:t>b) Calculate the distance travelled by the car.</a:t>
            </a:r>
          </a:p>
          <a:p>
            <a:pPr marL="623888" algn="l"/>
            <a:r>
              <a:rPr lang="en-AU" sz="2600" dirty="0" smtClean="0"/>
              <a:t>c) What is the average velocity of the car?</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571480"/>
            <a:ext cx="9144000" cy="249299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600" dirty="0" smtClean="0"/>
              <a:t>A book is knocked off a bench and falls vertically to the floor. If the book takes 1.0 s to fall to the floor, calculate:</a:t>
            </a:r>
          </a:p>
          <a:p>
            <a:pPr marL="623888" algn="l"/>
            <a:r>
              <a:rPr lang="en-AU" sz="2600" dirty="0" smtClean="0"/>
              <a:t>a) its speed as it lands</a:t>
            </a:r>
          </a:p>
          <a:p>
            <a:pPr marL="623888" algn="l"/>
            <a:r>
              <a:rPr lang="en-AU" sz="2600" dirty="0" smtClean="0"/>
              <a:t>b) the height from which it fell</a:t>
            </a:r>
          </a:p>
          <a:p>
            <a:pPr marL="623888" algn="l"/>
            <a:r>
              <a:rPr lang="en-AU" sz="2600" dirty="0" smtClean="0"/>
              <a:t>c) the distance it falls during the first 0.5 s</a:t>
            </a:r>
          </a:p>
          <a:p>
            <a:pPr marL="623888" algn="l"/>
            <a:r>
              <a:rPr lang="en-AU" sz="2600" dirty="0" smtClean="0"/>
              <a:t>d) the distance it falls during the final 0.5 s.</a:t>
            </a:r>
          </a:p>
        </p:txBody>
      </p:sp>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7.3c</a:t>
            </a:r>
            <a:endParaRPr lang="en-GB" sz="2800" b="1" dirty="0">
              <a:solidFill>
                <a:schemeClr val="accent4">
                  <a:lumMod val="90000"/>
                  <a:lumOff val="10000"/>
                </a:schemeClr>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7.3d</a:t>
            </a:r>
            <a:endParaRPr lang="en-GB" sz="2800" b="1" dirty="0">
              <a:solidFill>
                <a:schemeClr val="accent4">
                  <a:lumMod val="90000"/>
                  <a:lumOff val="10000"/>
                </a:schemeClr>
              </a:solidFill>
            </a:endParaRPr>
          </a:p>
        </p:txBody>
      </p:sp>
      <p:sp>
        <p:nvSpPr>
          <p:cNvPr id="5" name="Rectangle 4"/>
          <p:cNvSpPr/>
          <p:nvPr/>
        </p:nvSpPr>
        <p:spPr bwMode="auto">
          <a:xfrm>
            <a:off x="0" y="571480"/>
            <a:ext cx="9144000" cy="15696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400" dirty="0" smtClean="0"/>
              <a:t>A new model BMW can start from rest and travel 400 m in 16 s.</a:t>
            </a:r>
          </a:p>
          <a:p>
            <a:pPr marL="987425" algn="l"/>
            <a:r>
              <a:rPr lang="en-AU" sz="2400" dirty="0" smtClean="0"/>
              <a:t>a) What is its average acceleration during this time?</a:t>
            </a:r>
          </a:p>
          <a:p>
            <a:pPr marL="987425" algn="l"/>
            <a:r>
              <a:rPr lang="en-AU" sz="2400" dirty="0" smtClean="0"/>
              <a:t>b) Calculate the final speed of the car.</a:t>
            </a:r>
          </a:p>
          <a:p>
            <a:pPr marL="987425" algn="l"/>
            <a:r>
              <a:rPr lang="en-AU" sz="2400" dirty="0" smtClean="0"/>
              <a:t>c) How fast is this final speed in km h</a:t>
            </a:r>
            <a:r>
              <a:rPr lang="en-AU" sz="2400" baseline="30000" dirty="0" smtClean="0"/>
              <a:t>–1</a:t>
            </a:r>
            <a:r>
              <a:rPr lang="en-AU" sz="2400" dirty="0" smtClean="0"/>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7.3e</a:t>
            </a:r>
            <a:endParaRPr lang="en-GB" sz="2800" b="1" dirty="0">
              <a:solidFill>
                <a:schemeClr val="accent4">
                  <a:lumMod val="90000"/>
                  <a:lumOff val="10000"/>
                </a:schemeClr>
              </a:solidFill>
            </a:endParaRPr>
          </a:p>
        </p:txBody>
      </p:sp>
      <p:sp>
        <p:nvSpPr>
          <p:cNvPr id="5" name="Rectangle 4"/>
          <p:cNvSpPr/>
          <p:nvPr/>
        </p:nvSpPr>
        <p:spPr bwMode="auto">
          <a:xfrm>
            <a:off x="0" y="571480"/>
            <a:ext cx="9144000" cy="193899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400" dirty="0" smtClean="0"/>
              <a:t>John throws a ball in the air at a velocity of 6 m s</a:t>
            </a:r>
            <a:r>
              <a:rPr lang="en-AU" sz="2400" baseline="30000" dirty="0" smtClean="0"/>
              <a:t>-1</a:t>
            </a:r>
            <a:r>
              <a:rPr lang="en-AU" sz="2400" dirty="0" smtClean="0"/>
              <a:t> and then catches it in the same position he threw it from. Calculate;</a:t>
            </a:r>
          </a:p>
          <a:p>
            <a:pPr marL="987425" algn="l"/>
            <a:r>
              <a:rPr lang="en-AU" sz="2400" dirty="0" smtClean="0"/>
              <a:t>a) The time it took from the moment it left his hand until it returned.</a:t>
            </a:r>
          </a:p>
          <a:p>
            <a:pPr marL="987425" algn="l"/>
            <a:r>
              <a:rPr lang="en-AU" sz="2400" dirty="0" smtClean="0"/>
              <a:t>b) The maximum height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9075" y="-24"/>
            <a:ext cx="7477125"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4000" b="0" i="0" u="none" strike="noStrike" kern="0" cap="none" spc="0" normalizeH="0" baseline="0" noProof="0" dirty="0" smtClean="0">
                <a:ln>
                  <a:noFill/>
                </a:ln>
                <a:solidFill>
                  <a:schemeClr val="tx2"/>
                </a:solidFill>
                <a:effectLst/>
                <a:uLnTx/>
                <a:uFillTx/>
                <a:latin typeface="+mj-lt"/>
                <a:ea typeface="+mj-ea"/>
                <a:cs typeface="+mj-cs"/>
              </a:rPr>
              <a:t>Example 7.1a</a:t>
            </a:r>
          </a:p>
        </p:txBody>
      </p:sp>
      <p:sp>
        <p:nvSpPr>
          <p:cNvPr id="3" name="Text Box 2"/>
          <p:cNvSpPr txBox="1">
            <a:spLocks noChangeArrowheads="1"/>
          </p:cNvSpPr>
          <p:nvPr/>
        </p:nvSpPr>
        <p:spPr bwMode="auto">
          <a:xfrm>
            <a:off x="304800" y="762000"/>
            <a:ext cx="5053018" cy="461665"/>
          </a:xfrm>
          <a:prstGeom prst="rect">
            <a:avLst/>
          </a:prstGeom>
          <a:solidFill>
            <a:schemeClr val="bg1"/>
          </a:solidFill>
          <a:ln w="9525">
            <a:noFill/>
            <a:miter lim="800000"/>
            <a:headEnd/>
            <a:tailEnd/>
          </a:ln>
        </p:spPr>
        <p:txBody>
          <a:bodyPr wrap="square">
            <a:spAutoFit/>
          </a:bodyPr>
          <a:lstStyle/>
          <a:p>
            <a:r>
              <a:rPr lang="en-GB" sz="2400" b="1" dirty="0" smtClean="0">
                <a:solidFill>
                  <a:schemeClr val="bg2"/>
                </a:solidFill>
              </a:rPr>
              <a:t>One Dimensional Vectors</a:t>
            </a:r>
            <a:endParaRPr lang="en-GB" sz="2800" dirty="0">
              <a:solidFill>
                <a:schemeClr val="bg2"/>
              </a:solidFill>
            </a:endParaRPr>
          </a:p>
        </p:txBody>
      </p:sp>
      <p:cxnSp>
        <p:nvCxnSpPr>
          <p:cNvPr id="5" name="Straight Arrow Connector 4"/>
          <p:cNvCxnSpPr/>
          <p:nvPr/>
        </p:nvCxnSpPr>
        <p:spPr bwMode="auto">
          <a:xfrm>
            <a:off x="571472" y="1784338"/>
            <a:ext cx="2071702"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6" name="TextBox 5"/>
          <p:cNvSpPr txBox="1"/>
          <p:nvPr/>
        </p:nvSpPr>
        <p:spPr>
          <a:xfrm>
            <a:off x="1000100" y="1357298"/>
            <a:ext cx="1157689" cy="461665"/>
          </a:xfrm>
          <a:prstGeom prst="rect">
            <a:avLst/>
          </a:prstGeom>
          <a:noFill/>
        </p:spPr>
        <p:txBody>
          <a:bodyPr wrap="none" rtlCol="0">
            <a:spAutoFit/>
          </a:bodyPr>
          <a:lstStyle/>
          <a:p>
            <a:r>
              <a:rPr lang="en-AU" sz="2400" dirty="0" smtClean="0"/>
              <a:t>A: 3 m </a:t>
            </a:r>
            <a:endParaRPr lang="en-AU" sz="2400" dirty="0"/>
          </a:p>
        </p:txBody>
      </p:sp>
      <p:cxnSp>
        <p:nvCxnSpPr>
          <p:cNvPr id="8" name="Straight Arrow Connector 7"/>
          <p:cNvCxnSpPr/>
          <p:nvPr/>
        </p:nvCxnSpPr>
        <p:spPr bwMode="auto">
          <a:xfrm rot="10800000">
            <a:off x="2928926" y="1785926"/>
            <a:ext cx="1428760"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10" name="TextBox 9"/>
          <p:cNvSpPr txBox="1"/>
          <p:nvPr/>
        </p:nvSpPr>
        <p:spPr>
          <a:xfrm>
            <a:off x="3199997" y="1357298"/>
            <a:ext cx="1157689" cy="461665"/>
          </a:xfrm>
          <a:prstGeom prst="rect">
            <a:avLst/>
          </a:prstGeom>
          <a:noFill/>
        </p:spPr>
        <p:txBody>
          <a:bodyPr wrap="none" rtlCol="0">
            <a:spAutoFit/>
          </a:bodyPr>
          <a:lstStyle/>
          <a:p>
            <a:r>
              <a:rPr lang="en-AU" sz="2400" dirty="0" smtClean="0"/>
              <a:t>B: 2 m </a:t>
            </a:r>
            <a:endParaRPr lang="en-AU" sz="2400" dirty="0"/>
          </a:p>
        </p:txBody>
      </p:sp>
      <p:cxnSp>
        <p:nvCxnSpPr>
          <p:cNvPr id="11" name="Straight Arrow Connector 10"/>
          <p:cNvCxnSpPr/>
          <p:nvPr/>
        </p:nvCxnSpPr>
        <p:spPr bwMode="auto">
          <a:xfrm>
            <a:off x="4714876" y="1785926"/>
            <a:ext cx="2643206"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13" name="TextBox 12"/>
          <p:cNvSpPr txBox="1"/>
          <p:nvPr/>
        </p:nvSpPr>
        <p:spPr>
          <a:xfrm>
            <a:off x="5500694" y="1357298"/>
            <a:ext cx="1346844" cy="461665"/>
          </a:xfrm>
          <a:prstGeom prst="rect">
            <a:avLst/>
          </a:prstGeom>
          <a:noFill/>
        </p:spPr>
        <p:txBody>
          <a:bodyPr wrap="none" rtlCol="0">
            <a:spAutoFit/>
          </a:bodyPr>
          <a:lstStyle/>
          <a:p>
            <a:r>
              <a:rPr lang="en-AU" sz="2400" dirty="0" smtClean="0"/>
              <a:t>C: –5 m </a:t>
            </a:r>
            <a:endParaRPr lang="en-AU" sz="2400" dirty="0"/>
          </a:p>
        </p:txBody>
      </p:sp>
      <p:cxnSp>
        <p:nvCxnSpPr>
          <p:cNvPr id="14" name="Straight Arrow Connector 13"/>
          <p:cNvCxnSpPr/>
          <p:nvPr/>
        </p:nvCxnSpPr>
        <p:spPr bwMode="auto">
          <a:xfrm rot="5400000">
            <a:off x="286514" y="2570950"/>
            <a:ext cx="714380"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grpSp>
        <p:nvGrpSpPr>
          <p:cNvPr id="17" name="Group 31"/>
          <p:cNvGrpSpPr>
            <a:grpSpLocks/>
          </p:cNvGrpSpPr>
          <p:nvPr/>
        </p:nvGrpSpPr>
        <p:grpSpPr bwMode="auto">
          <a:xfrm>
            <a:off x="5000628" y="214290"/>
            <a:ext cx="881090" cy="1088405"/>
            <a:chOff x="144" y="0"/>
            <a:chExt cx="816" cy="1008"/>
          </a:xfrm>
        </p:grpSpPr>
        <p:sp>
          <p:nvSpPr>
            <p:cNvPr id="18" name="Line 28"/>
            <p:cNvSpPr>
              <a:spLocks noChangeShapeType="1"/>
            </p:cNvSpPr>
            <p:nvPr/>
          </p:nvSpPr>
          <p:spPr bwMode="auto">
            <a:xfrm>
              <a:off x="576" y="192"/>
              <a:ext cx="0" cy="816"/>
            </a:xfrm>
            <a:prstGeom prst="line">
              <a:avLst/>
            </a:prstGeom>
            <a:noFill/>
            <a:ln w="9525">
              <a:solidFill>
                <a:srgbClr val="000000"/>
              </a:solidFill>
              <a:round/>
              <a:headEnd type="triangle" w="med" len="med"/>
              <a:tailEnd type="triangle" w="med" len="med"/>
            </a:ln>
          </p:spPr>
          <p:txBody>
            <a:bodyPr/>
            <a:lstStyle/>
            <a:p>
              <a:endParaRPr lang="en-AU"/>
            </a:p>
          </p:txBody>
        </p:sp>
        <p:sp>
          <p:nvSpPr>
            <p:cNvPr id="19" name="Line 29"/>
            <p:cNvSpPr>
              <a:spLocks noChangeShapeType="1"/>
            </p:cNvSpPr>
            <p:nvPr/>
          </p:nvSpPr>
          <p:spPr bwMode="auto">
            <a:xfrm>
              <a:off x="144" y="576"/>
              <a:ext cx="816" cy="0"/>
            </a:xfrm>
            <a:prstGeom prst="line">
              <a:avLst/>
            </a:prstGeom>
            <a:noFill/>
            <a:ln w="9525">
              <a:solidFill>
                <a:srgbClr val="000000"/>
              </a:solidFill>
              <a:round/>
              <a:headEnd type="triangle" w="med" len="med"/>
              <a:tailEnd type="triangle" w="med" len="med"/>
            </a:ln>
          </p:spPr>
          <p:txBody>
            <a:bodyPr/>
            <a:lstStyle/>
            <a:p>
              <a:endParaRPr lang="en-AU"/>
            </a:p>
          </p:txBody>
        </p:sp>
        <p:sp>
          <p:nvSpPr>
            <p:cNvPr id="20" name="Text Box 30"/>
            <p:cNvSpPr txBox="1">
              <a:spLocks noChangeArrowheads="1"/>
            </p:cNvSpPr>
            <p:nvPr/>
          </p:nvSpPr>
          <p:spPr bwMode="auto">
            <a:xfrm>
              <a:off x="576" y="0"/>
              <a:ext cx="240" cy="288"/>
            </a:xfrm>
            <a:prstGeom prst="rect">
              <a:avLst/>
            </a:prstGeom>
            <a:noFill/>
            <a:ln w="9525">
              <a:noFill/>
              <a:miter lim="800000"/>
              <a:headEnd/>
              <a:tailEnd/>
            </a:ln>
          </p:spPr>
          <p:txBody>
            <a:bodyPr>
              <a:spAutoFit/>
            </a:bodyPr>
            <a:lstStyle/>
            <a:p>
              <a:pPr>
                <a:spcBef>
                  <a:spcPct val="50000"/>
                </a:spcBef>
              </a:pPr>
              <a:r>
                <a:rPr lang="en-GB" b="1">
                  <a:solidFill>
                    <a:schemeClr val="accent2"/>
                  </a:solidFill>
                  <a:latin typeface="Times New Roman" charset="0"/>
                </a:rPr>
                <a:t>N</a:t>
              </a:r>
            </a:p>
          </p:txBody>
        </p:sp>
      </p:grpSp>
      <p:cxnSp>
        <p:nvCxnSpPr>
          <p:cNvPr id="26" name="Straight Arrow Connector 25"/>
          <p:cNvCxnSpPr/>
          <p:nvPr/>
        </p:nvCxnSpPr>
        <p:spPr bwMode="auto">
          <a:xfrm rot="5400000">
            <a:off x="1070744" y="3061492"/>
            <a:ext cx="1704988" cy="11112"/>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cxnSp>
        <p:nvCxnSpPr>
          <p:cNvPr id="29" name="Straight Arrow Connector 28"/>
          <p:cNvCxnSpPr/>
          <p:nvPr/>
        </p:nvCxnSpPr>
        <p:spPr bwMode="auto">
          <a:xfrm rot="5400000" flipH="1" flipV="1">
            <a:off x="-499304" y="4642652"/>
            <a:ext cx="2286016"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32" name="TextBox 31"/>
          <p:cNvSpPr txBox="1"/>
          <p:nvPr/>
        </p:nvSpPr>
        <p:spPr>
          <a:xfrm>
            <a:off x="571472" y="2285992"/>
            <a:ext cx="1175322" cy="461665"/>
          </a:xfrm>
          <a:prstGeom prst="rect">
            <a:avLst/>
          </a:prstGeom>
          <a:noFill/>
        </p:spPr>
        <p:txBody>
          <a:bodyPr wrap="none" rtlCol="0">
            <a:spAutoFit/>
          </a:bodyPr>
          <a:lstStyle/>
          <a:p>
            <a:r>
              <a:rPr lang="en-AU" sz="2400" dirty="0" smtClean="0"/>
              <a:t>D: 1 m </a:t>
            </a:r>
            <a:endParaRPr lang="en-AU" sz="2400" dirty="0"/>
          </a:p>
        </p:txBody>
      </p:sp>
      <p:sp>
        <p:nvSpPr>
          <p:cNvPr id="33" name="TextBox 32"/>
          <p:cNvSpPr txBox="1"/>
          <p:nvPr/>
        </p:nvSpPr>
        <p:spPr>
          <a:xfrm>
            <a:off x="1928794" y="2571744"/>
            <a:ext cx="1329210" cy="461665"/>
          </a:xfrm>
          <a:prstGeom prst="rect">
            <a:avLst/>
          </a:prstGeom>
          <a:noFill/>
        </p:spPr>
        <p:txBody>
          <a:bodyPr wrap="none" rtlCol="0">
            <a:spAutoFit/>
          </a:bodyPr>
          <a:lstStyle/>
          <a:p>
            <a:r>
              <a:rPr lang="en-AU" sz="2400" dirty="0" smtClean="0"/>
              <a:t>E: –3 m </a:t>
            </a:r>
            <a:endParaRPr lang="en-AU" sz="2400" dirty="0"/>
          </a:p>
        </p:txBody>
      </p:sp>
      <p:sp>
        <p:nvSpPr>
          <p:cNvPr id="34" name="TextBox 33"/>
          <p:cNvSpPr txBox="1"/>
          <p:nvPr/>
        </p:nvSpPr>
        <p:spPr>
          <a:xfrm>
            <a:off x="642910" y="4500570"/>
            <a:ext cx="1175322" cy="461665"/>
          </a:xfrm>
          <a:prstGeom prst="rect">
            <a:avLst/>
          </a:prstGeom>
          <a:noFill/>
        </p:spPr>
        <p:txBody>
          <a:bodyPr wrap="none" rtlCol="0">
            <a:spAutoFit/>
          </a:bodyPr>
          <a:lstStyle/>
          <a:p>
            <a:r>
              <a:rPr lang="en-AU" sz="2400" dirty="0" smtClean="0"/>
              <a:t>F: 5 m </a:t>
            </a:r>
            <a:endParaRPr lang="en-AU" sz="2400" dirty="0"/>
          </a:p>
        </p:txBody>
      </p:sp>
      <p:sp>
        <p:nvSpPr>
          <p:cNvPr id="35" name="TextBox 34"/>
          <p:cNvSpPr txBox="1"/>
          <p:nvPr/>
        </p:nvSpPr>
        <p:spPr>
          <a:xfrm>
            <a:off x="3857620" y="2071678"/>
            <a:ext cx="1961434" cy="2693045"/>
          </a:xfrm>
          <a:prstGeom prst="rect">
            <a:avLst/>
          </a:prstGeom>
          <a:noFill/>
        </p:spPr>
        <p:txBody>
          <a:bodyPr wrap="none" rtlCol="0">
            <a:spAutoFit/>
          </a:bodyPr>
          <a:lstStyle/>
          <a:p>
            <a:pPr marL="457200" indent="-457200">
              <a:spcBef>
                <a:spcPts val="600"/>
              </a:spcBef>
              <a:buAutoNum type="alphaLcParenR"/>
            </a:pPr>
            <a:r>
              <a:rPr lang="en-AU" sz="2400" dirty="0" smtClean="0"/>
              <a:t>A + B</a:t>
            </a:r>
          </a:p>
          <a:p>
            <a:pPr marL="457200" indent="-457200">
              <a:spcBef>
                <a:spcPts val="600"/>
              </a:spcBef>
              <a:buAutoNum type="alphaLcParenR"/>
            </a:pPr>
            <a:r>
              <a:rPr lang="en-AU" sz="2400" dirty="0" smtClean="0"/>
              <a:t>B + C</a:t>
            </a:r>
          </a:p>
          <a:p>
            <a:pPr marL="457200" indent="-457200">
              <a:spcBef>
                <a:spcPts val="600"/>
              </a:spcBef>
              <a:buAutoNum type="alphaLcParenR"/>
            </a:pPr>
            <a:r>
              <a:rPr lang="en-AU" sz="2400" dirty="0" smtClean="0"/>
              <a:t>A + B + C</a:t>
            </a:r>
          </a:p>
          <a:p>
            <a:pPr marL="457200" indent="-457200">
              <a:spcBef>
                <a:spcPts val="600"/>
              </a:spcBef>
              <a:buAutoNum type="alphaLcParenR"/>
            </a:pPr>
            <a:r>
              <a:rPr lang="en-AU" sz="2400" dirty="0" smtClean="0"/>
              <a:t>D + E</a:t>
            </a:r>
          </a:p>
          <a:p>
            <a:pPr marL="457200" indent="-457200">
              <a:spcBef>
                <a:spcPts val="600"/>
              </a:spcBef>
              <a:buAutoNum type="alphaLcParenR"/>
            </a:pPr>
            <a:r>
              <a:rPr lang="en-AU" sz="2400" dirty="0" smtClean="0"/>
              <a:t>E + F</a:t>
            </a:r>
          </a:p>
          <a:p>
            <a:pPr marL="457200" indent="-457200">
              <a:spcBef>
                <a:spcPts val="600"/>
              </a:spcBef>
              <a:buAutoNum type="alphaLcParenR"/>
            </a:pPr>
            <a:r>
              <a:rPr lang="en-AU" sz="2400" dirty="0" smtClean="0"/>
              <a:t>A – B</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7.3f</a:t>
            </a:r>
            <a:endParaRPr lang="en-GB" sz="2800" b="1" dirty="0">
              <a:solidFill>
                <a:schemeClr val="accent4">
                  <a:lumMod val="90000"/>
                  <a:lumOff val="10000"/>
                </a:schemeClr>
              </a:solidFill>
            </a:endParaRPr>
          </a:p>
        </p:txBody>
      </p:sp>
      <p:sp>
        <p:nvSpPr>
          <p:cNvPr id="5" name="Rectangle 4"/>
          <p:cNvSpPr/>
          <p:nvPr/>
        </p:nvSpPr>
        <p:spPr bwMode="auto">
          <a:xfrm>
            <a:off x="0" y="571480"/>
            <a:ext cx="9144000" cy="15696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400" dirty="0" smtClean="0"/>
              <a:t>Sandra throws a rock down a cliff with a velocity of 15 m s</a:t>
            </a:r>
            <a:r>
              <a:rPr lang="en-AU" sz="2400" baseline="30000" dirty="0" smtClean="0"/>
              <a:t>-1</a:t>
            </a:r>
            <a:r>
              <a:rPr lang="en-AU" sz="2400" dirty="0" smtClean="0"/>
              <a:t> and then times how long it takes before she sees it hit the bottom (cloud of dust). If it took 5.29 s to hit the base, calculate the height of the cliff.</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0" y="0"/>
            <a:ext cx="9144000" cy="519113"/>
          </a:xfrm>
          <a:prstGeom prst="rect">
            <a:avLst/>
          </a:prstGeom>
          <a:solidFill>
            <a:srgbClr val="FFCC99"/>
          </a:solidFill>
          <a:ln w="9525">
            <a:noFill/>
            <a:miter lim="800000"/>
            <a:headEnd/>
            <a:tailEnd/>
          </a:ln>
        </p:spPr>
        <p:txBody>
          <a:bodyPr>
            <a:spAutoFit/>
          </a:bodyPr>
          <a:lstStyle/>
          <a:p>
            <a:pPr>
              <a:spcBef>
                <a:spcPct val="50000"/>
              </a:spcBef>
            </a:pPr>
            <a:r>
              <a:rPr lang="en-GB" sz="2800" b="1" dirty="0" smtClean="0">
                <a:solidFill>
                  <a:schemeClr val="accent4">
                    <a:lumMod val="90000"/>
                    <a:lumOff val="10000"/>
                  </a:schemeClr>
                </a:solidFill>
              </a:rPr>
              <a:t>Example 7.3g</a:t>
            </a:r>
            <a:endParaRPr lang="en-GB" sz="2800" b="1" dirty="0">
              <a:solidFill>
                <a:schemeClr val="accent4">
                  <a:lumMod val="90000"/>
                  <a:lumOff val="10000"/>
                </a:schemeClr>
              </a:solidFill>
            </a:endParaRPr>
          </a:p>
        </p:txBody>
      </p:sp>
      <p:sp>
        <p:nvSpPr>
          <p:cNvPr id="5" name="Rectangle 4"/>
          <p:cNvSpPr/>
          <p:nvPr/>
        </p:nvSpPr>
        <p:spPr bwMode="auto">
          <a:xfrm>
            <a:off x="0" y="571480"/>
            <a:ext cx="9144000" cy="26776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l"/>
            <a:r>
              <a:rPr lang="en-AU" sz="2400" dirty="0" smtClean="0"/>
              <a:t>In class Henry notices a piece of Velcro stuck, face down on the ceiling. He decides he is going to throw his tennis ball at it, so it sticks. If he throws it too hard the force of impact will cause it to rebound and not stay in position and if he throws it too soft then the ball wont reach the ceiling. Make assumptions and calculate at what velocity he needs to release the ball in order to have the ball just touch the Velcro and stick.</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contenu 2"/>
          <p:cNvSpPr>
            <a:spLocks noGrp="1"/>
          </p:cNvSpPr>
          <p:nvPr>
            <p:ph idx="1"/>
          </p:nvPr>
        </p:nvSpPr>
        <p:spPr>
          <a:xfrm>
            <a:off x="457200" y="1340768"/>
            <a:ext cx="8229600" cy="5400600"/>
          </a:xfrm>
          <a:solidFill>
            <a:schemeClr val="accent6">
              <a:lumMod val="50000"/>
              <a:alpha val="50000"/>
            </a:schemeClr>
          </a:solidFill>
        </p:spPr>
        <p:txBody>
          <a:bodyPr/>
          <a:lstStyle/>
          <a:p>
            <a:pPr marL="0" indent="0">
              <a:buNone/>
            </a:pPr>
            <a:r>
              <a:rPr lang="en-AU" sz="2800" b="1" u="sng" dirty="0">
                <a:solidFill>
                  <a:schemeClr val="tx2"/>
                </a:solidFill>
                <a:latin typeface="Arial" pitchFamily="34" charset="0"/>
                <a:cs typeface="Arial" pitchFamily="34" charset="0"/>
              </a:rPr>
              <a:t>Homework</a:t>
            </a: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a:p>
            <a:pPr>
              <a:buNone/>
            </a:pPr>
            <a:endParaRPr lang="en-AU" sz="2800" dirty="0">
              <a:solidFill>
                <a:schemeClr val="tx2"/>
              </a:solidFill>
              <a:latin typeface="Arial" pitchFamily="34" charset="0"/>
              <a:cs typeface="Arial" pitchFamily="34" charset="0"/>
            </a:endParaRPr>
          </a:p>
        </p:txBody>
      </p:sp>
      <p:sp>
        <p:nvSpPr>
          <p:cNvPr id="5122" name="Titre 1"/>
          <p:cNvSpPr>
            <a:spLocks noGrp="1"/>
          </p:cNvSpPr>
          <p:nvPr>
            <p:ph type="title"/>
          </p:nvPr>
        </p:nvSpPr>
        <p:spPr>
          <a:xfrm>
            <a:off x="0" y="1"/>
            <a:ext cx="9144000" cy="1124744"/>
          </a:xfrm>
        </p:spPr>
        <p:txBody>
          <a:bodyPr/>
          <a:lstStyle/>
          <a:p>
            <a:r>
              <a:rPr lang="en-AU" sz="3900" dirty="0"/>
              <a:t>Homework, Context &amp; Keywords</a:t>
            </a:r>
            <a:endParaRPr lang="en-AU" sz="3900" dirty="0" smtClean="0"/>
          </a:p>
        </p:txBody>
      </p:sp>
      <p:sp>
        <p:nvSpPr>
          <p:cNvPr id="18" name="TextBox 17"/>
          <p:cNvSpPr txBox="1"/>
          <p:nvPr/>
        </p:nvSpPr>
        <p:spPr>
          <a:xfrm>
            <a:off x="755576" y="2276872"/>
            <a:ext cx="7848871" cy="2985433"/>
          </a:xfrm>
          <a:prstGeom prst="rect">
            <a:avLst/>
          </a:prstGeom>
          <a:noFill/>
        </p:spPr>
        <p:txBody>
          <a:bodyPr wrap="square" rtlCol="0">
            <a:spAutoFit/>
          </a:bodyPr>
          <a:lstStyle/>
          <a:p>
            <a:r>
              <a:rPr lang="en-AU" sz="2800" dirty="0">
                <a:solidFill>
                  <a:schemeClr val="tx2"/>
                </a:solidFill>
                <a:latin typeface="Arial" pitchFamily="34" charset="0"/>
                <a:cs typeface="Arial" pitchFamily="34" charset="0"/>
              </a:rPr>
              <a:t>Complete all questions from Set </a:t>
            </a:r>
            <a:r>
              <a:rPr lang="en-AU" sz="2800" dirty="0" smtClean="0">
                <a:solidFill>
                  <a:schemeClr val="tx2"/>
                </a:solidFill>
                <a:latin typeface="Arial" pitchFamily="34" charset="0"/>
                <a:cs typeface="Arial" pitchFamily="34" charset="0"/>
              </a:rPr>
              <a:t>7.3 </a:t>
            </a:r>
            <a:r>
              <a:rPr lang="en-AU" sz="2800" dirty="0">
                <a:solidFill>
                  <a:schemeClr val="tx2"/>
                </a:solidFill>
                <a:latin typeface="Arial" pitchFamily="34" charset="0"/>
                <a:cs typeface="Arial" pitchFamily="34" charset="0"/>
              </a:rPr>
              <a:t>- due first lesson next week.</a:t>
            </a:r>
          </a:p>
          <a:p>
            <a:endParaRPr lang="en-AU" sz="2800" dirty="0">
              <a:solidFill>
                <a:schemeClr val="tx2"/>
              </a:solidFill>
              <a:latin typeface="Arial" pitchFamily="34" charset="0"/>
              <a:cs typeface="Arial" pitchFamily="34" charset="0"/>
            </a:endParaRPr>
          </a:p>
          <a:p>
            <a:pPr>
              <a:spcAft>
                <a:spcPts val="1200"/>
              </a:spcAft>
            </a:pPr>
            <a:r>
              <a:rPr lang="en-AU" sz="2800" dirty="0">
                <a:solidFill>
                  <a:schemeClr val="tx2"/>
                </a:solidFill>
                <a:latin typeface="Arial" pitchFamily="34" charset="0"/>
                <a:cs typeface="Arial" pitchFamily="34" charset="0"/>
              </a:rPr>
              <a:t>Read Chapter </a:t>
            </a:r>
            <a:r>
              <a:rPr lang="en-AU" sz="2800" dirty="0" smtClean="0">
                <a:solidFill>
                  <a:schemeClr val="tx2"/>
                </a:solidFill>
                <a:latin typeface="Arial" pitchFamily="34" charset="0"/>
                <a:cs typeface="Arial" pitchFamily="34" charset="0"/>
              </a:rPr>
              <a:t>8.1, </a:t>
            </a:r>
            <a:r>
              <a:rPr lang="en-AU" sz="2800" dirty="0" smtClean="0">
                <a:solidFill>
                  <a:schemeClr val="tx2"/>
                </a:solidFill>
                <a:latin typeface="Arial" pitchFamily="34" charset="0"/>
                <a:cs typeface="Arial" pitchFamily="34" charset="0"/>
              </a:rPr>
              <a:t>page </a:t>
            </a:r>
            <a:r>
              <a:rPr lang="en-AU" sz="2800" dirty="0" smtClean="0">
                <a:solidFill>
                  <a:schemeClr val="tx2"/>
                </a:solidFill>
                <a:latin typeface="Arial" pitchFamily="34" charset="0"/>
                <a:cs typeface="Arial" pitchFamily="34" charset="0"/>
              </a:rPr>
              <a:t>242-246 </a:t>
            </a:r>
            <a:r>
              <a:rPr lang="en-AU" sz="2800" dirty="0" smtClean="0">
                <a:solidFill>
                  <a:schemeClr val="tx2"/>
                </a:solidFill>
                <a:latin typeface="Arial" pitchFamily="34" charset="0"/>
                <a:cs typeface="Arial" pitchFamily="34" charset="0"/>
              </a:rPr>
              <a:t>and answer </a:t>
            </a:r>
            <a:endParaRPr lang="en-AU" sz="2800" dirty="0">
              <a:solidFill>
                <a:schemeClr val="tx2"/>
              </a:solidFill>
              <a:latin typeface="Arial" pitchFamily="34" charset="0"/>
              <a:cs typeface="Arial" pitchFamily="34" charset="0"/>
            </a:endParaRPr>
          </a:p>
          <a:p>
            <a:pPr marL="0" indent="0">
              <a:spcAft>
                <a:spcPts val="1200"/>
              </a:spcAft>
              <a:buNone/>
            </a:pPr>
            <a:r>
              <a:rPr lang="en-AU" sz="2800" dirty="0">
                <a:solidFill>
                  <a:schemeClr val="tx2"/>
                </a:solidFill>
                <a:latin typeface="Arial" pitchFamily="34" charset="0"/>
                <a:cs typeface="Arial" pitchFamily="34" charset="0"/>
              </a:rPr>
              <a:t>	</a:t>
            </a:r>
            <a:r>
              <a:rPr lang="en-AU" sz="2800" dirty="0" smtClean="0">
                <a:solidFill>
                  <a:schemeClr val="tx2"/>
                </a:solidFill>
                <a:latin typeface="Arial" pitchFamily="34" charset="0"/>
                <a:cs typeface="Arial" pitchFamily="34" charset="0"/>
              </a:rPr>
              <a:t>Q1,2 </a:t>
            </a:r>
            <a:r>
              <a:rPr lang="en-AU" sz="2800" dirty="0">
                <a:solidFill>
                  <a:schemeClr val="tx2"/>
                </a:solidFill>
                <a:latin typeface="Arial" pitchFamily="34" charset="0"/>
                <a:cs typeface="Arial" pitchFamily="34" charset="0"/>
              </a:rPr>
              <a:t>Set </a:t>
            </a:r>
            <a:r>
              <a:rPr lang="en-AU" sz="2800" dirty="0" smtClean="0">
                <a:solidFill>
                  <a:schemeClr val="tx2"/>
                </a:solidFill>
                <a:latin typeface="Arial" pitchFamily="34" charset="0"/>
                <a:cs typeface="Arial" pitchFamily="34" charset="0"/>
              </a:rPr>
              <a:t>8.1</a:t>
            </a:r>
            <a:endParaRPr lang="en-AU" sz="2800" dirty="0" smtClean="0">
              <a:solidFill>
                <a:schemeClr val="tx2"/>
              </a:solidFill>
              <a:latin typeface="Arial" pitchFamily="34" charset="0"/>
              <a:cs typeface="Arial" pitchFamily="34" charset="0"/>
            </a:endParaRPr>
          </a:p>
          <a:p>
            <a:pPr marL="0" indent="0">
              <a:spcAft>
                <a:spcPts val="1200"/>
              </a:spcAft>
              <a:buNone/>
            </a:pPr>
            <a:r>
              <a:rPr lang="en-AU" sz="2800" dirty="0" smtClean="0">
                <a:solidFill>
                  <a:schemeClr val="tx2"/>
                </a:solidFill>
                <a:latin typeface="Arial" pitchFamily="34" charset="0"/>
                <a:cs typeface="Arial" pitchFamily="34" charset="0"/>
              </a:rPr>
              <a:t>     by </a:t>
            </a:r>
            <a:r>
              <a:rPr lang="en-AU" sz="2800" dirty="0">
                <a:solidFill>
                  <a:schemeClr val="tx2"/>
                </a:solidFill>
                <a:latin typeface="Arial" pitchFamily="34" charset="0"/>
                <a:cs typeface="Arial" pitchFamily="34" charset="0"/>
              </a:rPr>
              <a:t>next lesson.</a:t>
            </a:r>
          </a:p>
        </p:txBody>
      </p:sp>
    </p:spTree>
    <p:extLst>
      <p:ext uri="{BB962C8B-B14F-4D97-AF65-F5344CB8AC3E}">
        <p14:creationId xmlns:p14="http://schemas.microsoft.com/office/powerpoint/2010/main" val="2085592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Line 2"/>
          <p:cNvSpPr>
            <a:spLocks noChangeShapeType="1"/>
          </p:cNvSpPr>
          <p:nvPr/>
        </p:nvSpPr>
        <p:spPr bwMode="auto">
          <a:xfrm flipH="1">
            <a:off x="6781800" y="1371600"/>
            <a:ext cx="0" cy="2286000"/>
          </a:xfrm>
          <a:prstGeom prst="line">
            <a:avLst/>
          </a:prstGeom>
          <a:noFill/>
          <a:ln w="9525">
            <a:solidFill>
              <a:schemeClr val="tx1"/>
            </a:solidFill>
            <a:prstDash val="sysDot"/>
            <a:round/>
            <a:headEnd type="triangle" w="med" len="med"/>
            <a:tailEnd/>
          </a:ln>
        </p:spPr>
        <p:txBody>
          <a:bodyPr wrap="none" anchor="ctr"/>
          <a:lstStyle/>
          <a:p>
            <a:endParaRPr lang="en-AU"/>
          </a:p>
        </p:txBody>
      </p:sp>
      <p:sp>
        <p:nvSpPr>
          <p:cNvPr id="2055" name="Line 3"/>
          <p:cNvSpPr>
            <a:spLocks noChangeShapeType="1"/>
          </p:cNvSpPr>
          <p:nvPr/>
        </p:nvSpPr>
        <p:spPr bwMode="auto">
          <a:xfrm flipH="1">
            <a:off x="2590800" y="3657600"/>
            <a:ext cx="4724400" cy="0"/>
          </a:xfrm>
          <a:prstGeom prst="line">
            <a:avLst/>
          </a:prstGeom>
          <a:noFill/>
          <a:ln w="9525">
            <a:solidFill>
              <a:schemeClr val="tx1"/>
            </a:solidFill>
            <a:prstDash val="sysDot"/>
            <a:round/>
            <a:headEnd/>
            <a:tailEnd/>
          </a:ln>
        </p:spPr>
        <p:txBody>
          <a:bodyPr wrap="none" anchor="ctr"/>
          <a:lstStyle/>
          <a:p>
            <a:endParaRPr lang="en-AU"/>
          </a:p>
        </p:txBody>
      </p:sp>
      <p:sp>
        <p:nvSpPr>
          <p:cNvPr id="2056" name="Line 4"/>
          <p:cNvSpPr>
            <a:spLocks noChangeShapeType="1"/>
          </p:cNvSpPr>
          <p:nvPr/>
        </p:nvSpPr>
        <p:spPr bwMode="auto">
          <a:xfrm>
            <a:off x="3657600" y="3657600"/>
            <a:ext cx="3124200" cy="0"/>
          </a:xfrm>
          <a:prstGeom prst="line">
            <a:avLst/>
          </a:prstGeom>
          <a:noFill/>
          <a:ln w="101600">
            <a:solidFill>
              <a:srgbClr val="000099"/>
            </a:solidFill>
            <a:round/>
            <a:headEnd/>
            <a:tailEnd type="triangle" w="med" len="med"/>
          </a:ln>
        </p:spPr>
        <p:txBody>
          <a:bodyPr wrap="none" anchor="ctr"/>
          <a:lstStyle/>
          <a:p>
            <a:endParaRPr lang="en-AU"/>
          </a:p>
        </p:txBody>
      </p:sp>
      <p:sp>
        <p:nvSpPr>
          <p:cNvPr id="2057" name="Line 5"/>
          <p:cNvSpPr>
            <a:spLocks noChangeShapeType="1"/>
          </p:cNvSpPr>
          <p:nvPr/>
        </p:nvSpPr>
        <p:spPr bwMode="auto">
          <a:xfrm>
            <a:off x="3657600" y="3657600"/>
            <a:ext cx="3124200" cy="0"/>
          </a:xfrm>
          <a:prstGeom prst="line">
            <a:avLst/>
          </a:prstGeom>
          <a:noFill/>
          <a:ln w="101600">
            <a:solidFill>
              <a:schemeClr val="accent1"/>
            </a:solidFill>
            <a:round/>
            <a:headEnd/>
            <a:tailEnd type="triangle" w="med" len="med"/>
          </a:ln>
        </p:spPr>
        <p:txBody>
          <a:bodyPr wrap="none" anchor="ctr"/>
          <a:lstStyle/>
          <a:p>
            <a:endParaRPr lang="en-AU"/>
          </a:p>
        </p:txBody>
      </p:sp>
      <p:sp>
        <p:nvSpPr>
          <p:cNvPr id="2058" name="Line 6"/>
          <p:cNvSpPr>
            <a:spLocks noChangeShapeType="1"/>
          </p:cNvSpPr>
          <p:nvPr/>
        </p:nvSpPr>
        <p:spPr bwMode="auto">
          <a:xfrm rot="-5400000">
            <a:off x="6134100" y="3009900"/>
            <a:ext cx="1295400" cy="0"/>
          </a:xfrm>
          <a:prstGeom prst="line">
            <a:avLst/>
          </a:prstGeom>
          <a:noFill/>
          <a:ln w="101600">
            <a:solidFill>
              <a:srgbClr val="FF00FF"/>
            </a:solidFill>
            <a:round/>
            <a:headEnd/>
            <a:tailEnd type="triangle" w="med" len="med"/>
          </a:ln>
        </p:spPr>
        <p:txBody>
          <a:bodyPr wrap="none" anchor="ctr"/>
          <a:lstStyle/>
          <a:p>
            <a:endParaRPr lang="en-AU"/>
          </a:p>
        </p:txBody>
      </p:sp>
      <p:sp>
        <p:nvSpPr>
          <p:cNvPr id="2059" name="Line 7"/>
          <p:cNvSpPr>
            <a:spLocks noChangeShapeType="1"/>
          </p:cNvSpPr>
          <p:nvPr/>
        </p:nvSpPr>
        <p:spPr bwMode="auto">
          <a:xfrm rot="-5400000">
            <a:off x="6134100" y="3009900"/>
            <a:ext cx="1295400" cy="0"/>
          </a:xfrm>
          <a:prstGeom prst="line">
            <a:avLst/>
          </a:prstGeom>
          <a:noFill/>
          <a:ln w="101600">
            <a:solidFill>
              <a:srgbClr val="0000FF"/>
            </a:solidFill>
            <a:round/>
            <a:headEnd/>
            <a:tailEnd type="triangle" w="med" len="med"/>
          </a:ln>
        </p:spPr>
        <p:txBody>
          <a:bodyPr wrap="none" anchor="ctr"/>
          <a:lstStyle/>
          <a:p>
            <a:endParaRPr lang="en-AU"/>
          </a:p>
        </p:txBody>
      </p:sp>
      <p:sp>
        <p:nvSpPr>
          <p:cNvPr id="2060" name="Line 8"/>
          <p:cNvSpPr>
            <a:spLocks noChangeShapeType="1"/>
          </p:cNvSpPr>
          <p:nvPr/>
        </p:nvSpPr>
        <p:spPr bwMode="auto">
          <a:xfrm flipH="1">
            <a:off x="3657600" y="1295400"/>
            <a:ext cx="0" cy="3429000"/>
          </a:xfrm>
          <a:prstGeom prst="line">
            <a:avLst/>
          </a:prstGeom>
          <a:noFill/>
          <a:ln w="9525">
            <a:solidFill>
              <a:schemeClr val="tx1"/>
            </a:solidFill>
            <a:prstDash val="sysDot"/>
            <a:round/>
            <a:headEnd type="triangle" w="med" len="med"/>
            <a:tailEnd/>
          </a:ln>
        </p:spPr>
        <p:txBody>
          <a:bodyPr wrap="none" anchor="ctr"/>
          <a:lstStyle/>
          <a:p>
            <a:endParaRPr lang="en-AU"/>
          </a:p>
        </p:txBody>
      </p:sp>
      <p:sp>
        <p:nvSpPr>
          <p:cNvPr id="2061" name="Text Box 9"/>
          <p:cNvSpPr txBox="1">
            <a:spLocks noChangeArrowheads="1"/>
          </p:cNvSpPr>
          <p:nvPr/>
        </p:nvSpPr>
        <p:spPr bwMode="auto">
          <a:xfrm>
            <a:off x="3352800" y="762000"/>
            <a:ext cx="609600" cy="457200"/>
          </a:xfrm>
          <a:prstGeom prst="rect">
            <a:avLst/>
          </a:prstGeom>
          <a:noFill/>
          <a:ln w="9525">
            <a:noFill/>
            <a:miter lim="800000"/>
            <a:headEnd/>
            <a:tailEnd/>
          </a:ln>
        </p:spPr>
        <p:txBody>
          <a:bodyPr>
            <a:spAutoFit/>
          </a:bodyPr>
          <a:lstStyle/>
          <a:p>
            <a:r>
              <a:rPr lang="en-GB" sz="2400" b="1">
                <a:latin typeface="Tahoma" pitchFamily="34" charset="0"/>
              </a:rPr>
              <a:t>N</a:t>
            </a:r>
          </a:p>
        </p:txBody>
      </p:sp>
      <p:sp>
        <p:nvSpPr>
          <p:cNvPr id="2062" name="Text Box 10"/>
          <p:cNvSpPr txBox="1">
            <a:spLocks noChangeArrowheads="1"/>
          </p:cNvSpPr>
          <p:nvPr/>
        </p:nvSpPr>
        <p:spPr bwMode="auto">
          <a:xfrm>
            <a:off x="7391400" y="3429000"/>
            <a:ext cx="609600" cy="457200"/>
          </a:xfrm>
          <a:prstGeom prst="rect">
            <a:avLst/>
          </a:prstGeom>
          <a:noFill/>
          <a:ln w="9525">
            <a:noFill/>
            <a:miter lim="800000"/>
            <a:headEnd/>
            <a:tailEnd/>
          </a:ln>
        </p:spPr>
        <p:txBody>
          <a:bodyPr>
            <a:spAutoFit/>
          </a:bodyPr>
          <a:lstStyle/>
          <a:p>
            <a:r>
              <a:rPr lang="en-GB" sz="2400" b="1">
                <a:latin typeface="Tahoma" pitchFamily="34" charset="0"/>
              </a:rPr>
              <a:t>E</a:t>
            </a:r>
          </a:p>
        </p:txBody>
      </p:sp>
      <p:sp>
        <p:nvSpPr>
          <p:cNvPr id="2063" name="Text Box 11"/>
          <p:cNvSpPr txBox="1">
            <a:spLocks noChangeArrowheads="1"/>
          </p:cNvSpPr>
          <p:nvPr/>
        </p:nvSpPr>
        <p:spPr bwMode="auto">
          <a:xfrm>
            <a:off x="4038600" y="3810000"/>
            <a:ext cx="2286000" cy="457200"/>
          </a:xfrm>
          <a:prstGeom prst="rect">
            <a:avLst/>
          </a:prstGeom>
          <a:noFill/>
          <a:ln w="9525">
            <a:noFill/>
            <a:miter lim="800000"/>
            <a:headEnd/>
            <a:tailEnd/>
          </a:ln>
        </p:spPr>
        <p:txBody>
          <a:bodyPr>
            <a:spAutoFit/>
          </a:bodyPr>
          <a:lstStyle/>
          <a:p>
            <a:r>
              <a:rPr lang="en-GB" sz="2400" b="1" dirty="0">
                <a:solidFill>
                  <a:schemeClr val="accent1"/>
                </a:solidFill>
                <a:latin typeface="Tahoma" pitchFamily="34" charset="0"/>
              </a:rPr>
              <a:t>4 </a:t>
            </a:r>
            <a:r>
              <a:rPr lang="en-GB" sz="2400" b="1" dirty="0" smtClean="0">
                <a:solidFill>
                  <a:schemeClr val="accent1"/>
                </a:solidFill>
                <a:latin typeface="Tahoma" pitchFamily="34" charset="0"/>
              </a:rPr>
              <a:t>km </a:t>
            </a:r>
            <a:r>
              <a:rPr lang="en-GB" sz="2400" b="1" dirty="0">
                <a:solidFill>
                  <a:schemeClr val="accent1"/>
                </a:solidFill>
                <a:latin typeface="Tahoma" pitchFamily="34" charset="0"/>
              </a:rPr>
              <a:t>East</a:t>
            </a:r>
          </a:p>
        </p:txBody>
      </p:sp>
      <p:sp>
        <p:nvSpPr>
          <p:cNvPr id="2064" name="Text Box 12"/>
          <p:cNvSpPr txBox="1">
            <a:spLocks noChangeArrowheads="1"/>
          </p:cNvSpPr>
          <p:nvPr/>
        </p:nvSpPr>
        <p:spPr bwMode="auto">
          <a:xfrm>
            <a:off x="6847764" y="2514600"/>
            <a:ext cx="1905000" cy="830997"/>
          </a:xfrm>
          <a:prstGeom prst="rect">
            <a:avLst/>
          </a:prstGeom>
          <a:noFill/>
          <a:ln w="9525">
            <a:noFill/>
            <a:miter lim="800000"/>
            <a:headEnd/>
            <a:tailEnd/>
          </a:ln>
        </p:spPr>
        <p:txBody>
          <a:bodyPr>
            <a:spAutoFit/>
          </a:bodyPr>
          <a:lstStyle/>
          <a:p>
            <a:r>
              <a:rPr lang="en-GB" sz="2400" b="1" dirty="0" smtClean="0">
                <a:solidFill>
                  <a:schemeClr val="accent2"/>
                </a:solidFill>
                <a:latin typeface="Tahoma" pitchFamily="34" charset="0"/>
              </a:rPr>
              <a:t>3 km </a:t>
            </a:r>
            <a:r>
              <a:rPr lang="en-GB" sz="2400" b="1" dirty="0">
                <a:solidFill>
                  <a:schemeClr val="accent2"/>
                </a:solidFill>
                <a:latin typeface="Tahoma" pitchFamily="34" charset="0"/>
              </a:rPr>
              <a:t>North</a:t>
            </a:r>
          </a:p>
        </p:txBody>
      </p:sp>
      <p:sp>
        <p:nvSpPr>
          <p:cNvPr id="2065" name="Line 13"/>
          <p:cNvSpPr>
            <a:spLocks noChangeShapeType="1"/>
          </p:cNvSpPr>
          <p:nvPr/>
        </p:nvSpPr>
        <p:spPr bwMode="auto">
          <a:xfrm flipV="1">
            <a:off x="3657600" y="2362200"/>
            <a:ext cx="3124200" cy="1295400"/>
          </a:xfrm>
          <a:prstGeom prst="line">
            <a:avLst/>
          </a:prstGeom>
          <a:noFill/>
          <a:ln w="9525">
            <a:solidFill>
              <a:schemeClr val="tx1"/>
            </a:solidFill>
            <a:prstDash val="sysDot"/>
            <a:round/>
            <a:headEnd/>
            <a:tailEnd/>
          </a:ln>
        </p:spPr>
        <p:txBody>
          <a:bodyPr wrap="none" anchor="ctr"/>
          <a:lstStyle/>
          <a:p>
            <a:endParaRPr lang="en-AU"/>
          </a:p>
        </p:txBody>
      </p:sp>
      <p:sp>
        <p:nvSpPr>
          <p:cNvPr id="2066" name="Line 14"/>
          <p:cNvSpPr>
            <a:spLocks noChangeShapeType="1"/>
          </p:cNvSpPr>
          <p:nvPr/>
        </p:nvSpPr>
        <p:spPr bwMode="auto">
          <a:xfrm>
            <a:off x="1066800" y="5410200"/>
            <a:ext cx="0" cy="0"/>
          </a:xfrm>
          <a:prstGeom prst="line">
            <a:avLst/>
          </a:prstGeom>
          <a:noFill/>
          <a:ln w="9525">
            <a:solidFill>
              <a:schemeClr val="tx1"/>
            </a:solidFill>
            <a:round/>
            <a:headEnd/>
            <a:tailEnd/>
          </a:ln>
        </p:spPr>
        <p:txBody>
          <a:bodyPr wrap="none" anchor="ctr"/>
          <a:lstStyle/>
          <a:p>
            <a:endParaRPr lang="en-AU"/>
          </a:p>
        </p:txBody>
      </p:sp>
      <p:grpSp>
        <p:nvGrpSpPr>
          <p:cNvPr id="2" name="Group 15"/>
          <p:cNvGrpSpPr>
            <a:grpSpLocks/>
          </p:cNvGrpSpPr>
          <p:nvPr/>
        </p:nvGrpSpPr>
        <p:grpSpPr bwMode="auto">
          <a:xfrm>
            <a:off x="6781800" y="3505200"/>
            <a:ext cx="381000" cy="228600"/>
            <a:chOff x="720" y="3360"/>
            <a:chExt cx="240" cy="144"/>
          </a:xfrm>
        </p:grpSpPr>
        <p:sp>
          <p:nvSpPr>
            <p:cNvPr id="2074" name="Line 16"/>
            <p:cNvSpPr>
              <a:spLocks noChangeShapeType="1"/>
            </p:cNvSpPr>
            <p:nvPr/>
          </p:nvSpPr>
          <p:spPr bwMode="auto">
            <a:xfrm>
              <a:off x="720" y="3360"/>
              <a:ext cx="240" cy="0"/>
            </a:xfrm>
            <a:prstGeom prst="line">
              <a:avLst/>
            </a:prstGeom>
            <a:noFill/>
            <a:ln w="38100">
              <a:solidFill>
                <a:schemeClr val="tx1"/>
              </a:solidFill>
              <a:prstDash val="dashDot"/>
              <a:round/>
              <a:headEnd/>
              <a:tailEnd/>
            </a:ln>
          </p:spPr>
          <p:txBody>
            <a:bodyPr wrap="none" anchor="ctr"/>
            <a:lstStyle/>
            <a:p>
              <a:endParaRPr lang="en-AU"/>
            </a:p>
          </p:txBody>
        </p:sp>
        <p:sp>
          <p:nvSpPr>
            <p:cNvPr id="2075" name="Line 17"/>
            <p:cNvSpPr>
              <a:spLocks noChangeShapeType="1"/>
            </p:cNvSpPr>
            <p:nvPr/>
          </p:nvSpPr>
          <p:spPr bwMode="auto">
            <a:xfrm>
              <a:off x="960" y="3360"/>
              <a:ext cx="0" cy="144"/>
            </a:xfrm>
            <a:prstGeom prst="line">
              <a:avLst/>
            </a:prstGeom>
            <a:noFill/>
            <a:ln w="38100">
              <a:solidFill>
                <a:schemeClr val="tx1"/>
              </a:solidFill>
              <a:prstDash val="dashDot"/>
              <a:round/>
              <a:headEnd/>
              <a:tailEnd/>
            </a:ln>
          </p:spPr>
          <p:txBody>
            <a:bodyPr wrap="none" anchor="ctr"/>
            <a:lstStyle/>
            <a:p>
              <a:endParaRPr lang="en-AU"/>
            </a:p>
          </p:txBody>
        </p:sp>
      </p:grpSp>
      <p:sp>
        <p:nvSpPr>
          <p:cNvPr id="2068" name="Line 18"/>
          <p:cNvSpPr>
            <a:spLocks noChangeShapeType="1"/>
          </p:cNvSpPr>
          <p:nvPr/>
        </p:nvSpPr>
        <p:spPr bwMode="auto">
          <a:xfrm flipV="1">
            <a:off x="3657600" y="2362200"/>
            <a:ext cx="3124200" cy="1295400"/>
          </a:xfrm>
          <a:prstGeom prst="line">
            <a:avLst/>
          </a:prstGeom>
          <a:noFill/>
          <a:ln w="101600">
            <a:solidFill>
              <a:srgbClr val="FF9900"/>
            </a:solidFill>
            <a:round/>
            <a:headEnd/>
            <a:tailEnd type="triangle" w="med" len="med"/>
          </a:ln>
        </p:spPr>
        <p:txBody>
          <a:bodyPr wrap="none" anchor="ctr"/>
          <a:lstStyle/>
          <a:p>
            <a:endParaRPr lang="en-AU"/>
          </a:p>
        </p:txBody>
      </p:sp>
      <p:sp>
        <p:nvSpPr>
          <p:cNvPr id="2069" name="Line 19"/>
          <p:cNvSpPr>
            <a:spLocks noChangeShapeType="1"/>
          </p:cNvSpPr>
          <p:nvPr/>
        </p:nvSpPr>
        <p:spPr bwMode="auto">
          <a:xfrm flipV="1">
            <a:off x="3657600" y="2362200"/>
            <a:ext cx="3124200" cy="1295400"/>
          </a:xfrm>
          <a:prstGeom prst="line">
            <a:avLst/>
          </a:prstGeom>
          <a:noFill/>
          <a:ln w="101600">
            <a:solidFill>
              <a:srgbClr val="FF3300"/>
            </a:solidFill>
            <a:round/>
            <a:headEnd/>
            <a:tailEnd type="triangle" w="med" len="med"/>
          </a:ln>
        </p:spPr>
        <p:txBody>
          <a:bodyPr wrap="none" anchor="ctr"/>
          <a:lstStyle/>
          <a:p>
            <a:endParaRPr lang="en-AU"/>
          </a:p>
        </p:txBody>
      </p:sp>
      <p:sp>
        <p:nvSpPr>
          <p:cNvPr id="7188" name="Text Box 20"/>
          <p:cNvSpPr txBox="1">
            <a:spLocks noChangeArrowheads="1"/>
          </p:cNvSpPr>
          <p:nvPr/>
        </p:nvSpPr>
        <p:spPr bwMode="auto">
          <a:xfrm>
            <a:off x="4716463" y="2133600"/>
            <a:ext cx="1295400" cy="519113"/>
          </a:xfrm>
          <a:prstGeom prst="rect">
            <a:avLst/>
          </a:prstGeom>
          <a:noFill/>
          <a:ln w="9525">
            <a:noFill/>
            <a:miter lim="800000"/>
            <a:headEnd/>
            <a:tailEnd/>
          </a:ln>
          <a:effectLst/>
        </p:spPr>
        <p:txBody>
          <a:bodyPr>
            <a:spAutoFit/>
          </a:bodyPr>
          <a:lstStyle/>
          <a:p>
            <a:pPr algn="l">
              <a:defRPr/>
            </a:pPr>
            <a:r>
              <a:rPr lang="en-GB" sz="2800" b="1">
                <a:solidFill>
                  <a:srgbClr val="FF3300"/>
                </a:solidFill>
                <a:effectLst>
                  <a:outerShdw blurRad="38100" dist="38100" dir="2700000" algn="tl">
                    <a:srgbClr val="000000"/>
                  </a:outerShdw>
                </a:effectLst>
                <a:latin typeface="Tahoma" pitchFamily="34" charset="0"/>
              </a:rPr>
              <a:t>R = ?</a:t>
            </a:r>
            <a:endParaRPr lang="en-GB" sz="2400" b="1">
              <a:effectLst>
                <a:outerShdw blurRad="38100" dist="38100" dir="2700000" algn="tl">
                  <a:srgbClr val="FFFFFF"/>
                </a:outerShdw>
              </a:effectLst>
              <a:latin typeface="Tahoma" pitchFamily="34" charset="0"/>
            </a:endParaRPr>
          </a:p>
        </p:txBody>
      </p:sp>
      <p:sp>
        <p:nvSpPr>
          <p:cNvPr id="2071" name="Arc 22"/>
          <p:cNvSpPr>
            <a:spLocks/>
          </p:cNvSpPr>
          <p:nvPr/>
        </p:nvSpPr>
        <p:spPr bwMode="auto">
          <a:xfrm rot="10800000" flipH="1" flipV="1">
            <a:off x="4953000" y="3124200"/>
            <a:ext cx="381000" cy="533400"/>
          </a:xfrm>
          <a:custGeom>
            <a:avLst/>
            <a:gdLst>
              <a:gd name="T0" fmla="*/ 0 w 21600"/>
              <a:gd name="T1" fmla="*/ 0 h 21600"/>
              <a:gd name="T2" fmla="*/ 118540664 w 21600"/>
              <a:gd name="T3" fmla="*/ 325275598 h 21600"/>
              <a:gd name="T4" fmla="*/ 0 w 21600"/>
              <a:gd name="T5" fmla="*/ 3252755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3300"/>
            </a:solidFill>
            <a:prstDash val="dash"/>
            <a:round/>
            <a:headEnd/>
            <a:tailEnd/>
          </a:ln>
        </p:spPr>
        <p:txBody>
          <a:bodyPr wrap="none" anchor="ctr"/>
          <a:lstStyle/>
          <a:p>
            <a:pPr>
              <a:spcBef>
                <a:spcPct val="0"/>
              </a:spcBef>
            </a:pPr>
            <a:endParaRPr lang="en-GB" sz="2400">
              <a:solidFill>
                <a:srgbClr val="FF3300"/>
              </a:solidFill>
            </a:endParaRPr>
          </a:p>
        </p:txBody>
      </p:sp>
      <p:sp>
        <p:nvSpPr>
          <p:cNvPr id="2072" name="Text Box 23"/>
          <p:cNvSpPr txBox="1">
            <a:spLocks noChangeArrowheads="1"/>
          </p:cNvSpPr>
          <p:nvPr/>
        </p:nvSpPr>
        <p:spPr bwMode="auto">
          <a:xfrm>
            <a:off x="4648200" y="3200400"/>
            <a:ext cx="533400" cy="457200"/>
          </a:xfrm>
          <a:prstGeom prst="rect">
            <a:avLst/>
          </a:prstGeom>
          <a:noFill/>
          <a:ln w="9525">
            <a:noFill/>
            <a:miter lim="800000"/>
            <a:headEnd/>
            <a:tailEnd/>
          </a:ln>
        </p:spPr>
        <p:txBody>
          <a:bodyPr>
            <a:spAutoFit/>
          </a:bodyPr>
          <a:lstStyle/>
          <a:p>
            <a:r>
              <a:rPr lang="en-GB" sz="2400" b="1">
                <a:solidFill>
                  <a:srgbClr val="FF3300"/>
                </a:solidFill>
                <a:latin typeface="Symbol" pitchFamily="18" charset="2"/>
                <a:sym typeface="Symbol" pitchFamily="18" charset="2"/>
              </a:rPr>
              <a:t></a:t>
            </a:r>
            <a:endParaRPr lang="en-GB" sz="2400" b="1">
              <a:latin typeface="Symbol" pitchFamily="18" charset="2"/>
            </a:endParaRPr>
          </a:p>
        </p:txBody>
      </p:sp>
      <p:sp>
        <p:nvSpPr>
          <p:cNvPr id="27" name="Title 1"/>
          <p:cNvSpPr txBox="1">
            <a:spLocks/>
          </p:cNvSpPr>
          <p:nvPr/>
        </p:nvSpPr>
        <p:spPr>
          <a:xfrm>
            <a:off x="219075" y="-24"/>
            <a:ext cx="7477125"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4000" b="0" i="0" u="none" strike="noStrike" kern="0" cap="none" spc="0" normalizeH="0" baseline="0" noProof="0" dirty="0" smtClean="0">
                <a:ln>
                  <a:noFill/>
                </a:ln>
                <a:solidFill>
                  <a:schemeClr val="tx2"/>
                </a:solidFill>
                <a:effectLst/>
                <a:uLnTx/>
                <a:uFillTx/>
                <a:latin typeface="+mj-lt"/>
                <a:ea typeface="+mj-ea"/>
                <a:cs typeface="+mj-cs"/>
              </a:rPr>
              <a:t>Example 7.1b</a:t>
            </a:r>
          </a:p>
        </p:txBody>
      </p:sp>
      <p:sp>
        <p:nvSpPr>
          <p:cNvPr id="28" name="Content Placeholder 2"/>
          <p:cNvSpPr txBox="1">
            <a:spLocks/>
          </p:cNvSpPr>
          <p:nvPr/>
        </p:nvSpPr>
        <p:spPr>
          <a:xfrm>
            <a:off x="214282" y="785794"/>
            <a:ext cx="3357586" cy="642942"/>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tabLst/>
              <a:defRPr/>
            </a:pPr>
            <a:r>
              <a:rPr lang="en-AU" sz="2800" kern="0" dirty="0" smtClean="0"/>
              <a:t>Solve the vector</a:t>
            </a:r>
            <a:endParaRPr kumimoji="0" lang="en-AU" sz="280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 grpId="0" animBg="1"/>
      <p:bldP spid="7188" grpId="0"/>
      <p:bldP spid="20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2"/>
          <p:cNvSpPr txBox="1">
            <a:spLocks noChangeArrowheads="1"/>
          </p:cNvSpPr>
          <p:nvPr/>
        </p:nvSpPr>
        <p:spPr bwMode="auto">
          <a:xfrm>
            <a:off x="304800" y="762000"/>
            <a:ext cx="5053018" cy="523220"/>
          </a:xfrm>
          <a:prstGeom prst="rect">
            <a:avLst/>
          </a:prstGeom>
          <a:solidFill>
            <a:schemeClr val="bg1"/>
          </a:solidFill>
          <a:ln w="9525">
            <a:noFill/>
            <a:miter lim="800000"/>
            <a:headEnd/>
            <a:tailEnd/>
          </a:ln>
        </p:spPr>
        <p:txBody>
          <a:bodyPr wrap="square">
            <a:spAutoFit/>
          </a:bodyPr>
          <a:lstStyle/>
          <a:p>
            <a:r>
              <a:rPr lang="en-GB" sz="2400" b="1" dirty="0">
                <a:solidFill>
                  <a:schemeClr val="bg2"/>
                </a:solidFill>
              </a:rPr>
              <a:t>What is the resultant force  </a:t>
            </a:r>
            <a:r>
              <a:rPr lang="en-GB" sz="2800" b="1" dirty="0">
                <a:solidFill>
                  <a:schemeClr val="bg2"/>
                </a:solidFill>
              </a:rPr>
              <a:t>R</a:t>
            </a:r>
            <a:r>
              <a:rPr lang="en-GB" sz="2400" b="1" dirty="0">
                <a:solidFill>
                  <a:schemeClr val="bg2"/>
                </a:solidFill>
              </a:rPr>
              <a:t> </a:t>
            </a:r>
            <a:r>
              <a:rPr lang="en-GB" sz="2800" b="1" dirty="0">
                <a:solidFill>
                  <a:schemeClr val="bg2"/>
                </a:solidFill>
              </a:rPr>
              <a:t>?</a:t>
            </a:r>
            <a:endParaRPr lang="en-GB" sz="2800" dirty="0">
              <a:solidFill>
                <a:schemeClr val="bg2"/>
              </a:solidFill>
            </a:endParaRPr>
          </a:p>
        </p:txBody>
      </p:sp>
      <p:sp>
        <p:nvSpPr>
          <p:cNvPr id="3080" name="Oval 3"/>
          <p:cNvSpPr>
            <a:spLocks noChangeArrowheads="1"/>
          </p:cNvSpPr>
          <p:nvPr/>
        </p:nvSpPr>
        <p:spPr bwMode="auto">
          <a:xfrm>
            <a:off x="5429256" y="2357430"/>
            <a:ext cx="457200" cy="457200"/>
          </a:xfrm>
          <a:prstGeom prst="ellipse">
            <a:avLst/>
          </a:prstGeom>
          <a:solidFill>
            <a:schemeClr val="accent1"/>
          </a:solidFill>
          <a:ln w="9525">
            <a:solidFill>
              <a:schemeClr val="tx1"/>
            </a:solidFill>
            <a:round/>
            <a:headEnd/>
            <a:tailEnd/>
          </a:ln>
        </p:spPr>
        <p:txBody>
          <a:bodyPr wrap="none" anchor="ctr"/>
          <a:lstStyle/>
          <a:p>
            <a:endParaRPr lang="en-AU"/>
          </a:p>
        </p:txBody>
      </p:sp>
      <p:sp>
        <p:nvSpPr>
          <p:cNvPr id="3081" name="Line 4"/>
          <p:cNvSpPr>
            <a:spLocks noChangeShapeType="1"/>
          </p:cNvSpPr>
          <p:nvPr/>
        </p:nvSpPr>
        <p:spPr bwMode="auto">
          <a:xfrm flipV="1">
            <a:off x="5657856" y="1366830"/>
            <a:ext cx="0" cy="1219200"/>
          </a:xfrm>
          <a:prstGeom prst="line">
            <a:avLst/>
          </a:prstGeom>
          <a:noFill/>
          <a:ln w="76200">
            <a:solidFill>
              <a:srgbClr val="7030A0"/>
            </a:solidFill>
            <a:round/>
            <a:headEnd/>
            <a:tailEnd type="triangle" w="med" len="med"/>
          </a:ln>
        </p:spPr>
        <p:txBody>
          <a:bodyPr wrap="none" anchor="ctr"/>
          <a:lstStyle/>
          <a:p>
            <a:endParaRPr lang="en-AU"/>
          </a:p>
        </p:txBody>
      </p:sp>
      <p:sp>
        <p:nvSpPr>
          <p:cNvPr id="3082" name="Line 5"/>
          <p:cNvSpPr>
            <a:spLocks noChangeShapeType="1"/>
          </p:cNvSpPr>
          <p:nvPr/>
        </p:nvSpPr>
        <p:spPr bwMode="auto">
          <a:xfrm>
            <a:off x="5657856" y="2586030"/>
            <a:ext cx="1676400" cy="0"/>
          </a:xfrm>
          <a:prstGeom prst="line">
            <a:avLst/>
          </a:prstGeom>
          <a:noFill/>
          <a:ln w="76200">
            <a:solidFill>
              <a:schemeClr val="accent2">
                <a:lumMod val="50000"/>
              </a:schemeClr>
            </a:solidFill>
            <a:round/>
            <a:headEnd/>
            <a:tailEnd type="triangle" w="med" len="med"/>
          </a:ln>
        </p:spPr>
        <p:txBody>
          <a:bodyPr wrap="none" anchor="ctr"/>
          <a:lstStyle/>
          <a:p>
            <a:endParaRPr lang="en-AU"/>
          </a:p>
        </p:txBody>
      </p:sp>
      <p:grpSp>
        <p:nvGrpSpPr>
          <p:cNvPr id="2" name="Group 6"/>
          <p:cNvGrpSpPr>
            <a:grpSpLocks/>
          </p:cNvGrpSpPr>
          <p:nvPr/>
        </p:nvGrpSpPr>
        <p:grpSpPr bwMode="auto">
          <a:xfrm>
            <a:off x="5657856" y="2357430"/>
            <a:ext cx="381000" cy="228600"/>
            <a:chOff x="720" y="3360"/>
            <a:chExt cx="240" cy="144"/>
          </a:xfrm>
        </p:grpSpPr>
        <p:sp>
          <p:nvSpPr>
            <p:cNvPr id="3101" name="Line 7"/>
            <p:cNvSpPr>
              <a:spLocks noChangeShapeType="1"/>
            </p:cNvSpPr>
            <p:nvPr/>
          </p:nvSpPr>
          <p:spPr bwMode="auto">
            <a:xfrm>
              <a:off x="720" y="3360"/>
              <a:ext cx="240" cy="0"/>
            </a:xfrm>
            <a:prstGeom prst="line">
              <a:avLst/>
            </a:prstGeom>
            <a:noFill/>
            <a:ln w="38100">
              <a:solidFill>
                <a:schemeClr val="tx1"/>
              </a:solidFill>
              <a:prstDash val="sysDot"/>
              <a:round/>
              <a:headEnd/>
              <a:tailEnd/>
            </a:ln>
          </p:spPr>
          <p:txBody>
            <a:bodyPr wrap="none" anchor="ctr"/>
            <a:lstStyle/>
            <a:p>
              <a:endParaRPr lang="en-AU"/>
            </a:p>
          </p:txBody>
        </p:sp>
        <p:sp>
          <p:nvSpPr>
            <p:cNvPr id="3102" name="Line 8"/>
            <p:cNvSpPr>
              <a:spLocks noChangeShapeType="1"/>
            </p:cNvSpPr>
            <p:nvPr/>
          </p:nvSpPr>
          <p:spPr bwMode="auto">
            <a:xfrm>
              <a:off x="960" y="3360"/>
              <a:ext cx="0" cy="144"/>
            </a:xfrm>
            <a:prstGeom prst="line">
              <a:avLst/>
            </a:prstGeom>
            <a:noFill/>
            <a:ln w="38100">
              <a:solidFill>
                <a:schemeClr val="tx1"/>
              </a:solidFill>
              <a:prstDash val="sysDot"/>
              <a:round/>
              <a:headEnd/>
              <a:tailEnd/>
            </a:ln>
          </p:spPr>
          <p:txBody>
            <a:bodyPr wrap="none" anchor="ctr"/>
            <a:lstStyle/>
            <a:p>
              <a:endParaRPr lang="en-AU"/>
            </a:p>
          </p:txBody>
        </p:sp>
      </p:grpSp>
      <p:sp>
        <p:nvSpPr>
          <p:cNvPr id="3084" name="Text Box 9"/>
          <p:cNvSpPr txBox="1">
            <a:spLocks noChangeArrowheads="1"/>
          </p:cNvSpPr>
          <p:nvPr/>
        </p:nvSpPr>
        <p:spPr bwMode="auto">
          <a:xfrm>
            <a:off x="5000628" y="1757354"/>
            <a:ext cx="762000" cy="457200"/>
          </a:xfrm>
          <a:prstGeom prst="rect">
            <a:avLst/>
          </a:prstGeom>
          <a:noFill/>
          <a:ln w="9525">
            <a:noFill/>
            <a:miter lim="800000"/>
            <a:headEnd/>
            <a:tailEnd/>
          </a:ln>
        </p:spPr>
        <p:txBody>
          <a:bodyPr>
            <a:spAutoFit/>
          </a:bodyPr>
          <a:lstStyle/>
          <a:p>
            <a:r>
              <a:rPr lang="en-GB" sz="2400" b="1" dirty="0">
                <a:solidFill>
                  <a:srgbClr val="7030A0"/>
                </a:solidFill>
                <a:latin typeface="Tahoma" pitchFamily="34" charset="0"/>
              </a:rPr>
              <a:t>6N</a:t>
            </a:r>
            <a:endParaRPr lang="en-GB" sz="2400" dirty="0">
              <a:solidFill>
                <a:srgbClr val="7030A0"/>
              </a:solidFill>
            </a:endParaRPr>
          </a:p>
        </p:txBody>
      </p:sp>
      <p:sp>
        <p:nvSpPr>
          <p:cNvPr id="3085" name="Text Box 10"/>
          <p:cNvSpPr txBox="1">
            <a:spLocks noChangeArrowheads="1"/>
          </p:cNvSpPr>
          <p:nvPr/>
        </p:nvSpPr>
        <p:spPr bwMode="auto">
          <a:xfrm>
            <a:off x="6000760" y="2571744"/>
            <a:ext cx="762000" cy="457200"/>
          </a:xfrm>
          <a:prstGeom prst="rect">
            <a:avLst/>
          </a:prstGeom>
          <a:noFill/>
          <a:ln w="9525">
            <a:noFill/>
            <a:miter lim="800000"/>
            <a:headEnd/>
            <a:tailEnd/>
          </a:ln>
        </p:spPr>
        <p:txBody>
          <a:bodyPr>
            <a:spAutoFit/>
          </a:bodyPr>
          <a:lstStyle/>
          <a:p>
            <a:pPr algn="r"/>
            <a:r>
              <a:rPr lang="en-GB" sz="2400" b="1" dirty="0">
                <a:solidFill>
                  <a:schemeClr val="accent2">
                    <a:lumMod val="50000"/>
                  </a:schemeClr>
                </a:solidFill>
                <a:latin typeface="Tahoma" pitchFamily="34" charset="0"/>
              </a:rPr>
              <a:t>8N</a:t>
            </a:r>
            <a:endParaRPr lang="en-GB" sz="2400" dirty="0">
              <a:solidFill>
                <a:schemeClr val="accent2">
                  <a:lumMod val="50000"/>
                </a:schemeClr>
              </a:solidFill>
            </a:endParaRPr>
          </a:p>
        </p:txBody>
      </p:sp>
      <p:sp>
        <p:nvSpPr>
          <p:cNvPr id="3086" name="Text Box 11"/>
          <p:cNvSpPr txBox="1">
            <a:spLocks noChangeArrowheads="1"/>
          </p:cNvSpPr>
          <p:nvPr/>
        </p:nvSpPr>
        <p:spPr bwMode="auto">
          <a:xfrm>
            <a:off x="357158" y="1500174"/>
            <a:ext cx="4643470" cy="946150"/>
          </a:xfrm>
          <a:prstGeom prst="rect">
            <a:avLst/>
          </a:prstGeom>
          <a:noFill/>
          <a:ln w="9525">
            <a:noFill/>
            <a:miter lim="800000"/>
            <a:headEnd/>
            <a:tailEnd/>
          </a:ln>
        </p:spPr>
        <p:txBody>
          <a:bodyPr wrap="square">
            <a:spAutoFit/>
          </a:bodyPr>
          <a:lstStyle/>
          <a:p>
            <a:r>
              <a:rPr lang="en-GB" sz="2800" b="1" dirty="0">
                <a:solidFill>
                  <a:schemeClr val="bg2"/>
                </a:solidFill>
                <a:latin typeface="Arial" charset="0"/>
              </a:rPr>
              <a:t>We ADD vectors HEAD to TAIL [tip to toe]</a:t>
            </a:r>
          </a:p>
        </p:txBody>
      </p:sp>
      <p:grpSp>
        <p:nvGrpSpPr>
          <p:cNvPr id="3" name="Group 27"/>
          <p:cNvGrpSpPr>
            <a:grpSpLocks/>
          </p:cNvGrpSpPr>
          <p:nvPr/>
        </p:nvGrpSpPr>
        <p:grpSpPr bwMode="auto">
          <a:xfrm rot="5400000">
            <a:off x="1974850" y="3505200"/>
            <a:ext cx="381000" cy="228600"/>
            <a:chOff x="720" y="3360"/>
            <a:chExt cx="240" cy="144"/>
          </a:xfrm>
        </p:grpSpPr>
        <p:sp>
          <p:nvSpPr>
            <p:cNvPr id="3099" name="Line 28"/>
            <p:cNvSpPr>
              <a:spLocks noChangeShapeType="1"/>
            </p:cNvSpPr>
            <p:nvPr/>
          </p:nvSpPr>
          <p:spPr bwMode="auto">
            <a:xfrm>
              <a:off x="720" y="3360"/>
              <a:ext cx="240" cy="0"/>
            </a:xfrm>
            <a:prstGeom prst="line">
              <a:avLst/>
            </a:prstGeom>
            <a:noFill/>
            <a:ln w="38100">
              <a:solidFill>
                <a:schemeClr val="tx1"/>
              </a:solidFill>
              <a:prstDash val="sysDot"/>
              <a:round/>
              <a:headEnd/>
              <a:tailEnd/>
            </a:ln>
          </p:spPr>
          <p:txBody>
            <a:bodyPr wrap="none" anchor="ctr"/>
            <a:lstStyle/>
            <a:p>
              <a:endParaRPr lang="en-AU"/>
            </a:p>
          </p:txBody>
        </p:sp>
        <p:sp>
          <p:nvSpPr>
            <p:cNvPr id="3100" name="Line 29"/>
            <p:cNvSpPr>
              <a:spLocks noChangeShapeType="1"/>
            </p:cNvSpPr>
            <p:nvPr/>
          </p:nvSpPr>
          <p:spPr bwMode="auto">
            <a:xfrm>
              <a:off x="960" y="3360"/>
              <a:ext cx="0" cy="144"/>
            </a:xfrm>
            <a:prstGeom prst="line">
              <a:avLst/>
            </a:prstGeom>
            <a:noFill/>
            <a:ln w="38100">
              <a:solidFill>
                <a:schemeClr val="tx1"/>
              </a:solidFill>
              <a:prstDash val="sysDot"/>
              <a:round/>
              <a:headEnd/>
              <a:tailEnd/>
            </a:ln>
          </p:spPr>
          <p:txBody>
            <a:bodyPr wrap="none" anchor="ctr"/>
            <a:lstStyle/>
            <a:p>
              <a:endParaRPr lang="en-AU"/>
            </a:p>
          </p:txBody>
        </p:sp>
      </p:grpSp>
      <p:sp>
        <p:nvSpPr>
          <p:cNvPr id="3089" name="Text Box 30"/>
          <p:cNvSpPr txBox="1">
            <a:spLocks noChangeArrowheads="1"/>
          </p:cNvSpPr>
          <p:nvPr/>
        </p:nvSpPr>
        <p:spPr bwMode="auto">
          <a:xfrm>
            <a:off x="2700338" y="3860800"/>
            <a:ext cx="444500" cy="519113"/>
          </a:xfrm>
          <a:prstGeom prst="rect">
            <a:avLst/>
          </a:prstGeom>
          <a:noFill/>
          <a:ln w="9525">
            <a:noFill/>
            <a:miter lim="800000"/>
            <a:headEnd/>
            <a:tailEnd/>
          </a:ln>
        </p:spPr>
        <p:txBody>
          <a:bodyPr>
            <a:spAutoFit/>
          </a:bodyPr>
          <a:lstStyle/>
          <a:p>
            <a:r>
              <a:rPr lang="en-US" sz="2800" b="1" dirty="0">
                <a:solidFill>
                  <a:srgbClr val="0070C0"/>
                </a:solidFill>
                <a:latin typeface="Tahoma" pitchFamily="34" charset="0"/>
              </a:rPr>
              <a:t>R</a:t>
            </a:r>
            <a:endParaRPr lang="en-US" sz="2400" dirty="0">
              <a:solidFill>
                <a:srgbClr val="0070C0"/>
              </a:solidFill>
            </a:endParaRPr>
          </a:p>
        </p:txBody>
      </p:sp>
      <p:sp>
        <p:nvSpPr>
          <p:cNvPr id="3090" name="Rectangle 31"/>
          <p:cNvSpPr>
            <a:spLocks noChangeArrowheads="1"/>
          </p:cNvSpPr>
          <p:nvPr/>
        </p:nvSpPr>
        <p:spPr bwMode="auto">
          <a:xfrm>
            <a:off x="2051050" y="3933825"/>
            <a:ext cx="342900" cy="457200"/>
          </a:xfrm>
          <a:prstGeom prst="rect">
            <a:avLst/>
          </a:prstGeom>
          <a:noFill/>
          <a:ln w="9525">
            <a:noFill/>
            <a:miter lim="800000"/>
            <a:headEnd/>
            <a:tailEnd/>
          </a:ln>
        </p:spPr>
        <p:txBody>
          <a:bodyPr wrap="none">
            <a:spAutoFit/>
          </a:bodyPr>
          <a:lstStyle/>
          <a:p>
            <a:pPr>
              <a:spcBef>
                <a:spcPct val="0"/>
              </a:spcBef>
            </a:pPr>
            <a:r>
              <a:rPr lang="en-GB" sz="2400" b="1">
                <a:solidFill>
                  <a:srgbClr val="0070C0"/>
                </a:solidFill>
                <a:latin typeface="Symbol" pitchFamily="18" charset="2"/>
                <a:sym typeface="Symbol" pitchFamily="18" charset="2"/>
              </a:rPr>
              <a:t></a:t>
            </a:r>
            <a:endParaRPr lang="en-US" sz="2400" b="1">
              <a:solidFill>
                <a:srgbClr val="0070C0"/>
              </a:solidFill>
              <a:latin typeface="Symbol" pitchFamily="18" charset="2"/>
              <a:sym typeface="Symbol" pitchFamily="18" charset="2"/>
            </a:endParaRPr>
          </a:p>
        </p:txBody>
      </p:sp>
      <p:sp>
        <p:nvSpPr>
          <p:cNvPr id="3091" name="Arc 33"/>
          <p:cNvSpPr>
            <a:spLocks/>
          </p:cNvSpPr>
          <p:nvPr/>
        </p:nvSpPr>
        <p:spPr bwMode="auto">
          <a:xfrm>
            <a:off x="2051050" y="3860800"/>
            <a:ext cx="457200" cy="304800"/>
          </a:xfrm>
          <a:custGeom>
            <a:avLst/>
            <a:gdLst>
              <a:gd name="T0" fmla="*/ 0 w 21600"/>
              <a:gd name="T1" fmla="*/ 0 h 21600"/>
              <a:gd name="T2" fmla="*/ 204838141 w 21600"/>
              <a:gd name="T3" fmla="*/ 60692798 h 21600"/>
              <a:gd name="T4" fmla="*/ 0 w 21600"/>
              <a:gd name="T5" fmla="*/ 6069279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70C0"/>
            </a:solidFill>
            <a:prstDash val="sysDot"/>
            <a:round/>
            <a:headEnd/>
            <a:tailEnd/>
          </a:ln>
        </p:spPr>
        <p:txBody>
          <a:bodyPr wrap="none" anchor="ctr"/>
          <a:lstStyle/>
          <a:p>
            <a:endParaRPr lang="en-AU"/>
          </a:p>
        </p:txBody>
      </p:sp>
      <p:grpSp>
        <p:nvGrpSpPr>
          <p:cNvPr id="4" name="Group 39"/>
          <p:cNvGrpSpPr>
            <a:grpSpLocks/>
          </p:cNvGrpSpPr>
          <p:nvPr/>
        </p:nvGrpSpPr>
        <p:grpSpPr bwMode="auto">
          <a:xfrm>
            <a:off x="1357313" y="3357561"/>
            <a:ext cx="762000" cy="1219200"/>
            <a:chOff x="855" y="2115"/>
            <a:chExt cx="480" cy="768"/>
          </a:xfrm>
        </p:grpSpPr>
        <p:sp>
          <p:nvSpPr>
            <p:cNvPr id="3097" name="Text Box 13"/>
            <p:cNvSpPr txBox="1">
              <a:spLocks noChangeArrowheads="1"/>
            </p:cNvSpPr>
            <p:nvPr/>
          </p:nvSpPr>
          <p:spPr bwMode="auto">
            <a:xfrm>
              <a:off x="855" y="2430"/>
              <a:ext cx="480" cy="233"/>
            </a:xfrm>
            <a:prstGeom prst="rect">
              <a:avLst/>
            </a:prstGeom>
            <a:noFill/>
            <a:ln w="9525">
              <a:noFill/>
              <a:miter lim="800000"/>
              <a:headEnd/>
              <a:tailEnd/>
            </a:ln>
          </p:spPr>
          <p:txBody>
            <a:bodyPr>
              <a:spAutoFit/>
            </a:bodyPr>
            <a:lstStyle/>
            <a:p>
              <a:r>
                <a:rPr lang="en-GB" b="1" dirty="0">
                  <a:solidFill>
                    <a:srgbClr val="7030A0"/>
                  </a:solidFill>
                  <a:latin typeface="Tahoma" pitchFamily="34" charset="0"/>
                </a:rPr>
                <a:t>6N</a:t>
              </a:r>
              <a:endParaRPr lang="en-GB" dirty="0">
                <a:solidFill>
                  <a:srgbClr val="7030A0"/>
                </a:solidFill>
              </a:endParaRPr>
            </a:p>
          </p:txBody>
        </p:sp>
        <p:sp>
          <p:nvSpPr>
            <p:cNvPr id="3098" name="Line 37"/>
            <p:cNvSpPr>
              <a:spLocks noChangeShapeType="1"/>
            </p:cNvSpPr>
            <p:nvPr/>
          </p:nvSpPr>
          <p:spPr bwMode="auto">
            <a:xfrm flipV="1">
              <a:off x="1247" y="2115"/>
              <a:ext cx="0" cy="768"/>
            </a:xfrm>
            <a:prstGeom prst="line">
              <a:avLst/>
            </a:prstGeom>
            <a:noFill/>
            <a:ln w="76200">
              <a:solidFill>
                <a:srgbClr val="7030A0"/>
              </a:solidFill>
              <a:round/>
              <a:headEnd/>
              <a:tailEnd type="triangle" w="med" len="med"/>
            </a:ln>
          </p:spPr>
          <p:txBody>
            <a:bodyPr wrap="none" anchor="ctr"/>
            <a:lstStyle/>
            <a:p>
              <a:endParaRPr lang="en-AU"/>
            </a:p>
          </p:txBody>
        </p:sp>
      </p:grpSp>
      <p:grpSp>
        <p:nvGrpSpPr>
          <p:cNvPr id="5" name="Group 41"/>
          <p:cNvGrpSpPr>
            <a:grpSpLocks/>
          </p:cNvGrpSpPr>
          <p:nvPr/>
        </p:nvGrpSpPr>
        <p:grpSpPr bwMode="auto">
          <a:xfrm>
            <a:off x="5435600" y="7461250"/>
            <a:ext cx="1676400" cy="449263"/>
            <a:chOff x="3424" y="4700"/>
            <a:chExt cx="1056" cy="283"/>
          </a:xfrm>
        </p:grpSpPr>
        <p:sp>
          <p:nvSpPr>
            <p:cNvPr id="3095" name="Text Box 14"/>
            <p:cNvSpPr txBox="1">
              <a:spLocks noChangeArrowheads="1"/>
            </p:cNvSpPr>
            <p:nvPr/>
          </p:nvSpPr>
          <p:spPr bwMode="auto">
            <a:xfrm>
              <a:off x="3787" y="4700"/>
              <a:ext cx="480" cy="212"/>
            </a:xfrm>
            <a:prstGeom prst="rect">
              <a:avLst/>
            </a:prstGeom>
            <a:noFill/>
            <a:ln w="9525">
              <a:noFill/>
              <a:miter lim="800000"/>
              <a:headEnd/>
              <a:tailEnd/>
            </a:ln>
          </p:spPr>
          <p:txBody>
            <a:bodyPr>
              <a:spAutoFit/>
            </a:bodyPr>
            <a:lstStyle/>
            <a:p>
              <a:pPr algn="r"/>
              <a:r>
                <a:rPr lang="en-GB" b="1">
                  <a:solidFill>
                    <a:srgbClr val="000099"/>
                  </a:solidFill>
                  <a:latin typeface="Tahoma" pitchFamily="34" charset="0"/>
                </a:rPr>
                <a:t>8N</a:t>
              </a:r>
              <a:endParaRPr lang="en-GB"/>
            </a:p>
          </p:txBody>
        </p:sp>
        <p:sp>
          <p:nvSpPr>
            <p:cNvPr id="3096" name="Line 38"/>
            <p:cNvSpPr>
              <a:spLocks noChangeShapeType="1"/>
            </p:cNvSpPr>
            <p:nvPr/>
          </p:nvSpPr>
          <p:spPr bwMode="auto">
            <a:xfrm>
              <a:off x="3424" y="4983"/>
              <a:ext cx="1056" cy="0"/>
            </a:xfrm>
            <a:prstGeom prst="line">
              <a:avLst/>
            </a:prstGeom>
            <a:noFill/>
            <a:ln w="76200">
              <a:solidFill>
                <a:schemeClr val="accent2"/>
              </a:solidFill>
              <a:round/>
              <a:headEnd/>
              <a:tailEnd type="triangle" w="med" len="med"/>
            </a:ln>
          </p:spPr>
          <p:txBody>
            <a:bodyPr wrap="none" anchor="ctr"/>
            <a:lstStyle/>
            <a:p>
              <a:endParaRPr lang="en-AU"/>
            </a:p>
          </p:txBody>
        </p:sp>
      </p:grpSp>
      <p:sp>
        <p:nvSpPr>
          <p:cNvPr id="3094" name="Line 26"/>
          <p:cNvSpPr>
            <a:spLocks noChangeShapeType="1"/>
          </p:cNvSpPr>
          <p:nvPr/>
        </p:nvSpPr>
        <p:spPr bwMode="auto">
          <a:xfrm flipV="1">
            <a:off x="1979613" y="3357563"/>
            <a:ext cx="1655762" cy="1222375"/>
          </a:xfrm>
          <a:prstGeom prst="line">
            <a:avLst/>
          </a:prstGeom>
          <a:noFill/>
          <a:ln w="76200">
            <a:solidFill>
              <a:srgbClr val="0070C0"/>
            </a:solidFill>
            <a:round/>
            <a:headEnd/>
            <a:tailEnd type="triangle" w="med" len="med"/>
          </a:ln>
        </p:spPr>
        <p:txBody>
          <a:bodyPr wrap="none" anchor="ctr"/>
          <a:lstStyle/>
          <a:p>
            <a:endParaRPr lang="en-AU"/>
          </a:p>
        </p:txBody>
      </p:sp>
      <p:sp>
        <p:nvSpPr>
          <p:cNvPr id="30" name="Title 1"/>
          <p:cNvSpPr txBox="1">
            <a:spLocks/>
          </p:cNvSpPr>
          <p:nvPr/>
        </p:nvSpPr>
        <p:spPr>
          <a:xfrm>
            <a:off x="219075" y="-24"/>
            <a:ext cx="7477125"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4000" b="0" i="0" u="none" strike="noStrike" kern="0" cap="none" spc="0" normalizeH="0" baseline="0" noProof="0" dirty="0" smtClean="0">
                <a:ln>
                  <a:noFill/>
                </a:ln>
                <a:solidFill>
                  <a:schemeClr val="tx2"/>
                </a:solidFill>
                <a:effectLst/>
                <a:uLnTx/>
                <a:uFillTx/>
                <a:latin typeface="+mj-lt"/>
                <a:ea typeface="+mj-ea"/>
                <a:cs typeface="+mj-cs"/>
              </a:rPr>
              <a:t>Example 7.1c</a:t>
            </a:r>
          </a:p>
        </p:txBody>
      </p:sp>
      <p:sp>
        <p:nvSpPr>
          <p:cNvPr id="31" name="Line 5"/>
          <p:cNvSpPr>
            <a:spLocks noChangeShapeType="1"/>
          </p:cNvSpPr>
          <p:nvPr/>
        </p:nvSpPr>
        <p:spPr bwMode="auto">
          <a:xfrm>
            <a:off x="1928794" y="3357562"/>
            <a:ext cx="1676400" cy="0"/>
          </a:xfrm>
          <a:prstGeom prst="line">
            <a:avLst/>
          </a:prstGeom>
          <a:noFill/>
          <a:ln w="76200">
            <a:solidFill>
              <a:schemeClr val="accent2">
                <a:lumMod val="50000"/>
              </a:schemeClr>
            </a:solidFill>
            <a:round/>
            <a:headEnd/>
            <a:tailEnd type="triangle" w="med" len="med"/>
          </a:ln>
        </p:spPr>
        <p:txBody>
          <a:bodyPr wrap="none" anchor="ctr"/>
          <a:lstStyle/>
          <a:p>
            <a:endParaRPr lang="en-AU"/>
          </a:p>
        </p:txBody>
      </p:sp>
      <p:sp>
        <p:nvSpPr>
          <p:cNvPr id="32" name="Text Box 10"/>
          <p:cNvSpPr txBox="1">
            <a:spLocks noChangeArrowheads="1"/>
          </p:cNvSpPr>
          <p:nvPr/>
        </p:nvSpPr>
        <p:spPr bwMode="auto">
          <a:xfrm>
            <a:off x="2285984" y="2900362"/>
            <a:ext cx="762000" cy="457200"/>
          </a:xfrm>
          <a:prstGeom prst="rect">
            <a:avLst/>
          </a:prstGeom>
          <a:noFill/>
          <a:ln w="9525">
            <a:noFill/>
            <a:miter lim="800000"/>
            <a:headEnd/>
            <a:tailEnd/>
          </a:ln>
        </p:spPr>
        <p:txBody>
          <a:bodyPr>
            <a:spAutoFit/>
          </a:bodyPr>
          <a:lstStyle/>
          <a:p>
            <a:pPr algn="r"/>
            <a:r>
              <a:rPr lang="en-GB" sz="2400" b="1" dirty="0">
                <a:solidFill>
                  <a:schemeClr val="accent2">
                    <a:lumMod val="50000"/>
                  </a:schemeClr>
                </a:solidFill>
                <a:latin typeface="Tahoma" pitchFamily="34" charset="0"/>
              </a:rPr>
              <a:t>8N</a:t>
            </a:r>
            <a:endParaRPr lang="en-GB" sz="2400" dirty="0">
              <a:solidFill>
                <a:schemeClr val="accent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6" grpId="0"/>
      <p:bldP spid="3089" grpId="0"/>
      <p:bldP spid="3090" grpId="0"/>
      <p:bldP spid="3091" grpId="0" animBg="1"/>
      <p:bldP spid="3094" grpId="0" animBg="1"/>
      <p:bldP spid="31"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9075" y="-24"/>
            <a:ext cx="7477125"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4000" b="0" i="0" u="none" strike="noStrike" kern="0" cap="none" spc="0" normalizeH="0" baseline="0" noProof="0" dirty="0" smtClean="0">
                <a:ln>
                  <a:noFill/>
                </a:ln>
                <a:solidFill>
                  <a:schemeClr val="tx2"/>
                </a:solidFill>
                <a:effectLst/>
                <a:uLnTx/>
                <a:uFillTx/>
                <a:latin typeface="+mj-lt"/>
                <a:ea typeface="+mj-ea"/>
                <a:cs typeface="+mj-cs"/>
              </a:rPr>
              <a:t>Example 7.1d</a:t>
            </a:r>
          </a:p>
        </p:txBody>
      </p:sp>
      <p:sp>
        <p:nvSpPr>
          <p:cNvPr id="3" name="Text Box 2"/>
          <p:cNvSpPr txBox="1">
            <a:spLocks noChangeArrowheads="1"/>
          </p:cNvSpPr>
          <p:nvPr/>
        </p:nvSpPr>
        <p:spPr bwMode="auto">
          <a:xfrm>
            <a:off x="304800" y="762000"/>
            <a:ext cx="5053018" cy="461665"/>
          </a:xfrm>
          <a:prstGeom prst="rect">
            <a:avLst/>
          </a:prstGeom>
          <a:solidFill>
            <a:schemeClr val="bg1"/>
          </a:solidFill>
          <a:ln w="9525">
            <a:noFill/>
            <a:miter lim="800000"/>
            <a:headEnd/>
            <a:tailEnd/>
          </a:ln>
        </p:spPr>
        <p:txBody>
          <a:bodyPr wrap="square">
            <a:spAutoFit/>
          </a:bodyPr>
          <a:lstStyle/>
          <a:p>
            <a:r>
              <a:rPr lang="en-GB" sz="2400" b="1" dirty="0" smtClean="0">
                <a:solidFill>
                  <a:schemeClr val="bg2"/>
                </a:solidFill>
              </a:rPr>
              <a:t>One Dimensional Vectors</a:t>
            </a:r>
            <a:endParaRPr lang="en-GB" sz="2800" dirty="0">
              <a:solidFill>
                <a:schemeClr val="bg2"/>
              </a:solidFill>
            </a:endParaRPr>
          </a:p>
        </p:txBody>
      </p:sp>
      <p:cxnSp>
        <p:nvCxnSpPr>
          <p:cNvPr id="5" name="Straight Arrow Connector 4"/>
          <p:cNvCxnSpPr/>
          <p:nvPr/>
        </p:nvCxnSpPr>
        <p:spPr bwMode="auto">
          <a:xfrm>
            <a:off x="571472" y="1784338"/>
            <a:ext cx="2071702"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6" name="TextBox 5"/>
          <p:cNvSpPr txBox="1"/>
          <p:nvPr/>
        </p:nvSpPr>
        <p:spPr>
          <a:xfrm>
            <a:off x="1000100" y="1357298"/>
            <a:ext cx="1157689" cy="461665"/>
          </a:xfrm>
          <a:prstGeom prst="rect">
            <a:avLst/>
          </a:prstGeom>
          <a:noFill/>
        </p:spPr>
        <p:txBody>
          <a:bodyPr wrap="none" rtlCol="0">
            <a:spAutoFit/>
          </a:bodyPr>
          <a:lstStyle/>
          <a:p>
            <a:r>
              <a:rPr lang="en-AU" sz="2400" dirty="0" smtClean="0"/>
              <a:t>A: 3 m </a:t>
            </a:r>
            <a:endParaRPr lang="en-AU" sz="2400" dirty="0"/>
          </a:p>
        </p:txBody>
      </p:sp>
      <p:cxnSp>
        <p:nvCxnSpPr>
          <p:cNvPr id="8" name="Straight Arrow Connector 7"/>
          <p:cNvCxnSpPr/>
          <p:nvPr/>
        </p:nvCxnSpPr>
        <p:spPr bwMode="auto">
          <a:xfrm rot="10800000">
            <a:off x="2928926" y="1785926"/>
            <a:ext cx="1428760"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10" name="TextBox 9"/>
          <p:cNvSpPr txBox="1"/>
          <p:nvPr/>
        </p:nvSpPr>
        <p:spPr>
          <a:xfrm>
            <a:off x="3199997" y="1357298"/>
            <a:ext cx="1157689" cy="461665"/>
          </a:xfrm>
          <a:prstGeom prst="rect">
            <a:avLst/>
          </a:prstGeom>
          <a:noFill/>
        </p:spPr>
        <p:txBody>
          <a:bodyPr wrap="none" rtlCol="0">
            <a:spAutoFit/>
          </a:bodyPr>
          <a:lstStyle/>
          <a:p>
            <a:r>
              <a:rPr lang="en-AU" sz="2400" dirty="0" smtClean="0"/>
              <a:t>B: 2 m </a:t>
            </a:r>
            <a:endParaRPr lang="en-AU" sz="2400" dirty="0"/>
          </a:p>
        </p:txBody>
      </p:sp>
      <p:cxnSp>
        <p:nvCxnSpPr>
          <p:cNvPr id="11" name="Straight Arrow Connector 10"/>
          <p:cNvCxnSpPr/>
          <p:nvPr/>
        </p:nvCxnSpPr>
        <p:spPr bwMode="auto">
          <a:xfrm>
            <a:off x="4714876" y="1785926"/>
            <a:ext cx="2643206"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13" name="TextBox 12"/>
          <p:cNvSpPr txBox="1"/>
          <p:nvPr/>
        </p:nvSpPr>
        <p:spPr>
          <a:xfrm>
            <a:off x="5500694" y="1357298"/>
            <a:ext cx="1346844" cy="461665"/>
          </a:xfrm>
          <a:prstGeom prst="rect">
            <a:avLst/>
          </a:prstGeom>
          <a:noFill/>
        </p:spPr>
        <p:txBody>
          <a:bodyPr wrap="none" rtlCol="0">
            <a:spAutoFit/>
          </a:bodyPr>
          <a:lstStyle/>
          <a:p>
            <a:r>
              <a:rPr lang="en-AU" sz="2400" dirty="0" smtClean="0"/>
              <a:t>C: –5 m </a:t>
            </a:r>
            <a:endParaRPr lang="en-AU" sz="2400" dirty="0"/>
          </a:p>
        </p:txBody>
      </p:sp>
      <p:cxnSp>
        <p:nvCxnSpPr>
          <p:cNvPr id="14" name="Straight Arrow Connector 13"/>
          <p:cNvCxnSpPr/>
          <p:nvPr/>
        </p:nvCxnSpPr>
        <p:spPr bwMode="auto">
          <a:xfrm rot="5400000">
            <a:off x="286514" y="2570950"/>
            <a:ext cx="714380"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grpSp>
        <p:nvGrpSpPr>
          <p:cNvPr id="4" name="Group 31"/>
          <p:cNvGrpSpPr>
            <a:grpSpLocks/>
          </p:cNvGrpSpPr>
          <p:nvPr/>
        </p:nvGrpSpPr>
        <p:grpSpPr bwMode="auto">
          <a:xfrm>
            <a:off x="5000628" y="214290"/>
            <a:ext cx="881090" cy="1088405"/>
            <a:chOff x="144" y="0"/>
            <a:chExt cx="816" cy="1008"/>
          </a:xfrm>
        </p:grpSpPr>
        <p:sp>
          <p:nvSpPr>
            <p:cNvPr id="18" name="Line 28"/>
            <p:cNvSpPr>
              <a:spLocks noChangeShapeType="1"/>
            </p:cNvSpPr>
            <p:nvPr/>
          </p:nvSpPr>
          <p:spPr bwMode="auto">
            <a:xfrm>
              <a:off x="576" y="192"/>
              <a:ext cx="0" cy="816"/>
            </a:xfrm>
            <a:prstGeom prst="line">
              <a:avLst/>
            </a:prstGeom>
            <a:noFill/>
            <a:ln w="9525">
              <a:solidFill>
                <a:srgbClr val="000000"/>
              </a:solidFill>
              <a:round/>
              <a:headEnd type="triangle" w="med" len="med"/>
              <a:tailEnd type="triangle" w="med" len="med"/>
            </a:ln>
          </p:spPr>
          <p:txBody>
            <a:bodyPr/>
            <a:lstStyle/>
            <a:p>
              <a:endParaRPr lang="en-AU"/>
            </a:p>
          </p:txBody>
        </p:sp>
        <p:sp>
          <p:nvSpPr>
            <p:cNvPr id="19" name="Line 29"/>
            <p:cNvSpPr>
              <a:spLocks noChangeShapeType="1"/>
            </p:cNvSpPr>
            <p:nvPr/>
          </p:nvSpPr>
          <p:spPr bwMode="auto">
            <a:xfrm>
              <a:off x="144" y="576"/>
              <a:ext cx="816" cy="0"/>
            </a:xfrm>
            <a:prstGeom prst="line">
              <a:avLst/>
            </a:prstGeom>
            <a:noFill/>
            <a:ln w="9525">
              <a:solidFill>
                <a:srgbClr val="000000"/>
              </a:solidFill>
              <a:round/>
              <a:headEnd type="triangle" w="med" len="med"/>
              <a:tailEnd type="triangle" w="med" len="med"/>
            </a:ln>
          </p:spPr>
          <p:txBody>
            <a:bodyPr/>
            <a:lstStyle/>
            <a:p>
              <a:endParaRPr lang="en-AU"/>
            </a:p>
          </p:txBody>
        </p:sp>
        <p:sp>
          <p:nvSpPr>
            <p:cNvPr id="20" name="Text Box 30"/>
            <p:cNvSpPr txBox="1">
              <a:spLocks noChangeArrowheads="1"/>
            </p:cNvSpPr>
            <p:nvPr/>
          </p:nvSpPr>
          <p:spPr bwMode="auto">
            <a:xfrm>
              <a:off x="576" y="0"/>
              <a:ext cx="240" cy="288"/>
            </a:xfrm>
            <a:prstGeom prst="rect">
              <a:avLst/>
            </a:prstGeom>
            <a:noFill/>
            <a:ln w="9525">
              <a:noFill/>
              <a:miter lim="800000"/>
              <a:headEnd/>
              <a:tailEnd/>
            </a:ln>
          </p:spPr>
          <p:txBody>
            <a:bodyPr>
              <a:spAutoFit/>
            </a:bodyPr>
            <a:lstStyle/>
            <a:p>
              <a:pPr>
                <a:spcBef>
                  <a:spcPct val="50000"/>
                </a:spcBef>
              </a:pPr>
              <a:r>
                <a:rPr lang="en-GB" b="1">
                  <a:solidFill>
                    <a:schemeClr val="accent2"/>
                  </a:solidFill>
                  <a:latin typeface="Times New Roman" charset="0"/>
                </a:rPr>
                <a:t>N</a:t>
              </a:r>
            </a:p>
          </p:txBody>
        </p:sp>
      </p:grpSp>
      <p:cxnSp>
        <p:nvCxnSpPr>
          <p:cNvPr id="26" name="Straight Arrow Connector 25"/>
          <p:cNvCxnSpPr/>
          <p:nvPr/>
        </p:nvCxnSpPr>
        <p:spPr bwMode="auto">
          <a:xfrm rot="5400000">
            <a:off x="1070744" y="3061492"/>
            <a:ext cx="1704988" cy="11112"/>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cxnSp>
        <p:nvCxnSpPr>
          <p:cNvPr id="29" name="Straight Arrow Connector 28"/>
          <p:cNvCxnSpPr/>
          <p:nvPr/>
        </p:nvCxnSpPr>
        <p:spPr bwMode="auto">
          <a:xfrm rot="5400000" flipH="1" flipV="1">
            <a:off x="-499304" y="4642652"/>
            <a:ext cx="2286016" cy="1588"/>
          </a:xfrm>
          <a:prstGeom prst="straightConnector1">
            <a:avLst/>
          </a:prstGeom>
          <a:solidFill>
            <a:schemeClr val="accent1"/>
          </a:solidFill>
          <a:ln w="44450" cap="flat" cmpd="sng" algn="ctr">
            <a:solidFill>
              <a:schemeClr val="accent5">
                <a:lumMod val="10000"/>
              </a:schemeClr>
            </a:solidFill>
            <a:prstDash val="solid"/>
            <a:round/>
            <a:headEnd type="none" w="med" len="med"/>
            <a:tailEnd type="arrow"/>
          </a:ln>
          <a:effectLst/>
        </p:spPr>
      </p:cxnSp>
      <p:sp>
        <p:nvSpPr>
          <p:cNvPr id="32" name="TextBox 31"/>
          <p:cNvSpPr txBox="1"/>
          <p:nvPr/>
        </p:nvSpPr>
        <p:spPr>
          <a:xfrm>
            <a:off x="571472" y="2285992"/>
            <a:ext cx="1175322" cy="461665"/>
          </a:xfrm>
          <a:prstGeom prst="rect">
            <a:avLst/>
          </a:prstGeom>
          <a:noFill/>
        </p:spPr>
        <p:txBody>
          <a:bodyPr wrap="none" rtlCol="0">
            <a:spAutoFit/>
          </a:bodyPr>
          <a:lstStyle/>
          <a:p>
            <a:r>
              <a:rPr lang="en-AU" sz="2400" dirty="0" smtClean="0"/>
              <a:t>D: 1 m </a:t>
            </a:r>
            <a:endParaRPr lang="en-AU" sz="2400" dirty="0"/>
          </a:p>
        </p:txBody>
      </p:sp>
      <p:sp>
        <p:nvSpPr>
          <p:cNvPr id="33" name="TextBox 32"/>
          <p:cNvSpPr txBox="1"/>
          <p:nvPr/>
        </p:nvSpPr>
        <p:spPr>
          <a:xfrm>
            <a:off x="1928794" y="2571744"/>
            <a:ext cx="1329210" cy="461665"/>
          </a:xfrm>
          <a:prstGeom prst="rect">
            <a:avLst/>
          </a:prstGeom>
          <a:noFill/>
        </p:spPr>
        <p:txBody>
          <a:bodyPr wrap="none" rtlCol="0">
            <a:spAutoFit/>
          </a:bodyPr>
          <a:lstStyle/>
          <a:p>
            <a:r>
              <a:rPr lang="en-AU" sz="2400" dirty="0" smtClean="0"/>
              <a:t>E: –3 m </a:t>
            </a:r>
            <a:endParaRPr lang="en-AU" sz="2400" dirty="0"/>
          </a:p>
        </p:txBody>
      </p:sp>
      <p:sp>
        <p:nvSpPr>
          <p:cNvPr id="34" name="TextBox 33"/>
          <p:cNvSpPr txBox="1"/>
          <p:nvPr/>
        </p:nvSpPr>
        <p:spPr>
          <a:xfrm>
            <a:off x="642910" y="4500570"/>
            <a:ext cx="1175322" cy="461665"/>
          </a:xfrm>
          <a:prstGeom prst="rect">
            <a:avLst/>
          </a:prstGeom>
          <a:noFill/>
        </p:spPr>
        <p:txBody>
          <a:bodyPr wrap="none" rtlCol="0">
            <a:spAutoFit/>
          </a:bodyPr>
          <a:lstStyle/>
          <a:p>
            <a:r>
              <a:rPr lang="en-AU" sz="2400" dirty="0" smtClean="0"/>
              <a:t>F: 5 m </a:t>
            </a:r>
            <a:endParaRPr lang="en-AU" sz="2400" dirty="0"/>
          </a:p>
        </p:txBody>
      </p:sp>
      <p:sp>
        <p:nvSpPr>
          <p:cNvPr id="35" name="TextBox 34"/>
          <p:cNvSpPr txBox="1"/>
          <p:nvPr/>
        </p:nvSpPr>
        <p:spPr>
          <a:xfrm>
            <a:off x="3857620" y="2357430"/>
            <a:ext cx="2653932" cy="3139321"/>
          </a:xfrm>
          <a:prstGeom prst="rect">
            <a:avLst/>
          </a:prstGeom>
          <a:noFill/>
        </p:spPr>
        <p:txBody>
          <a:bodyPr wrap="none" rtlCol="0">
            <a:spAutoFit/>
          </a:bodyPr>
          <a:lstStyle/>
          <a:p>
            <a:pPr marL="457200" indent="-457200">
              <a:spcBef>
                <a:spcPts val="600"/>
              </a:spcBef>
              <a:buAutoNum type="alphaLcParenR"/>
            </a:pPr>
            <a:r>
              <a:rPr lang="en-AU" sz="2400" dirty="0" smtClean="0"/>
              <a:t>A + D</a:t>
            </a:r>
          </a:p>
          <a:p>
            <a:pPr marL="457200" indent="-457200">
              <a:spcBef>
                <a:spcPts val="600"/>
              </a:spcBef>
              <a:buAutoNum type="alphaLcParenR"/>
            </a:pPr>
            <a:r>
              <a:rPr lang="en-AU" sz="2400" dirty="0" smtClean="0"/>
              <a:t>A + E</a:t>
            </a:r>
          </a:p>
          <a:p>
            <a:pPr marL="457200" indent="-457200">
              <a:spcBef>
                <a:spcPts val="600"/>
              </a:spcBef>
              <a:buAutoNum type="alphaLcParenR"/>
            </a:pPr>
            <a:r>
              <a:rPr lang="en-AU" sz="2400" dirty="0" smtClean="0"/>
              <a:t>C + F</a:t>
            </a:r>
          </a:p>
          <a:p>
            <a:pPr marL="457200" indent="-457200">
              <a:spcBef>
                <a:spcPts val="600"/>
              </a:spcBef>
              <a:buAutoNum type="alphaLcParenR"/>
            </a:pPr>
            <a:r>
              <a:rPr lang="en-AU" sz="2400" dirty="0" smtClean="0"/>
              <a:t>C – F</a:t>
            </a:r>
          </a:p>
          <a:p>
            <a:pPr marL="457200" indent="-457200">
              <a:spcBef>
                <a:spcPts val="600"/>
              </a:spcBef>
              <a:buAutoNum type="alphaLcParenR"/>
            </a:pPr>
            <a:r>
              <a:rPr lang="en-AU" sz="2400" dirty="0" smtClean="0"/>
              <a:t>A + B + E</a:t>
            </a:r>
          </a:p>
          <a:p>
            <a:pPr marL="457200" indent="-457200">
              <a:spcBef>
                <a:spcPts val="600"/>
              </a:spcBef>
              <a:buAutoNum type="alphaLcParenR"/>
            </a:pPr>
            <a:r>
              <a:rPr lang="en-AU" sz="2400" dirty="0" smtClean="0"/>
              <a:t>A – C + 2F – E</a:t>
            </a:r>
          </a:p>
          <a:p>
            <a:pPr marL="457200" indent="-457200">
              <a:spcBef>
                <a:spcPts val="600"/>
              </a:spcBef>
              <a:buAutoNum type="alphaLcParenR"/>
            </a:pPr>
            <a:endParaRPr lang="en-AU"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142875" y="142875"/>
            <a:ext cx="6643688" cy="4801314"/>
          </a:xfrm>
          <a:prstGeom prst="rect">
            <a:avLst/>
          </a:prstGeom>
          <a:noFill/>
          <a:ln w="9525">
            <a:noFill/>
            <a:miter lim="800000"/>
            <a:headEnd/>
            <a:tailEnd/>
          </a:ln>
        </p:spPr>
        <p:txBody>
          <a:bodyPr>
            <a:spAutoFit/>
          </a:bodyPr>
          <a:lstStyle/>
          <a:p>
            <a:pPr algn="l"/>
            <a:r>
              <a:rPr lang="en-AU" sz="2000" b="1" dirty="0" smtClean="0">
                <a:solidFill>
                  <a:srgbClr val="FFFF00"/>
                </a:solidFill>
              </a:rPr>
              <a:t>Example 7.1 e</a:t>
            </a:r>
            <a:endParaRPr lang="en-AU" sz="2000" b="1" dirty="0">
              <a:solidFill>
                <a:srgbClr val="FFFF00"/>
              </a:solidFill>
            </a:endParaRPr>
          </a:p>
          <a:p>
            <a:pPr algn="l"/>
            <a:r>
              <a:rPr lang="en-AU" sz="2600" dirty="0"/>
              <a:t>Liam, aged 7, buried some ‘treasure’ in his backyard and wrote down these clues for you to find it: start at the clothes line, walk 10 steps south, then four steps east, 15 steps north, five steps west, and five steps south. </a:t>
            </a:r>
          </a:p>
          <a:p>
            <a:pPr algn="l"/>
            <a:r>
              <a:rPr lang="en-AU" sz="2600" dirty="0"/>
              <a:t>a) What distance (in steps) is travelled while tracing the ‘treasure’?</a:t>
            </a:r>
          </a:p>
          <a:p>
            <a:pPr algn="l"/>
            <a:r>
              <a:rPr lang="en-AU" sz="2600" dirty="0"/>
              <a:t>b) Where is the ‘treasure’ buried?</a:t>
            </a:r>
          </a:p>
          <a:p>
            <a:pPr algn="l"/>
            <a:r>
              <a:rPr lang="en-AU" sz="2600" dirty="0"/>
              <a:t>c) What is your displacement (in steps) as you follow the instructions?</a:t>
            </a:r>
          </a:p>
        </p:txBody>
      </p:sp>
      <p:pic>
        <p:nvPicPr>
          <p:cNvPr id="12290" name="Picture 2" descr="HPCC_2A&amp;2B_2_1_8"/>
          <p:cNvPicPr>
            <a:picLocks noChangeAspect="1" noChangeArrowheads="1"/>
          </p:cNvPicPr>
          <p:nvPr/>
        </p:nvPicPr>
        <p:blipFill>
          <a:blip r:embed="rId2"/>
          <a:srcRect/>
          <a:stretch>
            <a:fillRect/>
          </a:stretch>
        </p:blipFill>
        <p:spPr bwMode="auto">
          <a:xfrm>
            <a:off x="6786563" y="142875"/>
            <a:ext cx="2222500" cy="437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0203776">
  <a:themeElements>
    <a:clrScheme name="Office Theme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2F1311"/>
        </a:dk1>
        <a:lt1>
          <a:srgbClr val="C16059"/>
        </a:lt1>
        <a:dk2>
          <a:srgbClr val="F7D47D"/>
        </a:dk2>
        <a:lt2>
          <a:srgbClr val="000000"/>
        </a:lt2>
        <a:accent1>
          <a:srgbClr val="D5B781"/>
        </a:accent1>
        <a:accent2>
          <a:srgbClr val="79AF7D"/>
        </a:accent2>
        <a:accent3>
          <a:srgbClr val="DDB6B5"/>
        </a:accent3>
        <a:accent4>
          <a:srgbClr val="270E0D"/>
        </a:accent4>
        <a:accent5>
          <a:srgbClr val="E7D8C1"/>
        </a:accent5>
        <a:accent6>
          <a:srgbClr val="6D9E71"/>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F7D47D"/>
        </a:lt2>
        <a:accent1>
          <a:srgbClr val="C19341"/>
        </a:accent1>
        <a:accent2>
          <a:srgbClr val="60A265"/>
        </a:accent2>
        <a:accent3>
          <a:srgbClr val="AAAAAA"/>
        </a:accent3>
        <a:accent4>
          <a:srgbClr val="DADADA"/>
        </a:accent4>
        <a:accent5>
          <a:srgbClr val="DDC8B0"/>
        </a:accent5>
        <a:accent6>
          <a:srgbClr val="56925B"/>
        </a:accent6>
        <a:hlink>
          <a:srgbClr val="EB9F17"/>
        </a:hlink>
        <a:folHlink>
          <a:srgbClr val="CF7625"/>
        </a:folHlink>
      </a:clrScheme>
      <a:clrMap bg1="dk2" tx1="lt1" bg2="dk1" tx2="lt2" accent1="accent1" accent2="accent2" accent3="accent3" accent4="accent4" accent5="accent5" accent6="accent6" hlink="hlink" folHlink="folHlink"/>
    </a:extraClrScheme>
    <a:extraClrScheme>
      <a:clrScheme name="Office Theme 3">
        <a:dk1>
          <a:srgbClr val="00002E"/>
        </a:dk1>
        <a:lt1>
          <a:srgbClr val="FFFFFF"/>
        </a:lt1>
        <a:dk2>
          <a:srgbClr val="003399"/>
        </a:dk2>
        <a:lt2>
          <a:srgbClr val="F4BC40"/>
        </a:lt2>
        <a:accent1>
          <a:srgbClr val="9280CC"/>
        </a:accent1>
        <a:accent2>
          <a:srgbClr val="BD51A1"/>
        </a:accent2>
        <a:accent3>
          <a:srgbClr val="AAADCA"/>
        </a:accent3>
        <a:accent4>
          <a:srgbClr val="DADADA"/>
        </a:accent4>
        <a:accent5>
          <a:srgbClr val="C7C0E2"/>
        </a:accent5>
        <a:accent6>
          <a:srgbClr val="AB4991"/>
        </a:accent6>
        <a:hlink>
          <a:srgbClr val="CC66FF"/>
        </a:hlink>
        <a:folHlink>
          <a:srgbClr val="824F99"/>
        </a:folHlink>
      </a:clrScheme>
      <a:clrMap bg1="dk2" tx1="lt1" bg2="dk1" tx2="lt2" accent1="accent1" accent2="accent2" accent3="accent3" accent4="accent4" accent5="accent5" accent6="accent6" hlink="hlink" folHlink="folHlink"/>
    </a:extraClrScheme>
    <a:extraClrScheme>
      <a:clrScheme name="Office Theme 4">
        <a:dk1>
          <a:srgbClr val="2F1311"/>
        </a:dk1>
        <a:lt1>
          <a:srgbClr val="7A8E9C"/>
        </a:lt1>
        <a:dk2>
          <a:srgbClr val="FDF4DF"/>
        </a:dk2>
        <a:lt2>
          <a:srgbClr val="3E4A52"/>
        </a:lt2>
        <a:accent1>
          <a:srgbClr val="81ABA0"/>
        </a:accent1>
        <a:accent2>
          <a:srgbClr val="CD817B"/>
        </a:accent2>
        <a:accent3>
          <a:srgbClr val="BEC6CB"/>
        </a:accent3>
        <a:accent4>
          <a:srgbClr val="270E0D"/>
        </a:accent4>
        <a:accent5>
          <a:srgbClr val="C1D2CD"/>
        </a:accent5>
        <a:accent6>
          <a:srgbClr val="BA746F"/>
        </a:accent6>
        <a:hlink>
          <a:srgbClr val="BEBC76"/>
        </a:hlink>
        <a:folHlink>
          <a:srgbClr val="668E69"/>
        </a:folHlink>
      </a:clrScheme>
      <a:clrMap bg1="lt1" tx1="dk1" bg2="lt2" tx2="dk2" accent1="accent1" accent2="accent2" accent3="accent3" accent4="accent4" accent5="accent5" accent6="accent6" hlink="hlink" folHlink="folHlink"/>
    </a:extraClrScheme>
    <a:extraClrScheme>
      <a:clrScheme name="Office Theme 5">
        <a:dk1>
          <a:srgbClr val="2F1311"/>
        </a:dk1>
        <a:lt1>
          <a:srgbClr val="7A9C7C"/>
        </a:lt1>
        <a:dk2>
          <a:srgbClr val="FBEBC3"/>
        </a:dk2>
        <a:lt2>
          <a:srgbClr val="3C503D"/>
        </a:lt2>
        <a:accent1>
          <a:srgbClr val="D5B781"/>
        </a:accent1>
        <a:accent2>
          <a:srgbClr val="C16059"/>
        </a:accent2>
        <a:accent3>
          <a:srgbClr val="BECBBF"/>
        </a:accent3>
        <a:accent4>
          <a:srgbClr val="270E0D"/>
        </a:accent4>
        <a:accent5>
          <a:srgbClr val="E7D8C1"/>
        </a:accent5>
        <a:accent6>
          <a:srgbClr val="AF5650"/>
        </a:accent6>
        <a:hlink>
          <a:srgbClr val="F0B854"/>
        </a:hlink>
        <a:folHlink>
          <a:srgbClr val="DC893E"/>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D9EFE0"/>
        </a:lt1>
        <a:dk2>
          <a:srgbClr val="30605A"/>
        </a:dk2>
        <a:lt2>
          <a:srgbClr val="15331E"/>
        </a:lt2>
        <a:accent1>
          <a:srgbClr val="A4C6BA"/>
        </a:accent1>
        <a:accent2>
          <a:srgbClr val="558F7D"/>
        </a:accent2>
        <a:accent3>
          <a:srgbClr val="E9F6ED"/>
        </a:accent3>
        <a:accent4>
          <a:srgbClr val="000000"/>
        </a:accent4>
        <a:accent5>
          <a:srgbClr val="CFDFD9"/>
        </a:accent5>
        <a:accent6>
          <a:srgbClr val="4C8171"/>
        </a:accent6>
        <a:hlink>
          <a:srgbClr val="C1C177"/>
        </a:hlink>
        <a:folHlink>
          <a:srgbClr val="A08F5E"/>
        </a:folHlink>
      </a:clrScheme>
      <a:clrMap bg1="lt1" tx1="dk1" bg2="lt2" tx2="dk2" accent1="accent1" accent2="accent2" accent3="accent3" accent4="accent4" accent5="accent5" accent6="accent6" hlink="hlink" folHlink="folHlink"/>
    </a:extraClrScheme>
    <a:extraClrScheme>
      <a:clrScheme name="Office Theme 7">
        <a:dk1>
          <a:srgbClr val="2F1311"/>
        </a:dk1>
        <a:lt1>
          <a:srgbClr val="CFC7B5"/>
        </a:lt1>
        <a:dk2>
          <a:srgbClr val="853F35"/>
        </a:dk2>
        <a:lt2>
          <a:srgbClr val="8E7F5E"/>
        </a:lt2>
        <a:accent1>
          <a:srgbClr val="EBD2A5"/>
        </a:accent1>
        <a:accent2>
          <a:srgbClr val="A5C9A8"/>
        </a:accent2>
        <a:accent3>
          <a:srgbClr val="E4E0D7"/>
        </a:accent3>
        <a:accent4>
          <a:srgbClr val="270E0D"/>
        </a:accent4>
        <a:accent5>
          <a:srgbClr val="F3E5CF"/>
        </a:accent5>
        <a:accent6>
          <a:srgbClr val="95B698"/>
        </a:accent6>
        <a:hlink>
          <a:srgbClr val="C68510"/>
        </a:hlink>
        <a:folHlink>
          <a:srgbClr val="E5A871"/>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0EED8"/>
        </a:lt1>
        <a:dk2>
          <a:srgbClr val="666729"/>
        </a:dk2>
        <a:lt2>
          <a:srgbClr val="3F3B19"/>
        </a:lt2>
        <a:accent1>
          <a:srgbClr val="E9D47D"/>
        </a:accent1>
        <a:accent2>
          <a:srgbClr val="D4DD91"/>
        </a:accent2>
        <a:accent3>
          <a:srgbClr val="F6F5E9"/>
        </a:accent3>
        <a:accent4>
          <a:srgbClr val="000000"/>
        </a:accent4>
        <a:accent5>
          <a:srgbClr val="F2E6BF"/>
        </a:accent5>
        <a:accent6>
          <a:srgbClr val="C0C883"/>
        </a:accent6>
        <a:hlink>
          <a:srgbClr val="9D943F"/>
        </a:hlink>
        <a:folHlink>
          <a:srgbClr val="C9C1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10203776</Template>
  <TotalTime>8886</TotalTime>
  <Words>1817</Words>
  <Application>Microsoft Office PowerPoint</Application>
  <PresentationFormat>On-screen Show (4:3)</PresentationFormat>
  <Paragraphs>351</Paragraphs>
  <Slides>52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Arial Black</vt:lpstr>
      <vt:lpstr>Calibri</vt:lpstr>
      <vt:lpstr>Comic Sans MS</vt:lpstr>
      <vt:lpstr>Impact</vt:lpstr>
      <vt:lpstr>Staccato222 BT</vt:lpstr>
      <vt:lpstr>Symbol</vt:lpstr>
      <vt:lpstr>Tahoma</vt:lpstr>
      <vt:lpstr>Times New Roman</vt:lpstr>
      <vt:lpstr>Verdana</vt:lpstr>
      <vt:lpstr>10203776</vt:lpstr>
      <vt:lpstr>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there is no acceleration</vt:lpstr>
      <vt:lpstr>PowerPoint Presentation</vt:lpstr>
      <vt:lpstr>Example 7.1g</vt:lpstr>
      <vt:lpstr>Area Under the Line</vt:lpstr>
      <vt:lpstr>Gradient of the Line</vt:lpstr>
      <vt:lpstr>Terminology</vt:lpstr>
      <vt:lpstr>Displacement Graph</vt:lpstr>
      <vt:lpstr>Homework, Context &amp; Keywords</vt:lpstr>
      <vt:lpstr>Speed, Velocity and Acceleration</vt:lpstr>
      <vt:lpstr>PowerPoint Presentation</vt:lpstr>
      <vt:lpstr>Terminology Recap</vt:lpstr>
      <vt:lpstr>Terminology</vt:lpstr>
      <vt:lpstr>Example 7.2a</vt:lpstr>
      <vt:lpstr>Area and Gradient of the Line</vt:lpstr>
      <vt:lpstr>Area and Gradient of the Line</vt:lpstr>
      <vt:lpstr>Area Under the Line</vt:lpstr>
      <vt:lpstr>What is this graph telling us</vt:lpstr>
      <vt:lpstr>Displacement Graph</vt:lpstr>
      <vt:lpstr>Velocity Graph</vt:lpstr>
      <vt:lpstr>Acceleration Graph</vt:lpstr>
      <vt:lpstr>Displacement Graph</vt:lpstr>
      <vt:lpstr>Velocity Graph</vt:lpstr>
      <vt:lpstr>Acceleration Graph</vt:lpstr>
      <vt:lpstr>Linking Graphs</vt:lpstr>
      <vt:lpstr>Linking Graphs</vt:lpstr>
      <vt:lpstr>Example 7.2e</vt:lpstr>
      <vt:lpstr>The Four Combinations</vt:lpstr>
      <vt:lpstr>PowerPoint Presentation</vt:lpstr>
      <vt:lpstr>PowerPoint Presentation</vt:lpstr>
      <vt:lpstr>PowerPoint Presentation</vt:lpstr>
      <vt:lpstr>PowerPoint Presentation</vt:lpstr>
      <vt:lpstr>Homework, Context &amp; Keywords</vt:lpstr>
      <vt:lpstr>Equations of Motion</vt:lpstr>
      <vt:lpstr>Equations of Motion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 Context &amp; Keywords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Kim Coddington</dc:creator>
  <cp:lastModifiedBy>Kim</cp:lastModifiedBy>
  <cp:revision>317</cp:revision>
  <cp:lastPrinted>2015-12-15T01:12:27Z</cp:lastPrinted>
  <dcterms:created xsi:type="dcterms:W3CDTF">2014-01-08T02:30:10Z</dcterms:created>
  <dcterms:modified xsi:type="dcterms:W3CDTF">2015-12-15T01:13:39Z</dcterms:modified>
</cp:coreProperties>
</file>