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2"/>
  </p:notesMasterIdLst>
  <p:handoutMasterIdLst>
    <p:handoutMasterId r:id="rId23"/>
  </p:handoutMasterIdLst>
  <p:sldIdLst>
    <p:sldId id="333" r:id="rId2"/>
    <p:sldId id="256" r:id="rId3"/>
    <p:sldId id="315" r:id="rId4"/>
    <p:sldId id="322" r:id="rId5"/>
    <p:sldId id="319" r:id="rId6"/>
    <p:sldId id="317" r:id="rId7"/>
    <p:sldId id="316" r:id="rId8"/>
    <p:sldId id="320" r:id="rId9"/>
    <p:sldId id="318" r:id="rId10"/>
    <p:sldId id="313" r:id="rId11"/>
    <p:sldId id="314" r:id="rId12"/>
    <p:sldId id="321" r:id="rId13"/>
    <p:sldId id="325" r:id="rId14"/>
    <p:sldId id="324" r:id="rId15"/>
    <p:sldId id="331" r:id="rId16"/>
    <p:sldId id="326" r:id="rId17"/>
    <p:sldId id="327" r:id="rId18"/>
    <p:sldId id="328" r:id="rId19"/>
    <p:sldId id="329" r:id="rId20"/>
    <p:sldId id="330" r:id="rId21"/>
  </p:sldIdLst>
  <p:sldSz cx="9144000" cy="6858000" type="screen4x3"/>
  <p:notesSz cx="6802438" cy="99345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21E1"/>
    <a:srgbClr val="FFFFFF"/>
    <a:srgbClr val="000000"/>
    <a:srgbClr val="C683D3"/>
    <a:srgbClr val="CC0498"/>
    <a:srgbClr val="308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5"/>
            <a:ext cx="2947722" cy="496728"/>
          </a:xfrm>
          <a:prstGeom prst="rect">
            <a:avLst/>
          </a:prstGeom>
        </p:spPr>
        <p:txBody>
          <a:bodyPr vert="horz" lIns="95633" tIns="47817" rIns="95633" bIns="47817" rtlCol="0"/>
          <a:lstStyle>
            <a:lvl1pPr algn="l">
              <a:defRPr sz="1300"/>
            </a:lvl1pPr>
          </a:lstStyle>
          <a:p>
            <a:endParaRPr lang="en-AU"/>
          </a:p>
        </p:txBody>
      </p:sp>
      <p:sp>
        <p:nvSpPr>
          <p:cNvPr id="3" name="Date Placeholder 2"/>
          <p:cNvSpPr>
            <a:spLocks noGrp="1"/>
          </p:cNvSpPr>
          <p:nvPr>
            <p:ph type="dt" sz="quarter" idx="1"/>
          </p:nvPr>
        </p:nvSpPr>
        <p:spPr>
          <a:xfrm>
            <a:off x="3853143" y="5"/>
            <a:ext cx="2947722" cy="496728"/>
          </a:xfrm>
          <a:prstGeom prst="rect">
            <a:avLst/>
          </a:prstGeom>
        </p:spPr>
        <p:txBody>
          <a:bodyPr vert="horz" lIns="95633" tIns="47817" rIns="95633" bIns="47817" rtlCol="0"/>
          <a:lstStyle>
            <a:lvl1pPr algn="r">
              <a:defRPr sz="1300"/>
            </a:lvl1pPr>
          </a:lstStyle>
          <a:p>
            <a:fld id="{98896BC0-B879-441A-8CFB-214ED1726FB1}" type="datetimeFigureOut">
              <a:rPr lang="en-US" smtClean="0"/>
              <a:pPr/>
              <a:t>2/4/2020</a:t>
            </a:fld>
            <a:endParaRPr lang="en-AU"/>
          </a:p>
        </p:txBody>
      </p:sp>
      <p:sp>
        <p:nvSpPr>
          <p:cNvPr id="4" name="Footer Placeholder 3"/>
          <p:cNvSpPr>
            <a:spLocks noGrp="1"/>
          </p:cNvSpPr>
          <p:nvPr>
            <p:ph type="ftr" sz="quarter" idx="2"/>
          </p:nvPr>
        </p:nvSpPr>
        <p:spPr>
          <a:xfrm>
            <a:off x="3" y="9436127"/>
            <a:ext cx="2947722" cy="496728"/>
          </a:xfrm>
          <a:prstGeom prst="rect">
            <a:avLst/>
          </a:prstGeom>
        </p:spPr>
        <p:txBody>
          <a:bodyPr vert="horz" lIns="95633" tIns="47817" rIns="95633" bIns="47817" rtlCol="0" anchor="b"/>
          <a:lstStyle>
            <a:lvl1pPr algn="l">
              <a:defRPr sz="1300"/>
            </a:lvl1pPr>
          </a:lstStyle>
          <a:p>
            <a:endParaRPr lang="en-AU"/>
          </a:p>
        </p:txBody>
      </p:sp>
      <p:sp>
        <p:nvSpPr>
          <p:cNvPr id="5" name="Slide Number Placeholder 4"/>
          <p:cNvSpPr>
            <a:spLocks noGrp="1"/>
          </p:cNvSpPr>
          <p:nvPr>
            <p:ph type="sldNum" sz="quarter" idx="3"/>
          </p:nvPr>
        </p:nvSpPr>
        <p:spPr>
          <a:xfrm>
            <a:off x="3853143" y="9436127"/>
            <a:ext cx="2947722" cy="496728"/>
          </a:xfrm>
          <a:prstGeom prst="rect">
            <a:avLst/>
          </a:prstGeom>
        </p:spPr>
        <p:txBody>
          <a:bodyPr vert="horz" lIns="95633" tIns="47817" rIns="95633" bIns="47817" rtlCol="0" anchor="b"/>
          <a:lstStyle>
            <a:lvl1pPr algn="r">
              <a:defRPr sz="1300"/>
            </a:lvl1pPr>
          </a:lstStyle>
          <a:p>
            <a:fld id="{C9E6A557-D6AA-4C19-B5BD-6C5FAAC46E32}" type="slidenum">
              <a:rPr lang="en-AU" smtClean="0"/>
              <a:pPr/>
              <a:t>‹#›</a:t>
            </a:fld>
            <a:endParaRPr lang="en-AU"/>
          </a:p>
        </p:txBody>
      </p:sp>
    </p:spTree>
    <p:extLst>
      <p:ext uri="{BB962C8B-B14F-4D97-AF65-F5344CB8AC3E}">
        <p14:creationId xmlns:p14="http://schemas.microsoft.com/office/powerpoint/2010/main" val="117664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5"/>
            <a:ext cx="2947722" cy="496728"/>
          </a:xfrm>
          <a:prstGeom prst="rect">
            <a:avLst/>
          </a:prstGeom>
        </p:spPr>
        <p:txBody>
          <a:bodyPr vert="horz" lIns="95633" tIns="47817" rIns="95633" bIns="47817" rtlCol="0"/>
          <a:lstStyle>
            <a:lvl1pPr algn="l">
              <a:defRPr sz="1300"/>
            </a:lvl1pPr>
          </a:lstStyle>
          <a:p>
            <a:endParaRPr lang="en-AU"/>
          </a:p>
        </p:txBody>
      </p:sp>
      <p:sp>
        <p:nvSpPr>
          <p:cNvPr id="3" name="Date Placeholder 2"/>
          <p:cNvSpPr>
            <a:spLocks noGrp="1"/>
          </p:cNvSpPr>
          <p:nvPr>
            <p:ph type="dt" idx="1"/>
          </p:nvPr>
        </p:nvSpPr>
        <p:spPr>
          <a:xfrm>
            <a:off x="3853143" y="5"/>
            <a:ext cx="2947722" cy="496728"/>
          </a:xfrm>
          <a:prstGeom prst="rect">
            <a:avLst/>
          </a:prstGeom>
        </p:spPr>
        <p:txBody>
          <a:bodyPr vert="horz" lIns="95633" tIns="47817" rIns="95633" bIns="47817" rtlCol="0"/>
          <a:lstStyle>
            <a:lvl1pPr algn="r">
              <a:defRPr sz="1300"/>
            </a:lvl1pPr>
          </a:lstStyle>
          <a:p>
            <a:fld id="{BF1CDF2D-51EB-49CE-9644-274D48BFA266}" type="datetimeFigureOut">
              <a:rPr lang="en-US" smtClean="0"/>
              <a:pPr/>
              <a:t>2/4/2020</a:t>
            </a:fld>
            <a:endParaRPr lang="en-AU"/>
          </a:p>
        </p:txBody>
      </p:sp>
      <p:sp>
        <p:nvSpPr>
          <p:cNvPr id="4" name="Slide Image Placeholder 3"/>
          <p:cNvSpPr>
            <a:spLocks noGrp="1" noRot="1" noChangeAspect="1"/>
          </p:cNvSpPr>
          <p:nvPr>
            <p:ph type="sldImg" idx="2"/>
          </p:nvPr>
        </p:nvSpPr>
        <p:spPr>
          <a:xfrm>
            <a:off x="919163" y="746125"/>
            <a:ext cx="4964112" cy="3724275"/>
          </a:xfrm>
          <a:prstGeom prst="rect">
            <a:avLst/>
          </a:prstGeom>
          <a:noFill/>
          <a:ln w="12700">
            <a:solidFill>
              <a:prstClr val="black"/>
            </a:solidFill>
          </a:ln>
        </p:spPr>
        <p:txBody>
          <a:bodyPr vert="horz" lIns="95633" tIns="47817" rIns="95633" bIns="47817" rtlCol="0" anchor="ctr"/>
          <a:lstStyle/>
          <a:p>
            <a:endParaRPr lang="en-AU"/>
          </a:p>
        </p:txBody>
      </p:sp>
      <p:sp>
        <p:nvSpPr>
          <p:cNvPr id="5" name="Notes Placeholder 4"/>
          <p:cNvSpPr>
            <a:spLocks noGrp="1"/>
          </p:cNvSpPr>
          <p:nvPr>
            <p:ph type="body" sz="quarter" idx="3"/>
          </p:nvPr>
        </p:nvSpPr>
        <p:spPr>
          <a:xfrm>
            <a:off x="680244" y="4718923"/>
            <a:ext cx="5441950" cy="4470559"/>
          </a:xfrm>
          <a:prstGeom prst="rect">
            <a:avLst/>
          </a:prstGeom>
        </p:spPr>
        <p:txBody>
          <a:bodyPr vert="horz" lIns="95633" tIns="47817" rIns="95633" bIns="478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3" y="9436127"/>
            <a:ext cx="2947722" cy="496728"/>
          </a:xfrm>
          <a:prstGeom prst="rect">
            <a:avLst/>
          </a:prstGeom>
        </p:spPr>
        <p:txBody>
          <a:bodyPr vert="horz" lIns="95633" tIns="47817" rIns="95633" bIns="47817" rtlCol="0" anchor="b"/>
          <a:lstStyle>
            <a:lvl1pPr algn="l">
              <a:defRPr sz="1300"/>
            </a:lvl1pPr>
          </a:lstStyle>
          <a:p>
            <a:endParaRPr lang="en-AU"/>
          </a:p>
        </p:txBody>
      </p:sp>
      <p:sp>
        <p:nvSpPr>
          <p:cNvPr id="7" name="Slide Number Placeholder 6"/>
          <p:cNvSpPr>
            <a:spLocks noGrp="1"/>
          </p:cNvSpPr>
          <p:nvPr>
            <p:ph type="sldNum" sz="quarter" idx="5"/>
          </p:nvPr>
        </p:nvSpPr>
        <p:spPr>
          <a:xfrm>
            <a:off x="3853143" y="9436127"/>
            <a:ext cx="2947722" cy="496728"/>
          </a:xfrm>
          <a:prstGeom prst="rect">
            <a:avLst/>
          </a:prstGeom>
        </p:spPr>
        <p:txBody>
          <a:bodyPr vert="horz" lIns="95633" tIns="47817" rIns="95633" bIns="47817" rtlCol="0" anchor="b"/>
          <a:lstStyle>
            <a:lvl1pPr algn="r">
              <a:defRPr sz="1300"/>
            </a:lvl1pPr>
          </a:lstStyle>
          <a:p>
            <a:fld id="{00F8FEB5-C252-4800-AD4E-7E1D916C0661}" type="slidenum">
              <a:rPr lang="en-AU" smtClean="0"/>
              <a:pPr/>
              <a:t>‹#›</a:t>
            </a:fld>
            <a:endParaRPr lang="en-AU"/>
          </a:p>
        </p:txBody>
      </p:sp>
    </p:spTree>
    <p:extLst>
      <p:ext uri="{BB962C8B-B14F-4D97-AF65-F5344CB8AC3E}">
        <p14:creationId xmlns:p14="http://schemas.microsoft.com/office/powerpoint/2010/main" val="1273903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D236AA0-C886-430E-AF79-EED32B1869B6}" type="datetimeFigureOut">
              <a:rPr lang="en-US" smtClean="0"/>
              <a:pPr/>
              <a:t>2/4/2020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82D8A3-7B84-4225-94C8-0760238F40B8}" type="slidenum">
              <a:rPr lang="en-AU" smtClean="0"/>
              <a:pPr/>
              <a:t>‹#›</a:t>
            </a:fld>
            <a:endParaRPr lang="en-AU"/>
          </a:p>
        </p:txBody>
      </p:sp>
      <p:cxnSp>
        <p:nvCxnSpPr>
          <p:cNvPr id="11" name="Straight Connector 10"/>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116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36AA0-C886-430E-AF79-EED32B1869B6}" type="datetimeFigureOut">
              <a:rPr lang="en-US" smtClean="0"/>
              <a:pPr/>
              <a:t>2/4/2020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340319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36AA0-C886-430E-AF79-EED32B1869B6}" type="datetimeFigureOut">
              <a:rPr lang="en-US" smtClean="0"/>
              <a:pPr/>
              <a:t>2/4/2020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82D8A3-7B84-4225-94C8-0760238F40B8}" type="slidenum">
              <a:rPr lang="en-AU" smtClean="0"/>
              <a:pPr/>
              <a:t>‹#›</a:t>
            </a:fld>
            <a:endParaRPr lang="en-AU"/>
          </a:p>
        </p:txBody>
      </p:sp>
      <p:cxnSp>
        <p:nvCxnSpPr>
          <p:cNvPr id="8" name="Straight Connector 7"/>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70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236AA0-C886-430E-AF79-EED32B1869B6}" type="datetimeFigureOut">
              <a:rPr lang="en-US" smtClean="0"/>
              <a:pPr/>
              <a:t>2/4/2020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38588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36AA0-C886-430E-AF79-EED32B1869B6}" type="datetimeFigureOut">
              <a:rPr lang="en-US" smtClean="0"/>
              <a:pPr/>
              <a:t>2/4/2020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982D8A3-7B84-4225-94C8-0760238F40B8}" type="slidenum">
              <a:rPr lang="en-AU" smtClean="0"/>
              <a:pPr/>
              <a:t>‹#›</a:t>
            </a:fld>
            <a:endParaRPr lang="en-AU"/>
          </a:p>
        </p:txBody>
      </p:sp>
      <p:sp>
        <p:nvSpPr>
          <p:cNvPr id="10" name="Rectangle 9"/>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236AA0-C886-430E-AF79-EED32B1869B6}" type="datetimeFigureOut">
              <a:rPr lang="en-US" smtClean="0"/>
              <a:pPr/>
              <a:t>2/4/2020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45797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236AA0-C886-430E-AF79-EED32B1869B6}" type="datetimeFigureOut">
              <a:rPr lang="en-US" smtClean="0"/>
              <a:pPr/>
              <a:t>2/4/2020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350600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236AA0-C886-430E-AF79-EED32B1869B6}" type="datetimeFigureOut">
              <a:rPr lang="en-US" smtClean="0"/>
              <a:pPr/>
              <a:t>2/4/2020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399299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36AA0-C886-430E-AF79-EED32B1869B6}" type="datetimeFigureOut">
              <a:rPr lang="en-US" smtClean="0"/>
              <a:pPr/>
              <a:t>2/4/2020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323667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36AA0-C886-430E-AF79-EED32B1869B6}" type="datetimeFigureOut">
              <a:rPr lang="en-US" smtClean="0"/>
              <a:pPr/>
              <a:t>2/4/2020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82D8A3-7B84-4225-94C8-0760238F40B8}" type="slidenum">
              <a:rPr lang="en-AU" smtClean="0"/>
              <a:pPr/>
              <a:t>‹#›</a:t>
            </a:fld>
            <a:endParaRPr lang="en-AU"/>
          </a:p>
        </p:txBody>
      </p:sp>
    </p:spTree>
    <p:extLst>
      <p:ext uri="{BB962C8B-B14F-4D97-AF65-F5344CB8AC3E}">
        <p14:creationId xmlns:p14="http://schemas.microsoft.com/office/powerpoint/2010/main" val="275422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36AA0-C886-430E-AF79-EED32B1869B6}" type="datetimeFigureOut">
              <a:rPr lang="en-US" smtClean="0"/>
              <a:pPr/>
              <a:t>2/4/2020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982D8A3-7B84-4225-94C8-0760238F40B8}" type="slidenum">
              <a:rPr lang="en-AU" smtClean="0"/>
              <a:pPr/>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713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236AA0-C886-430E-AF79-EED32B1869B6}" type="datetimeFigureOut">
              <a:rPr lang="en-US" smtClean="0"/>
              <a:pPr/>
              <a:t>2/4/2020</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82D8A3-7B84-4225-94C8-0760238F40B8}" type="slidenum">
              <a:rPr lang="en-AU" smtClean="0"/>
              <a:pPr/>
              <a:t>‹#›</a:t>
            </a:fld>
            <a:endParaRPr lang="en-AU"/>
          </a:p>
        </p:txBody>
      </p:sp>
      <p:cxnSp>
        <p:nvCxnSpPr>
          <p:cNvPr id="8" name="Straight Connector 7"/>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576773"/>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457200" y="1"/>
            <a:ext cx="8385175" cy="1268758"/>
          </a:xfrm>
        </p:spPr>
        <p:txBody>
          <a:bodyPr/>
          <a:lstStyle/>
          <a:p>
            <a:r>
              <a:rPr lang="en-AU" dirty="0" smtClean="0"/>
              <a:t>Page Setup</a:t>
            </a:r>
          </a:p>
        </p:txBody>
      </p:sp>
      <p:sp>
        <p:nvSpPr>
          <p:cNvPr id="5123" name="Espace réservé du contenu 2"/>
          <p:cNvSpPr>
            <a:spLocks noGrp="1"/>
          </p:cNvSpPr>
          <p:nvPr>
            <p:ph idx="1"/>
          </p:nvPr>
        </p:nvSpPr>
        <p:spPr>
          <a:xfrm>
            <a:off x="457200" y="1268760"/>
            <a:ext cx="8229600" cy="5400600"/>
          </a:xfrm>
          <a:solidFill>
            <a:schemeClr val="accent1"/>
          </a:solidFill>
        </p:spPr>
        <p:txBody>
          <a:bodyPr/>
          <a:lstStyle/>
          <a:p>
            <a:pPr>
              <a:buNone/>
            </a:pPr>
            <a:r>
              <a:rPr lang="en-AU" sz="2800" dirty="0">
                <a:solidFill>
                  <a:schemeClr val="bg1">
                    <a:lumMod val="50000"/>
                  </a:schemeClr>
                </a:solidFill>
                <a:effectLst/>
                <a:latin typeface="Arial" pitchFamily="34" charset="0"/>
                <a:cs typeface="Arial" pitchFamily="34" charset="0"/>
              </a:rPr>
              <a:t>Set up the </a:t>
            </a:r>
            <a:r>
              <a:rPr lang="en-AU" sz="2800" b="1" u="sng" dirty="0">
                <a:solidFill>
                  <a:schemeClr val="bg1">
                    <a:lumMod val="50000"/>
                  </a:schemeClr>
                </a:solidFill>
                <a:effectLst/>
                <a:latin typeface="Arial" pitchFamily="34" charset="0"/>
                <a:cs typeface="Arial" pitchFamily="34" charset="0"/>
              </a:rPr>
              <a:t>first</a:t>
            </a:r>
            <a:r>
              <a:rPr lang="en-AU" sz="2800" dirty="0">
                <a:solidFill>
                  <a:schemeClr val="bg1">
                    <a:lumMod val="50000"/>
                  </a:schemeClr>
                </a:solidFill>
                <a:effectLst/>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800" dirty="0">
              <a:solidFill>
                <a:schemeClr val="bg1">
                  <a:lumMod val="50000"/>
                </a:schemeClr>
              </a:solidFill>
              <a:effectLst/>
            </a:endParaRPr>
          </a:p>
          <a:p>
            <a:pPr>
              <a:buFont typeface="Arial" pitchFamily="34" charset="0"/>
              <a:buChar char="•"/>
            </a:pPr>
            <a:endParaRPr lang="en-AU" sz="2800" dirty="0" smtClean="0">
              <a:solidFill>
                <a:schemeClr val="bg1">
                  <a:lumMod val="50000"/>
                </a:schemeClr>
              </a:solidFill>
              <a:effectLst/>
            </a:endParaRPr>
          </a:p>
        </p:txBody>
      </p:sp>
      <p:grpSp>
        <p:nvGrpSpPr>
          <p:cNvPr id="4" name="Group 3"/>
          <p:cNvGrpSpPr/>
          <p:nvPr/>
        </p:nvGrpSpPr>
        <p:grpSpPr>
          <a:xfrm>
            <a:off x="467544" y="3037038"/>
            <a:ext cx="8280920" cy="6008586"/>
            <a:chOff x="971600" y="2276872"/>
            <a:chExt cx="7046046" cy="5112568"/>
          </a:xfrm>
        </p:grpSpPr>
        <p:grpSp>
          <p:nvGrpSpPr>
            <p:cNvPr id="5" name="Group 4"/>
            <p:cNvGrpSpPr/>
            <p:nvPr/>
          </p:nvGrpSpPr>
          <p:grpSpPr>
            <a:xfrm>
              <a:off x="971600" y="2276872"/>
              <a:ext cx="7046046" cy="5112568"/>
              <a:chOff x="971600" y="2276872"/>
              <a:chExt cx="7046046" cy="5112568"/>
            </a:xfrm>
          </p:grpSpPr>
          <p:grpSp>
            <p:nvGrpSpPr>
              <p:cNvPr id="7" name="Group 6"/>
              <p:cNvGrpSpPr/>
              <p:nvPr/>
            </p:nvGrpSpPr>
            <p:grpSpPr>
              <a:xfrm>
                <a:off x="971600" y="2276872"/>
                <a:ext cx="6984776" cy="5112568"/>
                <a:chOff x="971600" y="2276872"/>
                <a:chExt cx="6984776" cy="5112568"/>
              </a:xfrm>
            </p:grpSpPr>
            <p:cxnSp>
              <p:nvCxnSpPr>
                <p:cNvPr id="12" name="Straight Connector 11"/>
                <p:cNvCxnSpPr/>
                <p:nvPr/>
              </p:nvCxnSpPr>
              <p:spPr>
                <a:xfrm flipV="1">
                  <a:off x="971600" y="2276872"/>
                  <a:ext cx="0" cy="5112568"/>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71600" y="2276872"/>
                  <a:ext cx="698477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7956376" y="2276872"/>
                  <a:ext cx="0" cy="5112568"/>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156176" y="2276873"/>
                  <a:ext cx="0" cy="2366627"/>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145438" y="4643500"/>
                  <a:ext cx="1800200"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3328551"/>
                  <a:ext cx="518457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71600" y="2297589"/>
                <a:ext cx="7046046" cy="2359576"/>
                <a:chOff x="971600" y="1361485"/>
                <a:chExt cx="7046046" cy="2359576"/>
              </a:xfrm>
            </p:grpSpPr>
            <p:sp>
              <p:nvSpPr>
                <p:cNvPr id="9" name="TextBox 8"/>
                <p:cNvSpPr txBox="1"/>
                <p:nvPr/>
              </p:nvSpPr>
              <p:spPr>
                <a:xfrm>
                  <a:off x="971600" y="1361485"/>
                  <a:ext cx="5184576" cy="707076"/>
                </a:xfrm>
                <a:prstGeom prst="rect">
                  <a:avLst/>
                </a:prstGeom>
                <a:noFill/>
                <a:ln>
                  <a:noFill/>
                </a:ln>
              </p:spPr>
              <p:txBody>
                <a:bodyPr wrap="square" rtlCol="0">
                  <a:spAutoFit/>
                </a:bodyPr>
                <a:lstStyle/>
                <a:p>
                  <a:r>
                    <a:rPr lang="en-AU" sz="2400" b="1" u="sng" dirty="0" smtClean="0">
                      <a:solidFill>
                        <a:schemeClr val="bg1">
                          <a:lumMod val="50000"/>
                        </a:schemeClr>
                      </a:solidFill>
                    </a:rPr>
                    <a:t>Focus:</a:t>
                  </a:r>
                  <a:r>
                    <a:rPr lang="en-AU" sz="2400" dirty="0" smtClean="0">
                      <a:solidFill>
                        <a:schemeClr val="bg1">
                          <a:lumMod val="50000"/>
                        </a:schemeClr>
                      </a:solidFill>
                    </a:rPr>
                    <a:t> State the Chapter Number, Title and the page numbers (3 lines).  </a:t>
                  </a:r>
                  <a:endParaRPr lang="en-AU" sz="2400" dirty="0">
                    <a:solidFill>
                      <a:schemeClr val="bg1">
                        <a:lumMod val="50000"/>
                      </a:schemeClr>
                    </a:solidFill>
                  </a:endParaRPr>
                </a:p>
              </p:txBody>
            </p:sp>
            <p:sp>
              <p:nvSpPr>
                <p:cNvPr id="10" name="TextBox 9"/>
                <p:cNvSpPr txBox="1"/>
                <p:nvPr/>
              </p:nvSpPr>
              <p:spPr>
                <a:xfrm>
                  <a:off x="971600" y="2385473"/>
                  <a:ext cx="5155404" cy="1335588"/>
                </a:xfrm>
                <a:prstGeom prst="rect">
                  <a:avLst/>
                </a:prstGeom>
                <a:noFill/>
                <a:ln>
                  <a:noFill/>
                </a:ln>
              </p:spPr>
              <p:txBody>
                <a:bodyPr wrap="square" rtlCol="0">
                  <a:spAutoFit/>
                </a:bodyPr>
                <a:lstStyle/>
                <a:p>
                  <a:r>
                    <a:rPr lang="en-AU" sz="2400" b="1" u="sng" dirty="0" smtClean="0">
                      <a:solidFill>
                        <a:schemeClr val="bg1">
                          <a:lumMod val="50000"/>
                        </a:schemeClr>
                      </a:solidFill>
                    </a:rPr>
                    <a:t>Context:</a:t>
                  </a:r>
                  <a:r>
                    <a:rPr lang="en-AU" sz="2400" dirty="0" smtClean="0">
                      <a:solidFill>
                        <a:schemeClr val="bg1">
                          <a:lumMod val="50000"/>
                        </a:schemeClr>
                      </a:solidFill>
                    </a:rPr>
                    <a:t> During the lesson write in this section what this topic relates to in the ‘real’ world. How is this content used to better society?  (5 lines)</a:t>
                  </a:r>
                  <a:endParaRPr lang="en-AU" sz="2400" dirty="0">
                    <a:solidFill>
                      <a:schemeClr val="bg1">
                        <a:lumMod val="50000"/>
                      </a:schemeClr>
                    </a:solidFill>
                  </a:endParaRPr>
                </a:p>
              </p:txBody>
            </p:sp>
            <p:sp>
              <p:nvSpPr>
                <p:cNvPr id="11" name="TextBox 10"/>
                <p:cNvSpPr txBox="1"/>
                <p:nvPr/>
              </p:nvSpPr>
              <p:spPr>
                <a:xfrm>
                  <a:off x="6156176" y="1361485"/>
                  <a:ext cx="1861470" cy="2345909"/>
                </a:xfrm>
                <a:prstGeom prst="rect">
                  <a:avLst/>
                </a:prstGeom>
                <a:noFill/>
                <a:ln>
                  <a:noFill/>
                </a:ln>
              </p:spPr>
              <p:txBody>
                <a:bodyPr wrap="square" rtlCol="0">
                  <a:spAutoFit/>
                </a:bodyPr>
                <a:lstStyle/>
                <a:p>
                  <a:r>
                    <a:rPr lang="en-AU" sz="2100" b="1" u="sng" dirty="0" smtClean="0">
                      <a:solidFill>
                        <a:schemeClr val="bg1">
                          <a:lumMod val="50000"/>
                        </a:schemeClr>
                      </a:solidFill>
                    </a:rPr>
                    <a:t>Keywords:</a:t>
                  </a:r>
                  <a:r>
                    <a:rPr lang="en-AU" sz="2100" dirty="0" smtClean="0">
                      <a:solidFill>
                        <a:schemeClr val="bg1">
                          <a:lumMod val="50000"/>
                        </a:schemeClr>
                      </a:solidFill>
                    </a:rPr>
                    <a:t> During the lesson write out your own keywords used during the lesson.                              (8 lines)</a:t>
                  </a:r>
                  <a:endParaRPr lang="en-AU" sz="2100" dirty="0">
                    <a:solidFill>
                      <a:schemeClr val="bg1">
                        <a:lumMod val="50000"/>
                      </a:schemeClr>
                    </a:solidFill>
                  </a:endParaRPr>
                </a:p>
              </p:txBody>
            </p:sp>
          </p:grpSp>
        </p:grpSp>
        <p:cxnSp>
          <p:nvCxnSpPr>
            <p:cNvPr id="6" name="Straight Connector 5"/>
            <p:cNvCxnSpPr/>
            <p:nvPr/>
          </p:nvCxnSpPr>
          <p:spPr>
            <a:xfrm flipH="1">
              <a:off x="971600" y="4643500"/>
              <a:ext cx="518457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722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41899"/>
            <a:ext cx="7477125" cy="1143000"/>
          </a:xfrm>
        </p:spPr>
        <p:txBody>
          <a:bodyPr/>
          <a:lstStyle/>
          <a:p>
            <a:r>
              <a:rPr lang="en-AU" dirty="0" smtClean="0"/>
              <a:t>SI Units</a:t>
            </a:r>
            <a:endParaRPr lang="en-AU" dirty="0"/>
          </a:p>
        </p:txBody>
      </p:sp>
      <p:sp>
        <p:nvSpPr>
          <p:cNvPr id="3" name="Content Placeholder 2"/>
          <p:cNvSpPr>
            <a:spLocks noGrp="1"/>
          </p:cNvSpPr>
          <p:nvPr>
            <p:ph idx="1"/>
          </p:nvPr>
        </p:nvSpPr>
        <p:spPr>
          <a:xfrm>
            <a:off x="827584" y="1916832"/>
            <a:ext cx="7386638" cy="4881578"/>
          </a:xfrm>
        </p:spPr>
        <p:txBody>
          <a:bodyPr>
            <a:normAutofit/>
          </a:bodyPr>
          <a:lstStyle/>
          <a:p>
            <a:pPr>
              <a:buNone/>
            </a:pPr>
            <a:r>
              <a:rPr lang="en-AU" sz="2800" dirty="0" smtClean="0"/>
              <a:t>SI units (standard international units)</a:t>
            </a:r>
          </a:p>
          <a:p>
            <a:pPr>
              <a:buNone/>
            </a:pPr>
            <a:r>
              <a:rPr lang="en-AU" sz="2800" dirty="0" smtClean="0"/>
              <a:t>Unless specified otherwise in the question, always use</a:t>
            </a:r>
          </a:p>
          <a:p>
            <a:pPr marL="2063750" indent="-271463">
              <a:buFont typeface="Arial" panose="020B0604020202020204" pitchFamily="34" charset="0"/>
              <a:buChar char="•"/>
            </a:pPr>
            <a:r>
              <a:rPr lang="en-AU" sz="2800" dirty="0" smtClean="0"/>
              <a:t>kilograms</a:t>
            </a:r>
          </a:p>
          <a:p>
            <a:pPr marL="2063750" indent="-271463">
              <a:buFont typeface="Arial" panose="020B0604020202020204" pitchFamily="34" charset="0"/>
              <a:buChar char="•"/>
            </a:pPr>
            <a:r>
              <a:rPr lang="en-AU" sz="2800" dirty="0" smtClean="0"/>
              <a:t>metres</a:t>
            </a:r>
          </a:p>
          <a:p>
            <a:pPr marL="2063750" indent="-271463">
              <a:buFont typeface="Arial" panose="020B0604020202020204" pitchFamily="34" charset="0"/>
              <a:buChar char="•"/>
            </a:pPr>
            <a:r>
              <a:rPr lang="en-AU" sz="2800" dirty="0" smtClean="0"/>
              <a:t>seconds</a:t>
            </a:r>
          </a:p>
          <a:p>
            <a:pPr marL="2063750" indent="-271463">
              <a:buFont typeface="Arial" panose="020B0604020202020204" pitchFamily="34" charset="0"/>
              <a:buChar char="•"/>
            </a:pPr>
            <a:r>
              <a:rPr lang="en-AU" sz="2800" dirty="0" smtClean="0"/>
              <a:t>metres per second</a:t>
            </a:r>
          </a:p>
          <a:p>
            <a:pPr marL="2063750" indent="-271463">
              <a:buFont typeface="Arial" panose="020B0604020202020204" pitchFamily="34" charset="0"/>
              <a:buChar char="•"/>
            </a:pPr>
            <a:r>
              <a:rPr lang="en-AU" sz="2800" dirty="0" smtClean="0"/>
              <a:t>newtons</a:t>
            </a:r>
            <a:endParaRPr lang="en-AU"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7477125" cy="1143000"/>
          </a:xfrm>
        </p:spPr>
        <p:txBody>
          <a:bodyPr/>
          <a:lstStyle/>
          <a:p>
            <a:r>
              <a:rPr lang="en-AU" dirty="0" smtClean="0"/>
              <a:t>Basic S.I. Units</a:t>
            </a:r>
            <a:endParaRPr lang="en-AU" dirty="0"/>
          </a:p>
        </p:txBody>
      </p:sp>
      <p:sp>
        <p:nvSpPr>
          <p:cNvPr id="3" name="Content Placeholder 2"/>
          <p:cNvSpPr>
            <a:spLocks noGrp="1"/>
          </p:cNvSpPr>
          <p:nvPr>
            <p:ph idx="1"/>
          </p:nvPr>
        </p:nvSpPr>
        <p:spPr>
          <a:xfrm>
            <a:off x="767580" y="2472884"/>
            <a:ext cx="7523185" cy="5238768"/>
          </a:xfrm>
        </p:spPr>
        <p:txBody>
          <a:bodyPr/>
          <a:lstStyle/>
          <a:p>
            <a:pPr marL="514350" indent="-514350">
              <a:buNone/>
            </a:pPr>
            <a:r>
              <a:rPr lang="en-AU" sz="2800" dirty="0" smtClean="0"/>
              <a:t>Convert the following to SI units (2 </a:t>
            </a:r>
            <a:r>
              <a:rPr lang="en-AU" sz="2800" dirty="0" err="1" smtClean="0"/>
              <a:t>s.f</a:t>
            </a:r>
            <a:r>
              <a:rPr lang="en-AU" sz="2800" dirty="0" smtClean="0"/>
              <a:t>. &amp; sc. not.)</a:t>
            </a:r>
          </a:p>
          <a:p>
            <a:pPr marL="514350" indent="-514350">
              <a:buFont typeface="+mj-lt"/>
              <a:buAutoNum type="alphaLcParenR"/>
            </a:pPr>
            <a:r>
              <a:rPr lang="en-AU" sz="2800" dirty="0" smtClean="0"/>
              <a:t>100 km</a:t>
            </a:r>
          </a:p>
          <a:p>
            <a:pPr marL="514350" indent="-514350">
              <a:buFont typeface="+mj-lt"/>
              <a:buAutoNum type="alphaLcParenR"/>
            </a:pPr>
            <a:r>
              <a:rPr lang="en-AU" sz="2800" dirty="0" smtClean="0"/>
              <a:t>0.6 cm</a:t>
            </a:r>
          </a:p>
          <a:p>
            <a:pPr marL="514350" indent="-514350">
              <a:buFont typeface="+mj-lt"/>
              <a:buAutoNum type="alphaLcParenR"/>
            </a:pPr>
            <a:r>
              <a:rPr lang="en-AU" sz="2800" dirty="0" smtClean="0"/>
              <a:t>40 g</a:t>
            </a:r>
          </a:p>
        </p:txBody>
      </p:sp>
      <p:sp>
        <p:nvSpPr>
          <p:cNvPr id="4" name="TextBox 3"/>
          <p:cNvSpPr txBox="1"/>
          <p:nvPr/>
        </p:nvSpPr>
        <p:spPr>
          <a:xfrm>
            <a:off x="3779912" y="3068960"/>
            <a:ext cx="2449710" cy="1538883"/>
          </a:xfrm>
          <a:prstGeom prst="rect">
            <a:avLst/>
          </a:prstGeom>
          <a:noFill/>
        </p:spPr>
        <p:txBody>
          <a:bodyPr wrap="none" rtlCol="0">
            <a:spAutoFit/>
          </a:bodyPr>
          <a:lstStyle/>
          <a:p>
            <a:pPr marL="342900" indent="-342900">
              <a:spcBef>
                <a:spcPts val="624"/>
              </a:spcBef>
              <a:buFont typeface="+mj-lt"/>
              <a:buAutoNum type="alphaLcParenR"/>
            </a:pPr>
            <a:r>
              <a:rPr lang="en-AU" sz="2800" dirty="0" smtClean="0"/>
              <a:t>1.0 x 10</a:t>
            </a:r>
            <a:r>
              <a:rPr lang="en-AU" sz="2800" baseline="30000" dirty="0" smtClean="0"/>
              <a:t>5</a:t>
            </a:r>
            <a:r>
              <a:rPr lang="en-AU" sz="2800" dirty="0" smtClean="0"/>
              <a:t> m</a:t>
            </a:r>
          </a:p>
          <a:p>
            <a:pPr marL="342900" indent="-342900">
              <a:spcBef>
                <a:spcPts val="624"/>
              </a:spcBef>
              <a:buFont typeface="+mj-lt"/>
              <a:buAutoNum type="alphaLcParenR"/>
            </a:pPr>
            <a:r>
              <a:rPr lang="en-AU" sz="2800" dirty="0" smtClean="0"/>
              <a:t>6.0 x 10</a:t>
            </a:r>
            <a:r>
              <a:rPr lang="en-AU" sz="2800" baseline="30000" dirty="0" smtClean="0"/>
              <a:t>-3</a:t>
            </a:r>
            <a:r>
              <a:rPr lang="en-AU" sz="2800" dirty="0" smtClean="0"/>
              <a:t> m</a:t>
            </a:r>
          </a:p>
          <a:p>
            <a:pPr marL="342900" indent="-342900">
              <a:spcBef>
                <a:spcPts val="624"/>
              </a:spcBef>
              <a:buFont typeface="+mj-lt"/>
              <a:buAutoNum type="alphaLcParenR"/>
            </a:pPr>
            <a:r>
              <a:rPr lang="en-AU" sz="2800" dirty="0" smtClean="0"/>
              <a:t>4.0 x 10</a:t>
            </a:r>
            <a:r>
              <a:rPr lang="en-AU" sz="2800" baseline="30000" dirty="0" smtClean="0"/>
              <a:t>-2</a:t>
            </a:r>
            <a:r>
              <a:rPr lang="en-AU" sz="2800" dirty="0" smtClean="0"/>
              <a:t> kg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081" y="764704"/>
            <a:ext cx="7477125" cy="1143000"/>
          </a:xfrm>
        </p:spPr>
        <p:txBody>
          <a:bodyPr/>
          <a:lstStyle/>
          <a:p>
            <a:r>
              <a:rPr lang="en-AU" dirty="0" smtClean="0"/>
              <a:t>Basic Rearranging and Solving</a:t>
            </a:r>
            <a:endParaRPr lang="en-AU" dirty="0"/>
          </a:p>
        </p:txBody>
      </p:sp>
      <p:sp>
        <p:nvSpPr>
          <p:cNvPr id="3" name="Content Placeholder 2"/>
          <p:cNvSpPr>
            <a:spLocks noGrp="1"/>
          </p:cNvSpPr>
          <p:nvPr>
            <p:ph idx="1"/>
          </p:nvPr>
        </p:nvSpPr>
        <p:spPr>
          <a:xfrm>
            <a:off x="683568" y="2420888"/>
            <a:ext cx="7386638" cy="5643601"/>
          </a:xfrm>
        </p:spPr>
        <p:txBody>
          <a:bodyPr/>
          <a:lstStyle/>
          <a:p>
            <a:pPr marL="0" indent="0">
              <a:buNone/>
            </a:pPr>
            <a:r>
              <a:rPr lang="en-AU" sz="2800" dirty="0" smtClean="0"/>
              <a:t>Solve showing full working. </a:t>
            </a:r>
          </a:p>
          <a:p>
            <a:pPr marL="514350" indent="-514350">
              <a:buFont typeface="+mj-lt"/>
              <a:buAutoNum type="alphaLcParenR"/>
            </a:pPr>
            <a:r>
              <a:rPr lang="en-AU" sz="2800" dirty="0" smtClean="0"/>
              <a:t>x + 5 = 11</a:t>
            </a:r>
          </a:p>
          <a:p>
            <a:pPr marL="514350" indent="-514350">
              <a:buFont typeface="+mj-lt"/>
              <a:buAutoNum type="alphaLcParenR"/>
            </a:pPr>
            <a:r>
              <a:rPr lang="en-AU" sz="2800" dirty="0" smtClean="0"/>
              <a:t>a – 8 = -4</a:t>
            </a:r>
          </a:p>
          <a:p>
            <a:pPr marL="514350" indent="-514350">
              <a:buFont typeface="+mj-lt"/>
              <a:buAutoNum type="alphaLcParenR"/>
            </a:pPr>
            <a:r>
              <a:rPr lang="en-AU" sz="2800" dirty="0" smtClean="0"/>
              <a:t>b + 4 = -11</a:t>
            </a:r>
          </a:p>
          <a:p>
            <a:pPr marL="0" indent="0">
              <a:buNone/>
            </a:pPr>
            <a:endParaRPr lang="en-AU" sz="2800" dirty="0" smtClean="0"/>
          </a:p>
          <a:p>
            <a:pPr marL="514350" indent="-514350">
              <a:buFont typeface="+mj-lt"/>
              <a:buAutoNum type="alphaLcParenR"/>
            </a:pPr>
            <a:endParaRPr lang="en-AU" sz="2800" dirty="0" smtClean="0"/>
          </a:p>
          <a:p>
            <a:endParaRPr lang="en-AU" sz="2800" dirty="0"/>
          </a:p>
        </p:txBody>
      </p:sp>
      <p:sp>
        <p:nvSpPr>
          <p:cNvPr id="5" name="TextBox 4"/>
          <p:cNvSpPr txBox="1"/>
          <p:nvPr/>
        </p:nvSpPr>
        <p:spPr>
          <a:xfrm>
            <a:off x="3839915" y="2914017"/>
            <a:ext cx="1685077" cy="1719894"/>
          </a:xfrm>
          <a:prstGeom prst="rect">
            <a:avLst/>
          </a:prstGeom>
          <a:noFill/>
        </p:spPr>
        <p:txBody>
          <a:bodyPr wrap="none" rtlCol="0">
            <a:spAutoFit/>
          </a:bodyPr>
          <a:lstStyle/>
          <a:p>
            <a:pPr marL="342900" indent="-342900">
              <a:lnSpc>
                <a:spcPct val="114000"/>
              </a:lnSpc>
              <a:spcBef>
                <a:spcPts val="624"/>
              </a:spcBef>
              <a:buFont typeface="+mj-lt"/>
              <a:buAutoNum type="alphaLcParenR"/>
            </a:pPr>
            <a:r>
              <a:rPr lang="en-AU" sz="2800" dirty="0" smtClean="0"/>
              <a:t>x = 6</a:t>
            </a:r>
          </a:p>
          <a:p>
            <a:pPr marL="342900" indent="-342900">
              <a:lnSpc>
                <a:spcPct val="114000"/>
              </a:lnSpc>
              <a:spcBef>
                <a:spcPts val="624"/>
              </a:spcBef>
              <a:buFont typeface="+mj-lt"/>
              <a:buAutoNum type="alphaLcParenR"/>
            </a:pPr>
            <a:r>
              <a:rPr lang="en-AU" sz="2800" dirty="0" smtClean="0"/>
              <a:t>a = 4</a:t>
            </a:r>
          </a:p>
          <a:p>
            <a:pPr marL="342900" indent="-342900">
              <a:lnSpc>
                <a:spcPct val="114000"/>
              </a:lnSpc>
              <a:spcBef>
                <a:spcPts val="624"/>
              </a:spcBef>
              <a:buFont typeface="+mj-lt"/>
              <a:buAutoNum type="alphaLcParenR"/>
            </a:pPr>
            <a:r>
              <a:rPr lang="en-AU" sz="2800" dirty="0" smtClean="0"/>
              <a:t>b = -15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Logarithms</a:t>
            </a:r>
            <a:endParaRPr lang="en-AU" dirty="0"/>
          </a:p>
        </p:txBody>
      </p:sp>
      <p:sp>
        <p:nvSpPr>
          <p:cNvPr id="3" name="Content Placeholder 2"/>
          <p:cNvSpPr>
            <a:spLocks noGrp="1"/>
          </p:cNvSpPr>
          <p:nvPr>
            <p:ph idx="1"/>
          </p:nvPr>
        </p:nvSpPr>
        <p:spPr>
          <a:xfrm>
            <a:off x="768096" y="1916832"/>
            <a:ext cx="7386638" cy="4818791"/>
          </a:xfrm>
        </p:spPr>
        <p:txBody>
          <a:bodyPr>
            <a:noAutofit/>
          </a:bodyPr>
          <a:lstStyle/>
          <a:p>
            <a:pPr marL="0" indent="0">
              <a:buNone/>
            </a:pPr>
            <a:r>
              <a:rPr lang="en-AU" sz="2800" b="1" u="sng" dirty="0" smtClean="0"/>
              <a:t>Rules</a:t>
            </a:r>
          </a:p>
          <a:p>
            <a:pPr marL="722313" indent="-722313">
              <a:spcBef>
                <a:spcPts val="2400"/>
              </a:spcBef>
              <a:spcAft>
                <a:spcPts val="0"/>
              </a:spcAft>
            </a:pPr>
            <a:r>
              <a:rPr lang="en-AU" sz="2800" dirty="0" smtClean="0"/>
              <a:t>log</a:t>
            </a:r>
            <a:r>
              <a:rPr lang="en-AU" sz="2800" baseline="-25000" dirty="0" smtClean="0"/>
              <a:t>10</a:t>
            </a:r>
            <a:r>
              <a:rPr lang="en-AU" sz="2800" dirty="0" smtClean="0"/>
              <a:t>(</a:t>
            </a:r>
            <a:r>
              <a:rPr lang="en-AU" sz="2800" dirty="0" err="1" smtClean="0"/>
              <a:t>mn</a:t>
            </a:r>
            <a:r>
              <a:rPr lang="en-AU" sz="2800" dirty="0"/>
              <a:t>) = </a:t>
            </a:r>
            <a:r>
              <a:rPr lang="en-AU" sz="2800" dirty="0" smtClean="0"/>
              <a:t>log</a:t>
            </a:r>
            <a:r>
              <a:rPr lang="en-AU" sz="2800" baseline="-25000" dirty="0" smtClean="0"/>
              <a:t>10</a:t>
            </a:r>
            <a:r>
              <a:rPr lang="en-AU" sz="2800" dirty="0" smtClean="0"/>
              <a:t>(m</a:t>
            </a:r>
            <a:r>
              <a:rPr lang="en-AU" sz="2800" dirty="0"/>
              <a:t>) + </a:t>
            </a:r>
            <a:r>
              <a:rPr lang="en-AU" sz="2800" dirty="0" smtClean="0"/>
              <a:t>log</a:t>
            </a:r>
            <a:r>
              <a:rPr lang="en-AU" sz="2800" baseline="-25000" dirty="0" smtClean="0"/>
              <a:t>10</a:t>
            </a:r>
            <a:r>
              <a:rPr lang="en-AU" sz="2800" dirty="0" smtClean="0"/>
              <a:t>(n)</a:t>
            </a:r>
          </a:p>
          <a:p>
            <a:pPr marL="722313" indent="-722313">
              <a:spcBef>
                <a:spcPts val="2400"/>
              </a:spcBef>
              <a:spcAft>
                <a:spcPts val="0"/>
              </a:spcAft>
            </a:pPr>
            <a:r>
              <a:rPr lang="en-AU" sz="2800" dirty="0" smtClean="0"/>
              <a:t>log</a:t>
            </a:r>
            <a:r>
              <a:rPr lang="en-AU" sz="2800" baseline="-25000" dirty="0" smtClean="0"/>
              <a:t>10</a:t>
            </a:r>
            <a:r>
              <a:rPr lang="en-AU" sz="2800" dirty="0" smtClean="0"/>
              <a:t>(</a:t>
            </a:r>
            <a:r>
              <a:rPr lang="en-AU" sz="2800" baseline="30000" dirty="0" smtClean="0"/>
              <a:t>m</a:t>
            </a:r>
            <a:r>
              <a:rPr lang="en-AU" sz="2800" dirty="0" smtClean="0"/>
              <a:t>/</a:t>
            </a:r>
            <a:r>
              <a:rPr lang="en-AU" sz="2800" baseline="-25000" dirty="0" smtClean="0"/>
              <a:t>n</a:t>
            </a:r>
            <a:r>
              <a:rPr lang="en-AU" sz="2800" dirty="0"/>
              <a:t>) = </a:t>
            </a:r>
            <a:r>
              <a:rPr lang="en-AU" sz="2800" dirty="0" smtClean="0"/>
              <a:t>log</a:t>
            </a:r>
            <a:r>
              <a:rPr lang="en-AU" sz="2800" baseline="-25000" dirty="0" smtClean="0"/>
              <a:t>10</a:t>
            </a:r>
            <a:r>
              <a:rPr lang="en-AU" sz="2800" dirty="0" smtClean="0"/>
              <a:t>(m</a:t>
            </a:r>
            <a:r>
              <a:rPr lang="en-AU" sz="2800" dirty="0"/>
              <a:t>) – </a:t>
            </a:r>
            <a:r>
              <a:rPr lang="en-AU" sz="2800" dirty="0" smtClean="0"/>
              <a:t>log</a:t>
            </a:r>
            <a:r>
              <a:rPr lang="en-AU" sz="2800" baseline="-25000" dirty="0" smtClean="0"/>
              <a:t>10</a:t>
            </a:r>
            <a:r>
              <a:rPr lang="en-AU" sz="2800" dirty="0" smtClean="0"/>
              <a:t>(n)</a:t>
            </a:r>
          </a:p>
          <a:p>
            <a:pPr marL="722313" indent="-722313">
              <a:spcBef>
                <a:spcPts val="2400"/>
              </a:spcBef>
              <a:spcAft>
                <a:spcPts val="0"/>
              </a:spcAft>
            </a:pPr>
            <a:r>
              <a:rPr lang="en-AU" sz="2800" dirty="0" smtClean="0"/>
              <a:t>log</a:t>
            </a:r>
            <a:r>
              <a:rPr lang="en-AU" sz="2800" baseline="-25000" dirty="0" smtClean="0"/>
              <a:t>10</a:t>
            </a:r>
            <a:r>
              <a:rPr lang="en-AU" sz="2800" dirty="0" smtClean="0"/>
              <a:t>(</a:t>
            </a:r>
            <a:r>
              <a:rPr lang="en-AU" sz="2800" dirty="0" err="1" smtClean="0"/>
              <a:t>m</a:t>
            </a:r>
            <a:r>
              <a:rPr lang="en-AU" sz="2800" baseline="30000" dirty="0" err="1" smtClean="0"/>
              <a:t>n</a:t>
            </a:r>
            <a:r>
              <a:rPr lang="en-AU" sz="2800" dirty="0"/>
              <a:t>) = n · </a:t>
            </a:r>
            <a:r>
              <a:rPr lang="en-AU" sz="2800" dirty="0" smtClean="0"/>
              <a:t>log</a:t>
            </a:r>
            <a:r>
              <a:rPr lang="en-AU" sz="2800" baseline="-25000" dirty="0" smtClean="0"/>
              <a:t>10</a:t>
            </a:r>
            <a:r>
              <a:rPr lang="en-AU" sz="2800" dirty="0" smtClean="0"/>
              <a:t>(m)</a:t>
            </a:r>
          </a:p>
          <a:p>
            <a:pPr marL="722313" indent="-722313">
              <a:spcBef>
                <a:spcPts val="2400"/>
              </a:spcBef>
              <a:spcAft>
                <a:spcPts val="0"/>
              </a:spcAft>
            </a:pPr>
            <a:r>
              <a:rPr lang="en-AU" sz="2800" dirty="0" smtClean="0"/>
              <a:t>log</a:t>
            </a:r>
            <a:r>
              <a:rPr lang="en-AU" sz="2800" baseline="-25000" dirty="0" smtClean="0"/>
              <a:t>10</a:t>
            </a:r>
            <a:r>
              <a:rPr lang="en-AU" sz="2800" dirty="0" smtClean="0"/>
              <a:t>(1) </a:t>
            </a:r>
            <a:r>
              <a:rPr lang="en-AU" sz="2800" dirty="0"/>
              <a:t>= </a:t>
            </a:r>
            <a:r>
              <a:rPr lang="en-AU" sz="2800" dirty="0" smtClean="0"/>
              <a:t>0</a:t>
            </a:r>
            <a:endParaRPr lang="en-AU" sz="2800" dirty="0"/>
          </a:p>
          <a:p>
            <a:pPr marL="722313" indent="-722313">
              <a:spcBef>
                <a:spcPts val="2400"/>
              </a:spcBef>
              <a:spcAft>
                <a:spcPts val="0"/>
              </a:spcAft>
            </a:pPr>
            <a:r>
              <a:rPr lang="en-AU" sz="2800" dirty="0" smtClean="0"/>
              <a:t>log</a:t>
            </a:r>
            <a:r>
              <a:rPr lang="en-AU" sz="2800" baseline="-25000" dirty="0" smtClean="0"/>
              <a:t>10</a:t>
            </a:r>
            <a:r>
              <a:rPr lang="en-AU" sz="2800" dirty="0" smtClean="0"/>
              <a:t>(10) </a:t>
            </a:r>
            <a:r>
              <a:rPr lang="en-AU" sz="2800" dirty="0"/>
              <a:t>= </a:t>
            </a:r>
            <a:r>
              <a:rPr lang="en-AU" sz="2800" dirty="0" smtClean="0"/>
              <a:t>1</a:t>
            </a:r>
          </a:p>
          <a:p>
            <a:pPr marL="722313" indent="-722313">
              <a:spcBef>
                <a:spcPts val="2400"/>
              </a:spcBef>
              <a:spcAft>
                <a:spcPts val="0"/>
              </a:spcAft>
            </a:pPr>
            <a:r>
              <a:rPr lang="en-AU" sz="2800" dirty="0" smtClean="0"/>
              <a:t>log</a:t>
            </a:r>
            <a:r>
              <a:rPr lang="en-AU" sz="2800" baseline="-25000" dirty="0" smtClean="0"/>
              <a:t>10</a:t>
            </a:r>
            <a:r>
              <a:rPr lang="en-AU" sz="2800" dirty="0" smtClean="0"/>
              <a:t>(10</a:t>
            </a:r>
            <a:r>
              <a:rPr lang="en-AU" sz="2800" baseline="30000" dirty="0" smtClean="0"/>
              <a:t>n</a:t>
            </a:r>
            <a:r>
              <a:rPr lang="en-AU" sz="2800" dirty="0"/>
              <a:t>) = </a:t>
            </a:r>
            <a:r>
              <a:rPr lang="en-AU" sz="2800" dirty="0" smtClean="0"/>
              <a:t>n</a:t>
            </a:r>
            <a:endParaRPr lang="en-AU" sz="2800" dirty="0"/>
          </a:p>
          <a:p>
            <a:pPr marL="722313" indent="-722313"/>
            <a:endParaRPr lang="en-AU" sz="2800" dirty="0"/>
          </a:p>
        </p:txBody>
      </p:sp>
    </p:spTree>
    <p:extLst>
      <p:ext uri="{BB962C8B-B14F-4D97-AF65-F5344CB8AC3E}">
        <p14:creationId xmlns:p14="http://schemas.microsoft.com/office/powerpoint/2010/main" val="42448316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7477125" cy="1143000"/>
          </a:xfrm>
        </p:spPr>
        <p:txBody>
          <a:bodyPr/>
          <a:lstStyle/>
          <a:p>
            <a:r>
              <a:rPr lang="en-AU" dirty="0" smtClean="0"/>
              <a:t>Basic Logs</a:t>
            </a:r>
            <a:endParaRPr lang="en-AU" dirty="0"/>
          </a:p>
        </p:txBody>
      </p:sp>
      <p:sp>
        <p:nvSpPr>
          <p:cNvPr id="3" name="Content Placeholder 2"/>
          <p:cNvSpPr>
            <a:spLocks noGrp="1"/>
          </p:cNvSpPr>
          <p:nvPr>
            <p:ph idx="1"/>
          </p:nvPr>
        </p:nvSpPr>
        <p:spPr>
          <a:xfrm>
            <a:off x="827584" y="2060848"/>
            <a:ext cx="7386638" cy="4464496"/>
          </a:xfrm>
        </p:spPr>
        <p:txBody>
          <a:bodyPr>
            <a:noAutofit/>
          </a:bodyPr>
          <a:lstStyle/>
          <a:p>
            <a:r>
              <a:rPr lang="en-AU" sz="2800" dirty="0" smtClean="0"/>
              <a:t>Expand the following showing full working. </a:t>
            </a:r>
          </a:p>
          <a:p>
            <a:pPr marL="514350" indent="-514350">
              <a:buFont typeface="+mj-lt"/>
              <a:buAutoNum type="alphaLcParenR"/>
            </a:pPr>
            <a:r>
              <a:rPr lang="en-AU" sz="2800" dirty="0" smtClean="0"/>
              <a:t>log</a:t>
            </a:r>
            <a:r>
              <a:rPr lang="en-AU" sz="2800" baseline="-25000" dirty="0" smtClean="0"/>
              <a:t>10</a:t>
            </a:r>
            <a:r>
              <a:rPr lang="en-AU" sz="2800" dirty="0" smtClean="0"/>
              <a:t>(2x)</a:t>
            </a:r>
          </a:p>
          <a:p>
            <a:pPr marL="0" lvl="0" indent="0">
              <a:buNone/>
              <a:tabLst>
                <a:tab pos="633413" algn="l"/>
              </a:tabLst>
            </a:pPr>
            <a:r>
              <a:rPr lang="en-AU" sz="2800" i="1" dirty="0" smtClean="0"/>
              <a:t>	</a:t>
            </a:r>
            <a:r>
              <a:rPr lang="en-AU" sz="2800" dirty="0" smtClean="0"/>
              <a:t>log</a:t>
            </a:r>
            <a:r>
              <a:rPr lang="en-AU" sz="2800" baseline="-25000" dirty="0" smtClean="0"/>
              <a:t>10</a:t>
            </a:r>
            <a:r>
              <a:rPr lang="en-AU" sz="2800" dirty="0" smtClean="0"/>
              <a:t>(2x</a:t>
            </a:r>
            <a:r>
              <a:rPr lang="en-AU" sz="2800" dirty="0"/>
              <a:t>) = </a:t>
            </a:r>
            <a:r>
              <a:rPr lang="en-AU" sz="2800" dirty="0" smtClean="0"/>
              <a:t>log</a:t>
            </a:r>
            <a:r>
              <a:rPr lang="en-AU" sz="2800" baseline="-25000" dirty="0" smtClean="0"/>
              <a:t>10</a:t>
            </a:r>
            <a:r>
              <a:rPr lang="en-AU" sz="2800" dirty="0" smtClean="0"/>
              <a:t>(2</a:t>
            </a:r>
            <a:r>
              <a:rPr lang="en-AU" sz="2800" dirty="0"/>
              <a:t>) + </a:t>
            </a:r>
            <a:r>
              <a:rPr lang="en-AU" sz="2800" dirty="0" smtClean="0"/>
              <a:t>log</a:t>
            </a:r>
            <a:r>
              <a:rPr lang="en-AU" sz="2800" baseline="-25000" dirty="0" smtClean="0"/>
              <a:t>10</a:t>
            </a:r>
            <a:r>
              <a:rPr lang="en-AU" sz="2800" dirty="0" smtClean="0"/>
              <a:t>(x)</a:t>
            </a:r>
          </a:p>
          <a:p>
            <a:pPr marL="0" lvl="0" indent="0">
              <a:buNone/>
              <a:tabLst>
                <a:tab pos="633413" algn="l"/>
              </a:tabLst>
            </a:pPr>
            <a:endParaRPr lang="en-AU" sz="2800" dirty="0"/>
          </a:p>
          <a:p>
            <a:pPr marL="514350" lvl="0" indent="-514350">
              <a:buFont typeface="+mj-lt"/>
              <a:buAutoNum type="alphaLcParenR" startAt="2"/>
              <a:tabLst>
                <a:tab pos="633413" algn="l"/>
              </a:tabLst>
            </a:pPr>
            <a:r>
              <a:rPr lang="en-AU" sz="2800" dirty="0" smtClean="0"/>
              <a:t>log</a:t>
            </a:r>
            <a:r>
              <a:rPr lang="en-AU" sz="2800" baseline="-25000" dirty="0" smtClean="0"/>
              <a:t>10</a:t>
            </a:r>
            <a:r>
              <a:rPr lang="en-AU" sz="2800" dirty="0" smtClean="0"/>
              <a:t>(</a:t>
            </a:r>
            <a:r>
              <a:rPr lang="en-AU" sz="2800" baseline="30000" dirty="0" smtClean="0"/>
              <a:t> </a:t>
            </a:r>
            <a:r>
              <a:rPr lang="en-AU" sz="2800" baseline="30000" dirty="0"/>
              <a:t>16</a:t>
            </a:r>
            <a:r>
              <a:rPr lang="en-AU" sz="2800" dirty="0"/>
              <a:t>/</a:t>
            </a:r>
            <a:r>
              <a:rPr lang="en-AU" sz="2800" baseline="-25000" dirty="0"/>
              <a:t>x</a:t>
            </a:r>
            <a:r>
              <a:rPr lang="en-AU" sz="2800" dirty="0"/>
              <a:t> </a:t>
            </a:r>
            <a:r>
              <a:rPr lang="en-AU" sz="2800" dirty="0" smtClean="0"/>
              <a:t>)</a:t>
            </a:r>
          </a:p>
          <a:p>
            <a:pPr marL="0" indent="0">
              <a:buNone/>
              <a:tabLst>
                <a:tab pos="633413" algn="l"/>
              </a:tabLst>
            </a:pPr>
            <a:r>
              <a:rPr lang="en-AU" sz="2800" dirty="0" smtClean="0"/>
              <a:t>	log</a:t>
            </a:r>
            <a:r>
              <a:rPr lang="en-AU" sz="2800" baseline="-25000" dirty="0" smtClean="0"/>
              <a:t>10</a:t>
            </a:r>
            <a:r>
              <a:rPr lang="en-AU" sz="2800" dirty="0" smtClean="0"/>
              <a:t>( </a:t>
            </a:r>
            <a:r>
              <a:rPr lang="en-AU" sz="2800" baseline="30000" dirty="0" smtClean="0"/>
              <a:t>16</a:t>
            </a:r>
            <a:r>
              <a:rPr lang="en-AU" sz="2800" dirty="0" smtClean="0"/>
              <a:t>/</a:t>
            </a:r>
            <a:r>
              <a:rPr lang="en-AU" sz="2800" baseline="-25000" dirty="0" smtClean="0"/>
              <a:t>x </a:t>
            </a:r>
            <a:r>
              <a:rPr lang="en-AU" sz="2800" dirty="0" smtClean="0"/>
              <a:t>) </a:t>
            </a:r>
            <a:r>
              <a:rPr lang="en-AU" sz="2800" dirty="0"/>
              <a:t>= </a:t>
            </a:r>
            <a:r>
              <a:rPr lang="en-AU" sz="2800" dirty="0" smtClean="0"/>
              <a:t>log</a:t>
            </a:r>
            <a:r>
              <a:rPr lang="en-AU" sz="2800" baseline="-25000" dirty="0" smtClean="0"/>
              <a:t>10</a:t>
            </a:r>
            <a:r>
              <a:rPr lang="en-AU" sz="2800" dirty="0" smtClean="0"/>
              <a:t>(16) - </a:t>
            </a:r>
            <a:r>
              <a:rPr lang="en-AU" sz="2800" dirty="0"/>
              <a:t>log</a:t>
            </a:r>
            <a:r>
              <a:rPr lang="en-AU" sz="2800" baseline="-25000" dirty="0"/>
              <a:t>10</a:t>
            </a:r>
            <a:r>
              <a:rPr lang="en-AU" sz="2800" dirty="0"/>
              <a:t>(x)</a:t>
            </a:r>
          </a:p>
          <a:p>
            <a:endParaRPr lang="en-AU" sz="2800" dirty="0"/>
          </a:p>
        </p:txBody>
      </p:sp>
    </p:spTree>
    <p:extLst>
      <p:ext uri="{BB962C8B-B14F-4D97-AF65-F5344CB8AC3E}">
        <p14:creationId xmlns:p14="http://schemas.microsoft.com/office/powerpoint/2010/main" val="322873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7477125" cy="1143000"/>
          </a:xfrm>
        </p:spPr>
        <p:txBody>
          <a:bodyPr/>
          <a:lstStyle/>
          <a:p>
            <a:r>
              <a:rPr lang="en-AU" dirty="0" smtClean="0"/>
              <a:t>Basic Logs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7584" y="2060848"/>
                <a:ext cx="7386638" cy="6021288"/>
              </a:xfrm>
            </p:spPr>
            <p:txBody>
              <a:bodyPr>
                <a:noAutofit/>
              </a:bodyPr>
              <a:lstStyle/>
              <a:p>
                <a:r>
                  <a:rPr lang="en-AU" sz="2800" dirty="0" smtClean="0"/>
                  <a:t>Expand the following showing full working. </a:t>
                </a:r>
              </a:p>
              <a:p>
                <a:pPr marL="514350" lvl="0" indent="-514350">
                  <a:buFont typeface="+mj-lt"/>
                  <a:buAutoNum type="alphaLcParenR" startAt="3"/>
                  <a:tabLst>
                    <a:tab pos="633413" algn="l"/>
                  </a:tabLst>
                </a:pPr>
                <a:r>
                  <a:rPr lang="en-AU" sz="2800" dirty="0" smtClean="0"/>
                  <a:t>log</a:t>
                </a:r>
                <a:r>
                  <a:rPr lang="en-AU" sz="2800" baseline="-25000" dirty="0" smtClean="0"/>
                  <a:t>10</a:t>
                </a:r>
                <a:r>
                  <a:rPr lang="en-AU" sz="2800" dirty="0" smtClean="0"/>
                  <a:t>(x</a:t>
                </a:r>
                <a:r>
                  <a:rPr lang="en-AU" sz="2800" baseline="30000" dirty="0" smtClean="0"/>
                  <a:t>3</a:t>
                </a:r>
                <a:r>
                  <a:rPr lang="en-AU" sz="2800" dirty="0" smtClean="0"/>
                  <a:t>)</a:t>
                </a:r>
              </a:p>
              <a:p>
                <a:pPr marL="0" lvl="0" indent="0">
                  <a:buNone/>
                  <a:tabLst>
                    <a:tab pos="633413" algn="l"/>
                  </a:tabLst>
                </a:pPr>
                <a:r>
                  <a:rPr lang="en-AU" sz="2800" dirty="0" smtClean="0"/>
                  <a:t>	log</a:t>
                </a:r>
                <a:r>
                  <a:rPr lang="en-AU" sz="2800" baseline="-25000" dirty="0" smtClean="0"/>
                  <a:t>10</a:t>
                </a:r>
                <a:r>
                  <a:rPr lang="en-AU" sz="2800" dirty="0" smtClean="0"/>
                  <a:t>(x</a:t>
                </a:r>
                <a:r>
                  <a:rPr lang="en-AU" sz="2800" baseline="30000" dirty="0" smtClean="0"/>
                  <a:t>3</a:t>
                </a:r>
                <a:r>
                  <a:rPr lang="en-AU" sz="2800" dirty="0"/>
                  <a:t>) = 3 · </a:t>
                </a:r>
                <a:r>
                  <a:rPr lang="en-AU" sz="2800" dirty="0" smtClean="0"/>
                  <a:t>log</a:t>
                </a:r>
                <a:r>
                  <a:rPr lang="en-AU" sz="2800" baseline="-25000" dirty="0" smtClean="0"/>
                  <a:t>10</a:t>
                </a:r>
                <a:r>
                  <a:rPr lang="en-AU" sz="2800" dirty="0" smtClean="0"/>
                  <a:t>(x</a:t>
                </a:r>
                <a:r>
                  <a:rPr lang="en-AU" sz="2800" dirty="0"/>
                  <a:t>) = </a:t>
                </a:r>
                <a:r>
                  <a:rPr lang="en-AU" sz="2800" dirty="0" smtClean="0"/>
                  <a:t>3log</a:t>
                </a:r>
                <a:r>
                  <a:rPr lang="en-AU" sz="2800" baseline="-25000" dirty="0" smtClean="0"/>
                  <a:t>10</a:t>
                </a:r>
                <a:r>
                  <a:rPr lang="en-AU" sz="2800" dirty="0" smtClean="0"/>
                  <a:t>(x</a:t>
                </a:r>
                <a:r>
                  <a:rPr lang="en-AU" sz="2800" dirty="0"/>
                  <a:t>)</a:t>
                </a:r>
                <a:endParaRPr lang="en-AU" sz="2800" dirty="0" smtClean="0"/>
              </a:p>
              <a:p>
                <a:pPr marL="514350" indent="-514350">
                  <a:buFont typeface="+mj-lt"/>
                  <a:buAutoNum type="alphaLcParenR" startAt="4"/>
                  <a:tabLst>
                    <a:tab pos="633413" algn="l"/>
                  </a:tabLst>
                </a:pPr>
                <a:r>
                  <a:rPr lang="en-AU" sz="2800" dirty="0" smtClean="0"/>
                  <a:t>log</a:t>
                </a:r>
                <a:r>
                  <a:rPr lang="en-AU" sz="2800" baseline="-25000" dirty="0" smtClean="0"/>
                  <a:t>10</a:t>
                </a:r>
                <a:r>
                  <a:rPr lang="en-AU" sz="2800" dirty="0" smtClean="0"/>
                  <a:t>(</a:t>
                </a:r>
                <a14:m>
                  <m:oMath xmlns:m="http://schemas.openxmlformats.org/officeDocument/2006/math">
                    <m:f>
                      <m:fPr>
                        <m:ctrlPr>
                          <a:rPr lang="en-AU" sz="2800" i="1" smtClean="0">
                            <a:latin typeface="Cambria Math" panose="02040503050406030204" pitchFamily="18" charset="0"/>
                          </a:rPr>
                        </m:ctrlPr>
                      </m:fPr>
                      <m:num>
                        <m:sSup>
                          <m:sSupPr>
                            <m:ctrlPr>
                              <a:rPr lang="en-AU" sz="2800" i="1" smtClean="0">
                                <a:latin typeface="Cambria Math" panose="02040503050406030204" pitchFamily="18" charset="0"/>
                              </a:rPr>
                            </m:ctrlPr>
                          </m:sSupPr>
                          <m:e>
                            <m:r>
                              <a:rPr lang="en-AU" sz="2800" b="0" i="1" smtClean="0">
                                <a:latin typeface="Cambria Math"/>
                              </a:rPr>
                              <m:t>8</m:t>
                            </m:r>
                            <m:r>
                              <a:rPr lang="en-AU" sz="2800" b="0" i="1" smtClean="0">
                                <a:latin typeface="Cambria Math"/>
                              </a:rPr>
                              <m:t>𝑥</m:t>
                            </m:r>
                          </m:e>
                          <m:sup>
                            <m:r>
                              <a:rPr lang="en-AU" sz="2800" b="0" i="1" smtClean="0">
                                <a:latin typeface="Cambria Math"/>
                              </a:rPr>
                              <m:t>4</m:t>
                            </m:r>
                          </m:sup>
                        </m:sSup>
                      </m:num>
                      <m:den>
                        <m:r>
                          <a:rPr lang="en-AU" sz="2800" b="0" i="1" smtClean="0">
                            <a:latin typeface="Cambria Math"/>
                          </a:rPr>
                          <m:t>5</m:t>
                        </m:r>
                      </m:den>
                    </m:f>
                  </m:oMath>
                </a14:m>
                <a:r>
                  <a:rPr lang="en-AU" sz="2800" dirty="0" smtClean="0"/>
                  <a:t>)</a:t>
                </a:r>
              </a:p>
              <a:p>
                <a:pPr marL="0" indent="0">
                  <a:buNone/>
                  <a:tabLst>
                    <a:tab pos="633413" algn="l"/>
                  </a:tabLst>
                </a:pPr>
                <a:r>
                  <a:rPr lang="en-AU" sz="2800" dirty="0" smtClean="0"/>
                  <a:t>	log</a:t>
                </a:r>
                <a:r>
                  <a:rPr lang="en-AU" sz="2800" baseline="-25000" dirty="0" smtClean="0"/>
                  <a:t>10</a:t>
                </a:r>
                <a:r>
                  <a:rPr lang="en-AU" sz="2800" dirty="0"/>
                  <a:t>(</a:t>
                </a:r>
                <a14:m>
                  <m:oMath xmlns:m="http://schemas.openxmlformats.org/officeDocument/2006/math">
                    <m:f>
                      <m:fPr>
                        <m:ctrlPr>
                          <a:rPr lang="en-AU" sz="2800" i="1">
                            <a:latin typeface="Cambria Math" panose="02040503050406030204" pitchFamily="18" charset="0"/>
                          </a:rPr>
                        </m:ctrlPr>
                      </m:fPr>
                      <m:num>
                        <m:sSup>
                          <m:sSupPr>
                            <m:ctrlPr>
                              <a:rPr lang="en-AU" sz="2800" i="1">
                                <a:latin typeface="Cambria Math" panose="02040503050406030204" pitchFamily="18" charset="0"/>
                              </a:rPr>
                            </m:ctrlPr>
                          </m:sSupPr>
                          <m:e>
                            <m:r>
                              <a:rPr lang="en-AU" sz="2800" i="1">
                                <a:latin typeface="Cambria Math"/>
                              </a:rPr>
                              <m:t>8</m:t>
                            </m:r>
                            <m:r>
                              <a:rPr lang="en-AU" sz="2800" i="1">
                                <a:latin typeface="Cambria Math"/>
                              </a:rPr>
                              <m:t>𝑥</m:t>
                            </m:r>
                          </m:e>
                          <m:sup>
                            <m:r>
                              <a:rPr lang="en-AU" sz="2800" i="1">
                                <a:latin typeface="Cambria Math"/>
                              </a:rPr>
                              <m:t>4</m:t>
                            </m:r>
                          </m:sup>
                        </m:sSup>
                      </m:num>
                      <m:den>
                        <m:r>
                          <a:rPr lang="en-AU" sz="2800" i="1">
                            <a:latin typeface="Cambria Math"/>
                          </a:rPr>
                          <m:t>5</m:t>
                        </m:r>
                      </m:den>
                    </m:f>
                  </m:oMath>
                </a14:m>
                <a:r>
                  <a:rPr lang="en-AU" sz="2800" dirty="0"/>
                  <a:t>)</a:t>
                </a:r>
                <a:r>
                  <a:rPr lang="en-AU" sz="2800" dirty="0" smtClean="0"/>
                  <a:t> = log</a:t>
                </a:r>
                <a:r>
                  <a:rPr lang="en-AU" sz="2800" baseline="-25000" dirty="0" smtClean="0"/>
                  <a:t>10</a:t>
                </a:r>
                <a:r>
                  <a:rPr lang="en-AU" sz="2800" dirty="0" smtClean="0"/>
                  <a:t>(8x</a:t>
                </a:r>
                <a:r>
                  <a:rPr lang="en-AU" sz="2800" baseline="30000" dirty="0" smtClean="0"/>
                  <a:t>4</a:t>
                </a:r>
                <a:r>
                  <a:rPr lang="en-AU" sz="2800" dirty="0" smtClean="0"/>
                  <a:t>) – log</a:t>
                </a:r>
                <a:r>
                  <a:rPr lang="en-AU" sz="2800" baseline="-25000" dirty="0" smtClean="0"/>
                  <a:t>10</a:t>
                </a:r>
                <a:r>
                  <a:rPr lang="en-AU" sz="2800" dirty="0" smtClean="0"/>
                  <a:t>(5)</a:t>
                </a:r>
                <a:endParaRPr lang="en-AU" sz="2800" dirty="0"/>
              </a:p>
              <a:p>
                <a:pPr marL="0" indent="0">
                  <a:buNone/>
                  <a:tabLst>
                    <a:tab pos="633413" algn="l"/>
                  </a:tabLst>
                </a:pPr>
                <a:r>
                  <a:rPr lang="en-AU" sz="2800" dirty="0" smtClean="0"/>
                  <a:t>	               = log</a:t>
                </a:r>
                <a:r>
                  <a:rPr lang="en-AU" sz="2800" baseline="-25000" dirty="0" smtClean="0"/>
                  <a:t>10</a:t>
                </a:r>
                <a:r>
                  <a:rPr lang="en-AU" sz="2800" dirty="0" smtClean="0"/>
                  <a:t>(8) + log</a:t>
                </a:r>
                <a:r>
                  <a:rPr lang="en-AU" sz="2800" baseline="-25000" dirty="0" smtClean="0"/>
                  <a:t>10</a:t>
                </a:r>
                <a:r>
                  <a:rPr lang="en-AU" sz="2800" dirty="0" smtClean="0"/>
                  <a:t>(x</a:t>
                </a:r>
                <a:r>
                  <a:rPr lang="en-AU" sz="2800" baseline="30000" dirty="0" smtClean="0"/>
                  <a:t>4</a:t>
                </a:r>
                <a:r>
                  <a:rPr lang="en-AU" sz="2800" dirty="0"/>
                  <a:t>) – log</a:t>
                </a:r>
                <a:r>
                  <a:rPr lang="en-AU" sz="2800" baseline="-25000" dirty="0"/>
                  <a:t>10</a:t>
                </a:r>
                <a:r>
                  <a:rPr lang="en-AU" sz="2800" dirty="0"/>
                  <a:t>(5)</a:t>
                </a:r>
              </a:p>
              <a:p>
                <a:pPr marL="0" indent="0">
                  <a:buNone/>
                </a:pPr>
                <a:r>
                  <a:rPr lang="en-AU" sz="2800" dirty="0"/>
                  <a:t>	            </a:t>
                </a:r>
                <a:r>
                  <a:rPr lang="en-AU" sz="2800" dirty="0" smtClean="0"/>
                  <a:t>= </a:t>
                </a:r>
                <a:r>
                  <a:rPr lang="en-AU" sz="2800" dirty="0"/>
                  <a:t>log</a:t>
                </a:r>
                <a:r>
                  <a:rPr lang="en-AU" sz="2800" baseline="-25000" dirty="0"/>
                  <a:t>10</a:t>
                </a:r>
                <a:r>
                  <a:rPr lang="en-AU" sz="2800" dirty="0"/>
                  <a:t>(8) + </a:t>
                </a:r>
                <a:r>
                  <a:rPr lang="en-AU" sz="2800" dirty="0" smtClean="0"/>
                  <a:t>4</a:t>
                </a:r>
                <a:r>
                  <a:rPr lang="en-AU" sz="2800" dirty="0"/>
                  <a:t> ·</a:t>
                </a:r>
                <a:r>
                  <a:rPr lang="en-AU" sz="2800" dirty="0" smtClean="0"/>
                  <a:t> log</a:t>
                </a:r>
                <a:r>
                  <a:rPr lang="en-AU" sz="2800" baseline="-25000" dirty="0" smtClean="0"/>
                  <a:t>10</a:t>
                </a:r>
                <a:r>
                  <a:rPr lang="en-AU" sz="2800" dirty="0" smtClean="0"/>
                  <a:t>(x) </a:t>
                </a:r>
                <a:r>
                  <a:rPr lang="en-AU" sz="2800" dirty="0"/>
                  <a:t>– log</a:t>
                </a:r>
                <a:r>
                  <a:rPr lang="en-AU" sz="2800" baseline="-25000" dirty="0"/>
                  <a:t>10</a:t>
                </a:r>
                <a:r>
                  <a:rPr lang="en-AU" sz="2800" dirty="0"/>
                  <a:t>(5)</a:t>
                </a:r>
              </a:p>
              <a:p>
                <a:pPr marL="0" indent="0">
                  <a:buNone/>
                </a:pPr>
                <a:endParaRPr lang="en-AU" sz="2800" dirty="0" smtClean="0"/>
              </a:p>
              <a:p>
                <a:endParaRPr lang="en-AU"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7584" y="2060848"/>
                <a:ext cx="7386638" cy="6021288"/>
              </a:xfrm>
              <a:blipFill rotWithShape="0">
                <a:blip r:embed="rId2"/>
                <a:stretch>
                  <a:fillRect l="-2064" t="-1721"/>
                </a:stretch>
              </a:blipFill>
            </p:spPr>
            <p:txBody>
              <a:bodyPr/>
              <a:lstStyle/>
              <a:p>
                <a:r>
                  <a:rPr lang="en-AU">
                    <a:noFill/>
                  </a:rPr>
                  <a:t> </a:t>
                </a:r>
              </a:p>
            </p:txBody>
          </p:sp>
        </mc:Fallback>
      </mc:AlternateContent>
    </p:spTree>
    <p:extLst>
      <p:ext uri="{BB962C8B-B14F-4D97-AF65-F5344CB8AC3E}">
        <p14:creationId xmlns:p14="http://schemas.microsoft.com/office/powerpoint/2010/main" val="94408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Indices (Exponential)</a:t>
            </a:r>
            <a:endParaRPr lang="en-AU" dirty="0"/>
          </a:p>
        </p:txBody>
      </p:sp>
      <p:sp>
        <p:nvSpPr>
          <p:cNvPr id="3" name="Content Placeholder 2"/>
          <p:cNvSpPr>
            <a:spLocks noGrp="1"/>
          </p:cNvSpPr>
          <p:nvPr>
            <p:ph idx="1"/>
          </p:nvPr>
        </p:nvSpPr>
        <p:spPr>
          <a:xfrm>
            <a:off x="768095" y="1988840"/>
            <a:ext cx="3803905" cy="4536503"/>
          </a:xfrm>
        </p:spPr>
        <p:txBody>
          <a:bodyPr>
            <a:noAutofit/>
          </a:bodyPr>
          <a:lstStyle/>
          <a:p>
            <a:pPr marL="0" indent="0">
              <a:spcBef>
                <a:spcPts val="2400"/>
              </a:spcBef>
              <a:spcAft>
                <a:spcPts val="0"/>
              </a:spcAft>
              <a:buNone/>
            </a:pPr>
            <a:r>
              <a:rPr lang="en-AU" sz="2800" b="1" u="sng" dirty="0" smtClean="0"/>
              <a:t>Rules</a:t>
            </a:r>
          </a:p>
          <a:p>
            <a:pPr marL="722313" indent="-722313">
              <a:spcBef>
                <a:spcPts val="2400"/>
              </a:spcBef>
              <a:spcAft>
                <a:spcPts val="0"/>
              </a:spcAft>
            </a:pPr>
            <a:r>
              <a:rPr lang="pt-BR" sz="2800" dirty="0"/>
              <a:t>a</a:t>
            </a:r>
            <a:r>
              <a:rPr lang="pt-BR" sz="2800" baseline="30000" dirty="0"/>
              <a:t> n</a:t>
            </a:r>
            <a:r>
              <a:rPr lang="pt-BR" sz="2800" dirty="0"/>
              <a:t> · a</a:t>
            </a:r>
            <a:r>
              <a:rPr lang="pt-BR" sz="2800" baseline="30000" dirty="0"/>
              <a:t> m</a:t>
            </a:r>
            <a:r>
              <a:rPr lang="pt-BR" sz="2800" dirty="0"/>
              <a:t> = a</a:t>
            </a:r>
            <a:r>
              <a:rPr lang="pt-BR" sz="2800" baseline="30000" dirty="0"/>
              <a:t> n+m</a:t>
            </a:r>
            <a:endParaRPr lang="en-AU" sz="2800" dirty="0" smtClean="0"/>
          </a:p>
          <a:p>
            <a:pPr marL="722313" indent="-722313">
              <a:spcBef>
                <a:spcPts val="2400"/>
              </a:spcBef>
              <a:spcAft>
                <a:spcPts val="0"/>
              </a:spcAft>
            </a:pPr>
            <a:r>
              <a:rPr lang="pt-BR" sz="2800" dirty="0"/>
              <a:t>a</a:t>
            </a:r>
            <a:r>
              <a:rPr lang="pt-BR" sz="2800" baseline="30000" dirty="0"/>
              <a:t> n</a:t>
            </a:r>
            <a:r>
              <a:rPr lang="pt-BR" sz="2800" dirty="0"/>
              <a:t> · b</a:t>
            </a:r>
            <a:r>
              <a:rPr lang="pt-BR" sz="2800" baseline="30000" dirty="0"/>
              <a:t> n</a:t>
            </a:r>
            <a:r>
              <a:rPr lang="pt-BR" sz="2800" dirty="0"/>
              <a:t> = (a · b)</a:t>
            </a:r>
            <a:r>
              <a:rPr lang="pt-BR" sz="2800" baseline="30000" dirty="0"/>
              <a:t> n</a:t>
            </a:r>
            <a:endParaRPr lang="en-AU" sz="2800" dirty="0" smtClean="0"/>
          </a:p>
          <a:p>
            <a:pPr marL="722313" indent="-722313">
              <a:spcBef>
                <a:spcPts val="2400"/>
              </a:spcBef>
              <a:spcAft>
                <a:spcPts val="0"/>
              </a:spcAft>
            </a:pPr>
            <a:r>
              <a:rPr lang="pt-BR" sz="2800" dirty="0"/>
              <a:t>a</a:t>
            </a:r>
            <a:r>
              <a:rPr lang="pt-BR" sz="2800" baseline="30000" dirty="0"/>
              <a:t> n</a:t>
            </a:r>
            <a:r>
              <a:rPr lang="pt-BR" sz="2800" dirty="0"/>
              <a:t> / a</a:t>
            </a:r>
            <a:r>
              <a:rPr lang="pt-BR" sz="2800" baseline="30000" dirty="0"/>
              <a:t> m</a:t>
            </a:r>
            <a:r>
              <a:rPr lang="pt-BR" sz="2800" dirty="0"/>
              <a:t> = a</a:t>
            </a:r>
            <a:r>
              <a:rPr lang="pt-BR" sz="2800" baseline="30000" dirty="0"/>
              <a:t> n-m</a:t>
            </a:r>
            <a:endParaRPr lang="en-AU" sz="2800" dirty="0" smtClean="0"/>
          </a:p>
          <a:p>
            <a:pPr marL="722313" indent="-722313">
              <a:spcBef>
                <a:spcPts val="2400"/>
              </a:spcBef>
              <a:spcAft>
                <a:spcPts val="0"/>
              </a:spcAft>
            </a:pPr>
            <a:r>
              <a:rPr lang="pt-BR" sz="2800" dirty="0"/>
              <a:t>a</a:t>
            </a:r>
            <a:r>
              <a:rPr lang="pt-BR" sz="2800" baseline="30000" dirty="0"/>
              <a:t> n</a:t>
            </a:r>
            <a:r>
              <a:rPr lang="pt-BR" sz="2800" dirty="0"/>
              <a:t> / b</a:t>
            </a:r>
            <a:r>
              <a:rPr lang="pt-BR" sz="2800" baseline="30000" dirty="0"/>
              <a:t> n</a:t>
            </a:r>
            <a:r>
              <a:rPr lang="pt-BR" sz="2800" dirty="0"/>
              <a:t> = (a / b)</a:t>
            </a:r>
            <a:r>
              <a:rPr lang="pt-BR" sz="2800" baseline="30000" dirty="0"/>
              <a:t> </a:t>
            </a:r>
            <a:r>
              <a:rPr lang="pt-BR" sz="2800" baseline="30000" dirty="0" smtClean="0"/>
              <a:t>n</a:t>
            </a:r>
          </a:p>
        </p:txBody>
      </p:sp>
      <p:sp>
        <p:nvSpPr>
          <p:cNvPr id="4" name="Content Placeholder 2"/>
          <p:cNvSpPr txBox="1">
            <a:spLocks/>
          </p:cNvSpPr>
          <p:nvPr/>
        </p:nvSpPr>
        <p:spPr>
          <a:xfrm>
            <a:off x="5004048" y="1988840"/>
            <a:ext cx="3155833" cy="453650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indent="0">
              <a:spcBef>
                <a:spcPts val="2400"/>
              </a:spcBef>
              <a:spcAft>
                <a:spcPts val="0"/>
              </a:spcAft>
              <a:buFont typeface="Tw Cen MT" panose="020B0602020104020603" pitchFamily="34" charset="0"/>
              <a:buNone/>
            </a:pPr>
            <a:endParaRPr lang="en-AU" sz="2800" b="1" u="sng" dirty="0" smtClean="0"/>
          </a:p>
          <a:p>
            <a:pPr marL="722313" indent="-722313">
              <a:spcBef>
                <a:spcPts val="2400"/>
              </a:spcBef>
              <a:spcAft>
                <a:spcPts val="0"/>
              </a:spcAft>
            </a:pPr>
            <a:r>
              <a:rPr lang="en-AU" sz="2800" dirty="0" smtClean="0"/>
              <a:t>(</a:t>
            </a:r>
            <a:r>
              <a:rPr lang="en-AU" sz="2800" dirty="0" err="1" smtClean="0"/>
              <a:t>b</a:t>
            </a:r>
            <a:r>
              <a:rPr lang="en-AU" sz="2800" baseline="30000" dirty="0" err="1" smtClean="0"/>
              <a:t>n</a:t>
            </a:r>
            <a:r>
              <a:rPr lang="en-AU" sz="2800" dirty="0" smtClean="0"/>
              <a:t>)</a:t>
            </a:r>
            <a:r>
              <a:rPr lang="en-AU" sz="2800" baseline="30000" dirty="0" smtClean="0"/>
              <a:t>m</a:t>
            </a:r>
            <a:r>
              <a:rPr lang="en-AU" sz="2800" dirty="0" smtClean="0"/>
              <a:t> = </a:t>
            </a:r>
            <a:r>
              <a:rPr lang="en-AU" sz="2800" dirty="0" err="1" smtClean="0"/>
              <a:t>b</a:t>
            </a:r>
            <a:r>
              <a:rPr lang="en-AU" sz="2800" baseline="30000" dirty="0" err="1" smtClean="0"/>
              <a:t>n·m</a:t>
            </a:r>
            <a:endParaRPr lang="en-AU" sz="2800" baseline="30000" dirty="0" smtClean="0"/>
          </a:p>
          <a:p>
            <a:pPr marL="722313" indent="-722313">
              <a:spcBef>
                <a:spcPts val="2400"/>
              </a:spcBef>
              <a:spcAft>
                <a:spcPts val="0"/>
              </a:spcAft>
            </a:pPr>
            <a:r>
              <a:rPr lang="en-AU" sz="2800" dirty="0" smtClean="0"/>
              <a:t>b</a:t>
            </a:r>
            <a:r>
              <a:rPr lang="en-AU" sz="2800" baseline="30000" dirty="0" smtClean="0"/>
              <a:t>1/n</a:t>
            </a:r>
            <a:r>
              <a:rPr lang="en-AU" sz="2800" dirty="0" smtClean="0"/>
              <a:t> = </a:t>
            </a:r>
            <a:r>
              <a:rPr lang="en-AU" sz="2800" baseline="30000" dirty="0" err="1" smtClean="0"/>
              <a:t>n</a:t>
            </a:r>
            <a:r>
              <a:rPr lang="en-AU" sz="2800" dirty="0" err="1" smtClean="0"/>
              <a:t>√b</a:t>
            </a:r>
            <a:endParaRPr lang="en-AU" sz="2800" dirty="0" smtClean="0"/>
          </a:p>
          <a:p>
            <a:pPr marL="722313" indent="-722313">
              <a:spcBef>
                <a:spcPts val="2400"/>
              </a:spcBef>
              <a:spcAft>
                <a:spcPts val="0"/>
              </a:spcAft>
            </a:pPr>
            <a:r>
              <a:rPr lang="en-AU" sz="2800" dirty="0" smtClean="0"/>
              <a:t>b</a:t>
            </a:r>
            <a:r>
              <a:rPr lang="en-AU" sz="2800" baseline="30000" dirty="0" smtClean="0"/>
              <a:t>-n</a:t>
            </a:r>
            <a:r>
              <a:rPr lang="en-AU" sz="2800" dirty="0" smtClean="0"/>
              <a:t> = 1 / </a:t>
            </a:r>
            <a:r>
              <a:rPr lang="en-AU" sz="2800" dirty="0" err="1" smtClean="0"/>
              <a:t>b</a:t>
            </a:r>
            <a:r>
              <a:rPr lang="en-AU" sz="2800" baseline="30000" dirty="0" err="1" smtClean="0"/>
              <a:t>n</a:t>
            </a:r>
            <a:endParaRPr lang="en-AU" sz="2800" baseline="30000" dirty="0" smtClean="0"/>
          </a:p>
          <a:p>
            <a:pPr marL="722313" indent="-722313">
              <a:spcBef>
                <a:spcPts val="2400"/>
              </a:spcBef>
              <a:spcAft>
                <a:spcPts val="0"/>
              </a:spcAft>
            </a:pPr>
            <a:r>
              <a:rPr lang="en-AU" sz="2800" dirty="0" smtClean="0"/>
              <a:t>b</a:t>
            </a:r>
            <a:r>
              <a:rPr lang="en-AU" sz="2800" baseline="30000" dirty="0" smtClean="0"/>
              <a:t>0</a:t>
            </a:r>
            <a:r>
              <a:rPr lang="en-AU" sz="2800" dirty="0" smtClean="0"/>
              <a:t> = 1</a:t>
            </a:r>
            <a:endParaRPr lang="en-AU" sz="2800" dirty="0"/>
          </a:p>
        </p:txBody>
      </p:sp>
    </p:spTree>
    <p:extLst>
      <p:ext uri="{BB962C8B-B14F-4D97-AF65-F5344CB8AC3E}">
        <p14:creationId xmlns:p14="http://schemas.microsoft.com/office/powerpoint/2010/main" val="1567408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67" y="692696"/>
            <a:ext cx="7477125" cy="1143000"/>
          </a:xfrm>
        </p:spPr>
        <p:txBody>
          <a:bodyPr/>
          <a:lstStyle/>
          <a:p>
            <a:r>
              <a:rPr lang="en-AU" dirty="0" smtClean="0"/>
              <a:t>Basic Indices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99591" y="1988840"/>
                <a:ext cx="7200801" cy="4869160"/>
              </a:xfrm>
            </p:spPr>
            <p:txBody>
              <a:bodyPr>
                <a:noAutofit/>
              </a:bodyPr>
              <a:lstStyle/>
              <a:p>
                <a:r>
                  <a:rPr lang="en-AU" sz="2800" dirty="0" smtClean="0"/>
                  <a:t>Simplify the following showing full working            (no calculator). </a:t>
                </a:r>
              </a:p>
              <a:p>
                <a:pPr marL="514350" indent="-514350">
                  <a:buFont typeface="+mj-lt"/>
                  <a:buAutoNum type="alphaLcParenR"/>
                </a:pPr>
                <a:r>
                  <a:rPr lang="en-AU" sz="2800" dirty="0" smtClean="0"/>
                  <a:t>2</a:t>
                </a:r>
                <a:r>
                  <a:rPr lang="en-AU" sz="2800" baseline="30000" dirty="0" smtClean="0"/>
                  <a:t>7</a:t>
                </a:r>
                <a:r>
                  <a:rPr lang="en-AU" sz="2800" dirty="0" smtClean="0"/>
                  <a:t> · 2</a:t>
                </a:r>
                <a:r>
                  <a:rPr lang="en-AU" sz="2800" baseline="30000" dirty="0" smtClean="0"/>
                  <a:t>9</a:t>
                </a:r>
              </a:p>
              <a:p>
                <a:pPr marL="0" indent="0">
                  <a:buNone/>
                  <a:tabLst>
                    <a:tab pos="633413" algn="l"/>
                  </a:tabLst>
                </a:pPr>
                <a:r>
                  <a:rPr lang="en-AU" sz="2800" i="1" dirty="0" smtClean="0"/>
                  <a:t>	</a:t>
                </a:r>
                <a:r>
                  <a:rPr lang="en-AU" sz="2800" dirty="0"/>
                  <a:t>2</a:t>
                </a:r>
                <a:r>
                  <a:rPr lang="en-AU" sz="2800" baseline="30000" dirty="0"/>
                  <a:t>7</a:t>
                </a:r>
                <a:r>
                  <a:rPr lang="en-AU" sz="2800" dirty="0"/>
                  <a:t> · </a:t>
                </a:r>
                <a:r>
                  <a:rPr lang="en-AU" sz="2800" dirty="0" smtClean="0"/>
                  <a:t>2</a:t>
                </a:r>
                <a:r>
                  <a:rPr lang="en-AU" sz="2800" baseline="30000" dirty="0" smtClean="0"/>
                  <a:t>9</a:t>
                </a:r>
                <a:r>
                  <a:rPr lang="en-AU" sz="2800" dirty="0" smtClean="0"/>
                  <a:t> = 2</a:t>
                </a:r>
                <a:r>
                  <a:rPr lang="en-AU" sz="2800" baseline="30000" dirty="0" smtClean="0"/>
                  <a:t>(7+9)</a:t>
                </a:r>
                <a:r>
                  <a:rPr lang="en-AU" sz="2800" dirty="0" smtClean="0"/>
                  <a:t> = 2</a:t>
                </a:r>
                <a:r>
                  <a:rPr lang="en-AU" sz="2800" baseline="30000" dirty="0" smtClean="0"/>
                  <a:t>16</a:t>
                </a:r>
                <a:r>
                  <a:rPr lang="en-AU" sz="2800" dirty="0" smtClean="0"/>
                  <a:t> </a:t>
                </a:r>
                <a:endParaRPr lang="en-AU" sz="2800" dirty="0"/>
              </a:p>
              <a:p>
                <a:pPr marL="514350" lvl="0" indent="-514350">
                  <a:buFont typeface="+mj-lt"/>
                  <a:buAutoNum type="alphaLcParenR" startAt="2"/>
                  <a:tabLst>
                    <a:tab pos="633413" algn="l"/>
                  </a:tabLst>
                </a:pPr>
                <a14:m>
                  <m:oMath xmlns:m="http://schemas.openxmlformats.org/officeDocument/2006/math">
                    <m:f>
                      <m:fPr>
                        <m:ctrlPr>
                          <a:rPr lang="en-AU" sz="2800" i="1" smtClean="0">
                            <a:latin typeface="Cambria Math" panose="02040503050406030204" pitchFamily="18" charset="0"/>
                          </a:rPr>
                        </m:ctrlPr>
                      </m:fPr>
                      <m:num>
                        <m:sSup>
                          <m:sSupPr>
                            <m:ctrlPr>
                              <a:rPr lang="en-AU" sz="2800" i="1" smtClean="0">
                                <a:latin typeface="Cambria Math" panose="02040503050406030204" pitchFamily="18" charset="0"/>
                              </a:rPr>
                            </m:ctrlPr>
                          </m:sSupPr>
                          <m:e>
                            <m:r>
                              <a:rPr lang="en-AU" sz="2800" b="0" i="0" smtClean="0">
                                <a:latin typeface="Cambria Math" panose="02040503050406030204" pitchFamily="18" charset="0"/>
                              </a:rPr>
                              <m:t>4</m:t>
                            </m:r>
                          </m:e>
                          <m:sup>
                            <m:r>
                              <a:rPr lang="en-AU" sz="2800" b="0" i="0" smtClean="0">
                                <a:latin typeface="Cambria Math" panose="02040503050406030204" pitchFamily="18" charset="0"/>
                              </a:rPr>
                              <m:t>10</m:t>
                            </m:r>
                          </m:sup>
                        </m:sSup>
                      </m:num>
                      <m:den>
                        <m:sSup>
                          <m:sSupPr>
                            <m:ctrlPr>
                              <a:rPr lang="en-AU" sz="2800" i="1" smtClean="0">
                                <a:latin typeface="Cambria Math" panose="02040503050406030204" pitchFamily="18" charset="0"/>
                              </a:rPr>
                            </m:ctrlPr>
                          </m:sSupPr>
                          <m:e>
                            <m:r>
                              <a:rPr lang="en-AU" sz="2800" b="0" i="0" smtClean="0">
                                <a:latin typeface="Cambria Math" panose="02040503050406030204" pitchFamily="18" charset="0"/>
                              </a:rPr>
                              <m:t>4</m:t>
                            </m:r>
                          </m:e>
                          <m:sup>
                            <m:r>
                              <a:rPr lang="en-AU" sz="2800" b="0" i="0" smtClean="0">
                                <a:latin typeface="Cambria Math" panose="02040503050406030204" pitchFamily="18" charset="0"/>
                              </a:rPr>
                              <m:t>3</m:t>
                            </m:r>
                          </m:sup>
                        </m:sSup>
                      </m:den>
                    </m:f>
                  </m:oMath>
                </a14:m>
                <a:endParaRPr lang="en-AU" sz="2800" dirty="0" smtClean="0"/>
              </a:p>
              <a:p>
                <a:pPr marL="0" indent="0">
                  <a:buNone/>
                  <a:tabLst>
                    <a:tab pos="633413" algn="l"/>
                  </a:tabLst>
                </a:pPr>
                <a:r>
                  <a:rPr lang="en-AU" sz="2800" dirty="0" smtClean="0"/>
                  <a:t>	</a:t>
                </a:r>
                <a:r>
                  <a:rPr lang="en-AU" sz="2800" dirty="0"/>
                  <a:t> </a:t>
                </a:r>
                <a14:m>
                  <m:oMath xmlns:m="http://schemas.openxmlformats.org/officeDocument/2006/math">
                    <m:f>
                      <m:fPr>
                        <m:ctrlPr>
                          <a:rPr lang="en-AU" sz="2800" i="1">
                            <a:latin typeface="Cambria Math" panose="02040503050406030204" pitchFamily="18" charset="0"/>
                          </a:rPr>
                        </m:ctrlPr>
                      </m:fPr>
                      <m:num>
                        <m:sSup>
                          <m:sSupPr>
                            <m:ctrlPr>
                              <a:rPr lang="en-AU" sz="2800" i="1">
                                <a:latin typeface="Cambria Math" panose="02040503050406030204" pitchFamily="18" charset="0"/>
                              </a:rPr>
                            </m:ctrlPr>
                          </m:sSupPr>
                          <m:e>
                            <m:r>
                              <a:rPr lang="en-AU" sz="2800" i="0">
                                <a:latin typeface="Cambria Math" panose="02040503050406030204" pitchFamily="18" charset="0"/>
                              </a:rPr>
                              <m:t>4</m:t>
                            </m:r>
                          </m:e>
                          <m:sup>
                            <m:r>
                              <a:rPr lang="en-AU" sz="2800" i="0">
                                <a:latin typeface="Cambria Math" panose="02040503050406030204" pitchFamily="18" charset="0"/>
                              </a:rPr>
                              <m:t>10</m:t>
                            </m:r>
                          </m:sup>
                        </m:sSup>
                      </m:num>
                      <m:den>
                        <m:sSup>
                          <m:sSupPr>
                            <m:ctrlPr>
                              <a:rPr lang="en-AU" sz="2800" i="1">
                                <a:latin typeface="Cambria Math" panose="02040503050406030204" pitchFamily="18" charset="0"/>
                              </a:rPr>
                            </m:ctrlPr>
                          </m:sSupPr>
                          <m:e>
                            <m:r>
                              <a:rPr lang="en-AU" sz="2800" i="0">
                                <a:latin typeface="Cambria Math" panose="02040503050406030204" pitchFamily="18" charset="0"/>
                              </a:rPr>
                              <m:t>4</m:t>
                            </m:r>
                          </m:e>
                          <m:sup>
                            <m:r>
                              <a:rPr lang="en-AU" sz="2800" i="0">
                                <a:latin typeface="Cambria Math" panose="02040503050406030204" pitchFamily="18" charset="0"/>
                              </a:rPr>
                              <m:t>3</m:t>
                            </m:r>
                          </m:sup>
                        </m:sSup>
                      </m:den>
                    </m:f>
                  </m:oMath>
                </a14:m>
                <a:r>
                  <a:rPr lang="en-AU" sz="2800" dirty="0" smtClean="0"/>
                  <a:t> </a:t>
                </a:r>
                <a:r>
                  <a:rPr lang="en-AU" sz="2800" dirty="0"/>
                  <a:t>= </a:t>
                </a:r>
                <a:r>
                  <a:rPr lang="en-AU" sz="2800" dirty="0" smtClean="0"/>
                  <a:t>4</a:t>
                </a:r>
                <a:r>
                  <a:rPr lang="en-AU" sz="2800" baseline="30000" dirty="0" smtClean="0"/>
                  <a:t>(10-3)</a:t>
                </a:r>
                <a:r>
                  <a:rPr lang="en-AU" sz="2800" dirty="0" smtClean="0"/>
                  <a:t> </a:t>
                </a:r>
                <a:r>
                  <a:rPr lang="en-AU" sz="2800" dirty="0"/>
                  <a:t>= </a:t>
                </a:r>
                <a:r>
                  <a:rPr lang="en-AU" sz="2800" dirty="0" smtClean="0"/>
                  <a:t>4</a:t>
                </a:r>
                <a:r>
                  <a:rPr lang="en-AU" sz="2800" baseline="30000" dirty="0" smtClean="0"/>
                  <a:t>7</a:t>
                </a:r>
                <a:r>
                  <a:rPr lang="en-AU" sz="2800" dirty="0" smtClean="0"/>
                  <a:t> </a:t>
                </a:r>
                <a:endParaRPr lang="en-AU" sz="2800" dirty="0"/>
              </a:p>
              <a:p>
                <a:pPr marL="514350" lvl="0" indent="-514350">
                  <a:buFont typeface="+mj-lt"/>
                  <a:buAutoNum type="alphaLcParenR" startAt="3"/>
                  <a:tabLst>
                    <a:tab pos="633413" algn="l"/>
                  </a:tabLst>
                </a:pPr>
                <a:r>
                  <a:rPr lang="en-AU" sz="2800" dirty="0" smtClean="0"/>
                  <a:t>(5</a:t>
                </a:r>
                <a:r>
                  <a:rPr lang="en-AU" sz="2800" baseline="30000" dirty="0" smtClean="0"/>
                  <a:t>3</a:t>
                </a:r>
                <a:r>
                  <a:rPr lang="en-AU" sz="2800" dirty="0" smtClean="0"/>
                  <a:t>)</a:t>
                </a:r>
                <a:r>
                  <a:rPr lang="en-AU" sz="2800" baseline="30000" dirty="0" smtClean="0"/>
                  <a:t>6</a:t>
                </a:r>
              </a:p>
              <a:p>
                <a:pPr marL="0" indent="0">
                  <a:buNone/>
                  <a:tabLst>
                    <a:tab pos="633413" algn="l"/>
                  </a:tabLst>
                </a:pPr>
                <a:r>
                  <a:rPr lang="en-AU" sz="2800" dirty="0" smtClean="0"/>
                  <a:t>	</a:t>
                </a:r>
                <a:r>
                  <a:rPr lang="en-AU" sz="2800" dirty="0"/>
                  <a:t>(</a:t>
                </a:r>
                <a:r>
                  <a:rPr lang="en-AU" sz="2800" dirty="0" smtClean="0"/>
                  <a:t>5</a:t>
                </a:r>
                <a:r>
                  <a:rPr lang="en-AU" sz="2800" baseline="30000" dirty="0" smtClean="0"/>
                  <a:t>3</a:t>
                </a:r>
                <a:r>
                  <a:rPr lang="en-AU" sz="2800" dirty="0" smtClean="0"/>
                  <a:t>)</a:t>
                </a:r>
                <a:r>
                  <a:rPr lang="en-AU" sz="2800" baseline="30000" dirty="0" smtClean="0"/>
                  <a:t>6</a:t>
                </a:r>
                <a:r>
                  <a:rPr lang="en-AU" sz="2800" dirty="0" smtClean="0"/>
                  <a:t> </a:t>
                </a:r>
                <a:r>
                  <a:rPr lang="en-AU" sz="2800" dirty="0"/>
                  <a:t>= </a:t>
                </a:r>
                <a:r>
                  <a:rPr lang="en-AU" sz="2800" dirty="0" smtClean="0"/>
                  <a:t>5</a:t>
                </a:r>
                <a:r>
                  <a:rPr lang="en-AU" sz="2800" baseline="30000" dirty="0" smtClean="0"/>
                  <a:t>(3 </a:t>
                </a:r>
                <a:r>
                  <a:rPr lang="en-AU" sz="2800" baseline="30000" dirty="0"/>
                  <a:t>·</a:t>
                </a:r>
                <a:r>
                  <a:rPr lang="en-AU" sz="2800" baseline="30000" dirty="0" smtClean="0"/>
                  <a:t> 6) </a:t>
                </a:r>
                <a:r>
                  <a:rPr lang="en-AU" sz="2800" dirty="0" smtClean="0"/>
                  <a:t>= 5</a:t>
                </a:r>
                <a:r>
                  <a:rPr lang="en-AU" sz="2800" baseline="30000" dirty="0" smtClean="0"/>
                  <a:t>18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99591" y="1988840"/>
                <a:ext cx="7200801" cy="4869160"/>
              </a:xfrm>
              <a:blipFill rotWithShape="0">
                <a:blip r:embed="rId2"/>
                <a:stretch>
                  <a:fillRect l="-2117" t="-2128" r="-4742" b="-1001"/>
                </a:stretch>
              </a:blipFill>
            </p:spPr>
            <p:txBody>
              <a:bodyPr/>
              <a:lstStyle/>
              <a:p>
                <a:r>
                  <a:rPr lang="en-AU">
                    <a:noFill/>
                  </a:rPr>
                  <a:t> </a:t>
                </a:r>
              </a:p>
            </p:txBody>
          </p:sp>
        </mc:Fallback>
      </mc:AlternateContent>
    </p:spTree>
    <p:extLst>
      <p:ext uri="{BB962C8B-B14F-4D97-AF65-F5344CB8AC3E}">
        <p14:creationId xmlns:p14="http://schemas.microsoft.com/office/powerpoint/2010/main" val="228261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9" y="692696"/>
            <a:ext cx="7477125" cy="1143000"/>
          </a:xfrm>
        </p:spPr>
        <p:txBody>
          <a:bodyPr/>
          <a:lstStyle/>
          <a:p>
            <a:r>
              <a:rPr lang="en-AU" dirty="0" smtClean="0"/>
              <a:t>Basic Indices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3" y="1988840"/>
                <a:ext cx="6462539" cy="4869160"/>
              </a:xfrm>
            </p:spPr>
            <p:txBody>
              <a:bodyPr>
                <a:noAutofit/>
              </a:bodyPr>
              <a:lstStyle/>
              <a:p>
                <a:r>
                  <a:rPr lang="en-AU" sz="2800" dirty="0" smtClean="0"/>
                  <a:t>Simplify the following showing full working            (no calculator). </a:t>
                </a:r>
              </a:p>
              <a:p>
                <a:pPr marL="514350" indent="-514350">
                  <a:buFont typeface="+mj-lt"/>
                  <a:buAutoNum type="alphaLcParenR" startAt="4"/>
                  <a:tabLst>
                    <a:tab pos="633413" algn="l"/>
                  </a:tabLst>
                </a:pPr>
                <a:r>
                  <a:rPr lang="en-AU" sz="2800" dirty="0"/>
                  <a:t>8</a:t>
                </a:r>
                <a:r>
                  <a:rPr lang="en-AU" sz="2800" baseline="30000" dirty="0"/>
                  <a:t>1/3 </a:t>
                </a:r>
                <a:r>
                  <a:rPr lang="en-AU" sz="2800" dirty="0"/>
                  <a:t>= </a:t>
                </a:r>
                <a14:m>
                  <m:oMath xmlns:m="http://schemas.openxmlformats.org/officeDocument/2006/math">
                    <m:rad>
                      <m:radPr>
                        <m:ctrlPr>
                          <a:rPr lang="en-AU" sz="2800" i="1">
                            <a:latin typeface="Cambria Math" panose="02040503050406030204" pitchFamily="18" charset="0"/>
                          </a:rPr>
                        </m:ctrlPr>
                      </m:radPr>
                      <m:deg>
                        <m:r>
                          <m:rPr>
                            <m:brk m:alnAt="7"/>
                          </m:rPr>
                          <a:rPr lang="en-AU" sz="2800" i="1">
                            <a:latin typeface="Cambria Math" panose="02040503050406030204" pitchFamily="18" charset="0"/>
                          </a:rPr>
                          <m:t>3</m:t>
                        </m:r>
                      </m:deg>
                      <m:e>
                        <m:r>
                          <a:rPr lang="en-AU" sz="2800" i="1">
                            <a:latin typeface="Cambria Math" panose="02040503050406030204" pitchFamily="18" charset="0"/>
                          </a:rPr>
                          <m:t>8</m:t>
                        </m:r>
                      </m:e>
                    </m:rad>
                  </m:oMath>
                </a14:m>
                <a:endParaRPr lang="en-AU" sz="2800" baseline="30000" dirty="0"/>
              </a:p>
              <a:p>
                <a:pPr marL="0" indent="0">
                  <a:buNone/>
                  <a:tabLst>
                    <a:tab pos="633413" algn="l"/>
                  </a:tabLst>
                </a:pPr>
                <a:r>
                  <a:rPr lang="en-AU" sz="2800" dirty="0"/>
                  <a:t>	8</a:t>
                </a:r>
                <a:r>
                  <a:rPr lang="en-AU" sz="2800" baseline="30000" dirty="0"/>
                  <a:t>1/3 </a:t>
                </a:r>
                <a:r>
                  <a:rPr lang="en-AU" sz="2800" dirty="0"/>
                  <a:t>= </a:t>
                </a:r>
                <a14:m>
                  <m:oMath xmlns:m="http://schemas.openxmlformats.org/officeDocument/2006/math">
                    <m:rad>
                      <m:radPr>
                        <m:ctrlPr>
                          <a:rPr lang="en-AU" sz="2800" i="1">
                            <a:latin typeface="Cambria Math" panose="02040503050406030204" pitchFamily="18" charset="0"/>
                          </a:rPr>
                        </m:ctrlPr>
                      </m:radPr>
                      <m:deg>
                        <m:r>
                          <m:rPr>
                            <m:brk m:alnAt="7"/>
                          </m:rPr>
                          <a:rPr lang="en-AU" sz="2800" i="1">
                            <a:latin typeface="Cambria Math" panose="02040503050406030204" pitchFamily="18" charset="0"/>
                          </a:rPr>
                          <m:t>3</m:t>
                        </m:r>
                      </m:deg>
                      <m:e>
                        <m:r>
                          <a:rPr lang="en-AU" sz="2800" i="1">
                            <a:latin typeface="Cambria Math" panose="02040503050406030204" pitchFamily="18" charset="0"/>
                          </a:rPr>
                          <m:t>8</m:t>
                        </m:r>
                      </m:e>
                    </m:rad>
                    <m:r>
                      <a:rPr lang="en-AU" sz="2800">
                        <a:latin typeface="Cambria Math" panose="02040503050406030204" pitchFamily="18" charset="0"/>
                      </a:rPr>
                      <m:t> </m:t>
                    </m:r>
                  </m:oMath>
                </a14:m>
                <a:r>
                  <a:rPr lang="en-AU" sz="2800" baseline="30000" dirty="0"/>
                  <a:t> </a:t>
                </a:r>
                <a:r>
                  <a:rPr lang="en-AU" sz="2800" dirty="0"/>
                  <a:t>= </a:t>
                </a:r>
                <a:r>
                  <a:rPr lang="en-AU" sz="2800" dirty="0" smtClean="0"/>
                  <a:t>2</a:t>
                </a:r>
              </a:p>
              <a:p>
                <a:pPr marL="514350" indent="-514350">
                  <a:buFont typeface="+mj-lt"/>
                  <a:buAutoNum type="alphaLcParenR" startAt="5"/>
                </a:pPr>
                <a:r>
                  <a:rPr lang="en-AU" sz="2800" dirty="0" smtClean="0"/>
                  <a:t>2</a:t>
                </a:r>
                <a:r>
                  <a:rPr lang="en-AU" sz="2800" baseline="30000" dirty="0" smtClean="0"/>
                  <a:t>0</a:t>
                </a:r>
                <a:r>
                  <a:rPr lang="en-AU" sz="2800" dirty="0" smtClean="0"/>
                  <a:t> </a:t>
                </a:r>
              </a:p>
              <a:p>
                <a:pPr marL="0" indent="0">
                  <a:buNone/>
                </a:pPr>
                <a:r>
                  <a:rPr lang="en-AU" sz="2800" i="1" dirty="0" smtClean="0"/>
                  <a:t>	</a:t>
                </a:r>
                <a:r>
                  <a:rPr lang="en-AU" sz="2800" dirty="0" smtClean="0"/>
                  <a:t>2</a:t>
                </a:r>
                <a:r>
                  <a:rPr lang="en-AU" sz="2800" baseline="30000" dirty="0" smtClean="0"/>
                  <a:t>0</a:t>
                </a:r>
                <a:r>
                  <a:rPr lang="en-AU" sz="2800" dirty="0" smtClean="0"/>
                  <a:t> = 1 </a:t>
                </a:r>
                <a:endParaRPr lang="en-AU" sz="2800" dirty="0"/>
              </a:p>
              <a:p>
                <a:pPr marL="514350" lvl="0" indent="-514350">
                  <a:buFont typeface="+mj-lt"/>
                  <a:buAutoNum type="alphaLcParenR" startAt="6"/>
                  <a:tabLst>
                    <a:tab pos="633413" algn="l"/>
                  </a:tabLst>
                </a:pPr>
                <a:r>
                  <a:rPr lang="en-AU" sz="2800" dirty="0" smtClean="0"/>
                  <a:t>18</a:t>
                </a:r>
                <a:r>
                  <a:rPr lang="en-AU" sz="2800" baseline="30000" dirty="0" smtClean="0"/>
                  <a:t>-3</a:t>
                </a:r>
              </a:p>
              <a:p>
                <a:pPr marL="0" lvl="0" indent="0">
                  <a:buNone/>
                  <a:tabLst>
                    <a:tab pos="633413" algn="l"/>
                  </a:tabLst>
                </a:pPr>
                <a:r>
                  <a:rPr lang="en-AU" sz="2800" dirty="0" smtClean="0"/>
                  <a:t>	18</a:t>
                </a:r>
                <a:r>
                  <a:rPr lang="en-AU" sz="2800" baseline="30000" dirty="0" smtClean="0"/>
                  <a:t>-3</a:t>
                </a:r>
                <a:r>
                  <a:rPr lang="en-AU" sz="2800" dirty="0" smtClean="0"/>
                  <a:t> </a:t>
                </a:r>
                <a:r>
                  <a:rPr lang="en-AU" sz="2800" dirty="0"/>
                  <a:t>= </a:t>
                </a:r>
                <a14:m>
                  <m:oMath xmlns:m="http://schemas.openxmlformats.org/officeDocument/2006/math">
                    <m:f>
                      <m:fPr>
                        <m:ctrlPr>
                          <a:rPr lang="en-AU" sz="2800" i="1" smtClean="0">
                            <a:latin typeface="Cambria Math" panose="02040503050406030204" pitchFamily="18" charset="0"/>
                          </a:rPr>
                        </m:ctrlPr>
                      </m:fPr>
                      <m:num>
                        <m:r>
                          <a:rPr lang="en-AU" sz="2800" b="0" i="1" smtClean="0">
                            <a:latin typeface="Cambria Math" panose="02040503050406030204" pitchFamily="18" charset="0"/>
                          </a:rPr>
                          <m:t>1</m:t>
                        </m:r>
                      </m:num>
                      <m:den>
                        <m:sSup>
                          <m:sSupPr>
                            <m:ctrlPr>
                              <a:rPr lang="en-AU" sz="2800" i="1" smtClean="0">
                                <a:latin typeface="Cambria Math" panose="02040503050406030204" pitchFamily="18" charset="0"/>
                              </a:rPr>
                            </m:ctrlPr>
                          </m:sSupPr>
                          <m:e>
                            <m:r>
                              <a:rPr lang="en-AU" sz="2800" b="0" i="1" smtClean="0">
                                <a:latin typeface="Cambria Math" panose="02040503050406030204" pitchFamily="18" charset="0"/>
                              </a:rPr>
                              <m:t>18</m:t>
                            </m:r>
                          </m:e>
                          <m:sup>
                            <m:r>
                              <a:rPr lang="en-AU" sz="2800" b="0" i="1" smtClean="0">
                                <a:latin typeface="Cambria Math" panose="02040503050406030204" pitchFamily="18" charset="0"/>
                              </a:rPr>
                              <m:t>3</m:t>
                            </m:r>
                          </m:sup>
                        </m:sSup>
                      </m:den>
                    </m:f>
                  </m:oMath>
                </a14:m>
                <a:endParaRPr lang="en-AU" sz="2800" dirty="0" smtClean="0"/>
              </a:p>
              <a:p>
                <a:pPr marL="0" indent="0">
                  <a:buNone/>
                </a:pPr>
                <a:endParaRPr lang="en-AU" sz="2800" dirty="0" smtClean="0"/>
              </a:p>
              <a:p>
                <a:endParaRPr lang="en-AU"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7623" y="1988840"/>
                <a:ext cx="6462539" cy="4869160"/>
              </a:xfrm>
              <a:blipFill rotWithShape="0">
                <a:blip r:embed="rId2"/>
                <a:stretch>
                  <a:fillRect l="-2358" t="-2128" r="-16698"/>
                </a:stretch>
              </a:blipFill>
            </p:spPr>
            <p:txBody>
              <a:bodyPr/>
              <a:lstStyle/>
              <a:p>
                <a:r>
                  <a:rPr lang="en-AU">
                    <a:noFill/>
                  </a:rPr>
                  <a:t> </a:t>
                </a:r>
              </a:p>
            </p:txBody>
          </p:sp>
        </mc:Fallback>
      </mc:AlternateContent>
    </p:spTree>
    <p:extLst>
      <p:ext uri="{BB962C8B-B14F-4D97-AF65-F5344CB8AC3E}">
        <p14:creationId xmlns:p14="http://schemas.microsoft.com/office/powerpoint/2010/main" val="5382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73832"/>
            <a:ext cx="7477125" cy="1143000"/>
          </a:xfrm>
        </p:spPr>
        <p:txBody>
          <a:bodyPr>
            <a:normAutofit fontScale="90000"/>
          </a:bodyPr>
          <a:lstStyle/>
          <a:p>
            <a:r>
              <a:rPr lang="en-AU" dirty="0" smtClean="0"/>
              <a:t>Solving equations using logarithms and indices</a:t>
            </a:r>
            <a:endParaRPr lang="en-AU" dirty="0"/>
          </a:p>
        </p:txBody>
      </p:sp>
      <p:sp>
        <p:nvSpPr>
          <p:cNvPr id="3" name="Content Placeholder 2"/>
          <p:cNvSpPr>
            <a:spLocks noGrp="1"/>
          </p:cNvSpPr>
          <p:nvPr>
            <p:ph idx="1"/>
          </p:nvPr>
        </p:nvSpPr>
        <p:spPr>
          <a:xfrm>
            <a:off x="1115615" y="1916832"/>
            <a:ext cx="6534547" cy="4941168"/>
          </a:xfrm>
        </p:spPr>
        <p:txBody>
          <a:bodyPr/>
          <a:lstStyle/>
          <a:p>
            <a:r>
              <a:rPr lang="en-AU" sz="2800" dirty="0" smtClean="0"/>
              <a:t>Solve the following (using a calculator). </a:t>
            </a:r>
          </a:p>
          <a:p>
            <a:pPr marL="514350" indent="-514350">
              <a:buFont typeface="+mj-lt"/>
              <a:buAutoNum type="alphaLcParenR"/>
            </a:pPr>
            <a:r>
              <a:rPr lang="en-AU" sz="2800" dirty="0" smtClean="0"/>
              <a:t>5000 = 3</a:t>
            </a:r>
            <a:r>
              <a:rPr lang="en-AU" sz="2800" baseline="30000" dirty="0" smtClean="0"/>
              <a:t>b</a:t>
            </a:r>
            <a:r>
              <a:rPr lang="en-AU" sz="2800" dirty="0" smtClean="0"/>
              <a:t> </a:t>
            </a:r>
          </a:p>
          <a:p>
            <a:pPr marL="0" indent="0">
              <a:buNone/>
            </a:pPr>
            <a:r>
              <a:rPr lang="en-AU" sz="2800" dirty="0" smtClean="0"/>
              <a:t>	log</a:t>
            </a:r>
            <a:r>
              <a:rPr lang="en-AU" sz="2800" baseline="-25000" dirty="0" smtClean="0"/>
              <a:t>10</a:t>
            </a:r>
            <a:r>
              <a:rPr lang="en-AU" sz="2800" dirty="0" smtClean="0"/>
              <a:t>(5000) = log</a:t>
            </a:r>
            <a:r>
              <a:rPr lang="en-AU" sz="2800" baseline="-25000" dirty="0" smtClean="0"/>
              <a:t>10</a:t>
            </a:r>
            <a:r>
              <a:rPr lang="en-AU" sz="2800" dirty="0" smtClean="0"/>
              <a:t>(3</a:t>
            </a:r>
            <a:r>
              <a:rPr lang="en-AU" sz="2800" baseline="30000" dirty="0" smtClean="0"/>
              <a:t>b</a:t>
            </a:r>
            <a:r>
              <a:rPr lang="en-AU" sz="2800" dirty="0" smtClean="0"/>
              <a:t>)</a:t>
            </a:r>
          </a:p>
          <a:p>
            <a:pPr marL="0" indent="0">
              <a:buNone/>
            </a:pPr>
            <a:r>
              <a:rPr lang="en-AU" sz="2800" dirty="0"/>
              <a:t> </a:t>
            </a:r>
            <a:r>
              <a:rPr lang="en-AU" sz="2800" dirty="0" smtClean="0"/>
              <a:t>       	                   = b </a:t>
            </a:r>
            <a:r>
              <a:rPr lang="en-AU" sz="2800" dirty="0"/>
              <a:t>· </a:t>
            </a:r>
            <a:r>
              <a:rPr lang="en-AU" sz="2800" dirty="0" smtClean="0"/>
              <a:t>log</a:t>
            </a:r>
            <a:r>
              <a:rPr lang="en-AU" sz="2800" baseline="-25000" dirty="0" smtClean="0"/>
              <a:t>10</a:t>
            </a:r>
            <a:r>
              <a:rPr lang="en-AU" sz="2800" dirty="0" smtClean="0"/>
              <a:t>(3)</a:t>
            </a:r>
          </a:p>
          <a:p>
            <a:pPr marL="0" indent="0">
              <a:buNone/>
            </a:pPr>
            <a:r>
              <a:rPr lang="en-AU" sz="2800" dirty="0" smtClean="0"/>
              <a:t>                         b = </a:t>
            </a:r>
            <a:r>
              <a:rPr lang="en-AU" sz="2800" u="sng" dirty="0" smtClean="0"/>
              <a:t> </a:t>
            </a:r>
            <a:r>
              <a:rPr lang="en-AU" sz="2800" u="sng" dirty="0"/>
              <a:t>log</a:t>
            </a:r>
            <a:r>
              <a:rPr lang="en-AU" sz="2800" u="sng" baseline="-25000" dirty="0"/>
              <a:t>10</a:t>
            </a:r>
            <a:r>
              <a:rPr lang="en-AU" sz="2800" u="sng" dirty="0"/>
              <a:t>(5000) </a:t>
            </a:r>
            <a:endParaRPr lang="en-AU" sz="2800" u="sng" dirty="0" smtClean="0"/>
          </a:p>
          <a:p>
            <a:pPr marL="0" indent="0">
              <a:buNone/>
            </a:pPr>
            <a:r>
              <a:rPr lang="en-AU" sz="2800" dirty="0" smtClean="0"/>
              <a:t>                                 log</a:t>
            </a:r>
            <a:r>
              <a:rPr lang="en-AU" sz="2800" baseline="-25000" dirty="0" smtClean="0"/>
              <a:t>10</a:t>
            </a:r>
            <a:r>
              <a:rPr lang="en-AU" sz="2800" dirty="0" smtClean="0"/>
              <a:t>(3</a:t>
            </a:r>
            <a:r>
              <a:rPr lang="en-AU" sz="2800" dirty="0"/>
              <a:t>)</a:t>
            </a:r>
          </a:p>
          <a:p>
            <a:pPr marL="0" indent="0">
              <a:buNone/>
            </a:pPr>
            <a:r>
              <a:rPr lang="en-AU" sz="2800" dirty="0" smtClean="0"/>
              <a:t>                            = 7.753</a:t>
            </a:r>
          </a:p>
          <a:p>
            <a:pPr marL="0" lvl="0" indent="0">
              <a:buNone/>
              <a:tabLst>
                <a:tab pos="633413" algn="l"/>
              </a:tabLst>
            </a:pPr>
            <a:r>
              <a:rPr lang="en-AU" sz="2800" dirty="0" smtClean="0"/>
              <a:t>	</a:t>
            </a:r>
          </a:p>
          <a:p>
            <a:pPr marL="0" indent="0">
              <a:buNone/>
            </a:pPr>
            <a:endParaRPr lang="en-AU" sz="2800" dirty="0" smtClean="0"/>
          </a:p>
          <a:p>
            <a:endParaRPr lang="en-AU" sz="2800" dirty="0"/>
          </a:p>
        </p:txBody>
      </p:sp>
    </p:spTree>
    <p:extLst>
      <p:ext uri="{BB962C8B-B14F-4D97-AF65-F5344CB8AC3E}">
        <p14:creationId xmlns:p14="http://schemas.microsoft.com/office/powerpoint/2010/main" val="314238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6600" b="1" dirty="0" smtClean="0"/>
              <a:t>Pre-Physics</a:t>
            </a:r>
            <a:endParaRPr lang="en-AU" sz="6600" b="1" dirty="0"/>
          </a:p>
        </p:txBody>
      </p:sp>
      <p:sp>
        <p:nvSpPr>
          <p:cNvPr id="3" name="Subtitle 2"/>
          <p:cNvSpPr>
            <a:spLocks noGrp="1"/>
          </p:cNvSpPr>
          <p:nvPr>
            <p:ph type="subTitle" idx="1"/>
          </p:nvPr>
        </p:nvSpPr>
        <p:spPr/>
        <p:txBody>
          <a:bodyPr/>
          <a:lstStyle/>
          <a:p>
            <a:r>
              <a:rPr lang="en-AU" sz="4000" b="1" dirty="0"/>
              <a:t>Year 11</a:t>
            </a:r>
            <a:endParaRPr lang="en-AU" sz="4000" b="1" dirty="0">
              <a:solidFill>
                <a:schemeClr val="accent5">
                  <a:lumMod val="20000"/>
                  <a:lumOff val="8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7477125" cy="1143000"/>
          </a:xfrm>
        </p:spPr>
        <p:txBody>
          <a:bodyPr>
            <a:normAutofit fontScale="90000"/>
          </a:bodyPr>
          <a:lstStyle/>
          <a:p>
            <a:r>
              <a:rPr lang="en-AU" dirty="0" smtClean="0"/>
              <a:t>Solving equations using logarithms and indices</a:t>
            </a:r>
            <a:endParaRPr lang="en-AU" dirty="0"/>
          </a:p>
        </p:txBody>
      </p:sp>
      <p:sp>
        <p:nvSpPr>
          <p:cNvPr id="3" name="Content Placeholder 2"/>
          <p:cNvSpPr>
            <a:spLocks noGrp="1"/>
          </p:cNvSpPr>
          <p:nvPr>
            <p:ph idx="1"/>
          </p:nvPr>
        </p:nvSpPr>
        <p:spPr>
          <a:xfrm>
            <a:off x="899592" y="2348880"/>
            <a:ext cx="7386638" cy="5085184"/>
          </a:xfrm>
        </p:spPr>
        <p:txBody>
          <a:bodyPr/>
          <a:lstStyle/>
          <a:p>
            <a:r>
              <a:rPr lang="en-AU" sz="2800" dirty="0" smtClean="0"/>
              <a:t>Solve the following (using a calculator). </a:t>
            </a:r>
          </a:p>
          <a:p>
            <a:pPr marL="514350" indent="-514350">
              <a:buFont typeface="+mj-lt"/>
              <a:buAutoNum type="alphaLcParenR" startAt="2"/>
            </a:pPr>
            <a:r>
              <a:rPr lang="en-AU" sz="2800" dirty="0" smtClean="0"/>
              <a:t>300 </a:t>
            </a:r>
            <a:r>
              <a:rPr lang="en-AU" sz="2800" dirty="0"/>
              <a:t>= </a:t>
            </a:r>
            <a:r>
              <a:rPr lang="en-AU" sz="2800" dirty="0" smtClean="0"/>
              <a:t>5</a:t>
            </a:r>
            <a:r>
              <a:rPr lang="en-AU" sz="2800" baseline="30000" dirty="0" smtClean="0"/>
              <a:t>n</a:t>
            </a:r>
            <a:r>
              <a:rPr lang="en-AU" sz="2800" dirty="0" smtClean="0"/>
              <a:t> </a:t>
            </a:r>
            <a:endParaRPr lang="en-AU" sz="2800" dirty="0"/>
          </a:p>
          <a:p>
            <a:pPr marL="0" indent="0">
              <a:buNone/>
            </a:pPr>
            <a:r>
              <a:rPr lang="en-AU" sz="2800" dirty="0"/>
              <a:t>	</a:t>
            </a:r>
            <a:r>
              <a:rPr lang="en-AU" sz="2800" dirty="0" smtClean="0"/>
              <a:t>log</a:t>
            </a:r>
            <a:r>
              <a:rPr lang="en-AU" sz="2800" baseline="-25000" dirty="0" smtClean="0"/>
              <a:t>10</a:t>
            </a:r>
            <a:r>
              <a:rPr lang="en-AU" sz="2800" dirty="0" smtClean="0"/>
              <a:t>(300</a:t>
            </a:r>
            <a:r>
              <a:rPr lang="en-AU" sz="2800" dirty="0"/>
              <a:t>) = </a:t>
            </a:r>
            <a:r>
              <a:rPr lang="en-AU" sz="2800" dirty="0" smtClean="0"/>
              <a:t>log</a:t>
            </a:r>
            <a:r>
              <a:rPr lang="en-AU" sz="2800" baseline="-25000" dirty="0" smtClean="0"/>
              <a:t>10</a:t>
            </a:r>
            <a:r>
              <a:rPr lang="en-AU" sz="2800" dirty="0" smtClean="0"/>
              <a:t>(5</a:t>
            </a:r>
            <a:r>
              <a:rPr lang="en-AU" sz="2800" baseline="30000" dirty="0" smtClean="0"/>
              <a:t>n</a:t>
            </a:r>
            <a:r>
              <a:rPr lang="en-AU" sz="2800" dirty="0" smtClean="0"/>
              <a:t>)</a:t>
            </a:r>
            <a:endParaRPr lang="en-AU" sz="2800" dirty="0"/>
          </a:p>
          <a:p>
            <a:pPr marL="0" indent="0">
              <a:buNone/>
            </a:pPr>
            <a:r>
              <a:rPr lang="en-AU" sz="2800" dirty="0"/>
              <a:t>        	                 </a:t>
            </a:r>
            <a:r>
              <a:rPr lang="en-AU" sz="2800" dirty="0" smtClean="0"/>
              <a:t>= n </a:t>
            </a:r>
            <a:r>
              <a:rPr lang="en-AU" sz="2800" dirty="0"/>
              <a:t>· </a:t>
            </a:r>
            <a:r>
              <a:rPr lang="en-AU" sz="2800" dirty="0" smtClean="0"/>
              <a:t>log</a:t>
            </a:r>
            <a:r>
              <a:rPr lang="en-AU" sz="2800" baseline="-25000" dirty="0" smtClean="0"/>
              <a:t>10</a:t>
            </a:r>
            <a:r>
              <a:rPr lang="en-AU" sz="2800" dirty="0" smtClean="0"/>
              <a:t>(5)</a:t>
            </a:r>
            <a:endParaRPr lang="en-AU" sz="2800" dirty="0"/>
          </a:p>
          <a:p>
            <a:pPr marL="0" indent="0">
              <a:buNone/>
            </a:pPr>
            <a:r>
              <a:rPr lang="en-AU" sz="2800" dirty="0"/>
              <a:t>                       </a:t>
            </a:r>
            <a:r>
              <a:rPr lang="en-AU" sz="2800" dirty="0" smtClean="0"/>
              <a:t>n </a:t>
            </a:r>
            <a:r>
              <a:rPr lang="en-AU" sz="2800" dirty="0"/>
              <a:t>= </a:t>
            </a:r>
            <a:r>
              <a:rPr lang="en-AU" sz="2800" u="sng" dirty="0"/>
              <a:t> </a:t>
            </a:r>
            <a:r>
              <a:rPr lang="en-AU" sz="2800" u="sng" dirty="0" smtClean="0"/>
              <a:t>log</a:t>
            </a:r>
            <a:r>
              <a:rPr lang="en-AU" sz="2800" u="sng" baseline="-25000" dirty="0" smtClean="0"/>
              <a:t>10</a:t>
            </a:r>
            <a:r>
              <a:rPr lang="en-AU" sz="2800" u="sng" dirty="0" smtClean="0"/>
              <a:t>(300</a:t>
            </a:r>
            <a:r>
              <a:rPr lang="en-AU" sz="2800" u="sng" dirty="0"/>
              <a:t>) </a:t>
            </a:r>
          </a:p>
          <a:p>
            <a:pPr marL="0" indent="0">
              <a:buNone/>
            </a:pPr>
            <a:r>
              <a:rPr lang="en-AU" sz="2800" dirty="0"/>
              <a:t>                                 </a:t>
            </a:r>
            <a:r>
              <a:rPr lang="en-AU" sz="2800" dirty="0" smtClean="0"/>
              <a:t>log</a:t>
            </a:r>
            <a:r>
              <a:rPr lang="en-AU" sz="2800" baseline="-25000" dirty="0" smtClean="0"/>
              <a:t>10</a:t>
            </a:r>
            <a:r>
              <a:rPr lang="en-AU" sz="2800" dirty="0" smtClean="0"/>
              <a:t>(5)</a:t>
            </a:r>
            <a:endParaRPr lang="en-AU" sz="2800" dirty="0"/>
          </a:p>
          <a:p>
            <a:pPr marL="0" indent="0">
              <a:buNone/>
            </a:pPr>
            <a:r>
              <a:rPr lang="en-AU" sz="2800" dirty="0"/>
              <a:t>                          </a:t>
            </a:r>
            <a:r>
              <a:rPr lang="en-AU" sz="2800" dirty="0" smtClean="0"/>
              <a:t>= 3.54</a:t>
            </a:r>
            <a:endParaRPr lang="en-AU" sz="2800" dirty="0"/>
          </a:p>
          <a:p>
            <a:pPr marL="0" lvl="0" indent="0">
              <a:buNone/>
              <a:tabLst>
                <a:tab pos="633413" algn="l"/>
              </a:tabLst>
            </a:pPr>
            <a:r>
              <a:rPr lang="en-AU" sz="2800" dirty="0" smtClean="0"/>
              <a:t>	</a:t>
            </a:r>
          </a:p>
          <a:p>
            <a:pPr marL="0" indent="0">
              <a:buNone/>
            </a:pPr>
            <a:endParaRPr lang="en-AU" sz="2800" dirty="0" smtClean="0"/>
          </a:p>
          <a:p>
            <a:endParaRPr lang="en-AU" sz="2800" dirty="0"/>
          </a:p>
        </p:txBody>
      </p:sp>
    </p:spTree>
    <p:extLst>
      <p:ext uri="{BB962C8B-B14F-4D97-AF65-F5344CB8AC3E}">
        <p14:creationId xmlns:p14="http://schemas.microsoft.com/office/powerpoint/2010/main" val="525326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0"/>
            <a:ext cx="7477125" cy="1143000"/>
          </a:xfrm>
        </p:spPr>
        <p:txBody>
          <a:bodyPr/>
          <a:lstStyle/>
          <a:p>
            <a:r>
              <a:rPr lang="en-AU" dirty="0" smtClean="0"/>
              <a:t>Significant Figures</a:t>
            </a:r>
            <a:endParaRPr lang="en-AU" dirty="0"/>
          </a:p>
        </p:txBody>
      </p:sp>
      <p:sp>
        <p:nvSpPr>
          <p:cNvPr id="4" name="AutoShape 2" descr="http://www.google.com.au/url?sa=i&amp;source=imgres&amp;cd=&amp;ved=0ahUKEwjsvqPjpq3JAhUELKYKHW6lBhEQjBwIBjAA&amp;url=http%3A%2F%2Fpassyworldofmathematics.com%2FImages%2FpwmImagesFive%2FSignificantFiguresTwo550x442JPG.jpg&amp;psig=AFQjCNH0tSObEkVpog_sNCHaVffobbiqwg&amp;ust=1448600299181995"/>
          <p:cNvSpPr>
            <a:spLocks noChangeAspect="1" noChangeArrowheads="1"/>
          </p:cNvSpPr>
          <p:nvPr/>
        </p:nvSpPr>
        <p:spPr bwMode="auto">
          <a:xfrm>
            <a:off x="63500" y="-136525"/>
            <a:ext cx="5238750" cy="421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http://www.google.com.au/url?sa=i&amp;source=imgres&amp;cd=&amp;ved=0ahUKEwjsvqPjpq3JAhUELKYKHW6lBhEQjBwIBjAA&amp;url=http%3A%2F%2Fpassyworldofmathematics.com%2FImages%2FpwmImagesFive%2FSignificantFiguresTwo550x442JPG.jpg&amp;psig=AFQjCNH0tSObEkVpog_sNCHaVffobbiqwg&amp;ust=1448600299181995"/>
          <p:cNvSpPr>
            <a:spLocks noChangeAspect="1" noChangeArrowheads="1"/>
          </p:cNvSpPr>
          <p:nvPr/>
        </p:nvSpPr>
        <p:spPr bwMode="auto">
          <a:xfrm>
            <a:off x="215900" y="15875"/>
            <a:ext cx="5238750" cy="421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980728"/>
            <a:ext cx="8496944" cy="5613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701823"/>
            <a:ext cx="7477125" cy="1143000"/>
          </a:xfrm>
        </p:spPr>
        <p:txBody>
          <a:bodyPr/>
          <a:lstStyle/>
          <a:p>
            <a:r>
              <a:rPr lang="en-AU" dirty="0" smtClean="0"/>
              <a:t>Significant Figures</a:t>
            </a:r>
            <a:endParaRPr lang="en-AU" dirty="0"/>
          </a:p>
        </p:txBody>
      </p:sp>
      <p:sp>
        <p:nvSpPr>
          <p:cNvPr id="3" name="Content Placeholder 2"/>
          <p:cNvSpPr>
            <a:spLocks noGrp="1"/>
          </p:cNvSpPr>
          <p:nvPr>
            <p:ph idx="1"/>
          </p:nvPr>
        </p:nvSpPr>
        <p:spPr>
          <a:xfrm>
            <a:off x="263525" y="1844823"/>
            <a:ext cx="7386638" cy="4251177"/>
          </a:xfrm>
        </p:spPr>
        <p:txBody>
          <a:bodyPr/>
          <a:lstStyle/>
          <a:p>
            <a:r>
              <a:rPr lang="en-AU" sz="2800" dirty="0" smtClean="0"/>
              <a:t>Generally in Year 11 I am not strict with how many significant figures are used (i.e. unless specified in the test, marks will not be lost for incorrect use, as you need to become comfortable with using them before going into Year 12).</a:t>
            </a:r>
          </a:p>
          <a:p>
            <a:pPr marL="0" indent="0">
              <a:buNone/>
            </a:pPr>
            <a:endParaRPr lang="en-AU" sz="2800" dirty="0" smtClean="0"/>
          </a:p>
          <a:p>
            <a:r>
              <a:rPr lang="en-AU" sz="2800" dirty="0" smtClean="0"/>
              <a:t>As a rule of thumb use </a:t>
            </a:r>
            <a:r>
              <a:rPr lang="en-AU" sz="2800" b="1" u="sng" dirty="0" smtClean="0"/>
              <a:t>3 significant figures</a:t>
            </a:r>
            <a:r>
              <a:rPr lang="en-AU" sz="2800" dirty="0" smtClean="0"/>
              <a:t> for the final answer.</a:t>
            </a:r>
            <a:endParaRPr lang="en-AU" sz="2800" dirty="0"/>
          </a:p>
        </p:txBody>
      </p:sp>
    </p:spTree>
    <p:extLst>
      <p:ext uri="{BB962C8B-B14F-4D97-AF65-F5344CB8AC3E}">
        <p14:creationId xmlns:p14="http://schemas.microsoft.com/office/powerpoint/2010/main" val="3039043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267" y="764704"/>
            <a:ext cx="7477125" cy="1143000"/>
          </a:xfrm>
        </p:spPr>
        <p:txBody>
          <a:bodyPr/>
          <a:lstStyle/>
          <a:p>
            <a:r>
              <a:rPr lang="en-AU" dirty="0" smtClean="0"/>
              <a:t>Significant Figures Examples</a:t>
            </a:r>
            <a:endParaRPr lang="en-AU" dirty="0"/>
          </a:p>
        </p:txBody>
      </p:sp>
      <p:sp>
        <p:nvSpPr>
          <p:cNvPr id="3" name="Content Placeholder 2"/>
          <p:cNvSpPr>
            <a:spLocks noGrp="1"/>
          </p:cNvSpPr>
          <p:nvPr>
            <p:ph idx="1"/>
          </p:nvPr>
        </p:nvSpPr>
        <p:spPr>
          <a:xfrm>
            <a:off x="263525" y="1772815"/>
            <a:ext cx="7386638" cy="4323185"/>
          </a:xfrm>
        </p:spPr>
        <p:txBody>
          <a:bodyPr/>
          <a:lstStyle/>
          <a:p>
            <a:pPr marL="514350" indent="-514350">
              <a:buNone/>
            </a:pPr>
            <a:r>
              <a:rPr lang="en-AU" sz="2800" dirty="0" smtClean="0"/>
              <a:t>Convert to 3 significant figures</a:t>
            </a:r>
          </a:p>
          <a:p>
            <a:pPr marL="514350" indent="-514350">
              <a:buFont typeface="+mj-lt"/>
              <a:buAutoNum type="alphaLcParenR"/>
            </a:pPr>
            <a:r>
              <a:rPr lang="en-AU" sz="2800" dirty="0" smtClean="0"/>
              <a:t>18521 kg</a:t>
            </a:r>
          </a:p>
          <a:p>
            <a:pPr marL="514350" indent="-514350">
              <a:buFont typeface="+mj-lt"/>
              <a:buAutoNum type="alphaLcParenR"/>
            </a:pPr>
            <a:r>
              <a:rPr lang="en-AU" sz="2800" dirty="0" smtClean="0"/>
              <a:t>2513450 m</a:t>
            </a:r>
          </a:p>
          <a:p>
            <a:pPr marL="514350" indent="-514350">
              <a:buFont typeface="+mj-lt"/>
              <a:buAutoNum type="alphaLcParenR"/>
            </a:pPr>
            <a:r>
              <a:rPr lang="en-AU" sz="2800" dirty="0" smtClean="0"/>
              <a:t>0.0025466 s</a:t>
            </a:r>
          </a:p>
        </p:txBody>
      </p:sp>
      <p:sp>
        <p:nvSpPr>
          <p:cNvPr id="4" name="Content Placeholder 2"/>
          <p:cNvSpPr txBox="1">
            <a:spLocks/>
          </p:cNvSpPr>
          <p:nvPr/>
        </p:nvSpPr>
        <p:spPr bwMode="auto">
          <a:xfrm>
            <a:off x="3400468" y="1772816"/>
            <a:ext cx="3886176" cy="417916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endParaRPr kumimoji="0" lang="en-AU"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r>
              <a:rPr kumimoji="0" lang="en-AU" sz="2800" b="0" i="0" u="none" strike="noStrike" kern="0" cap="none" spc="0" normalizeH="0" baseline="0" noProof="0" dirty="0" smtClean="0">
                <a:ln>
                  <a:noFill/>
                </a:ln>
                <a:solidFill>
                  <a:schemeClr val="tx1"/>
                </a:solidFill>
                <a:effectLst/>
                <a:uLnTx/>
                <a:uFillTx/>
                <a:latin typeface="+mn-lt"/>
                <a:ea typeface="+mn-ea"/>
                <a:cs typeface="+mn-cs"/>
              </a:rPr>
              <a:t>18500 kg</a:t>
            </a:r>
          </a:p>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r>
              <a:rPr kumimoji="0" lang="en-AU" sz="2800" b="0" i="0" u="none" strike="noStrike" kern="0" cap="none" spc="0" normalizeH="0" baseline="0" noProof="0" dirty="0" smtClean="0">
                <a:ln>
                  <a:noFill/>
                </a:ln>
                <a:solidFill>
                  <a:schemeClr val="tx1"/>
                </a:solidFill>
                <a:effectLst/>
                <a:uLnTx/>
                <a:uFillTx/>
                <a:latin typeface="+mn-lt"/>
                <a:ea typeface="+mn-ea"/>
                <a:cs typeface="+mn-cs"/>
              </a:rPr>
              <a:t>2510000 m</a:t>
            </a:r>
          </a:p>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r>
              <a:rPr kumimoji="0" lang="en-AU" sz="2800" b="0" i="0" u="none" strike="noStrike" kern="0" cap="none" spc="0" normalizeH="0" baseline="0" noProof="0" dirty="0" smtClean="0">
                <a:ln>
                  <a:noFill/>
                </a:ln>
                <a:solidFill>
                  <a:schemeClr val="tx1"/>
                </a:solidFill>
                <a:effectLst/>
                <a:uLnTx/>
                <a:uFillTx/>
                <a:latin typeface="+mn-lt"/>
                <a:ea typeface="+mn-ea"/>
                <a:cs typeface="+mn-cs"/>
              </a:rPr>
              <a:t>0.00255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Candidate Instructions from Year 12 WACE Paper</a:t>
            </a:r>
            <a:endParaRPr lang="en-AU" dirty="0"/>
          </a:p>
        </p:txBody>
      </p:sp>
      <p:pic>
        <p:nvPicPr>
          <p:cNvPr id="14338" name="Picture 2"/>
          <p:cNvPicPr>
            <a:picLocks noChangeAspect="1" noChangeArrowheads="1"/>
          </p:cNvPicPr>
          <p:nvPr/>
        </p:nvPicPr>
        <p:blipFill>
          <a:blip r:embed="rId2"/>
          <a:srcRect/>
          <a:stretch>
            <a:fillRect/>
          </a:stretch>
        </p:blipFill>
        <p:spPr bwMode="auto">
          <a:xfrm>
            <a:off x="-785850" y="2100263"/>
            <a:ext cx="10072758" cy="3329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01823"/>
            <a:ext cx="7477125" cy="1143000"/>
          </a:xfrm>
        </p:spPr>
        <p:txBody>
          <a:bodyPr/>
          <a:lstStyle/>
          <a:p>
            <a:r>
              <a:rPr lang="en-AU" dirty="0" smtClean="0"/>
              <a:t>Scientific Notation</a:t>
            </a:r>
            <a:endParaRPr lang="en-AU" dirty="0"/>
          </a:p>
        </p:txBody>
      </p:sp>
      <p:sp>
        <p:nvSpPr>
          <p:cNvPr id="3" name="Content Placeholder 2"/>
          <p:cNvSpPr>
            <a:spLocks noGrp="1"/>
          </p:cNvSpPr>
          <p:nvPr>
            <p:ph idx="1"/>
          </p:nvPr>
        </p:nvSpPr>
        <p:spPr>
          <a:xfrm>
            <a:off x="263524" y="1844823"/>
            <a:ext cx="8556947" cy="4752529"/>
          </a:xfrm>
        </p:spPr>
        <p:txBody>
          <a:bodyPr>
            <a:normAutofit/>
          </a:bodyPr>
          <a:lstStyle/>
          <a:p>
            <a:r>
              <a:rPr lang="en-AU" sz="2800" dirty="0" smtClean="0"/>
              <a:t>Again, generally not strict with when you choose to use scientific notation in Year 11 (i.e. unless specified in the test, marks will not be lost for incorrect use, as you need to become comfortable with using them before going into Year 12).</a:t>
            </a:r>
          </a:p>
          <a:p>
            <a:pPr marL="0" indent="0">
              <a:buNone/>
            </a:pPr>
            <a:endParaRPr lang="en-AU" sz="2800" dirty="0" smtClean="0"/>
          </a:p>
          <a:p>
            <a:r>
              <a:rPr lang="en-AU" sz="2800" dirty="0" smtClean="0"/>
              <a:t>As a rule of thumb with values between 0.01 and 1000, there is no need to use scientific notation. However, </a:t>
            </a:r>
            <a:r>
              <a:rPr lang="en-AU" sz="2800" b="1" u="sng" dirty="0" smtClean="0"/>
              <a:t>strongly recommend you practice with any value. </a:t>
            </a:r>
            <a:endParaRPr lang="en-AU" sz="2800" b="1" u="sn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6"/>
            <a:ext cx="7477125" cy="1143000"/>
          </a:xfrm>
        </p:spPr>
        <p:txBody>
          <a:bodyPr/>
          <a:lstStyle/>
          <a:p>
            <a:r>
              <a:rPr lang="en-AU" dirty="0" smtClean="0"/>
              <a:t>Scientific Notation Examples</a:t>
            </a:r>
            <a:endParaRPr lang="en-AU" dirty="0"/>
          </a:p>
        </p:txBody>
      </p:sp>
      <p:sp>
        <p:nvSpPr>
          <p:cNvPr id="3" name="Content Placeholder 2"/>
          <p:cNvSpPr>
            <a:spLocks noGrp="1"/>
          </p:cNvSpPr>
          <p:nvPr>
            <p:ph idx="1"/>
          </p:nvPr>
        </p:nvSpPr>
        <p:spPr>
          <a:xfrm>
            <a:off x="755576" y="2132856"/>
            <a:ext cx="7386638" cy="5095892"/>
          </a:xfrm>
        </p:spPr>
        <p:txBody>
          <a:bodyPr/>
          <a:lstStyle/>
          <a:p>
            <a:pPr marL="514350" indent="-514350">
              <a:buNone/>
            </a:pPr>
            <a:r>
              <a:rPr lang="en-AU" sz="2800" dirty="0" smtClean="0"/>
              <a:t>Convert to scientific notation and 2 </a:t>
            </a:r>
            <a:r>
              <a:rPr lang="en-AU" sz="2800" dirty="0"/>
              <a:t>significant figures</a:t>
            </a:r>
            <a:endParaRPr lang="en-AU" sz="2800" dirty="0" smtClean="0"/>
          </a:p>
          <a:p>
            <a:pPr marL="514350" indent="-514350">
              <a:buFont typeface="+mj-lt"/>
              <a:buAutoNum type="alphaLcParenR"/>
            </a:pPr>
            <a:r>
              <a:rPr lang="en-AU" sz="2800" dirty="0" smtClean="0"/>
              <a:t>18521 kg</a:t>
            </a:r>
          </a:p>
          <a:p>
            <a:pPr marL="514350" indent="-514350">
              <a:buFont typeface="+mj-lt"/>
              <a:buAutoNum type="alphaLcParenR"/>
            </a:pPr>
            <a:r>
              <a:rPr lang="en-AU" sz="2800" dirty="0" smtClean="0"/>
              <a:t>2513450 m</a:t>
            </a:r>
          </a:p>
          <a:p>
            <a:pPr marL="514350" indent="-514350">
              <a:buFont typeface="+mj-lt"/>
              <a:buAutoNum type="alphaLcParenR"/>
            </a:pPr>
            <a:r>
              <a:rPr lang="en-AU" sz="2800" dirty="0" smtClean="0"/>
              <a:t>0.0025466 s</a:t>
            </a:r>
          </a:p>
        </p:txBody>
      </p:sp>
      <p:sp>
        <p:nvSpPr>
          <p:cNvPr id="4" name="Content Placeholder 2"/>
          <p:cNvSpPr txBox="1">
            <a:spLocks/>
          </p:cNvSpPr>
          <p:nvPr/>
        </p:nvSpPr>
        <p:spPr bwMode="auto">
          <a:xfrm>
            <a:off x="4035395" y="2561483"/>
            <a:ext cx="3886176" cy="50958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endParaRPr kumimoji="0" lang="en-AU"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Tx/>
              <a:buSzTx/>
              <a:buFont typeface="+mj-lt"/>
              <a:buAutoNum type="alphaLcParenR"/>
              <a:tabLst/>
              <a:defRPr/>
            </a:pPr>
            <a:r>
              <a:rPr kumimoji="0" lang="en-AU" sz="2800" b="0" i="0" u="none" strike="noStrike" kern="0" cap="none" spc="0" normalizeH="0" baseline="0" noProof="0" dirty="0" smtClean="0">
                <a:ln>
                  <a:noFill/>
                </a:ln>
                <a:solidFill>
                  <a:schemeClr val="tx1"/>
                </a:solidFill>
                <a:effectLst/>
                <a:uLnTx/>
                <a:uFillTx/>
                <a:latin typeface="+mn-lt"/>
                <a:ea typeface="+mn-ea"/>
                <a:cs typeface="+mn-cs"/>
              </a:rPr>
              <a:t>1.9</a:t>
            </a:r>
            <a:r>
              <a:rPr kumimoji="0" lang="en-AU" sz="2800" b="0" i="0" u="none" strike="noStrike" kern="0" cap="none" spc="0" normalizeH="0" noProof="0" dirty="0" smtClean="0">
                <a:ln>
                  <a:noFill/>
                </a:ln>
                <a:solidFill>
                  <a:schemeClr val="tx1"/>
                </a:solidFill>
                <a:effectLst/>
                <a:uLnTx/>
                <a:uFillTx/>
                <a:latin typeface="+mn-lt"/>
                <a:ea typeface="+mn-ea"/>
                <a:cs typeface="+mn-cs"/>
              </a:rPr>
              <a:t> x 10</a:t>
            </a:r>
            <a:r>
              <a:rPr kumimoji="0" lang="en-AU" sz="2800" b="0" i="0" u="none" strike="noStrike" kern="0" cap="none" spc="0" normalizeH="0" baseline="30000" noProof="0" dirty="0" smtClean="0">
                <a:ln>
                  <a:noFill/>
                </a:ln>
                <a:solidFill>
                  <a:schemeClr val="tx1"/>
                </a:solidFill>
                <a:effectLst/>
                <a:uLnTx/>
                <a:uFillTx/>
                <a:latin typeface="+mn-lt"/>
                <a:ea typeface="+mn-ea"/>
                <a:cs typeface="+mn-cs"/>
              </a:rPr>
              <a:t>4</a:t>
            </a:r>
            <a:r>
              <a:rPr kumimoji="0" lang="en-AU" sz="2800" b="0" i="0" u="none" strike="noStrike" kern="0" cap="none" spc="0" normalizeH="0" baseline="0" noProof="0" dirty="0" smtClean="0">
                <a:ln>
                  <a:noFill/>
                </a:ln>
                <a:solidFill>
                  <a:schemeClr val="tx1"/>
                </a:solidFill>
                <a:effectLst/>
                <a:uLnTx/>
                <a:uFillTx/>
                <a:latin typeface="+mn-lt"/>
                <a:ea typeface="+mn-ea"/>
                <a:cs typeface="+mn-cs"/>
              </a:rPr>
              <a:t> kg</a:t>
            </a:r>
          </a:p>
          <a:p>
            <a:pPr marL="514350" lvl="0" indent="-514350" fontAlgn="base">
              <a:spcBef>
                <a:spcPct val="20000"/>
              </a:spcBef>
              <a:spcAft>
                <a:spcPct val="0"/>
              </a:spcAft>
              <a:buFont typeface="+mj-lt"/>
              <a:buAutoNum type="alphaLcParenR"/>
            </a:pPr>
            <a:r>
              <a:rPr kumimoji="0" lang="en-AU" sz="2800" b="0" i="0" u="none" strike="noStrike" kern="0" cap="none" spc="0" normalizeH="0" baseline="0" noProof="0" dirty="0" smtClean="0">
                <a:ln>
                  <a:noFill/>
                </a:ln>
                <a:solidFill>
                  <a:schemeClr val="tx1"/>
                </a:solidFill>
                <a:effectLst/>
                <a:uLnTx/>
                <a:uFillTx/>
                <a:latin typeface="+mn-lt"/>
                <a:ea typeface="+mn-ea"/>
                <a:cs typeface="+mn-cs"/>
              </a:rPr>
              <a:t>2.5</a:t>
            </a:r>
            <a:r>
              <a:rPr kumimoji="0" lang="en-AU" sz="2800" b="0" i="0" u="none" strike="noStrike" kern="0" cap="none" spc="0" normalizeH="0" noProof="0" dirty="0" smtClean="0">
                <a:ln>
                  <a:noFill/>
                </a:ln>
                <a:solidFill>
                  <a:schemeClr val="tx1"/>
                </a:solidFill>
                <a:effectLst/>
                <a:uLnTx/>
                <a:uFillTx/>
                <a:latin typeface="+mn-lt"/>
                <a:ea typeface="+mn-ea"/>
                <a:cs typeface="+mn-cs"/>
              </a:rPr>
              <a:t> x 10</a:t>
            </a:r>
            <a:r>
              <a:rPr kumimoji="0" lang="en-AU" sz="2800" b="0" i="0" u="none" strike="noStrike" kern="0" cap="none" spc="0" normalizeH="0" baseline="30000" noProof="0" dirty="0" smtClean="0">
                <a:ln>
                  <a:noFill/>
                </a:ln>
                <a:solidFill>
                  <a:schemeClr val="tx1"/>
                </a:solidFill>
                <a:effectLst/>
                <a:uLnTx/>
                <a:uFillTx/>
                <a:latin typeface="+mn-lt"/>
                <a:ea typeface="+mn-ea"/>
                <a:cs typeface="+mn-cs"/>
              </a:rPr>
              <a:t>6</a:t>
            </a:r>
            <a:r>
              <a:rPr kumimoji="0" lang="en-AU" sz="2800" b="0" i="0" u="none" strike="noStrike" kern="0" cap="none" spc="0" normalizeH="0" baseline="0" noProof="0" dirty="0" smtClean="0">
                <a:ln>
                  <a:noFill/>
                </a:ln>
                <a:solidFill>
                  <a:schemeClr val="tx1"/>
                </a:solidFill>
                <a:effectLst/>
                <a:uLnTx/>
                <a:uFillTx/>
                <a:latin typeface="+mn-lt"/>
                <a:ea typeface="+mn-ea"/>
                <a:cs typeface="+mn-cs"/>
              </a:rPr>
              <a:t> m</a:t>
            </a:r>
          </a:p>
          <a:p>
            <a:pPr marL="514350" lvl="0" indent="-514350" fontAlgn="base">
              <a:spcBef>
                <a:spcPct val="20000"/>
              </a:spcBef>
              <a:spcAft>
                <a:spcPct val="0"/>
              </a:spcAft>
              <a:buFont typeface="+mj-lt"/>
              <a:buAutoNum type="alphaLcParenR"/>
            </a:pPr>
            <a:r>
              <a:rPr kumimoji="0" lang="en-AU" sz="2800" b="0" i="0" u="none" strike="noStrike" kern="0" cap="none" spc="0" normalizeH="0" baseline="0" noProof="0" dirty="0" smtClean="0">
                <a:ln>
                  <a:noFill/>
                </a:ln>
                <a:solidFill>
                  <a:schemeClr val="tx1"/>
                </a:solidFill>
                <a:effectLst/>
                <a:uLnTx/>
                <a:uFillTx/>
                <a:latin typeface="+mn-lt"/>
                <a:ea typeface="+mn-ea"/>
                <a:cs typeface="+mn-cs"/>
              </a:rPr>
              <a:t>2.5</a:t>
            </a:r>
            <a:r>
              <a:rPr kumimoji="0" lang="en-AU" sz="2800" b="0" i="0" u="none" strike="noStrike" kern="0" cap="none" spc="0" normalizeH="0" noProof="0" dirty="0" smtClean="0">
                <a:ln>
                  <a:noFill/>
                </a:ln>
                <a:solidFill>
                  <a:schemeClr val="tx1"/>
                </a:solidFill>
                <a:effectLst/>
                <a:uLnTx/>
                <a:uFillTx/>
                <a:latin typeface="+mn-lt"/>
                <a:ea typeface="+mn-ea"/>
                <a:cs typeface="+mn-cs"/>
              </a:rPr>
              <a:t> x 10</a:t>
            </a:r>
            <a:r>
              <a:rPr kumimoji="0" lang="en-AU" sz="2800" b="0" i="0" u="none" strike="noStrike" kern="0" cap="none" spc="0" normalizeH="0" baseline="30000" noProof="0" dirty="0" smtClean="0">
                <a:ln>
                  <a:noFill/>
                </a:ln>
                <a:solidFill>
                  <a:schemeClr val="tx1"/>
                </a:solidFill>
                <a:effectLst/>
                <a:uLnTx/>
                <a:uFillTx/>
                <a:latin typeface="+mn-lt"/>
                <a:ea typeface="+mn-ea"/>
                <a:cs typeface="+mn-cs"/>
              </a:rPr>
              <a:t>-3</a:t>
            </a:r>
            <a:r>
              <a:rPr kumimoji="0" lang="en-AU" sz="2800" b="0" i="0" u="none" strike="noStrike" kern="0" cap="none" spc="0" normalizeH="0" baseline="0" noProof="0" dirty="0" smtClean="0">
                <a:ln>
                  <a:noFill/>
                </a:ln>
                <a:solidFill>
                  <a:schemeClr val="tx1"/>
                </a:solidFill>
                <a:effectLst/>
                <a:uLnTx/>
                <a:uFillTx/>
                <a:latin typeface="+mn-lt"/>
                <a:ea typeface="+mn-ea"/>
                <a:cs typeface="+mn-cs"/>
              </a:rPr>
              <a:t>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0"/>
            <a:ext cx="7084640" cy="1143000"/>
          </a:xfrm>
        </p:spPr>
        <p:txBody>
          <a:bodyPr/>
          <a:lstStyle/>
          <a:p>
            <a:r>
              <a:rPr lang="en-AU" dirty="0" smtClean="0"/>
              <a:t>Use of Symbols</a:t>
            </a:r>
            <a:endParaRPr lang="en-AU" dirty="0"/>
          </a:p>
        </p:txBody>
      </p:sp>
      <p:pic>
        <p:nvPicPr>
          <p:cNvPr id="15362" name="Picture 2"/>
          <p:cNvPicPr>
            <a:picLocks noChangeAspect="1" noChangeArrowheads="1"/>
          </p:cNvPicPr>
          <p:nvPr/>
        </p:nvPicPr>
        <p:blipFill>
          <a:blip r:embed="rId2"/>
          <a:srcRect/>
          <a:stretch>
            <a:fillRect/>
          </a:stretch>
        </p:blipFill>
        <p:spPr bwMode="auto">
          <a:xfrm>
            <a:off x="622787" y="764704"/>
            <a:ext cx="7572429" cy="2860328"/>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157810" y="3625032"/>
            <a:ext cx="5897640" cy="32329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8815</TotalTime>
  <Words>594</Words>
  <Application>Microsoft Office PowerPoint</Application>
  <PresentationFormat>On-screen Show (4:3)</PresentationFormat>
  <Paragraphs>129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Tw Cen MT</vt:lpstr>
      <vt:lpstr>Tw Cen MT Condensed</vt:lpstr>
      <vt:lpstr>Wingdings 3</vt:lpstr>
      <vt:lpstr>Integral</vt:lpstr>
      <vt:lpstr>Page Setup</vt:lpstr>
      <vt:lpstr>Pre-Physics</vt:lpstr>
      <vt:lpstr>Significant Figures</vt:lpstr>
      <vt:lpstr>Significant Figures</vt:lpstr>
      <vt:lpstr>Significant Figures Examples</vt:lpstr>
      <vt:lpstr>Candidate Instructions from Year 12 WACE Paper</vt:lpstr>
      <vt:lpstr>Scientific Notation</vt:lpstr>
      <vt:lpstr>Scientific Notation Examples</vt:lpstr>
      <vt:lpstr>Use of Symbols</vt:lpstr>
      <vt:lpstr>SI Units</vt:lpstr>
      <vt:lpstr>Basic S.I. Units</vt:lpstr>
      <vt:lpstr>Basic Rearranging and Solving</vt:lpstr>
      <vt:lpstr>Basic Logarithms</vt:lpstr>
      <vt:lpstr>Basic Logs</vt:lpstr>
      <vt:lpstr>Basic Logs</vt:lpstr>
      <vt:lpstr>Basic Indices (Exponential)</vt:lpstr>
      <vt:lpstr>Basic Indices</vt:lpstr>
      <vt:lpstr>Basic Indices</vt:lpstr>
      <vt:lpstr>Solving equations using logarithms and indices</vt:lpstr>
      <vt:lpstr>Solving equations using logarithms and indices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Kim Coddington</dc:creator>
  <cp:lastModifiedBy>D'CRUZ Jean [Narrogin Senior High School]</cp:lastModifiedBy>
  <cp:revision>305</cp:revision>
  <cp:lastPrinted>2016-02-13T04:48:53Z</cp:lastPrinted>
  <dcterms:created xsi:type="dcterms:W3CDTF">2014-01-08T02:30:10Z</dcterms:created>
  <dcterms:modified xsi:type="dcterms:W3CDTF">2020-02-04T00:14:59Z</dcterms:modified>
</cp:coreProperties>
</file>