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7" r:id="rId48"/>
    <p:sldId id="308" r:id="rId49"/>
    <p:sldId id="309" r:id="rId50"/>
    <p:sldId id="310" r:id="rId51"/>
    <p:sldId id="311" r:id="rId52"/>
    <p:sldId id="312" r:id="rId53"/>
    <p:sldId id="316" r:id="rId54"/>
    <p:sldId id="302" r:id="rId55"/>
    <p:sldId id="306" r:id="rId56"/>
    <p:sldId id="303" r:id="rId57"/>
    <p:sldId id="304" r:id="rId58"/>
    <p:sldId id="305" r:id="rId59"/>
    <p:sldId id="315" r:id="rId60"/>
    <p:sldId id="313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40" r:id="rId84"/>
    <p:sldId id="338" r:id="rId85"/>
    <p:sldId id="339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SAgLvKOPLQ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Np-vP17as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KZv9bsFD3w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7qSAqafQ6o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lFz3AAwwBQ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WAsz59F8gA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cv2SahLTv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J3ea9fa6CA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U6y1XIADdg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pY5HeZpNr8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gif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7LO8lL4Ai4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Ionising radiation and nuclear reactions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996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Cosmic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1800" y="2311400"/>
            <a:ext cx="5984707" cy="3937000"/>
          </a:xfrm>
        </p:spPr>
        <p:txBody>
          <a:bodyPr>
            <a:noAutofit/>
          </a:bodyPr>
          <a:lstStyle/>
          <a:p>
            <a:r>
              <a:rPr lang="en-AU" sz="3200" dirty="0"/>
              <a:t>Cosmic radiation comes from </a:t>
            </a:r>
            <a:r>
              <a:rPr lang="en-AU" sz="3200" b="1" dirty="0"/>
              <a:t>space</a:t>
            </a:r>
            <a:r>
              <a:rPr lang="en-AU" sz="3200" dirty="0"/>
              <a:t>. </a:t>
            </a:r>
            <a:r>
              <a:rPr lang="en-AU" sz="3200" dirty="0" smtClean="0"/>
              <a:t> When</a:t>
            </a:r>
            <a:r>
              <a:rPr lang="en-AU" sz="3200" dirty="0"/>
              <a:t> </a:t>
            </a:r>
            <a:r>
              <a:rPr lang="en-AU" sz="3200" b="1" dirty="0"/>
              <a:t>protons</a:t>
            </a:r>
            <a:r>
              <a:rPr lang="en-AU" sz="3200" dirty="0"/>
              <a:t> interact with the Earth's </a:t>
            </a:r>
            <a:r>
              <a:rPr lang="en-AU" sz="3200" b="1" dirty="0"/>
              <a:t>atmosphere</a:t>
            </a:r>
            <a:r>
              <a:rPr lang="en-AU" sz="3200" dirty="0"/>
              <a:t> they cause </a:t>
            </a:r>
            <a:r>
              <a:rPr lang="en-AU" sz="3200" b="1" dirty="0"/>
              <a:t>cosmic showers</a:t>
            </a:r>
            <a:r>
              <a:rPr lang="en-AU" sz="3200" dirty="0"/>
              <a:t> of radiation. </a:t>
            </a:r>
            <a:r>
              <a:rPr lang="en-AU" sz="3200" dirty="0" smtClean="0"/>
              <a:t> This </a:t>
            </a:r>
            <a:r>
              <a:rPr lang="en-AU" sz="3200" dirty="0"/>
              <a:t>can cause </a:t>
            </a:r>
            <a:r>
              <a:rPr lang="en-AU" sz="3200" b="1" dirty="0"/>
              <a:t>auroras</a:t>
            </a:r>
            <a:r>
              <a:rPr lang="en-AU" sz="3200" dirty="0" smtClean="0"/>
              <a:t>!</a:t>
            </a:r>
            <a:endParaRPr lang="en-AU" sz="3200" dirty="0"/>
          </a:p>
        </p:txBody>
      </p:sp>
      <p:pic>
        <p:nvPicPr>
          <p:cNvPr id="5122" name="Picture 2" descr="https://www.educationperfect.com/Images/Content/Maths/1372825125424-788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11400"/>
            <a:ext cx="4092408" cy="40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45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Terrestrial Radiation</a:t>
            </a:r>
            <a:endParaRPr lang="en-A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2600" y="2692187"/>
            <a:ext cx="8737600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4B1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Terrestrial radiation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comes from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3027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radioactive decay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elements in the Earth's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EB9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crust.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Radioactive decay contributes to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of the Earth. There are radioactive elements such as Uranium and Thorium in the Earth's mantle and crust. As these decay, they release large amounts of heat energy.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Radioactive chemicals in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enter the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chain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radioactive minerals may be absorbed by plants, which are then eaten by animals, passing along the radioactive materials.</a:t>
            </a:r>
            <a:endParaRPr kumimoji="0" lang="en-US" altLang="en-US" sz="208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EP%20Training/1375700301255-8180643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351212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2" y="1405796"/>
            <a:ext cx="11029615" cy="3678303"/>
          </a:xfrm>
        </p:spPr>
        <p:txBody>
          <a:bodyPr/>
          <a:lstStyle/>
          <a:p>
            <a:r>
              <a:rPr lang="en-AU" sz="2400" dirty="0" smtClean="0"/>
              <a:t>In</a:t>
            </a:r>
            <a:r>
              <a:rPr lang="en-AU" sz="2400" dirty="0"/>
              <a:t> 1909</a:t>
            </a:r>
            <a:r>
              <a:rPr lang="en-AU" sz="2400" b="1" dirty="0"/>
              <a:t>,</a:t>
            </a:r>
            <a:r>
              <a:rPr lang="en-AU" sz="2400" dirty="0"/>
              <a:t> New Zealand scientist Ernest Rutherford carried out an experiment to find the </a:t>
            </a:r>
            <a:r>
              <a:rPr lang="en-AU" sz="2400" b="1" dirty="0"/>
              <a:t>structure</a:t>
            </a:r>
            <a:r>
              <a:rPr lang="en-AU" sz="2400" dirty="0"/>
              <a:t> of the atom.</a:t>
            </a:r>
          </a:p>
          <a:p>
            <a:endParaRPr lang="en-AU" sz="2400" dirty="0"/>
          </a:p>
          <a:p>
            <a:r>
              <a:rPr lang="en-AU" sz="2400" dirty="0"/>
              <a:t>Before this experiment, the </a:t>
            </a:r>
            <a:r>
              <a:rPr lang="en-AU" sz="2400" b="1" dirty="0"/>
              <a:t>'Plum Pudding' model</a:t>
            </a:r>
            <a:r>
              <a:rPr lang="en-AU" sz="2400" dirty="0"/>
              <a:t> was used to explain the structure of the atom.</a:t>
            </a:r>
          </a:p>
          <a:p>
            <a:endParaRPr lang="en-AU" dirty="0"/>
          </a:p>
        </p:txBody>
      </p:sp>
      <p:pic>
        <p:nvPicPr>
          <p:cNvPr id="4" name="NSAgLvKOPL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76608" y="39973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Rutherford’s experiments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393" y="2044700"/>
            <a:ext cx="6607008" cy="467360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Ernest Rutherford tested the plum pudding model by firing a </a:t>
            </a:r>
            <a:r>
              <a:rPr lang="en-AU" sz="2000" b="1" dirty="0"/>
              <a:t>thin beam</a:t>
            </a:r>
            <a:r>
              <a:rPr lang="en-AU" sz="2000" dirty="0"/>
              <a:t> of </a:t>
            </a:r>
            <a:r>
              <a:rPr lang="en-AU" sz="2000" b="1" dirty="0"/>
              <a:t>alpha radiation</a:t>
            </a:r>
            <a:r>
              <a:rPr lang="en-AU" sz="2000" dirty="0"/>
              <a:t> at a sheet of </a:t>
            </a:r>
            <a:r>
              <a:rPr lang="en-AU" sz="2000" b="1" dirty="0"/>
              <a:t>gold.</a:t>
            </a:r>
            <a:r>
              <a:rPr lang="en-AU" sz="2000" dirty="0"/>
              <a:t> This gold was very </a:t>
            </a:r>
            <a:r>
              <a:rPr lang="en-AU" sz="2000" b="1" dirty="0"/>
              <a:t>thin</a:t>
            </a:r>
            <a:r>
              <a:rPr lang="en-AU" sz="2000" dirty="0"/>
              <a:t> (0.6µm), so it was only a </a:t>
            </a:r>
            <a:r>
              <a:rPr lang="en-AU" sz="2000" u="sng" dirty="0"/>
              <a:t>few hundred atoms</a:t>
            </a:r>
            <a:r>
              <a:rPr lang="en-AU" sz="2000" dirty="0"/>
              <a:t> thick.</a:t>
            </a:r>
          </a:p>
          <a:p>
            <a:endParaRPr lang="en-AU" sz="2000" dirty="0"/>
          </a:p>
          <a:p>
            <a:r>
              <a:rPr lang="en-AU" sz="2000" dirty="0"/>
              <a:t>This radiation was generated by </a:t>
            </a:r>
            <a:r>
              <a:rPr lang="en-AU" sz="2000" b="1" dirty="0"/>
              <a:t>radioactive material</a:t>
            </a:r>
            <a:r>
              <a:rPr lang="en-AU" sz="2000" dirty="0"/>
              <a:t> which was inside a </a:t>
            </a:r>
            <a:r>
              <a:rPr lang="en-AU" sz="2000" b="1" dirty="0"/>
              <a:t>lead box.</a:t>
            </a:r>
            <a:r>
              <a:rPr lang="en-AU" sz="2000" dirty="0"/>
              <a:t> This lead container had a </a:t>
            </a:r>
            <a:r>
              <a:rPr lang="en-AU" sz="2000" b="1" dirty="0"/>
              <a:t>small hole</a:t>
            </a:r>
            <a:r>
              <a:rPr lang="en-AU" sz="2000" dirty="0"/>
              <a:t> in it, which focussed the </a:t>
            </a:r>
            <a:r>
              <a:rPr lang="en-AU" sz="2000" b="1" dirty="0"/>
              <a:t>alpha radiation.</a:t>
            </a:r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The gold sheet was surrounded by a sheet of </a:t>
            </a:r>
            <a:r>
              <a:rPr lang="en-AU" sz="2000" b="1" dirty="0"/>
              <a:t>zinc </a:t>
            </a:r>
            <a:r>
              <a:rPr lang="en-AU" sz="2000" b="1" dirty="0" err="1"/>
              <a:t>sulfide</a:t>
            </a:r>
            <a:r>
              <a:rPr lang="en-AU" sz="2000" b="1" dirty="0"/>
              <a:t>.</a:t>
            </a:r>
            <a:r>
              <a:rPr lang="en-AU" sz="2000" dirty="0"/>
              <a:t> This </a:t>
            </a:r>
            <a:r>
              <a:rPr lang="en-AU" sz="2000" b="1" dirty="0"/>
              <a:t>sparked</a:t>
            </a:r>
            <a:r>
              <a:rPr lang="en-AU" sz="2000" dirty="0"/>
              <a:t> whenever an alpha particle hit it, allowing Rutherford to see where the particles had been </a:t>
            </a:r>
            <a:r>
              <a:rPr lang="en-AU" sz="2000" b="1" dirty="0"/>
              <a:t>deflected</a:t>
            </a:r>
            <a:r>
              <a:rPr lang="en-AU" sz="2000" dirty="0"/>
              <a:t> to.</a:t>
            </a:r>
          </a:p>
          <a:p>
            <a:endParaRPr lang="en-AU" dirty="0"/>
          </a:p>
        </p:txBody>
      </p:sp>
      <p:pic>
        <p:nvPicPr>
          <p:cNvPr id="1026" name="Picture 2" descr="https://www.educationperfect.com/media/content/Science/1473299186.977511g/1473299142802-87068899991075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4100"/>
            <a:ext cx="542356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59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Rutherford’s expectations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362408" cy="4385404"/>
          </a:xfrm>
        </p:spPr>
        <p:txBody>
          <a:bodyPr/>
          <a:lstStyle/>
          <a:p>
            <a:r>
              <a:rPr lang="en-AU" sz="2400" b="1" dirty="0"/>
              <a:t>Rutherford expected to see slight deflections of the alpha particles as they passed through the gold.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This is because </a:t>
            </a:r>
            <a:r>
              <a:rPr lang="en-AU" sz="2400" b="1" dirty="0"/>
              <a:t>Thomson's model</a:t>
            </a:r>
            <a:r>
              <a:rPr lang="en-AU" sz="2400" dirty="0"/>
              <a:t> said that there were some </a:t>
            </a:r>
            <a:r>
              <a:rPr lang="en-AU" sz="2400" b="1" dirty="0"/>
              <a:t>negative particles</a:t>
            </a:r>
            <a:r>
              <a:rPr lang="en-AU" sz="2400" dirty="0"/>
              <a:t> within the atom, which would slightly attract the positive alpha particles.</a:t>
            </a:r>
          </a:p>
          <a:p>
            <a:endParaRPr lang="en-AU" dirty="0"/>
          </a:p>
        </p:txBody>
      </p:sp>
      <p:pic>
        <p:nvPicPr>
          <p:cNvPr id="4" name="dNp-vP17as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61100" y="2180496"/>
            <a:ext cx="5719118" cy="321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Rutherford’s results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85344"/>
              </p:ext>
            </p:extLst>
          </p:nvPr>
        </p:nvGraphicFramePr>
        <p:xfrm>
          <a:off x="2524124" y="3163094"/>
          <a:ext cx="7737475" cy="1714500"/>
        </p:xfrm>
        <a:graphic>
          <a:graphicData uri="http://schemas.openxmlformats.org/drawingml/2006/table">
            <a:tbl>
              <a:tblPr/>
              <a:tblGrid>
                <a:gridCol w="515832">
                  <a:extLst>
                    <a:ext uri="{9D8B030D-6E8A-4147-A177-3AD203B41FA5}">
                      <a16:colId xmlns:a16="http://schemas.microsoft.com/office/drawing/2014/main" val="175666409"/>
                    </a:ext>
                  </a:extLst>
                </a:gridCol>
                <a:gridCol w="7221643">
                  <a:extLst>
                    <a:ext uri="{9D8B030D-6E8A-4147-A177-3AD203B41FA5}">
                      <a16:colId xmlns:a16="http://schemas.microsoft.com/office/drawing/2014/main" val="1067502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Most of the particles went </a:t>
                      </a:r>
                      <a:r>
                        <a:rPr lang="en-AU" b="1">
                          <a:effectLst/>
                        </a:rPr>
                        <a:t>straight through</a:t>
                      </a:r>
                      <a:r>
                        <a:rPr lang="en-AU">
                          <a:effectLst/>
                        </a:rPr>
                        <a:t> the gold foil and were </a:t>
                      </a:r>
                      <a:r>
                        <a:rPr lang="en-AU" b="1">
                          <a:effectLst/>
                        </a:rPr>
                        <a:t>not</a:t>
                      </a:r>
                      <a:r>
                        <a:rPr lang="en-AU">
                          <a:effectLst/>
                        </a:rPr>
                        <a:t> deflected. This was </a:t>
                      </a:r>
                      <a:r>
                        <a:rPr lang="en-AU" b="1">
                          <a:solidFill>
                            <a:srgbClr val="0066CC"/>
                          </a:solidFill>
                          <a:effectLst/>
                        </a:rPr>
                        <a:t>expected</a:t>
                      </a:r>
                      <a:r>
                        <a:rPr lang="en-AU">
                          <a:effectLst/>
                        </a:rPr>
                        <a:t> based on Thomson's model.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40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Some of the particles were deflected at </a:t>
                      </a:r>
                      <a:r>
                        <a:rPr lang="en-AU" b="1" dirty="0">
                          <a:effectLst/>
                        </a:rPr>
                        <a:t>small</a:t>
                      </a:r>
                      <a:r>
                        <a:rPr lang="en-AU" dirty="0">
                          <a:effectLst/>
                        </a:rPr>
                        <a:t> angles. The angles were </a:t>
                      </a:r>
                      <a:r>
                        <a:rPr lang="en-AU" b="1" dirty="0">
                          <a:solidFill>
                            <a:srgbClr val="F30277"/>
                          </a:solidFill>
                          <a:effectLst/>
                        </a:rPr>
                        <a:t>greater than expected.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405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A few particles went almost </a:t>
                      </a:r>
                      <a:r>
                        <a:rPr lang="en-AU" b="1" dirty="0">
                          <a:effectLst/>
                        </a:rPr>
                        <a:t>backwards</a:t>
                      </a:r>
                      <a:r>
                        <a:rPr lang="en-AU" dirty="0">
                          <a:effectLst/>
                        </a:rPr>
                        <a:t>. This was a </a:t>
                      </a:r>
                      <a:r>
                        <a:rPr lang="en-AU" b="1" dirty="0">
                          <a:solidFill>
                            <a:srgbClr val="FEB900"/>
                          </a:solidFill>
                          <a:effectLst/>
                        </a:rPr>
                        <a:t>huge surprise!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17956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427288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summarise Rutherford's results: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25577"/>
              </p:ext>
            </p:extLst>
          </p:nvPr>
        </p:nvGraphicFramePr>
        <p:xfrm>
          <a:off x="2524125" y="3240088"/>
          <a:ext cx="7143750" cy="24765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3808492425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3359113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0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</a:rPr>
                        <a:t>Most of the particles went </a:t>
                      </a:r>
                      <a:r>
                        <a:rPr lang="en-AU" sz="2000" b="1">
                          <a:effectLst/>
                        </a:rPr>
                        <a:t>straight through</a:t>
                      </a:r>
                      <a:r>
                        <a:rPr lang="en-AU" sz="2000">
                          <a:effectLst/>
                        </a:rPr>
                        <a:t> the gold foil and were </a:t>
                      </a:r>
                      <a:r>
                        <a:rPr lang="en-AU" sz="2000" b="1">
                          <a:effectLst/>
                        </a:rPr>
                        <a:t>not</a:t>
                      </a:r>
                      <a:r>
                        <a:rPr lang="en-AU" sz="2000">
                          <a:effectLst/>
                        </a:rPr>
                        <a:t> deflected. This was </a:t>
                      </a:r>
                      <a:r>
                        <a:rPr lang="en-AU" sz="2000" b="1">
                          <a:solidFill>
                            <a:srgbClr val="0066CC"/>
                          </a:solidFill>
                          <a:effectLst/>
                        </a:rPr>
                        <a:t>expected</a:t>
                      </a:r>
                      <a:r>
                        <a:rPr lang="en-AU" sz="2000">
                          <a:effectLst/>
                        </a:rPr>
                        <a:t> based on Thomson's model.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56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0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Some of the particles were deflected at </a:t>
                      </a:r>
                      <a:r>
                        <a:rPr lang="en-AU" sz="2000" b="1" dirty="0">
                          <a:effectLst/>
                        </a:rPr>
                        <a:t>small</a:t>
                      </a:r>
                      <a:r>
                        <a:rPr lang="en-AU" sz="2000" dirty="0">
                          <a:effectLst/>
                        </a:rPr>
                        <a:t> angles. The angles were </a:t>
                      </a:r>
                      <a:r>
                        <a:rPr lang="en-AU" sz="2000" b="1" dirty="0">
                          <a:solidFill>
                            <a:srgbClr val="F30277"/>
                          </a:solidFill>
                          <a:effectLst/>
                        </a:rPr>
                        <a:t>greater than expected.</a:t>
                      </a:r>
                      <a:endParaRPr lang="en-AU" sz="20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7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0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A few particles went almost </a:t>
                      </a:r>
                      <a:r>
                        <a:rPr lang="en-AU" sz="2000" b="1" dirty="0">
                          <a:effectLst/>
                        </a:rPr>
                        <a:t>backwards</a:t>
                      </a:r>
                      <a:r>
                        <a:rPr lang="en-AU" sz="2000" dirty="0">
                          <a:effectLst/>
                        </a:rPr>
                        <a:t>. This was a </a:t>
                      </a:r>
                      <a:r>
                        <a:rPr lang="en-AU" sz="2000" b="1" dirty="0">
                          <a:solidFill>
                            <a:srgbClr val="FEB900"/>
                          </a:solidFill>
                          <a:effectLst/>
                        </a:rPr>
                        <a:t>huge surprise!</a:t>
                      </a:r>
                      <a:endParaRPr lang="en-AU" sz="20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184500"/>
                  </a:ext>
                </a:extLst>
              </a:tr>
            </a:tbl>
          </a:graphicData>
        </a:graphic>
      </p:graphicFrame>
      <p:pic>
        <p:nvPicPr>
          <p:cNvPr id="2051" name="Picture 3" descr="https://www.educationperfect.com/media/content/Science/1473300030.402441g/1473299986652-8706889999107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" y="3591719"/>
            <a:ext cx="23622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0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Rutherford’s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66900"/>
            <a:ext cx="7750007" cy="4864100"/>
          </a:xfrm>
        </p:spPr>
        <p:txBody>
          <a:bodyPr>
            <a:noAutofit/>
          </a:bodyPr>
          <a:lstStyle/>
          <a:p>
            <a:r>
              <a:rPr lang="en-AU" sz="2000" b="1" dirty="0"/>
              <a:t>Rutherford used his results to make a new model of the atom.</a:t>
            </a:r>
          </a:p>
          <a:p>
            <a:pPr marL="0" indent="0">
              <a:buNone/>
            </a:pPr>
            <a:r>
              <a:rPr lang="en-AU" sz="2000" dirty="0"/>
              <a:t> </a:t>
            </a:r>
          </a:p>
          <a:p>
            <a:r>
              <a:rPr lang="en-AU" sz="2000" dirty="0"/>
              <a:t>This model was </a:t>
            </a:r>
            <a:r>
              <a:rPr lang="en-AU" sz="2000" b="1" dirty="0"/>
              <a:t>mainly empty space.</a:t>
            </a:r>
            <a:r>
              <a:rPr lang="en-AU" sz="2000" dirty="0"/>
              <a:t> This accounted for the alpha particles that were </a:t>
            </a:r>
            <a:r>
              <a:rPr lang="en-AU" sz="2000" b="1" dirty="0"/>
              <a:t>not deflected.</a:t>
            </a:r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Rutherford's model had a </a:t>
            </a:r>
            <a:r>
              <a:rPr lang="en-AU" sz="2000" b="1" dirty="0"/>
              <a:t>dense, positive core.</a:t>
            </a:r>
            <a:r>
              <a:rPr lang="en-AU" sz="2000" dirty="0"/>
              <a:t> This core had to be positive to account for the alpha particles that were </a:t>
            </a:r>
            <a:r>
              <a:rPr lang="en-AU" sz="2000" b="1" dirty="0"/>
              <a:t>deflected.</a:t>
            </a:r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The core, which Rutherford called the </a:t>
            </a:r>
            <a:r>
              <a:rPr lang="en-AU" sz="2000" b="1" dirty="0"/>
              <a:t>nucleus,</a:t>
            </a:r>
            <a:r>
              <a:rPr lang="en-AU" sz="2000" dirty="0"/>
              <a:t> had to be extremely dense to account for the </a:t>
            </a:r>
            <a:r>
              <a:rPr lang="en-AU" sz="2000" b="1" dirty="0"/>
              <a:t>backscattered</a:t>
            </a:r>
            <a:r>
              <a:rPr lang="en-AU" sz="2000" dirty="0"/>
              <a:t> particles.</a:t>
            </a:r>
          </a:p>
          <a:p>
            <a:pPr marL="0" indent="0">
              <a:buNone/>
            </a:pPr>
            <a:r>
              <a:rPr lang="en-AU" sz="1200" dirty="0"/>
              <a:t/>
            </a:r>
            <a:br>
              <a:rPr lang="en-AU" sz="1200" dirty="0"/>
            </a:br>
            <a:endParaRPr lang="en-AU" sz="1200" dirty="0"/>
          </a:p>
        </p:txBody>
      </p:sp>
      <p:pic>
        <p:nvPicPr>
          <p:cNvPr id="3074" name="Picture 2" descr="https://www.educationperfect.com/Images/Content/Science/1403398456206-179658857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199" y="2200275"/>
            <a:ext cx="33909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Flaws on Rutherford’s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45704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Rutherford's atomic model of negative electrons orbiting a positive, dense nucleus raised questions about how the electrons remained in orbit.</a:t>
            </a:r>
          </a:p>
          <a:p>
            <a:endParaRPr lang="en-AU" sz="2400" dirty="0"/>
          </a:p>
          <a:p>
            <a:r>
              <a:rPr lang="en-AU" sz="2400" dirty="0"/>
              <a:t>For example, </a:t>
            </a:r>
            <a:r>
              <a:rPr lang="en-AU" sz="2400" b="1" dirty="0"/>
              <a:t>Maxwell's Equations</a:t>
            </a:r>
            <a:r>
              <a:rPr lang="en-AU" sz="2400" dirty="0"/>
              <a:t> said that electrons orbiting the nucleus must </a:t>
            </a:r>
            <a:r>
              <a:rPr lang="en-AU" sz="2400" b="1" dirty="0"/>
              <a:t>rapidly lose energy.</a:t>
            </a:r>
            <a:r>
              <a:rPr lang="en-AU" sz="2400" dirty="0"/>
              <a:t> This would cause them to </a:t>
            </a:r>
            <a:r>
              <a:rPr lang="en-AU" sz="2400" b="1" dirty="0"/>
              <a:t>lose speed</a:t>
            </a:r>
            <a:r>
              <a:rPr lang="en-AU" sz="2400" dirty="0"/>
              <a:t> and fall into the </a:t>
            </a:r>
            <a:r>
              <a:rPr lang="en-AU" sz="2400" b="1" dirty="0"/>
              <a:t>nucleus</a:t>
            </a:r>
            <a:r>
              <a:rPr lang="en-AU" sz="2400" dirty="0"/>
              <a:t> in about a billionth of a second.</a:t>
            </a:r>
          </a:p>
          <a:p>
            <a:endParaRPr lang="en-AU" sz="2400" dirty="0"/>
          </a:p>
          <a:p>
            <a:r>
              <a:rPr lang="en-AU" sz="2400" dirty="0"/>
              <a:t>This obviously doesn't occur, so Rutherford's original model could not be correct. Luckily, </a:t>
            </a:r>
            <a:r>
              <a:rPr lang="en-AU" sz="2400" b="1" dirty="0"/>
              <a:t>Bohr</a:t>
            </a:r>
            <a:r>
              <a:rPr lang="en-AU" sz="2400" dirty="0"/>
              <a:t> would use </a:t>
            </a:r>
            <a:r>
              <a:rPr lang="en-AU" sz="2400" b="1" dirty="0"/>
              <a:t>quantum physics</a:t>
            </a:r>
            <a:r>
              <a:rPr lang="en-AU" sz="2400" dirty="0"/>
              <a:t> to refine it into a model which accounted for this.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1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Rutherford-</a:t>
            </a:r>
            <a:r>
              <a:rPr lang="en-AU" dirty="0" err="1" smtClean="0"/>
              <a:t>bohr</a:t>
            </a:r>
            <a:r>
              <a:rPr lang="en-AU" dirty="0" smtClean="0"/>
              <a:t>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4537999"/>
          </a:xfrm>
        </p:spPr>
        <p:txBody>
          <a:bodyPr/>
          <a:lstStyle/>
          <a:p>
            <a:r>
              <a:rPr lang="en-AU" sz="2400" b="1" dirty="0"/>
              <a:t>Niels Bohr proposed a new atomic model which improved on Rutherford's model.</a:t>
            </a:r>
          </a:p>
          <a:p>
            <a:endParaRPr lang="en-AU" sz="2400" dirty="0"/>
          </a:p>
          <a:p>
            <a:r>
              <a:rPr lang="en-AU" sz="2400" dirty="0"/>
              <a:t>We call this the </a:t>
            </a:r>
            <a:r>
              <a:rPr lang="en-AU" sz="2400" b="1" dirty="0"/>
              <a:t>Rutherford-Bohr Model.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Bohr proposed that electrons existed in </a:t>
            </a:r>
            <a:r>
              <a:rPr lang="en-AU" sz="2400" b="1" dirty="0"/>
              <a:t>energy states</a:t>
            </a:r>
            <a:r>
              <a:rPr lang="en-AU" sz="2400" dirty="0"/>
              <a:t>. This means that they can only have </a:t>
            </a:r>
            <a:r>
              <a:rPr lang="en-AU" sz="2400" b="1" dirty="0"/>
              <a:t>certain amounts of energy.</a:t>
            </a:r>
            <a:r>
              <a:rPr lang="en-AU" sz="2400" dirty="0"/>
              <a:t> When electrons are in their energy states, called their </a:t>
            </a:r>
            <a:r>
              <a:rPr lang="en-AU" sz="2400" b="1" dirty="0"/>
              <a:t>orbitals,</a:t>
            </a:r>
            <a:r>
              <a:rPr lang="en-AU" sz="2400" dirty="0"/>
              <a:t> they would </a:t>
            </a:r>
            <a:r>
              <a:rPr lang="en-AU" sz="2400" b="1" dirty="0" smtClean="0"/>
              <a:t>not </a:t>
            </a:r>
            <a:r>
              <a:rPr lang="en-AU" sz="2400" dirty="0" smtClean="0"/>
              <a:t>lose </a:t>
            </a:r>
            <a:r>
              <a:rPr lang="en-AU" sz="2400" dirty="0"/>
              <a:t>energy.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343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 Energy levels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92" y="1715956"/>
            <a:ext cx="11029615" cy="3678303"/>
          </a:xfrm>
        </p:spPr>
        <p:txBody>
          <a:bodyPr/>
          <a:lstStyle/>
          <a:p>
            <a:r>
              <a:rPr lang="en-AU" sz="2400" dirty="0"/>
              <a:t>They </a:t>
            </a:r>
            <a:r>
              <a:rPr lang="en-AU" sz="2400" b="1" dirty="0"/>
              <a:t>gain</a:t>
            </a:r>
            <a:r>
              <a:rPr lang="en-AU" sz="2400" dirty="0"/>
              <a:t> or </a:t>
            </a:r>
            <a:r>
              <a:rPr lang="en-AU" sz="2400" b="1" dirty="0"/>
              <a:t>lose</a:t>
            </a:r>
            <a:r>
              <a:rPr lang="en-AU" sz="2400" dirty="0"/>
              <a:t> certain amounts of </a:t>
            </a:r>
            <a:r>
              <a:rPr lang="en-AU" sz="2400" b="1" dirty="0"/>
              <a:t>energy</a:t>
            </a:r>
            <a:r>
              <a:rPr lang="en-AU" sz="2400" dirty="0"/>
              <a:t> to move between these energy levels, which we call </a:t>
            </a:r>
            <a:r>
              <a:rPr lang="en-AU" sz="2400" b="1" dirty="0"/>
              <a:t>orbitals</a:t>
            </a:r>
            <a:r>
              <a:rPr lang="en-AU" sz="2400" dirty="0"/>
              <a:t>.</a:t>
            </a:r>
          </a:p>
          <a:p>
            <a:endParaRPr lang="en-AU" sz="2400" dirty="0"/>
          </a:p>
          <a:p>
            <a:r>
              <a:rPr lang="en-AU" sz="2400" dirty="0"/>
              <a:t>Electrons in the </a:t>
            </a:r>
            <a:r>
              <a:rPr lang="en-AU" sz="2400" b="1" dirty="0"/>
              <a:t>lowest</a:t>
            </a:r>
            <a:r>
              <a:rPr lang="en-AU" sz="2400" dirty="0"/>
              <a:t> energy level have the </a:t>
            </a:r>
            <a:r>
              <a:rPr lang="en-AU" sz="2400" u="sng" dirty="0"/>
              <a:t>least possible amount of energy</a:t>
            </a:r>
            <a:r>
              <a:rPr lang="en-AU" sz="2400" dirty="0"/>
              <a:t>. Electrons in </a:t>
            </a:r>
            <a:r>
              <a:rPr lang="en-AU" sz="2400" b="1" dirty="0"/>
              <a:t>higher</a:t>
            </a:r>
            <a:r>
              <a:rPr lang="en-AU" sz="2400" dirty="0"/>
              <a:t> energy levels have </a:t>
            </a:r>
            <a:r>
              <a:rPr lang="en-AU" sz="2400" u="sng" dirty="0"/>
              <a:t>more energy</a:t>
            </a:r>
            <a:r>
              <a:rPr lang="en-AU" sz="2400" dirty="0" smtClean="0"/>
              <a:t>.</a:t>
            </a:r>
          </a:p>
          <a:p>
            <a:r>
              <a:rPr lang="en-AU" sz="2400" dirty="0"/>
              <a:t>A </a:t>
            </a:r>
            <a:r>
              <a:rPr lang="en-AU" sz="2400" b="1" dirty="0"/>
              <a:t>photon</a:t>
            </a:r>
            <a:r>
              <a:rPr lang="en-AU" sz="2400" dirty="0"/>
              <a:t> is emitted when an electron goes to an orbital with a </a:t>
            </a:r>
            <a:r>
              <a:rPr lang="en-AU" sz="2400" b="1" dirty="0"/>
              <a:t>lower energy </a:t>
            </a:r>
            <a:r>
              <a:rPr lang="en-AU" b="1" dirty="0"/>
              <a:t>level</a:t>
            </a:r>
            <a:r>
              <a:rPr lang="en-AU" dirty="0"/>
              <a:t>.</a:t>
            </a:r>
            <a:endParaRPr lang="en-AU" sz="2400" dirty="0"/>
          </a:p>
          <a:p>
            <a:endParaRPr lang="en-AU" dirty="0"/>
          </a:p>
        </p:txBody>
      </p:sp>
      <p:pic>
        <p:nvPicPr>
          <p:cNvPr id="4098" name="Picture 2" descr="https://www.educationperfect.com/media/content/Science/1522877131.84441g/1522877132961-235381801312666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19792"/>
            <a:ext cx="2959832" cy="203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3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Nuclear Atom &amp; Radiation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3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of the Rutherford-</a:t>
            </a:r>
            <a:r>
              <a:rPr lang="en-AU" dirty="0" err="1" smtClean="0"/>
              <a:t>bohr</a:t>
            </a:r>
            <a:r>
              <a:rPr lang="en-AU" dirty="0" smtClean="0"/>
              <a:t>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7559508" cy="1972404"/>
          </a:xfrm>
        </p:spPr>
        <p:txBody>
          <a:bodyPr>
            <a:normAutofit/>
          </a:bodyPr>
          <a:lstStyle/>
          <a:p>
            <a:r>
              <a:rPr lang="en-AU" sz="2400" dirty="0"/>
              <a:t>Electrons are in orbitals which correspond to energy states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There is a dense, positive nucleus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Most of the atom is empty space.</a:t>
            </a:r>
          </a:p>
        </p:txBody>
      </p:sp>
      <p:pic>
        <p:nvPicPr>
          <p:cNvPr id="5122" name="Picture 2" descr="https://www.educationperfect.com/media/content/Science/1420661911.781091g/1420661912063-39416514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180497"/>
            <a:ext cx="4762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9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Atomic Numbers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4432300"/>
            <a:ext cx="11029615" cy="2213899"/>
          </a:xfrm>
        </p:spPr>
        <p:txBody>
          <a:bodyPr/>
          <a:lstStyle/>
          <a:p>
            <a:r>
              <a:rPr lang="en-AU" sz="2400" b="1" dirty="0"/>
              <a:t>The atomic number of an atom is how many protons the nucleus has.</a:t>
            </a:r>
          </a:p>
          <a:p>
            <a:endParaRPr lang="en-AU" sz="2400" dirty="0"/>
          </a:p>
          <a:p>
            <a:r>
              <a:rPr lang="en-AU" sz="2400" dirty="0"/>
              <a:t>This is what defines an</a:t>
            </a:r>
            <a:r>
              <a:rPr lang="en-AU" sz="2400" b="1" dirty="0"/>
              <a:t> element!</a:t>
            </a:r>
            <a:r>
              <a:rPr lang="en-AU" sz="2400" dirty="0"/>
              <a:t> If an atom has 1 proton it is hydrogen, if it has 8 protons it is oxygen and if it has 94 protons it is plutonium.</a:t>
            </a:r>
          </a:p>
          <a:p>
            <a:endParaRPr lang="en-AU" dirty="0"/>
          </a:p>
        </p:txBody>
      </p:sp>
      <p:pic>
        <p:nvPicPr>
          <p:cNvPr id="6146" name="Picture 2" descr="https://www.educationperfect.com/media/content/Science/1424900012.103741g/1424900014013-65306470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850165"/>
            <a:ext cx="38004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Neutral atoms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188304"/>
          </a:xfrm>
        </p:spPr>
        <p:txBody>
          <a:bodyPr/>
          <a:lstStyle/>
          <a:p>
            <a:r>
              <a:rPr lang="en-AU" sz="2400" b="1" dirty="0"/>
              <a:t>Atoms are neutral.</a:t>
            </a:r>
          </a:p>
          <a:p>
            <a:endParaRPr lang="en-AU" sz="2400" dirty="0"/>
          </a:p>
          <a:p>
            <a:r>
              <a:rPr lang="en-AU" sz="2400" dirty="0"/>
              <a:t>They have the same amount of electrons as protons, so the </a:t>
            </a:r>
            <a:r>
              <a:rPr lang="en-AU" sz="2400" b="1" dirty="0"/>
              <a:t>atomic number</a:t>
            </a:r>
            <a:r>
              <a:rPr lang="en-AU" sz="2400" dirty="0"/>
              <a:t> of an atom is also how many </a:t>
            </a:r>
            <a:r>
              <a:rPr lang="en-AU" sz="2400" b="1" dirty="0"/>
              <a:t>electrons</a:t>
            </a:r>
            <a:r>
              <a:rPr lang="en-AU" sz="2400" dirty="0"/>
              <a:t> it has.</a:t>
            </a:r>
          </a:p>
          <a:p>
            <a:endParaRPr lang="en-AU" dirty="0"/>
          </a:p>
        </p:txBody>
      </p:sp>
      <p:pic>
        <p:nvPicPr>
          <p:cNvPr id="7170" name="Picture 2" descr="https://www.educationperfect.com/media/content/Science/1418940920.320531g/1418940896085-4951448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42799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62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Mass number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93" y="2320196"/>
            <a:ext cx="8004007" cy="4321903"/>
          </a:xfrm>
        </p:spPr>
        <p:txBody>
          <a:bodyPr>
            <a:normAutofit/>
          </a:bodyPr>
          <a:lstStyle/>
          <a:p>
            <a:r>
              <a:rPr lang="en-AU" sz="2400" b="1" dirty="0"/>
              <a:t>The mass number is the mass of one atom of an element.</a:t>
            </a:r>
          </a:p>
          <a:p>
            <a:endParaRPr lang="en-AU" sz="2400" dirty="0"/>
          </a:p>
          <a:p>
            <a:r>
              <a:rPr lang="en-AU" sz="2400" dirty="0"/>
              <a:t>It is the </a:t>
            </a:r>
            <a:r>
              <a:rPr lang="en-AU" sz="2400" b="1" dirty="0"/>
              <a:t>number of protons plus the number of neutrons</a:t>
            </a:r>
            <a:r>
              <a:rPr lang="en-AU" sz="2400" dirty="0"/>
              <a:t> in the nucleus of the atom.</a:t>
            </a:r>
          </a:p>
          <a:p>
            <a:endParaRPr lang="en-AU" sz="2400" dirty="0"/>
          </a:p>
          <a:p>
            <a:r>
              <a:rPr lang="en-AU" sz="2400" dirty="0"/>
              <a:t>Electrons are not considered when calculating the mass number because their mass is </a:t>
            </a:r>
            <a:r>
              <a:rPr lang="en-AU" sz="2400" b="1" dirty="0"/>
              <a:t>so small</a:t>
            </a:r>
            <a:r>
              <a:rPr lang="en-AU" sz="2400" dirty="0"/>
              <a:t> compared to protons and neutrons.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8194" name="Picture 2" descr="https://www.educationperfect.com/media/content/Science/1440130070.273911g/1440130066899-102673255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98" y="2832100"/>
            <a:ext cx="4683739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7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YKZv9bsFD3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200" y="117475"/>
            <a:ext cx="11811000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neutrons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042504"/>
          </a:xfrm>
        </p:spPr>
        <p:txBody>
          <a:bodyPr>
            <a:normAutofit/>
          </a:bodyPr>
          <a:lstStyle/>
          <a:p>
            <a:r>
              <a:rPr lang="en-AU" sz="2600" b="1" dirty="0"/>
              <a:t>To find the number of neutrons in an atom, subtract the atomic number from the mass number:</a:t>
            </a:r>
          </a:p>
          <a:p>
            <a:pPr marL="0" indent="0">
              <a:buNone/>
            </a:pPr>
            <a:r>
              <a:rPr lang="en-AU" sz="2600" dirty="0"/>
              <a:t> </a:t>
            </a:r>
          </a:p>
          <a:p>
            <a:r>
              <a:rPr lang="en-AU" sz="2600" b="1" dirty="0"/>
              <a:t>mass number - atomic number = number of neutrons</a:t>
            </a:r>
            <a:r>
              <a:rPr lang="en-AU" sz="2600" dirty="0"/>
              <a:t>​</a:t>
            </a:r>
          </a:p>
          <a:p>
            <a:endParaRPr lang="en-AU" sz="2600" dirty="0"/>
          </a:p>
          <a:p>
            <a:r>
              <a:rPr lang="en-AU" sz="2600" dirty="0"/>
              <a:t>For example, the </a:t>
            </a:r>
            <a:r>
              <a:rPr lang="en-AU" sz="2600" b="1" dirty="0"/>
              <a:t>mass number</a:t>
            </a:r>
            <a:r>
              <a:rPr lang="en-AU" sz="2600" dirty="0"/>
              <a:t> (number of protons + neutrons) of one form of hydrogen could be </a:t>
            </a:r>
            <a:r>
              <a:rPr lang="en-AU" sz="2600" b="1" dirty="0"/>
              <a:t>2</a:t>
            </a:r>
            <a:r>
              <a:rPr lang="en-AU" sz="2600" dirty="0"/>
              <a:t>, and the </a:t>
            </a:r>
            <a:r>
              <a:rPr lang="en-AU" sz="2600" b="1" dirty="0"/>
              <a:t>atomic number</a:t>
            </a:r>
            <a:r>
              <a:rPr lang="en-AU" sz="2600" dirty="0"/>
              <a:t> (number of protons) is </a:t>
            </a:r>
            <a:r>
              <a:rPr lang="en-AU" sz="2600" b="1" dirty="0"/>
              <a:t>1</a:t>
            </a:r>
            <a:r>
              <a:rPr lang="en-AU" sz="2600" dirty="0"/>
              <a:t>. Therefore the number of </a:t>
            </a:r>
            <a:r>
              <a:rPr lang="en-AU" sz="2600" b="1" dirty="0"/>
              <a:t>neutrons</a:t>
            </a:r>
            <a:r>
              <a:rPr lang="en-AU" sz="2600" dirty="0"/>
              <a:t> in this hydrogen atom is 2−1=1</a:t>
            </a:r>
            <a:r>
              <a:rPr lang="en-AU" sz="2600" dirty="0" smtClean="0"/>
              <a:t>.</a:t>
            </a:r>
            <a:endParaRPr lang="en-AU" sz="19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0060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218" name="Picture 2" descr="https://www.educationperfect.com/media/content/Science/1525300564.451691g/1525300563547-411304081673847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2" y="2252693"/>
            <a:ext cx="10986734" cy="353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6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21696"/>
            <a:ext cx="11029615" cy="3678303"/>
          </a:xfrm>
        </p:spPr>
        <p:txBody>
          <a:bodyPr/>
          <a:lstStyle/>
          <a:p>
            <a:r>
              <a:rPr lang="en-AU" sz="2800" b="1" dirty="0"/>
              <a:t>Nuclides </a:t>
            </a:r>
            <a:r>
              <a:rPr lang="en-AU" sz="2800" dirty="0"/>
              <a:t>are defined as the range of atomic nuclei associated with a particular atom, which is defined by the atomic number and the various isotopes of that atom as identified by the mass number.</a:t>
            </a:r>
          </a:p>
          <a:p>
            <a:endParaRPr lang="en-AU" sz="2800" dirty="0"/>
          </a:p>
          <a:p>
            <a:r>
              <a:rPr lang="en-AU" sz="2800" dirty="0"/>
              <a:t>For example hydrogen can have the following nuclides: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42" name="Picture 2" descr="https://www.educationperfect.com/media/content/Science/1449615838.142061g/1449615850589-251828309966150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4423346"/>
            <a:ext cx="5292725" cy="243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38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Organising nuclides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292" y="1209056"/>
            <a:ext cx="11029615" cy="3678303"/>
          </a:xfrm>
        </p:spPr>
        <p:txBody>
          <a:bodyPr/>
          <a:lstStyle/>
          <a:p>
            <a:r>
              <a:rPr lang="en-AU" sz="2400" dirty="0"/>
              <a:t>We organise atoms into groups based on the number of </a:t>
            </a:r>
            <a:r>
              <a:rPr lang="en-AU" sz="2400" b="1" dirty="0"/>
              <a:t>protons</a:t>
            </a:r>
            <a:r>
              <a:rPr lang="en-AU" sz="2400" dirty="0"/>
              <a:t> and </a:t>
            </a:r>
            <a:r>
              <a:rPr lang="en-AU" sz="2400" b="1" dirty="0"/>
              <a:t>neutrons</a:t>
            </a:r>
            <a:r>
              <a:rPr lang="en-AU" sz="2400" dirty="0"/>
              <a:t>, and </a:t>
            </a:r>
            <a:r>
              <a:rPr lang="en-AU" sz="2400" b="1" dirty="0"/>
              <a:t>energy level</a:t>
            </a:r>
            <a:r>
              <a:rPr lang="en-AU" sz="2400" dirty="0"/>
              <a:t> of electrons.</a:t>
            </a:r>
          </a:p>
          <a:p>
            <a:endParaRPr lang="en-AU" sz="2400" dirty="0"/>
          </a:p>
          <a:p>
            <a:r>
              <a:rPr lang="en-AU" sz="2400" dirty="0"/>
              <a:t>There are several different </a:t>
            </a:r>
            <a:r>
              <a:rPr lang="en-AU" sz="2400" b="1" dirty="0"/>
              <a:t>nuclide families</a:t>
            </a:r>
            <a:r>
              <a:rPr lang="en-AU" sz="2400" dirty="0"/>
              <a:t> that we can organise atoms into.</a:t>
            </a:r>
          </a:p>
          <a:p>
            <a:endParaRPr lang="en-AU" dirty="0"/>
          </a:p>
        </p:txBody>
      </p:sp>
      <p:pic>
        <p:nvPicPr>
          <p:cNvPr id="11266" name="Picture 2" descr="https://www.educationperfect.com/media/content/1439852135.238241g/1439852131920-188064252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099" y="3677244"/>
            <a:ext cx="5654675" cy="318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19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Nuclide Families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2" y="1405796"/>
            <a:ext cx="8054807" cy="56427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Isotopes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all have the same number of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protons,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but vary in numbers of </a:t>
            </a:r>
            <a:r>
              <a:rPr lang="en-AU" sz="2400" b="1" dirty="0">
                <a:solidFill>
                  <a:srgbClr val="9400D3"/>
                </a:solidFill>
                <a:latin typeface="Arial" panose="020B0604020202020204" pitchFamily="34" charset="0"/>
              </a:rPr>
              <a:t>neutrons.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571A98"/>
                </a:solidFill>
                <a:latin typeface="Arial" panose="020B0604020202020204" pitchFamily="34" charset="0"/>
              </a:rPr>
              <a:t>Isobars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all have the same </a:t>
            </a:r>
            <a:r>
              <a:rPr lang="en-AU" sz="2400" b="1" dirty="0">
                <a:solidFill>
                  <a:srgbClr val="571A98"/>
                </a:solidFill>
                <a:latin typeface="Arial" panose="020B0604020202020204" pitchFamily="34" charset="0"/>
              </a:rPr>
              <a:t>mass number.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This does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not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necessarily mean that they have the same number of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protons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neutrons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9400D3"/>
                </a:solidFill>
                <a:latin typeface="Arial" panose="020B0604020202020204" pitchFamily="34" charset="0"/>
              </a:rPr>
              <a:t>Isotones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have the same number of </a:t>
            </a:r>
            <a:r>
              <a:rPr lang="en-AU" sz="2400" b="1" dirty="0">
                <a:solidFill>
                  <a:srgbClr val="9400D3"/>
                </a:solidFill>
                <a:latin typeface="Arial" panose="020B0604020202020204" pitchFamily="34" charset="0"/>
              </a:rPr>
              <a:t>neutrons.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dirty="0">
                <a:solidFill>
                  <a:srgbClr val="64B131"/>
                </a:solidFill>
                <a:latin typeface="Arial" panose="020B0604020202020204" pitchFamily="34" charset="0"/>
              </a:rPr>
              <a:t>Nuclear isomers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have the same number of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protons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neutrons,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but have different </a:t>
            </a:r>
            <a:r>
              <a:rPr lang="en-AU" sz="2400" b="1" dirty="0">
                <a:solidFill>
                  <a:srgbClr val="64B131"/>
                </a:solidFill>
                <a:latin typeface="Arial" panose="020B0604020202020204" pitchFamily="34" charset="0"/>
              </a:rPr>
              <a:t>energy states.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2290" name="Picture 2" descr="https://www.educationperfect.com/media/content/Science/1441839450.688511g/1441839461214-19016731460598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532" y="2215486"/>
            <a:ext cx="38004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6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Intentions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81192" y="1992343"/>
            <a:ext cx="11382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Differentiate </a:t>
            </a:r>
            <a:r>
              <a:rPr lang="en-AU" sz="2400" dirty="0"/>
              <a:t>between ionising and non-ionising </a:t>
            </a:r>
            <a:r>
              <a:rPr lang="en-AU" sz="2400" dirty="0" smtClean="0"/>
              <a:t>radiation.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Understand the concept of background radiation.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Outline </a:t>
            </a:r>
            <a:r>
              <a:rPr lang="en-AU" sz="2400" dirty="0"/>
              <a:t>Rutherford's model of the atom.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Describe </a:t>
            </a:r>
            <a:r>
              <a:rPr lang="en-AU" sz="2400" dirty="0"/>
              <a:t>the experiments carried out by Rutherford to study atomic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Understand </a:t>
            </a:r>
            <a:r>
              <a:rPr lang="en-AU" sz="2400" dirty="0"/>
              <a:t>the development of the Rutherford-Bohr atomic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Describe </a:t>
            </a:r>
            <a:r>
              <a:rPr lang="en-AU" sz="2400" dirty="0"/>
              <a:t>the arrangement of electrons in terms of orbitals.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Define </a:t>
            </a:r>
            <a:r>
              <a:rPr lang="en-AU" sz="2400" dirty="0"/>
              <a:t>atomic number, mass number and atomic mass.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Calculate </a:t>
            </a:r>
            <a:r>
              <a:rPr lang="en-AU" sz="2400" dirty="0"/>
              <a:t>the number of protons, neutrons and electrons in an atom from atomic number and mass.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Recall </a:t>
            </a:r>
            <a:r>
              <a:rPr lang="en-AU" sz="2400" dirty="0"/>
              <a:t>the different types of nuclide families.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Explain </a:t>
            </a:r>
            <a:r>
              <a:rPr lang="en-AU" sz="2400" dirty="0"/>
              <a:t>how an excess of protons, neutrons or mass in a nucleus can result in alpha, beta positive and beta negative decay.</a:t>
            </a:r>
          </a:p>
        </p:txBody>
      </p:sp>
    </p:spTree>
    <p:extLst>
      <p:ext uri="{BB962C8B-B14F-4D97-AF65-F5344CB8AC3E}">
        <p14:creationId xmlns:p14="http://schemas.microsoft.com/office/powerpoint/2010/main" val="1248065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Unstable nuclei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8258008" cy="4207604"/>
          </a:xfrm>
        </p:spPr>
        <p:txBody>
          <a:bodyPr>
            <a:normAutofit fontScale="92500" lnSpcReduction="20000"/>
          </a:bodyPr>
          <a:lstStyle/>
          <a:p>
            <a:r>
              <a:rPr lang="en-AU" sz="2600" b="1" dirty="0"/>
              <a:t>A nucleus is held together by strong nuclear forces.</a:t>
            </a:r>
          </a:p>
          <a:p>
            <a:endParaRPr lang="en-AU" sz="2600" dirty="0"/>
          </a:p>
          <a:p>
            <a:r>
              <a:rPr lang="en-AU" sz="2600" dirty="0"/>
              <a:t>These hold the protons and neutrons together, even though there is </a:t>
            </a:r>
            <a:r>
              <a:rPr lang="en-AU" sz="2600" b="1" dirty="0"/>
              <a:t>electrostatic repulsion</a:t>
            </a:r>
            <a:r>
              <a:rPr lang="en-AU" sz="2600" dirty="0"/>
              <a:t> between the protons.</a:t>
            </a:r>
          </a:p>
          <a:p>
            <a:endParaRPr lang="en-AU" sz="2600" dirty="0"/>
          </a:p>
          <a:p>
            <a:r>
              <a:rPr lang="en-AU" sz="2600" dirty="0"/>
              <a:t>If there is an </a:t>
            </a:r>
            <a:r>
              <a:rPr lang="en-AU" sz="2600" b="1" dirty="0"/>
              <a:t>excess of protons, neutrons or mass</a:t>
            </a:r>
            <a:r>
              <a:rPr lang="en-AU" sz="2600" dirty="0"/>
              <a:t> in a nucleus, it may be </a:t>
            </a:r>
            <a:r>
              <a:rPr lang="en-AU" sz="2600" b="1" dirty="0"/>
              <a:t>unstable.</a:t>
            </a:r>
            <a:endParaRPr lang="en-AU" sz="2600" dirty="0"/>
          </a:p>
          <a:p>
            <a:endParaRPr lang="en-AU" sz="2600" dirty="0"/>
          </a:p>
          <a:p>
            <a:r>
              <a:rPr lang="en-AU" sz="2600" dirty="0"/>
              <a:t>Unstable nuclei tend to </a:t>
            </a:r>
            <a:r>
              <a:rPr lang="en-AU" sz="2600" b="1" dirty="0"/>
              <a:t>emit radiation</a:t>
            </a:r>
            <a:r>
              <a:rPr lang="en-AU" sz="2600" dirty="0"/>
              <a:t> to become more </a:t>
            </a:r>
            <a:r>
              <a:rPr lang="en-AU" sz="2600" b="1" dirty="0"/>
              <a:t>stable.</a:t>
            </a:r>
            <a:endParaRPr lang="en-AU" sz="2600" dirty="0"/>
          </a:p>
          <a:p>
            <a:endParaRPr lang="en-AU" dirty="0"/>
          </a:p>
        </p:txBody>
      </p:sp>
      <p:pic>
        <p:nvPicPr>
          <p:cNvPr id="13314" name="Picture 2" descr="https://www.educationperfect.com/media/content/German/1449023091.639591g/1449023114252-19382155327934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525712"/>
            <a:ext cx="4572974" cy="38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4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Radioactive decay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0" y="1545496"/>
            <a:ext cx="6264107" cy="5312504"/>
          </a:xfrm>
        </p:spPr>
        <p:txBody>
          <a:bodyPr/>
          <a:lstStyle/>
          <a:p>
            <a:r>
              <a:rPr lang="en-AU" sz="2200" b="1" dirty="0"/>
              <a:t>Radioactive atoms can emit alpha, beta, or gamma radiation.</a:t>
            </a:r>
          </a:p>
          <a:p>
            <a:endParaRPr lang="en-AU" sz="2200" dirty="0"/>
          </a:p>
          <a:p>
            <a:r>
              <a:rPr lang="en-AU" sz="2200" dirty="0"/>
              <a:t>The emission of </a:t>
            </a:r>
            <a:r>
              <a:rPr lang="en-AU" sz="2200" b="1" dirty="0"/>
              <a:t>alpha</a:t>
            </a:r>
            <a:r>
              <a:rPr lang="en-AU" sz="2200" dirty="0"/>
              <a:t> and </a:t>
            </a:r>
            <a:r>
              <a:rPr lang="en-AU" sz="2200" b="1" dirty="0"/>
              <a:t>beta</a:t>
            </a:r>
            <a:r>
              <a:rPr lang="en-AU" sz="2200" dirty="0"/>
              <a:t> radiation causes the </a:t>
            </a:r>
            <a:r>
              <a:rPr lang="en-AU" sz="2200" b="1" dirty="0"/>
              <a:t>parent atom</a:t>
            </a:r>
            <a:r>
              <a:rPr lang="en-AU" sz="2200" dirty="0"/>
              <a:t> to decay into a </a:t>
            </a:r>
            <a:r>
              <a:rPr lang="en-AU" sz="2200" b="1" dirty="0"/>
              <a:t>daughter atom</a:t>
            </a:r>
            <a:r>
              <a:rPr lang="en-AU" sz="2200" dirty="0"/>
              <a:t>.</a:t>
            </a:r>
          </a:p>
          <a:p>
            <a:endParaRPr lang="en-AU" sz="2200" dirty="0"/>
          </a:p>
          <a:p>
            <a:r>
              <a:rPr lang="en-AU" sz="2200" b="1" dirty="0"/>
              <a:t>Gamma radiation does not cause atoms to decay.</a:t>
            </a:r>
            <a:r>
              <a:rPr lang="en-AU" sz="2200" dirty="0"/>
              <a:t> However, it does </a:t>
            </a:r>
            <a:r>
              <a:rPr lang="en-AU" sz="2200" b="1" dirty="0"/>
              <a:t>lower</a:t>
            </a:r>
            <a:r>
              <a:rPr lang="en-AU" sz="2200" dirty="0"/>
              <a:t> the </a:t>
            </a:r>
            <a:r>
              <a:rPr lang="en-AU" sz="2200" b="1" dirty="0"/>
              <a:t>energy level</a:t>
            </a:r>
            <a:r>
              <a:rPr lang="en-AU" sz="2200" dirty="0"/>
              <a:t> of the atom. </a:t>
            </a:r>
            <a:r>
              <a:rPr lang="en-AU" sz="2200" i="1" dirty="0"/>
              <a:t>Gamma radiation has no mass or charge, only energy.</a:t>
            </a:r>
            <a:endParaRPr lang="en-AU" sz="2200" dirty="0"/>
          </a:p>
          <a:p>
            <a:endParaRPr lang="en-AU" dirty="0"/>
          </a:p>
        </p:txBody>
      </p:sp>
      <p:pic>
        <p:nvPicPr>
          <p:cNvPr id="14338" name="Picture 2" descr="https://www.educationperfect.com/media/content/Science/1407906361029-14341982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14537"/>
            <a:ext cx="36480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568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Alpha Decay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568" y="2032001"/>
                <a:ext cx="11029615" cy="19050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sz="2400" b="1" dirty="0" smtClean="0"/>
                  <a:t>An alpha particle 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  <a:p>
                <a:r>
                  <a:rPr lang="en-AU" sz="2400" dirty="0" smtClean="0"/>
                  <a:t>This </a:t>
                </a:r>
                <a:r>
                  <a:rPr lang="en-AU" sz="2400" dirty="0"/>
                  <a:t>is because it has </a:t>
                </a:r>
                <a:r>
                  <a:rPr lang="en-AU" sz="2400" b="1" dirty="0"/>
                  <a:t>two protons,</a:t>
                </a:r>
                <a:r>
                  <a:rPr lang="en-AU" sz="2400" dirty="0"/>
                  <a:t> giving it an atomic number of 2 and a charge of 2+. It also has </a:t>
                </a:r>
                <a:r>
                  <a:rPr lang="en-AU" sz="2400" b="1" dirty="0"/>
                  <a:t>two neutrons,</a:t>
                </a:r>
                <a:r>
                  <a:rPr lang="en-AU" sz="2400" dirty="0"/>
                  <a:t> giving it a mass number of 4.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568" y="2032001"/>
                <a:ext cx="11029615" cy="1905000"/>
              </a:xfrm>
              <a:blipFill>
                <a:blip r:embed="rId2"/>
                <a:stretch>
                  <a:fillRect l="-442" t="-95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https://www.educationperfect.com/media/content/Science/1406505399290-143657768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6" y="3454400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00559" y="49993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This 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means that when a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parent nucleus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emits an alpha particle its </a:t>
            </a:r>
            <a:r>
              <a:rPr lang="en-AU" sz="2400" b="1" dirty="0">
                <a:solidFill>
                  <a:srgbClr val="0000FF"/>
                </a:solidFill>
                <a:latin typeface="+mj-lt"/>
              </a:rPr>
              <a:t>atomic number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must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decrease by 2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and its </a:t>
            </a:r>
            <a:r>
              <a:rPr lang="en-AU" sz="2400" b="1" dirty="0">
                <a:solidFill>
                  <a:srgbClr val="0000FF"/>
                </a:solidFill>
                <a:latin typeface="+mj-lt"/>
              </a:rPr>
              <a:t>mass number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must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decrease by 4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222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Beta - decay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2292" y="1715956"/>
                <a:ext cx="11029615" cy="3678303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− decay can be written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400" dirty="0" smtClean="0"/>
                  <a:t>   or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4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The −1 represents the </a:t>
                </a:r>
                <a:r>
                  <a:rPr lang="en-AU" sz="2400" b="1" dirty="0"/>
                  <a:t>charge</a:t>
                </a:r>
                <a:r>
                  <a:rPr lang="en-AU" sz="2400" dirty="0"/>
                  <a:t> of the electron, not the mass. The </a:t>
                </a:r>
                <a:r>
                  <a:rPr lang="en-AU" sz="2400" b="1" dirty="0"/>
                  <a:t>mass</a:t>
                </a:r>
                <a:r>
                  <a:rPr lang="en-AU" sz="2400" dirty="0"/>
                  <a:t> and </a:t>
                </a:r>
                <a:r>
                  <a:rPr lang="en-AU" sz="2400" b="1" dirty="0"/>
                  <a:t>atomic</a:t>
                </a:r>
                <a:r>
                  <a:rPr lang="en-AU" sz="2400" dirty="0"/>
                  <a:t> numbers are both </a:t>
                </a:r>
                <a:r>
                  <a:rPr lang="en-AU" sz="2400" b="1" dirty="0"/>
                  <a:t>0</a:t>
                </a:r>
                <a:r>
                  <a:rPr lang="en-AU" sz="2400" dirty="0"/>
                  <a:t> because the 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− particle doesn't have any protons or neutrons.</a:t>
                </a:r>
              </a:p>
              <a:p>
                <a:endParaRPr lang="en-AU" sz="2400" dirty="0"/>
              </a:p>
              <a:p>
                <a:r>
                  <a:rPr lang="en-AU" sz="2400" dirty="0"/>
                  <a:t>Electron emission occurs when a </a:t>
                </a:r>
                <a:r>
                  <a:rPr lang="en-AU" sz="2400" b="1" dirty="0"/>
                  <a:t>neutron</a:t>
                </a:r>
                <a:r>
                  <a:rPr lang="en-AU" sz="2400" dirty="0"/>
                  <a:t> decays into a </a:t>
                </a:r>
                <a:r>
                  <a:rPr lang="en-AU" sz="2400" b="1" dirty="0"/>
                  <a:t>proton</a:t>
                </a:r>
                <a:r>
                  <a:rPr lang="en-AU" sz="2400" dirty="0"/>
                  <a:t> and an </a:t>
                </a:r>
                <a:r>
                  <a:rPr lang="en-AU" sz="2400" b="1" dirty="0"/>
                  <a:t>electron</a:t>
                </a:r>
                <a:r>
                  <a:rPr lang="en-AU" sz="2400" dirty="0"/>
                  <a:t>. This means that the </a:t>
                </a:r>
                <a:r>
                  <a:rPr lang="en-AU" sz="2400" b="1" dirty="0"/>
                  <a:t>mass number</a:t>
                </a:r>
                <a:r>
                  <a:rPr lang="en-AU" sz="2400" dirty="0"/>
                  <a:t> stays the </a:t>
                </a:r>
                <a:r>
                  <a:rPr lang="en-AU" sz="2400" b="1" dirty="0"/>
                  <a:t>same</a:t>
                </a:r>
                <a:r>
                  <a:rPr lang="en-AU" sz="2400" dirty="0"/>
                  <a:t> but the </a:t>
                </a:r>
                <a:r>
                  <a:rPr lang="en-AU" sz="2400" b="1" dirty="0"/>
                  <a:t>atomic number</a:t>
                </a:r>
                <a:r>
                  <a:rPr lang="en-AU" sz="2400" dirty="0"/>
                  <a:t> increases by </a:t>
                </a:r>
                <a:r>
                  <a:rPr lang="en-AU" sz="2400" b="1" dirty="0"/>
                  <a:t>1</a:t>
                </a:r>
                <a:r>
                  <a:rPr lang="en-AU" sz="2400" dirty="0"/>
                  <a:t>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292" y="1715956"/>
                <a:ext cx="11029615" cy="3678303"/>
              </a:xfrm>
              <a:blipFill>
                <a:blip r:embed="rId2"/>
                <a:stretch>
                  <a:fillRect l="-442" t="-19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6" name="Picture 2" descr="https://www.educationperfect.com/media/content/Science/1436602763.306751g/1436602725600-920041593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5019675"/>
            <a:ext cx="1905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3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Beta + decay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75696"/>
                <a:ext cx="11029615" cy="367830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 smtClean="0"/>
                  <a:t>+</a:t>
                </a:r>
                <a:r>
                  <a:rPr lang="en-AU" sz="2400" dirty="0"/>
                  <a:t> decay can be written as</a:t>
                </a:r>
                <a:r>
                  <a:rPr lang="en-AU" sz="2400" dirty="0" smtClean="0"/>
                  <a:t>:</a:t>
                </a:r>
                <a:r>
                  <a:rPr lang="en-AU" sz="2400" dirty="0"/>
                  <a:t>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AU" sz="24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400" dirty="0"/>
                  <a:t>   or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Positron emission occurs when a </a:t>
                </a:r>
                <a:r>
                  <a:rPr lang="en-AU" sz="2400" b="1" dirty="0"/>
                  <a:t>proton</a:t>
                </a:r>
                <a:r>
                  <a:rPr lang="en-AU" sz="2400" dirty="0"/>
                  <a:t> decays into a </a:t>
                </a:r>
                <a:r>
                  <a:rPr lang="en-AU" sz="2400" b="1" dirty="0"/>
                  <a:t>neutron</a:t>
                </a:r>
                <a:r>
                  <a:rPr lang="en-AU" sz="2400" dirty="0"/>
                  <a:t> and a </a:t>
                </a:r>
                <a:r>
                  <a:rPr lang="en-AU" sz="2400" b="1" dirty="0"/>
                  <a:t>positron</a:t>
                </a:r>
                <a:r>
                  <a:rPr lang="en-AU" sz="2400" dirty="0"/>
                  <a:t>. This means that the </a:t>
                </a:r>
                <a:r>
                  <a:rPr lang="en-AU" sz="2400" b="1" dirty="0"/>
                  <a:t>mass number</a:t>
                </a:r>
                <a:r>
                  <a:rPr lang="en-AU" sz="2400" dirty="0"/>
                  <a:t> stays the </a:t>
                </a:r>
                <a:r>
                  <a:rPr lang="en-AU" sz="2400" b="1" dirty="0"/>
                  <a:t>same</a:t>
                </a:r>
                <a:r>
                  <a:rPr lang="en-AU" sz="2400" dirty="0"/>
                  <a:t> but the </a:t>
                </a:r>
                <a:r>
                  <a:rPr lang="en-AU" sz="2400" b="1" dirty="0"/>
                  <a:t>atomic number</a:t>
                </a:r>
                <a:r>
                  <a:rPr lang="en-AU" sz="2400" dirty="0"/>
                  <a:t> decreases by </a:t>
                </a:r>
                <a:r>
                  <a:rPr lang="en-AU" sz="2400" b="1" dirty="0"/>
                  <a:t>1</a:t>
                </a:r>
                <a:r>
                  <a:rPr lang="en-AU" sz="2400" dirty="0"/>
                  <a:t>.</a:t>
                </a:r>
              </a:p>
              <a:p>
                <a:endParaRPr lang="en-AU" sz="2400" dirty="0"/>
              </a:p>
              <a:p>
                <a:r>
                  <a:rPr lang="en-AU" sz="2400" dirty="0"/>
                  <a:t>A </a:t>
                </a:r>
                <a:r>
                  <a:rPr lang="en-AU" sz="2400" b="1" dirty="0"/>
                  <a:t>positron</a:t>
                </a:r>
                <a:r>
                  <a:rPr lang="en-AU" sz="2400" dirty="0"/>
                  <a:t> has the same </a:t>
                </a:r>
                <a:r>
                  <a:rPr lang="en-AU" sz="2400" b="1" dirty="0"/>
                  <a:t>mass</a:t>
                </a:r>
                <a:r>
                  <a:rPr lang="en-AU" sz="2400" dirty="0"/>
                  <a:t> as an electron. However, it has a </a:t>
                </a:r>
                <a:r>
                  <a:rPr lang="en-AU" sz="2400" b="1" dirty="0"/>
                  <a:t>positive charge</a:t>
                </a:r>
                <a:r>
                  <a:rPr lang="en-AU" sz="2400" dirty="0"/>
                  <a:t> which is the </a:t>
                </a:r>
                <a:r>
                  <a:rPr lang="en-AU" sz="2400" b="1" dirty="0"/>
                  <a:t>same magnitude</a:t>
                </a:r>
                <a:r>
                  <a:rPr lang="en-AU" sz="2400" dirty="0"/>
                  <a:t> as the charge on an electron.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75696"/>
                <a:ext cx="11029615" cy="3678303"/>
              </a:xfrm>
              <a:blipFill>
                <a:blip r:embed="rId2"/>
                <a:stretch>
                  <a:fillRect l="-552" t="-64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s://www.educationperfect.com/media/content/Science/1422589376.69791g/1422589367933-243516909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95" y="5248275"/>
            <a:ext cx="161785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39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Natural radioactive decay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2" y="2434496"/>
            <a:ext cx="11029615" cy="3678303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/>
              <a:t>Atoms in nature are either </a:t>
            </a:r>
            <a:r>
              <a:rPr lang="en-AU" sz="2800" b="1" dirty="0"/>
              <a:t>stable</a:t>
            </a:r>
            <a:r>
              <a:rPr lang="en-AU" sz="2800" dirty="0"/>
              <a:t> or </a:t>
            </a:r>
            <a:r>
              <a:rPr lang="en-AU" sz="2800" b="1" dirty="0"/>
              <a:t>unstable.</a:t>
            </a:r>
            <a:r>
              <a:rPr lang="en-AU" sz="2800" dirty="0"/>
              <a:t> This is determined by the </a:t>
            </a:r>
            <a:r>
              <a:rPr lang="en-AU" sz="2800" b="1" dirty="0"/>
              <a:t>nuclear forces.</a:t>
            </a:r>
            <a:r>
              <a:rPr lang="en-AU" sz="2800" dirty="0"/>
              <a:t> If the forces are balanced, the atom is stable. If the forces are unbalanced, such as due to a different ratio of protons to neutrons, the nucleus will have an excess of energy. </a:t>
            </a:r>
            <a:r>
              <a:rPr lang="en-AU" sz="2800" dirty="0" smtClean="0"/>
              <a:t> It </a:t>
            </a:r>
            <a:r>
              <a:rPr lang="en-AU" sz="2800" dirty="0"/>
              <a:t>will spontaneously give out particles or energy to become stable.</a:t>
            </a:r>
          </a:p>
          <a:p>
            <a:endParaRPr lang="en-AU" sz="2800" dirty="0"/>
          </a:p>
          <a:p>
            <a:r>
              <a:rPr lang="en-AU" sz="2800" b="1" dirty="0"/>
              <a:t>Natural radioactive decay</a:t>
            </a:r>
            <a:r>
              <a:rPr lang="en-AU" sz="2800" dirty="0"/>
              <a:t> is the process by which the nucleus of an unstable atom loses energy by emitting radiation, including </a:t>
            </a:r>
            <a:r>
              <a:rPr lang="en-AU" sz="2800" b="1" dirty="0"/>
              <a:t>alpha particles, beta particles, gamma rays</a:t>
            </a:r>
            <a:r>
              <a:rPr lang="en-AU" sz="2800" dirty="0"/>
              <a:t> and </a:t>
            </a:r>
            <a:r>
              <a:rPr lang="en-AU" sz="2800" b="1" dirty="0"/>
              <a:t>electrons</a:t>
            </a:r>
            <a:r>
              <a:rPr lang="en-AU" sz="2800" dirty="0"/>
              <a:t> without artificial stimulus to do so.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580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27qSAqafQ6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1300" y="155575"/>
            <a:ext cx="11709400" cy="65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15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Alpha Particles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956"/>
            <a:ext cx="9121607" cy="4708144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571A98"/>
                </a:solidFill>
                <a:latin typeface="+mj-lt"/>
              </a:rPr>
              <a:t>Alpha radiation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is basically the emission of a </a:t>
            </a:r>
            <a:r>
              <a:rPr lang="en-AU" sz="2400" b="1" dirty="0">
                <a:solidFill>
                  <a:srgbClr val="571A98"/>
                </a:solidFill>
                <a:latin typeface="+mj-lt"/>
              </a:rPr>
              <a:t>helium nucleus</a:t>
            </a:r>
            <a:r>
              <a:rPr lang="en-AU" sz="2400" b="1" dirty="0" smtClean="0">
                <a:solidFill>
                  <a:srgbClr val="571A98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This is because alpha particles are made up of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two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protons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and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two </a:t>
            </a:r>
            <a:r>
              <a:rPr lang="en-AU" sz="2400" b="1" dirty="0">
                <a:solidFill>
                  <a:srgbClr val="00868B"/>
                </a:solidFill>
                <a:latin typeface="+mj-lt"/>
              </a:rPr>
              <a:t>neutrons</a:t>
            </a:r>
            <a:r>
              <a:rPr lang="en-AU" sz="2400" b="1" dirty="0" smtClean="0">
                <a:solidFill>
                  <a:srgbClr val="00868B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Alpha particles are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large, positively charged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and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slow moving.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They have the symbol </a:t>
            </a:r>
            <a:r>
              <a:rPr lang="en-AU" sz="2400" i="1" dirty="0">
                <a:solidFill>
                  <a:srgbClr val="444444"/>
                </a:solidFill>
                <a:latin typeface="+mj-lt"/>
              </a:rPr>
              <a:t>α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fontAlgn="ctr"/>
            <a:r>
              <a:rPr lang="en-AU" sz="2400" dirty="0">
                <a:latin typeface="+mj-lt"/>
              </a:rPr>
              <a:t>They have a </a:t>
            </a:r>
            <a:r>
              <a:rPr lang="en-AU" sz="2400" u="sng" dirty="0">
                <a:latin typeface="+mj-lt"/>
              </a:rPr>
              <a:t>range</a:t>
            </a:r>
            <a:r>
              <a:rPr lang="en-AU" sz="2400" dirty="0">
                <a:latin typeface="+mj-lt"/>
              </a:rPr>
              <a:t> of a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few centimetres</a:t>
            </a:r>
            <a:r>
              <a:rPr lang="en-AU" sz="2400" dirty="0">
                <a:latin typeface="+mj-lt"/>
              </a:rPr>
              <a:t> in air and have a very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low</a:t>
            </a:r>
            <a:r>
              <a:rPr lang="en-AU" sz="2400" b="1" dirty="0">
                <a:latin typeface="+mj-lt"/>
              </a:rPr>
              <a:t> penetrating power.</a:t>
            </a:r>
            <a:r>
              <a:rPr lang="en-AU" sz="2400" dirty="0">
                <a:latin typeface="+mj-lt"/>
              </a:rPr>
              <a:t/>
            </a:r>
            <a:br>
              <a:rPr lang="en-AU" sz="2400" dirty="0">
                <a:latin typeface="+mj-lt"/>
              </a:rPr>
            </a:br>
            <a:r>
              <a:rPr lang="en-AU" sz="2400" dirty="0">
                <a:latin typeface="+mj-lt"/>
              </a:rPr>
              <a:t/>
            </a:r>
            <a:br>
              <a:rPr lang="en-AU" sz="2400" dirty="0">
                <a:latin typeface="+mj-lt"/>
              </a:rPr>
            </a:br>
            <a:r>
              <a:rPr lang="en-AU" sz="2400" dirty="0">
                <a:latin typeface="+mj-lt"/>
              </a:rPr>
              <a:t>Alpha particles can not pass through </a:t>
            </a:r>
            <a:r>
              <a:rPr lang="en-AU" sz="2400" b="1" dirty="0">
                <a:latin typeface="+mj-lt"/>
              </a:rPr>
              <a:t>paper</a:t>
            </a:r>
            <a:r>
              <a:rPr lang="en-AU" sz="2400" dirty="0">
                <a:latin typeface="+mj-lt"/>
              </a:rPr>
              <a:t> or </a:t>
            </a:r>
            <a:r>
              <a:rPr lang="en-AU" sz="2400" b="1" dirty="0">
                <a:latin typeface="+mj-lt"/>
              </a:rPr>
              <a:t>skin</a:t>
            </a:r>
            <a:r>
              <a:rPr lang="en-AU" sz="2400" b="1" dirty="0" smtClean="0">
                <a:latin typeface="+mj-lt"/>
              </a:rPr>
              <a:t>.</a:t>
            </a:r>
            <a:r>
              <a:rPr lang="en-AU" sz="2400" b="1" dirty="0">
                <a:solidFill>
                  <a:srgbClr val="571A98"/>
                </a:solidFill>
                <a:latin typeface="+mj-lt"/>
              </a:rPr>
              <a:t> Alpha particles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are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highly ionising </a:t>
            </a:r>
            <a:r>
              <a:rPr lang="en-AU" sz="2400" dirty="0">
                <a:solidFill>
                  <a:srgbClr val="444449"/>
                </a:solidFill>
                <a:latin typeface="+mj-lt"/>
              </a:rPr>
              <a:t>because of their </a:t>
            </a:r>
            <a:r>
              <a:rPr lang="en-AU" sz="2400" b="1" dirty="0">
                <a:solidFill>
                  <a:srgbClr val="444449"/>
                </a:solidFill>
                <a:latin typeface="+mj-lt"/>
              </a:rPr>
              <a:t>double positive charge,</a:t>
            </a:r>
            <a:r>
              <a:rPr lang="en-AU" sz="2400" dirty="0">
                <a:solidFill>
                  <a:srgbClr val="444449"/>
                </a:solidFill>
                <a:latin typeface="+mj-lt"/>
              </a:rPr>
              <a:t> large mass and because they are relatively slow.</a:t>
            </a:r>
            <a:endParaRPr lang="en-AU" sz="2400" dirty="0">
              <a:latin typeface="+mj-lt"/>
            </a:endParaRPr>
          </a:p>
          <a:p>
            <a:endParaRPr lang="en-AU" dirty="0"/>
          </a:p>
        </p:txBody>
      </p:sp>
      <p:pic>
        <p:nvPicPr>
          <p:cNvPr id="18434" name="Picture 2" descr="https://www.educationperfect.com/media/content/Science/1422398746.194051g/1422398733328-2615426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006" y="1933956"/>
            <a:ext cx="2939802" cy="24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75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Beta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600" b="1" dirty="0" smtClean="0"/>
              <a:t>There are two types of beta radiation:</a:t>
            </a:r>
            <a:endParaRPr lang="en-AU" sz="2600" dirty="0" smtClean="0"/>
          </a:p>
          <a:p>
            <a:r>
              <a:rPr lang="en-AU" sz="2600" b="1" dirty="0" smtClean="0"/>
              <a:t>electron emission</a:t>
            </a:r>
            <a:r>
              <a:rPr lang="en-AU" sz="2600" dirty="0" smtClean="0"/>
              <a:t> (or </a:t>
            </a:r>
            <a:r>
              <a:rPr lang="en-AU" sz="2600" i="1" dirty="0" smtClean="0"/>
              <a:t>β</a:t>
            </a:r>
            <a:r>
              <a:rPr lang="en-AU" sz="2600" dirty="0" smtClean="0"/>
              <a:t>− decay) and </a:t>
            </a:r>
            <a:r>
              <a:rPr lang="en-AU" sz="2600" b="1" dirty="0" smtClean="0"/>
              <a:t>positron emission</a:t>
            </a:r>
            <a:r>
              <a:rPr lang="en-AU" sz="2600" dirty="0" smtClean="0"/>
              <a:t> (or </a:t>
            </a:r>
            <a:r>
              <a:rPr lang="en-AU" sz="2600" i="1" dirty="0" smtClean="0"/>
              <a:t>β</a:t>
            </a:r>
            <a:r>
              <a:rPr lang="en-AU" sz="2600" dirty="0" smtClean="0"/>
              <a:t>+ decay).</a:t>
            </a:r>
          </a:p>
          <a:p>
            <a:r>
              <a:rPr lang="en-AU" sz="2600" dirty="0" smtClean="0"/>
              <a:t>Both of these particles have a </a:t>
            </a:r>
            <a:r>
              <a:rPr lang="en-AU" sz="2600" u="sng" dirty="0" smtClean="0"/>
              <a:t>range</a:t>
            </a:r>
            <a:r>
              <a:rPr lang="en-AU" sz="2600" dirty="0" smtClean="0"/>
              <a:t> of a </a:t>
            </a:r>
            <a:r>
              <a:rPr lang="en-AU" sz="2600" b="1" dirty="0" smtClean="0"/>
              <a:t>few metres</a:t>
            </a:r>
            <a:r>
              <a:rPr lang="en-AU" sz="2600" dirty="0" smtClean="0"/>
              <a:t> and </a:t>
            </a:r>
            <a:r>
              <a:rPr lang="en-AU" sz="2600" b="1" dirty="0" smtClean="0"/>
              <a:t>moderate penetrating power.</a:t>
            </a:r>
            <a:r>
              <a:rPr lang="en-AU" sz="2600" dirty="0" smtClean="0"/>
              <a:t> Beta particles can be blocked by a few </a:t>
            </a:r>
            <a:r>
              <a:rPr lang="en-AU" sz="2600" b="1" dirty="0" smtClean="0"/>
              <a:t>millimetres</a:t>
            </a:r>
            <a:r>
              <a:rPr lang="en-AU" sz="2600" dirty="0" smtClean="0"/>
              <a:t> of </a:t>
            </a:r>
            <a:r>
              <a:rPr lang="en-AU" sz="2600" b="1" dirty="0" smtClean="0"/>
              <a:t>aluminium.</a:t>
            </a:r>
            <a:endParaRPr lang="en-AU" sz="2600" dirty="0" smtClean="0"/>
          </a:p>
          <a:p>
            <a:r>
              <a:rPr lang="en-AU" sz="2600" dirty="0" smtClean="0"/>
              <a:t>Electron emission is the emission of a </a:t>
            </a:r>
            <a:r>
              <a:rPr lang="en-AU" sz="2600" b="1" dirty="0" smtClean="0"/>
              <a:t>negatively charged</a:t>
            </a:r>
            <a:r>
              <a:rPr lang="en-AU" sz="2600" dirty="0" smtClean="0"/>
              <a:t> electron. This is modelled by a </a:t>
            </a:r>
            <a:r>
              <a:rPr lang="en-AU" sz="2600" b="1" dirty="0" smtClean="0"/>
              <a:t>neutron</a:t>
            </a:r>
            <a:r>
              <a:rPr lang="en-AU" sz="2600" dirty="0" smtClean="0"/>
              <a:t> changing into a </a:t>
            </a:r>
            <a:r>
              <a:rPr lang="en-AU" sz="2600" b="1" dirty="0" smtClean="0"/>
              <a:t>proton</a:t>
            </a:r>
            <a:r>
              <a:rPr lang="en-AU" sz="2600" dirty="0" smtClean="0"/>
              <a:t> and an </a:t>
            </a:r>
            <a:r>
              <a:rPr lang="en-AU" sz="2600" b="1" dirty="0" smtClean="0"/>
              <a:t>electron.</a:t>
            </a:r>
            <a:endParaRPr lang="en-AU" sz="2600" dirty="0" smtClean="0"/>
          </a:p>
          <a:p>
            <a:r>
              <a:rPr lang="en-AU" sz="2600" dirty="0" smtClean="0"/>
              <a:t>Positron emission is the emission of a </a:t>
            </a:r>
            <a:r>
              <a:rPr lang="en-AU" sz="2600" b="1" dirty="0" smtClean="0"/>
              <a:t>positively charged</a:t>
            </a:r>
            <a:r>
              <a:rPr lang="en-AU" sz="2600" dirty="0" smtClean="0"/>
              <a:t> electron. This is modelled by a </a:t>
            </a:r>
            <a:r>
              <a:rPr lang="en-AU" sz="2600" b="1" dirty="0" smtClean="0"/>
              <a:t>proton</a:t>
            </a:r>
            <a:r>
              <a:rPr lang="en-AU" sz="2600" dirty="0" smtClean="0"/>
              <a:t> changing into a </a:t>
            </a:r>
            <a:r>
              <a:rPr lang="en-AU" sz="2600" b="1" dirty="0" smtClean="0"/>
              <a:t>neutron</a:t>
            </a:r>
            <a:r>
              <a:rPr lang="en-AU" sz="2600" dirty="0" smtClean="0"/>
              <a:t> and an </a:t>
            </a:r>
            <a:r>
              <a:rPr lang="en-AU" sz="2600" b="1" dirty="0" smtClean="0"/>
              <a:t>electron.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43398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92" y="676756"/>
            <a:ext cx="11029616" cy="10138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92" y="1418496"/>
            <a:ext cx="11029615" cy="3678303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066CC"/>
                </a:solidFill>
                <a:latin typeface="+mj-lt"/>
              </a:rPr>
              <a:t>Beta particles</a:t>
            </a:r>
            <a:r>
              <a:rPr lang="en-AU" sz="3200" dirty="0">
                <a:solidFill>
                  <a:srgbClr val="444444"/>
                </a:solidFill>
                <a:latin typeface="+mj-lt"/>
              </a:rPr>
              <a:t> are </a:t>
            </a:r>
            <a:r>
              <a:rPr lang="en-AU" sz="3200" b="1" dirty="0">
                <a:solidFill>
                  <a:srgbClr val="444444"/>
                </a:solidFill>
                <a:latin typeface="+mj-lt"/>
              </a:rPr>
              <a:t>less ionising</a:t>
            </a:r>
            <a:r>
              <a:rPr lang="en-AU" sz="3200" dirty="0">
                <a:solidFill>
                  <a:srgbClr val="444444"/>
                </a:solidFill>
                <a:latin typeface="+mj-lt"/>
              </a:rPr>
              <a:t> than </a:t>
            </a:r>
            <a:r>
              <a:rPr lang="en-AU" sz="3200" b="1" dirty="0">
                <a:solidFill>
                  <a:srgbClr val="571A98"/>
                </a:solidFill>
                <a:latin typeface="+mj-lt"/>
              </a:rPr>
              <a:t>alpha particles,</a:t>
            </a:r>
            <a:r>
              <a:rPr lang="en-AU" sz="3200" dirty="0">
                <a:solidFill>
                  <a:srgbClr val="444444"/>
                </a:solidFill>
                <a:latin typeface="+mj-lt"/>
              </a:rPr>
              <a:t> having a </a:t>
            </a:r>
            <a:r>
              <a:rPr lang="en-AU" sz="3200" b="1" dirty="0">
                <a:solidFill>
                  <a:srgbClr val="444444"/>
                </a:solidFill>
                <a:latin typeface="+mj-lt"/>
              </a:rPr>
              <a:t>single charge.</a:t>
            </a:r>
            <a:r>
              <a:rPr lang="en-AU" sz="3200" dirty="0">
                <a:solidFill>
                  <a:srgbClr val="444444"/>
                </a:solidFill>
                <a:latin typeface="+mj-lt"/>
              </a:rPr>
              <a:t> They can travel a few metres through air or millimetres into living tissue, and exposure can cause burns to the skin. If beta emitting radionuclides are ingested or inhaled, they can damage internal organs.</a:t>
            </a:r>
            <a:endParaRPr lang="en-AU" sz="3200" dirty="0">
              <a:latin typeface="+mj-lt"/>
            </a:endParaRPr>
          </a:p>
        </p:txBody>
      </p:sp>
      <p:pic>
        <p:nvPicPr>
          <p:cNvPr id="19458" name="Picture 2" descr="https://www.educationperfect.com/media/content/Science/1441331514.974091g/1441331504405-7377377124130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998" y="4219288"/>
            <a:ext cx="3505201" cy="23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Intentions Continued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44500" y="1926441"/>
            <a:ext cx="111663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Symbolise </a:t>
            </a:r>
            <a:r>
              <a:rPr lang="en-AU" sz="2800" dirty="0"/>
              <a:t>alpha and beta particles.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Explain </a:t>
            </a:r>
            <a:r>
              <a:rPr lang="en-AU" sz="2800" dirty="0"/>
              <a:t>natural radioactive decay in terms of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Define </a:t>
            </a:r>
            <a:r>
              <a:rPr lang="en-AU" sz="2800" dirty="0"/>
              <a:t>alpha radiation, beta positive radiation, beta negative radiation and gamma radiation.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Describe </a:t>
            </a:r>
            <a:r>
              <a:rPr lang="en-AU" sz="2800" dirty="0"/>
              <a:t>alpha, beta positive, beta negative and gamma radiation, including the properties of penetrating ability, charge, mass and ionisation 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Define </a:t>
            </a:r>
            <a:r>
              <a:rPr lang="en-AU" sz="2800" dirty="0"/>
              <a:t>half-life.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Solve </a:t>
            </a:r>
            <a:r>
              <a:rPr lang="en-AU" sz="2800" dirty="0"/>
              <a:t>radioactive decay problems involving whole numbers of half-lives.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Explain </a:t>
            </a:r>
            <a:r>
              <a:rPr lang="en-AU" sz="2800" dirty="0"/>
              <a:t>how an excess of protons, neutrons or mass in a nucleus can result in alpha, beta positive and beta negative decay.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Symbolise </a:t>
            </a:r>
            <a:r>
              <a:rPr lang="en-AU" sz="2800" dirty="0"/>
              <a:t>alpha and beta particles.</a:t>
            </a:r>
          </a:p>
        </p:txBody>
      </p:sp>
    </p:spTree>
    <p:extLst>
      <p:ext uri="{BB962C8B-B14F-4D97-AF65-F5344CB8AC3E}">
        <p14:creationId xmlns:p14="http://schemas.microsoft.com/office/powerpoint/2010/main" val="382304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Gamma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58196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F30277"/>
                </a:solidFill>
                <a:latin typeface="+mj-lt"/>
              </a:rPr>
              <a:t>Gamma radiation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is a form of very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high frequency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electromagnetic radiation</a:t>
            </a:r>
            <a:r>
              <a:rPr lang="en-AU" sz="2400" b="1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Gamma rays are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highly penetrating.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They can be blocked by 30cm of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steel,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but their intensity can be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halved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by 1cm of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lead</a:t>
            </a:r>
            <a:r>
              <a:rPr lang="en-AU" sz="2400" b="1" dirty="0" smtClean="0">
                <a:solidFill>
                  <a:srgbClr val="0066CC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There is no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maximum range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of gamma rays in air. This is because they are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so energetic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that they are not absorbed by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air.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endParaRPr lang="en-AU" dirty="0"/>
          </a:p>
        </p:txBody>
      </p:sp>
      <p:pic>
        <p:nvPicPr>
          <p:cNvPr id="20482" name="Picture 2" descr="https://www.educationperfect.com/media/content/Science/1407906361029-14341982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03" y="4508499"/>
            <a:ext cx="2362047" cy="24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067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92" y="1209056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F30277"/>
                </a:solidFill>
                <a:latin typeface="+mj-lt"/>
              </a:rPr>
              <a:t>Gamma rays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are a form of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electromagnetic radiation. 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They can be described as photons (massless particles) which travel as waves at the speed of light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They are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less ionising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than </a:t>
            </a:r>
            <a:r>
              <a:rPr lang="en-AU" sz="2400" b="1" dirty="0">
                <a:solidFill>
                  <a:srgbClr val="571A98"/>
                </a:solidFill>
                <a:latin typeface="+mj-lt"/>
              </a:rPr>
              <a:t>alpha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or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beta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radiation, but can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penetrate much greater distances,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requiring materials such as lead to stop them.</a:t>
            </a:r>
          </a:p>
          <a:p>
            <a:endParaRPr lang="en-AU" dirty="0"/>
          </a:p>
        </p:txBody>
      </p:sp>
      <p:pic>
        <p:nvPicPr>
          <p:cNvPr id="21510" name="Picture 6" descr="https://www.educationperfect.com/media/content/Science/1522113988.580361f/1522113989156-44005865497438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3810000"/>
            <a:ext cx="7035219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4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of radiation types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1" y="1833562"/>
            <a:ext cx="11665797" cy="48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Effect of electric and magnetic fields on radiation</a:t>
            </a:r>
            <a:endParaRPr lang="en-AU" dirty="0"/>
          </a:p>
        </p:txBody>
      </p:sp>
      <p:pic>
        <p:nvPicPr>
          <p:cNvPr id="4" name="ZlFz3AAwwB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5300" y="1985962"/>
            <a:ext cx="8661400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99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Alpha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6886408" cy="3678303"/>
          </a:xfrm>
        </p:spPr>
        <p:txBody>
          <a:bodyPr/>
          <a:lstStyle/>
          <a:p>
            <a:r>
              <a:rPr lang="en-AU" sz="2400" b="1" dirty="0">
                <a:solidFill>
                  <a:srgbClr val="571A98"/>
                </a:solidFill>
                <a:latin typeface="+mj-lt"/>
              </a:rPr>
              <a:t>Alpha radiation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is deflected in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same direction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as the direction of the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electric field</a:t>
            </a:r>
            <a:r>
              <a:rPr lang="en-AU" sz="2400" b="1" dirty="0" smtClean="0">
                <a:solidFill>
                  <a:srgbClr val="64B131"/>
                </a:solidFill>
                <a:latin typeface="+mj-lt"/>
              </a:rPr>
              <a:t>.</a:t>
            </a:r>
          </a:p>
          <a:p>
            <a:r>
              <a:rPr lang="en-AU" sz="2400" dirty="0" smtClean="0">
                <a:latin typeface="+mj-lt"/>
              </a:rPr>
              <a:t>Electric </a:t>
            </a:r>
            <a:r>
              <a:rPr lang="en-AU" sz="2400" dirty="0">
                <a:latin typeface="+mj-lt"/>
              </a:rPr>
              <a:t>fields always go from the </a:t>
            </a:r>
            <a:r>
              <a:rPr lang="en-AU" sz="2400" b="1" dirty="0">
                <a:latin typeface="+mj-lt"/>
              </a:rPr>
              <a:t>positive</a:t>
            </a:r>
            <a:r>
              <a:rPr lang="en-AU" sz="2400" dirty="0">
                <a:latin typeface="+mj-lt"/>
              </a:rPr>
              <a:t> plate to the </a:t>
            </a:r>
            <a:r>
              <a:rPr lang="en-AU" sz="2400" b="1" dirty="0">
                <a:latin typeface="+mj-lt"/>
              </a:rPr>
              <a:t>negative</a:t>
            </a:r>
            <a:r>
              <a:rPr lang="en-AU" sz="2400" dirty="0">
                <a:latin typeface="+mj-lt"/>
              </a:rPr>
              <a:t> plate. Therefore, alpha particles move towards the </a:t>
            </a:r>
            <a:r>
              <a:rPr lang="en-AU" sz="2400" b="1" dirty="0">
                <a:latin typeface="+mj-lt"/>
              </a:rPr>
              <a:t>negative plate</a:t>
            </a:r>
            <a:r>
              <a:rPr lang="en-AU" sz="2400" dirty="0">
                <a:latin typeface="+mj-lt"/>
              </a:rPr>
              <a:t> in this system.</a:t>
            </a:r>
            <a:endParaRPr lang="en-AU" sz="2400" b="1" dirty="0">
              <a:solidFill>
                <a:srgbClr val="444444"/>
              </a:solidFill>
              <a:latin typeface="+mj-lt"/>
            </a:endParaRPr>
          </a:p>
          <a:p>
            <a:endParaRPr lang="en-AU" dirty="0"/>
          </a:p>
        </p:txBody>
      </p:sp>
      <p:pic>
        <p:nvPicPr>
          <p:cNvPr id="23554" name="Picture 2" descr="https://www.educationperfect.com/media/content/Science/1422398995.469461g/1422398982360-2615426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2058323"/>
            <a:ext cx="32575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9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Beta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900" y="2180496"/>
            <a:ext cx="6568907" cy="467750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β-</a:t>
            </a:r>
            <a:r>
              <a:rPr lang="en-AU" sz="2400" dirty="0"/>
              <a:t> </a:t>
            </a:r>
            <a:r>
              <a:rPr lang="en-AU" sz="2400" b="1" dirty="0"/>
              <a:t>decay</a:t>
            </a:r>
            <a:r>
              <a:rPr lang="en-AU" sz="2400" dirty="0"/>
              <a:t> emits negative </a:t>
            </a:r>
            <a:r>
              <a:rPr lang="en-AU" sz="2400" b="1" dirty="0"/>
              <a:t>electrons,</a:t>
            </a:r>
            <a:r>
              <a:rPr lang="en-AU" sz="2400" dirty="0"/>
              <a:t> so they are deflected in the </a:t>
            </a:r>
            <a:r>
              <a:rPr lang="en-AU" sz="2400" b="1" dirty="0"/>
              <a:t>opposite direction</a:t>
            </a:r>
            <a:r>
              <a:rPr lang="en-AU" sz="2400" dirty="0"/>
              <a:t> of an </a:t>
            </a:r>
            <a:r>
              <a:rPr lang="en-AU" sz="2400" b="1" dirty="0"/>
              <a:t>electric field.</a:t>
            </a:r>
            <a:r>
              <a:rPr lang="en-AU" sz="2400" dirty="0"/>
              <a:t> This means they move to the </a:t>
            </a:r>
            <a:r>
              <a:rPr lang="en-AU" sz="2400" b="1" dirty="0"/>
              <a:t>positive plate</a:t>
            </a:r>
            <a:r>
              <a:rPr lang="en-AU" sz="2400" b="1" dirty="0" smtClean="0"/>
              <a:t>.</a:t>
            </a:r>
            <a:endParaRPr lang="en-AU" sz="2400" dirty="0"/>
          </a:p>
          <a:p>
            <a:r>
              <a:rPr lang="en-AU" sz="2400" dirty="0"/>
              <a:t>β+ </a:t>
            </a:r>
            <a:r>
              <a:rPr lang="en-AU" sz="2400" b="1" dirty="0"/>
              <a:t>decay</a:t>
            </a:r>
            <a:r>
              <a:rPr lang="en-AU" sz="2400" dirty="0"/>
              <a:t> emits positive </a:t>
            </a:r>
            <a:r>
              <a:rPr lang="en-AU" sz="2400" b="1" dirty="0"/>
              <a:t>positrons,</a:t>
            </a:r>
            <a:r>
              <a:rPr lang="en-AU" sz="2400" dirty="0"/>
              <a:t> so they are deflected in the </a:t>
            </a:r>
            <a:r>
              <a:rPr lang="en-AU" sz="2400" b="1" dirty="0"/>
              <a:t>same direction</a:t>
            </a:r>
            <a:r>
              <a:rPr lang="en-AU" sz="2400" dirty="0"/>
              <a:t> as the direction of the electric field. Therefore, they move to the </a:t>
            </a:r>
            <a:r>
              <a:rPr lang="en-AU" sz="2400" b="1" dirty="0"/>
              <a:t>negative plate</a:t>
            </a:r>
            <a:r>
              <a:rPr lang="en-AU" sz="2400" b="1" dirty="0" smtClean="0"/>
              <a:t>.</a:t>
            </a:r>
          </a:p>
          <a:p>
            <a:r>
              <a:rPr lang="en-AU" sz="2400" dirty="0"/>
              <a:t>The </a:t>
            </a:r>
            <a:r>
              <a:rPr lang="en-AU" sz="2400" b="1" dirty="0"/>
              <a:t>magnitude</a:t>
            </a:r>
            <a:r>
              <a:rPr lang="en-AU" sz="2400" dirty="0"/>
              <a:t> of the deflection of these two particles is the same, but it is in the </a:t>
            </a:r>
            <a:r>
              <a:rPr lang="en-AU" sz="2400" b="1" dirty="0"/>
              <a:t>opposite direction</a:t>
            </a:r>
            <a:r>
              <a:rPr lang="en-AU" sz="2400" dirty="0"/>
              <a:t>.</a:t>
            </a:r>
          </a:p>
          <a:p>
            <a:endParaRPr lang="en-AU" dirty="0"/>
          </a:p>
        </p:txBody>
      </p:sp>
      <p:pic>
        <p:nvPicPr>
          <p:cNvPr id="24578" name="Picture 2" descr="https://www.educationperfect.com/media/content/Science/1440466706.579121g/1440466700998-7606260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180496"/>
            <a:ext cx="469582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94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Gamma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b="1" dirty="0"/>
              <a:t>Gamma radiation has </a:t>
            </a:r>
            <a:r>
              <a:rPr lang="en-AU" sz="2400" b="1" u="sng" dirty="0"/>
              <a:t>no charge</a:t>
            </a:r>
            <a:r>
              <a:rPr lang="en-AU" sz="2400" b="1" dirty="0"/>
              <a:t>, so it is not deflected when it passes through an electric field.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8353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Writing Nuclear 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0804"/>
          </a:xfrm>
        </p:spPr>
        <p:txBody>
          <a:bodyPr>
            <a:normAutofit/>
          </a:bodyPr>
          <a:lstStyle/>
          <a:p>
            <a:r>
              <a:rPr lang="en-AU" sz="2400" b="1" dirty="0"/>
              <a:t>Nuclear reactions can be represented with a reaction equation, similar to how you would write a reaction equation for a chemical reaction.</a:t>
            </a:r>
          </a:p>
          <a:p>
            <a:r>
              <a:rPr lang="en-AU" sz="2400" dirty="0" smtClean="0"/>
              <a:t>Nuclear </a:t>
            </a:r>
            <a:r>
              <a:rPr lang="en-AU" sz="2400" dirty="0"/>
              <a:t>reaction equations must always show the </a:t>
            </a:r>
            <a:r>
              <a:rPr lang="en-AU" sz="2400" b="1" dirty="0"/>
              <a:t>mass</a:t>
            </a:r>
            <a:r>
              <a:rPr lang="en-AU" sz="2400" dirty="0"/>
              <a:t> and the </a:t>
            </a:r>
            <a:r>
              <a:rPr lang="en-AU" sz="2400" b="1" dirty="0"/>
              <a:t>charge</a:t>
            </a:r>
            <a:r>
              <a:rPr lang="en-AU" sz="2400" dirty="0"/>
              <a:t> of </a:t>
            </a:r>
            <a:r>
              <a:rPr lang="en-AU" sz="2400" b="1" dirty="0"/>
              <a:t>each particle</a:t>
            </a:r>
            <a:r>
              <a:rPr lang="en-AU" sz="2400" dirty="0"/>
              <a:t> involved in the reaction. For example, the reaction equation for the </a:t>
            </a:r>
            <a:r>
              <a:rPr lang="en-AU" sz="2400" b="1" dirty="0"/>
              <a:t>alpha decay of polonium-209</a:t>
            </a:r>
            <a:r>
              <a:rPr lang="en-AU" sz="2400" dirty="0"/>
              <a:t> is</a:t>
            </a:r>
            <a:r>
              <a:rPr lang="en-AU" sz="2400" dirty="0" smtClean="0"/>
              <a:t>: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his equation shows that polonium-209 decays into </a:t>
            </a:r>
            <a:r>
              <a:rPr lang="en-AU" sz="2400" b="1" dirty="0"/>
              <a:t>lead-205</a:t>
            </a:r>
            <a:r>
              <a:rPr lang="en-AU" sz="2400" dirty="0"/>
              <a:t> plus an </a:t>
            </a:r>
            <a:r>
              <a:rPr lang="en-AU" sz="2400" b="1" dirty="0"/>
              <a:t>alpha particle.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49" y="4540249"/>
            <a:ext cx="3648944" cy="9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0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Rules for writing nuclear reaction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41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There are two rules that you </a:t>
            </a:r>
            <a:r>
              <a:rPr lang="en-AU" sz="2400" b="1" u="sng" dirty="0">
                <a:solidFill>
                  <a:srgbClr val="444444"/>
                </a:solidFill>
                <a:latin typeface="Arial" panose="020B0604020202020204" pitchFamily="34" charset="0"/>
              </a:rPr>
              <a:t>must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follow when writing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nuclear reaction equations</a:t>
            </a:r>
            <a:r>
              <a:rPr lang="en-AU" sz="2400" b="1" dirty="0" smtClean="0">
                <a:solidFill>
                  <a:srgbClr val="00868B"/>
                </a:solidFill>
                <a:latin typeface="Arial" panose="020B0604020202020204" pitchFamily="34" charset="0"/>
              </a:rPr>
              <a:t>: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marL="0" indent="0" fontAlgn="ctr">
              <a:buNone/>
            </a:pPr>
            <a:r>
              <a:rPr lang="en-AU" sz="2400" dirty="0" smtClean="0">
                <a:latin typeface="KaTeX_Main"/>
              </a:rPr>
              <a:t>1</a:t>
            </a:r>
            <a:r>
              <a:rPr lang="en-AU" sz="2400" dirty="0" smtClean="0"/>
              <a:t>. The</a:t>
            </a:r>
            <a:r>
              <a:rPr lang="en-AU" sz="2400" dirty="0"/>
              <a:t> </a:t>
            </a:r>
            <a:r>
              <a:rPr lang="en-AU" sz="2400" b="1" dirty="0">
                <a:solidFill>
                  <a:srgbClr val="FF0000"/>
                </a:solidFill>
              </a:rPr>
              <a:t>total mass numbers</a:t>
            </a:r>
            <a:r>
              <a:rPr lang="en-AU" sz="2400" dirty="0"/>
              <a:t> must be the </a:t>
            </a:r>
            <a:r>
              <a:rPr lang="en-AU" sz="2400" b="1" dirty="0">
                <a:solidFill>
                  <a:srgbClr val="FF0000"/>
                </a:solidFill>
              </a:rPr>
              <a:t>same</a:t>
            </a:r>
            <a:r>
              <a:rPr lang="en-AU" sz="2400" dirty="0"/>
              <a:t> on each side of the equation.</a:t>
            </a:r>
          </a:p>
          <a:p>
            <a:pPr marL="0" indent="0" fontAlgn="ctr">
              <a:buNone/>
            </a:pPr>
            <a:r>
              <a:rPr lang="en-AU" sz="2400" dirty="0">
                <a:latin typeface="KaTeX_Main"/>
              </a:rPr>
              <a:t>2</a:t>
            </a:r>
            <a:r>
              <a:rPr lang="en-AU" sz="2400" dirty="0" smtClean="0"/>
              <a:t>. The</a:t>
            </a:r>
            <a:r>
              <a:rPr lang="en-AU" sz="2400" dirty="0"/>
              <a:t> </a:t>
            </a:r>
            <a:r>
              <a:rPr lang="en-AU" sz="2400" b="1" dirty="0">
                <a:solidFill>
                  <a:srgbClr val="0066CC"/>
                </a:solidFill>
              </a:rPr>
              <a:t>total nuclear charge</a:t>
            </a:r>
            <a:r>
              <a:rPr lang="en-AU" sz="2400" dirty="0"/>
              <a:t> must be the </a:t>
            </a:r>
            <a:r>
              <a:rPr lang="en-AU" sz="2400" b="1" dirty="0">
                <a:solidFill>
                  <a:srgbClr val="0066CC"/>
                </a:solidFill>
              </a:rPr>
              <a:t>same</a:t>
            </a:r>
            <a:r>
              <a:rPr lang="en-AU" sz="2400" dirty="0"/>
              <a:t> on each side of the equation.</a:t>
            </a:r>
          </a:p>
          <a:p>
            <a:endParaRPr lang="en-AU" dirty="0"/>
          </a:p>
        </p:txBody>
      </p:sp>
      <p:pic>
        <p:nvPicPr>
          <p:cNvPr id="25602" name="Picture 2" descr="https://www.educationperfect.com/media/content/German/1450063970.354791g/1450063995317-40433422821823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746500"/>
            <a:ext cx="2730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93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equation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17" y="969233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1. The 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</a:rPr>
              <a:t>total mass numbers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must be the 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</a:rPr>
              <a:t>same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on each side of the equation</a:t>
            </a:r>
            <a:r>
              <a:rPr lang="en-AU" b="1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In this </a:t>
            </a:r>
            <a:r>
              <a:rPr lang="en-AU" b="1" dirty="0">
                <a:solidFill>
                  <a:srgbClr val="571A98"/>
                </a:solidFill>
                <a:latin typeface="Arial" panose="020B0604020202020204" pitchFamily="34" charset="0"/>
              </a:rPr>
              <a:t>alpha decay reaction,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the starting element is polonium-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209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. This decays into lead-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205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and an alpha particle:</a:t>
            </a:r>
          </a:p>
          <a:p>
            <a:endParaRPr lang="en-AU" dirty="0"/>
          </a:p>
        </p:txBody>
      </p:sp>
      <p:pic>
        <p:nvPicPr>
          <p:cNvPr id="26626" name="Picture 2" descr="https://www.educationperfect.com/media/content/Science/1453340428.064891g/1453340446632-16767643179490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4" y="2590512"/>
            <a:ext cx="66675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3600" y="5060427"/>
            <a:ext cx="974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solidFill>
                  <a:srgbClr val="444444"/>
                </a:solidFill>
                <a:latin typeface="Arial" panose="020B0604020202020204" pitchFamily="34" charset="0"/>
              </a:rPr>
              <a:t>Polonium's 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mass number is 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209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. The mass number of the lead is 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205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, while the mass number of the alpha particle is 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4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.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Each side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of the reaction equation has a </a:t>
            </a:r>
            <a:r>
              <a:rPr lang="en-AU" b="1" dirty="0">
                <a:solidFill>
                  <a:srgbClr val="FF0000"/>
                </a:solidFill>
                <a:latin typeface="Arial" panose="020B0604020202020204" pitchFamily="34" charset="0"/>
              </a:rPr>
              <a:t>total mass number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of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b="1" dirty="0">
                <a:solidFill>
                  <a:srgbClr val="444444"/>
                </a:solidFill>
                <a:latin typeface="KaTeX_Main"/>
              </a:rPr>
              <a:t>209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9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radiation?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17" y="2116997"/>
            <a:ext cx="11029615" cy="1519966"/>
          </a:xfrm>
        </p:spPr>
        <p:txBody>
          <a:bodyPr>
            <a:normAutofit/>
          </a:bodyPr>
          <a:lstStyle/>
          <a:p>
            <a:r>
              <a:rPr lang="en-AU" sz="2800" b="1" dirty="0"/>
              <a:t>Radiation</a:t>
            </a:r>
            <a:r>
              <a:rPr lang="en-AU" sz="2800" dirty="0"/>
              <a:t> is defined as the emission of energy as electromagnetic waves or as moving subatomic particles, especially high-energy particles, which cause ionisation.</a:t>
            </a:r>
          </a:p>
        </p:txBody>
      </p:sp>
      <p:pic>
        <p:nvPicPr>
          <p:cNvPr id="2050" name="Picture 2" descr="https://www.educationperfect.com/media/content/Physics/1534301541.332841g/1534301541132-22454498988174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4" y="3395662"/>
            <a:ext cx="82296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32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Nuclear equation </a:t>
            </a:r>
            <a:r>
              <a:rPr lang="en-AU" dirty="0" smtClean="0"/>
              <a:t>example Pt2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92" y="1056367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2. The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total nuclear charge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must be the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same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on each side of the equation.</a:t>
            </a:r>
          </a:p>
          <a:p>
            <a:endParaRPr lang="en-AU" dirty="0"/>
          </a:p>
        </p:txBody>
      </p:sp>
      <p:pic>
        <p:nvPicPr>
          <p:cNvPr id="27650" name="Picture 2" descr="https://www.educationperfect.com/media/content/Science/1453340929.203521g/1453340960149-16767643179490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49" y="2458195"/>
            <a:ext cx="6667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2500" y="4734670"/>
            <a:ext cx="106583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Polonium's nuclear charge is </a:t>
            </a:r>
            <a:r>
              <a:rPr lang="en-AU" sz="2800" dirty="0">
                <a:solidFill>
                  <a:srgbClr val="444444"/>
                </a:solidFill>
                <a:latin typeface="KaTeX_Main"/>
              </a:rPr>
              <a:t>84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. The nuclear charge of the lead is </a:t>
            </a:r>
            <a:r>
              <a:rPr lang="en-AU" sz="2800" dirty="0">
                <a:solidFill>
                  <a:srgbClr val="444444"/>
                </a:solidFill>
                <a:latin typeface="KaTeX_Main"/>
              </a:rPr>
              <a:t>82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, while the nuclear charge of the alpha particle is </a:t>
            </a:r>
            <a:r>
              <a:rPr lang="en-AU" sz="2800" dirty="0">
                <a:solidFill>
                  <a:srgbClr val="444444"/>
                </a:solidFill>
                <a:latin typeface="KaTeX_Main"/>
              </a:rPr>
              <a:t>2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. 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Each side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of the reaction equation has a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total nuclear charge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of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800" b="1" dirty="0">
                <a:solidFill>
                  <a:srgbClr val="444444"/>
                </a:solidFill>
                <a:latin typeface="KaTeX_Main"/>
              </a:rPr>
              <a:t>84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780914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Completing Nuclear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If you know the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type of nuclear decay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that a </a:t>
            </a:r>
            <a:r>
              <a:rPr lang="en-AU" sz="2800" b="1" dirty="0">
                <a:solidFill>
                  <a:srgbClr val="00868B"/>
                </a:solidFill>
                <a:latin typeface="Arial" panose="020B0604020202020204" pitchFamily="34" charset="0"/>
              </a:rPr>
              <a:t>certain element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undergoes, you can figure out which element is </a:t>
            </a:r>
            <a:r>
              <a:rPr lang="en-AU" sz="2800" b="1" dirty="0">
                <a:solidFill>
                  <a:srgbClr val="F30277"/>
                </a:solidFill>
                <a:latin typeface="Arial" panose="020B0604020202020204" pitchFamily="34" charset="0"/>
              </a:rPr>
              <a:t>produced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in the reaction</a:t>
            </a:r>
            <a:r>
              <a:rPr lang="en-AU" sz="2800" b="1" dirty="0" smtClean="0">
                <a:solidFill>
                  <a:srgbClr val="444444"/>
                </a:solidFill>
                <a:latin typeface="Arial" panose="020B0604020202020204" pitchFamily="34" charset="0"/>
              </a:rPr>
              <a:t>!</a:t>
            </a:r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Say you know that 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sodium-</a:t>
            </a:r>
            <a:r>
              <a:rPr lang="en-AU" sz="2800" b="1" dirty="0">
                <a:solidFill>
                  <a:srgbClr val="444444"/>
                </a:solidFill>
                <a:latin typeface="KaTeX_Main"/>
              </a:rPr>
              <a:t>24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undergoes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beta negative decay.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You can write down the nuclear equation with information that you know</a:t>
            </a:r>
            <a:r>
              <a:rPr lang="en-AU" sz="2800" dirty="0" smtClean="0">
                <a:solidFill>
                  <a:srgbClr val="444444"/>
                </a:solidFill>
                <a:latin typeface="Arial" panose="020B0604020202020204" pitchFamily="34" charset="0"/>
              </a:rPr>
              <a:t>:</a:t>
            </a:r>
          </a:p>
          <a:p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This makes it easy to see what you need to find out about the element produced in the reaction.</a:t>
            </a:r>
          </a:p>
          <a:p>
            <a:endParaRPr lang="en-AU" dirty="0"/>
          </a:p>
        </p:txBody>
      </p:sp>
      <p:pic>
        <p:nvPicPr>
          <p:cNvPr id="28674" name="Picture 2" descr="https://www.educationperfect.com/media/content/Science/1453532031.504921g/1453532035223-20038247327795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805236"/>
            <a:ext cx="4181487" cy="121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6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Decay Series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393700" y="1828443"/>
            <a:ext cx="8420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Often when a radionuclide decays, it forms another unstable atom.</a:t>
            </a:r>
          </a:p>
          <a:p>
            <a:endParaRPr lang="en-AU" sz="2400" dirty="0"/>
          </a:p>
          <a:p>
            <a:r>
              <a:rPr lang="en-AU" sz="2400" dirty="0"/>
              <a:t> </a:t>
            </a:r>
            <a:r>
              <a:rPr lang="en-AU" sz="2400" dirty="0" smtClean="0"/>
              <a:t>This </a:t>
            </a:r>
            <a:r>
              <a:rPr lang="en-AU" sz="2400" dirty="0"/>
              <a:t>atom will then also decay, forming a new atom. This will continue until a stable nuclide is formed.</a:t>
            </a:r>
          </a:p>
          <a:p>
            <a:endParaRPr lang="en-AU" sz="2400" dirty="0"/>
          </a:p>
          <a:p>
            <a:r>
              <a:rPr lang="en-AU" sz="2400" dirty="0"/>
              <a:t>We call this chain of reactions a decay series or chain.</a:t>
            </a:r>
          </a:p>
          <a:p>
            <a:endParaRPr lang="en-AU" sz="2400" dirty="0"/>
          </a:p>
          <a:p>
            <a:r>
              <a:rPr lang="en-AU" sz="2400" dirty="0"/>
              <a:t>For example, Uranium eventually forms lead through a series of decays, shown here:</a:t>
            </a:r>
          </a:p>
          <a:p>
            <a:endParaRPr lang="en-AU" sz="2400" dirty="0"/>
          </a:p>
          <a:p>
            <a:r>
              <a:rPr lang="en-AU" sz="2400" dirty="0" smtClean="0"/>
              <a:t>In </a:t>
            </a:r>
            <a:r>
              <a:rPr lang="en-AU" sz="2400" dirty="0"/>
              <a:t>summary, </a:t>
            </a:r>
            <a:r>
              <a:rPr lang="en-AU" sz="2400" dirty="0" smtClean="0"/>
              <a:t> </a:t>
            </a:r>
            <a:r>
              <a:rPr lang="en-AU" sz="2400" b="1" dirty="0" smtClean="0"/>
              <a:t>a </a:t>
            </a:r>
            <a:r>
              <a:rPr lang="en-AU" sz="2400" b="1" dirty="0"/>
              <a:t>radionuclide will, through a series of spontaneous decays, become a stable nuclide.</a:t>
            </a:r>
          </a:p>
        </p:txBody>
      </p:sp>
      <p:pic>
        <p:nvPicPr>
          <p:cNvPr id="29701" name="Picture 5" descr="https://www.educationperfect.com/media/content/Science/1538006903.238461g/1538006902738-2300781944207443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608" y="1066599"/>
            <a:ext cx="3086100" cy="565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Half-Life &amp; Nuclear medicine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6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Half-life definition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812197"/>
            <a:ext cx="11029615" cy="1108804"/>
          </a:xfrm>
        </p:spPr>
        <p:txBody>
          <a:bodyPr>
            <a:normAutofit/>
          </a:bodyPr>
          <a:lstStyle/>
          <a:p>
            <a:r>
              <a:rPr lang="en-AU" sz="2400" i="1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AU" sz="2400" b="1" i="1" dirty="0">
                <a:solidFill>
                  <a:srgbClr val="F30277"/>
                </a:solidFill>
                <a:latin typeface="Arial" panose="020B0604020202020204" pitchFamily="34" charset="0"/>
              </a:rPr>
              <a:t>half-life</a:t>
            </a:r>
            <a:r>
              <a:rPr lang="en-AU" sz="2400" i="1" dirty="0">
                <a:solidFill>
                  <a:srgbClr val="444444"/>
                </a:solidFill>
                <a:latin typeface="Arial" panose="020B0604020202020204" pitchFamily="34" charset="0"/>
              </a:rPr>
              <a:t> is the time taken for half of the atoms in a sample of the material to undergo radioactive decay.</a:t>
            </a:r>
            <a:endParaRPr lang="en-AU" sz="2400" dirty="0"/>
          </a:p>
        </p:txBody>
      </p:sp>
      <p:pic>
        <p:nvPicPr>
          <p:cNvPr id="4" name="KWAsz59F8g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08300" y="2765425"/>
            <a:ext cx="6997700" cy="39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87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Half-Life formula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sz="2400" b="1" dirty="0" smtClean="0"/>
                  <a:t>We use the following formula when working with half-lives: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sz="2400" i="1" baseline="-250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  <a:p>
                <a:r>
                  <a:rPr lang="en-AU" sz="2400" b="1" dirty="0"/>
                  <a:t>N</a:t>
                </a:r>
                <a:r>
                  <a:rPr lang="en-AU" sz="2400" baseline="-25000" dirty="0"/>
                  <a:t>0​</a:t>
                </a:r>
                <a:r>
                  <a:rPr lang="en-AU" sz="2400" dirty="0"/>
                  <a:t> is the number of </a:t>
                </a:r>
                <a:r>
                  <a:rPr lang="en-AU" sz="2400" b="1" dirty="0"/>
                  <a:t>particles</a:t>
                </a:r>
                <a:r>
                  <a:rPr lang="en-AU" sz="2400" dirty="0"/>
                  <a:t> in the </a:t>
                </a:r>
                <a:r>
                  <a:rPr lang="en-AU" sz="2400" b="1" dirty="0"/>
                  <a:t>original sample</a:t>
                </a:r>
                <a:r>
                  <a:rPr lang="en-AU" sz="2400" dirty="0"/>
                  <a:t> of atoms.</a:t>
                </a:r>
              </a:p>
              <a:p>
                <a:r>
                  <a:rPr lang="en-AU" sz="2400" b="1" dirty="0"/>
                  <a:t>n</a:t>
                </a:r>
                <a:r>
                  <a:rPr lang="en-AU" sz="2400" dirty="0"/>
                  <a:t> is the number of </a:t>
                </a:r>
                <a:r>
                  <a:rPr lang="en-AU" sz="2400" b="1" dirty="0"/>
                  <a:t>half-lives</a:t>
                </a:r>
                <a:r>
                  <a:rPr lang="en-AU" sz="2400" dirty="0"/>
                  <a:t>. This </a:t>
                </a:r>
                <a:r>
                  <a:rPr lang="en-AU" sz="2400" u="sng" dirty="0"/>
                  <a:t>must</a:t>
                </a:r>
                <a:r>
                  <a:rPr lang="en-AU" sz="2400" dirty="0"/>
                  <a:t> always be a whole number - you can't have a quarter of a half-life</a:t>
                </a:r>
                <a:r>
                  <a:rPr lang="en-AU" sz="2400" dirty="0" smtClean="0"/>
                  <a:t>!</a:t>
                </a:r>
                <a:endParaRPr lang="en-AU" sz="2400" dirty="0"/>
              </a:p>
              <a:p>
                <a:r>
                  <a:rPr lang="en-AU" sz="2400" b="1" dirty="0" smtClean="0"/>
                  <a:t>N</a:t>
                </a:r>
                <a:r>
                  <a:rPr lang="en-AU" sz="2400" dirty="0"/>
                  <a:t> is the number of </a:t>
                </a:r>
                <a:r>
                  <a:rPr lang="en-AU" sz="2400" b="1" dirty="0"/>
                  <a:t>particles</a:t>
                </a:r>
                <a:r>
                  <a:rPr lang="en-AU" sz="2400" dirty="0"/>
                  <a:t> after </a:t>
                </a:r>
                <a:r>
                  <a:rPr lang="en-AU" sz="2400" i="1" dirty="0"/>
                  <a:t>n</a:t>
                </a:r>
                <a:r>
                  <a:rPr lang="en-AU" sz="2400" dirty="0"/>
                  <a:t> half-lives have occurred.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1824" r="-8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32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the number of half-lives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79180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AU" sz="2600" dirty="0" smtClean="0"/>
                  <a:t>We can also find the </a:t>
                </a:r>
                <a:r>
                  <a:rPr lang="en-AU" sz="2600" b="1" dirty="0"/>
                  <a:t>number of half-lives </a:t>
                </a:r>
                <a:r>
                  <a:rPr lang="en-AU" sz="2600" dirty="0"/>
                  <a:t>(</a:t>
                </a:r>
                <a:r>
                  <a:rPr lang="en-AU" sz="2600" i="1" dirty="0"/>
                  <a:t>n</a:t>
                </a:r>
                <a:r>
                  <a:rPr lang="en-AU" sz="2600" dirty="0"/>
                  <a:t>) which must have passed to produce a certain number of </a:t>
                </a:r>
                <a:r>
                  <a:rPr lang="en-AU" sz="2600" dirty="0" err="1"/>
                  <a:t>undecayed</a:t>
                </a:r>
                <a:r>
                  <a:rPr lang="en-AU" sz="2600" dirty="0"/>
                  <a:t> particles.</a:t>
                </a:r>
              </a:p>
              <a:p>
                <a:r>
                  <a:rPr lang="en-AU" sz="2600" dirty="0" smtClean="0"/>
                  <a:t>To </a:t>
                </a:r>
                <a:r>
                  <a:rPr lang="en-AU" sz="2600" dirty="0"/>
                  <a:t>do this we need to rearrange our half-life formula to make </a:t>
                </a:r>
                <a:r>
                  <a:rPr lang="en-AU" sz="2600" i="1" dirty="0"/>
                  <a:t>n</a:t>
                </a:r>
                <a:r>
                  <a:rPr lang="en-AU" sz="2600" dirty="0"/>
                  <a:t> the subject</a:t>
                </a:r>
                <a:r>
                  <a:rPr lang="en-AU" sz="26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6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​</m:t>
                    </m:r>
                    <m:sSup>
                      <m:sSupPr>
                        <m:ctrlPr>
                          <a:rPr lang="en-AU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sz="2600" i="1" dirty="0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pt-BR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AU" sz="2600" b="0" i="0" dirty="0" smtClean="0">
                        <a:latin typeface="Cambria Math" panose="02040503050406030204" pitchFamily="18" charset="0"/>
                      </a:rPr>
                      <m:t>      →   </m:t>
                    </m:r>
                  </m:oMath>
                </a14:m>
                <a:r>
                  <a:rPr lang="pt-BR" sz="2600" dirty="0"/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AU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AU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​=</m:t>
                    </m:r>
                    <m:sSup>
                      <m:sSupPr>
                        <m:ctrlPr>
                          <a:rPr lang="en-AU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600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sz="2600" dirty="0" smtClean="0"/>
              </a:p>
              <a:p>
                <a:r>
                  <a:rPr lang="pt-BR" sz="2600" dirty="0" smtClean="0"/>
                  <a:t>Since n is an exponent we need to take the </a:t>
                </a:r>
                <a:r>
                  <a:rPr lang="pt-BR" sz="2600" b="1" dirty="0" smtClean="0"/>
                  <a:t>log</a:t>
                </a:r>
                <a:r>
                  <a:rPr lang="pt-BR" sz="2600" dirty="0" smtClean="0"/>
                  <a:t> of each side.</a:t>
                </a:r>
                <a:endParaRPr lang="pt-BR" sz="2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6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6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6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AU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pt-BR" sz="2600" i="1" dirty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</m:func>
                    <m:r>
                      <a:rPr lang="pt-BR" sz="26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6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600" i="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sz="2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6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AU" sz="26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pt-BR" sz="2600" i="1" dirty="0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6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AU" sz="2600" b="0" i="1" dirty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AU" sz="2600" b="0" i="1" dirty="0" smtClean="0">
                        <a:latin typeface="Cambria Math" panose="02040503050406030204" pitchFamily="18" charset="0"/>
                      </a:rPr>
                      <m:t>→  </m:t>
                    </m:r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6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2600" i="1" dirty="0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AU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AU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AU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pt-BR" sz="2600" i="1" dirty="0">
                        <a:latin typeface="Cambria Math" panose="02040503050406030204" pitchFamily="18" charset="0"/>
                      </a:rPr>
                      <m:t>​)=</m:t>
                    </m:r>
                    <m:r>
                      <a:rPr lang="pt-BR" sz="2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6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2600" i="1" dirty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AU" sz="2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600" i="1" dirty="0">
                        <a:latin typeface="Cambria Math" panose="02040503050406030204" pitchFamily="18" charset="0"/>
                      </a:rPr>
                      <m:t>​)</m:t>
                    </m:r>
                  </m:oMath>
                </a14:m>
                <a:r>
                  <a:rPr lang="pt-BR" sz="2600" dirty="0"/>
                  <a:t> </a:t>
                </a:r>
              </a:p>
              <a:p>
                <a:r>
                  <a:rPr lang="pt-BR" sz="2600" dirty="0"/>
                  <a:t>This gives us: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6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6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sz="2600" b="1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2600" b="1" i="0" dirty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6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600" b="1" i="1" dirty="0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26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600" b="1" i="1" dirty="0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e>
                                      <m:sub>
                                        <m:r>
                                          <a:rPr lang="en-AU" sz="2600" b="1" i="1" dirty="0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BR" sz="2600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pt-BR" sz="2600" b="1" i="0" dirty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6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6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AU" sz="26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pt-BR" sz="2600" b="1" i="1" dirty="0">
                            <a:latin typeface="Cambria Math" panose="02040503050406030204" pitchFamily="18" charset="0"/>
                          </a:rPr>
                          <m:t>​</m:t>
                        </m:r>
                      </m:den>
                    </m:f>
                  </m:oMath>
                </a14:m>
                <a:r>
                  <a:rPr lang="pt-BR" sz="2600" b="1" dirty="0" smtClean="0"/>
                  <a:t> </a:t>
                </a:r>
                <a:r>
                  <a:rPr lang="pt-BR" sz="2100" dirty="0"/>
                  <a:t/>
                </a:r>
                <a:br>
                  <a:rPr lang="pt-BR" sz="2100" dirty="0"/>
                </a:br>
                <a:endParaRPr lang="en-AU" sz="21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791804"/>
              </a:xfrm>
              <a:blipFill>
                <a:blip r:embed="rId2"/>
                <a:stretch>
                  <a:fillRect l="-387" t="-2290" r="-13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682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half-lives using fractions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55800"/>
                <a:ext cx="11029615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sz="2800" dirty="0" smtClean="0"/>
                  <a:t>If the problem involves only whole numbers of </a:t>
                </a:r>
                <a:r>
                  <a:rPr lang="en-AU" sz="2800" b="1" dirty="0"/>
                  <a:t>half-lives,</a:t>
                </a:r>
                <a:r>
                  <a:rPr lang="en-AU" sz="2800" dirty="0"/>
                  <a:t> there is a simple pattern that can be used.</a:t>
                </a:r>
              </a:p>
              <a:p>
                <a:r>
                  <a:rPr lang="en-AU" sz="2800" dirty="0" smtClean="0"/>
                  <a:t>After</a:t>
                </a:r>
                <a:r>
                  <a:rPr lang="en-AU" sz="2800" b="1" dirty="0"/>
                  <a:t> one half-life</a:t>
                </a:r>
                <a:r>
                  <a:rPr lang="en-AU" sz="2800" dirty="0"/>
                  <a:t> there will be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 smtClean="0"/>
                  <a:t> </a:t>
                </a:r>
                <a:r>
                  <a:rPr lang="en-AU" sz="2800" dirty="0"/>
                  <a:t> of the radioactive particles remaining.</a:t>
                </a:r>
              </a:p>
              <a:p>
                <a:r>
                  <a:rPr lang="en-AU" sz="2800" dirty="0" smtClean="0"/>
                  <a:t>After</a:t>
                </a:r>
                <a:r>
                  <a:rPr lang="en-AU" sz="2800" dirty="0"/>
                  <a:t> </a:t>
                </a:r>
                <a:r>
                  <a:rPr lang="en-AU" sz="2800" b="1" dirty="0"/>
                  <a:t>two half-lives</a:t>
                </a:r>
                <a:r>
                  <a:rPr lang="en-AU" sz="2800" dirty="0"/>
                  <a:t> there will be </a:t>
                </a:r>
                <a:r>
                  <a:rPr lang="en-AU" sz="28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AU" sz="2800" dirty="0" smtClean="0"/>
                  <a:t>)×(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 smtClean="0"/>
                  <a:t>​)=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AU" sz="2800" dirty="0"/>
                  <a:t> of the radioactive particles remaining.</a:t>
                </a:r>
              </a:p>
              <a:p>
                <a:r>
                  <a:rPr lang="en-AU" sz="2800" dirty="0" smtClean="0"/>
                  <a:t>After</a:t>
                </a:r>
                <a:r>
                  <a:rPr lang="en-AU" sz="2800" dirty="0"/>
                  <a:t> </a:t>
                </a:r>
                <a:r>
                  <a:rPr lang="en-AU" sz="2800" b="1" dirty="0"/>
                  <a:t>three half lives</a:t>
                </a:r>
                <a:r>
                  <a:rPr lang="en-AU" sz="2800" dirty="0"/>
                  <a:t> there will be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sz="2800" dirty="0"/>
                  <a:t> of the radioactive particles remaining.</a:t>
                </a:r>
              </a:p>
              <a:p>
                <a:r>
                  <a:rPr lang="en-AU" sz="2800" b="1" dirty="0" smtClean="0"/>
                  <a:t>Therefore</a:t>
                </a:r>
                <a:r>
                  <a:rPr lang="en-AU" sz="2800" b="1" dirty="0"/>
                  <a:t>,</a:t>
                </a:r>
                <a:r>
                  <a:rPr lang="en-AU" sz="2800" dirty="0"/>
                  <a:t> by calculating the fraction of radioactive particles remaining, you can quickly work out how many half-lives have passed.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55800"/>
                <a:ext cx="11029615" cy="5257800"/>
              </a:xfrm>
              <a:blipFill>
                <a:blip r:embed="rId2"/>
                <a:stretch>
                  <a:fillRect l="-773" t="-1044" r="-12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61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Medical Uses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92" y="1304196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444444"/>
                </a:solidFill>
                <a:latin typeface="+mj-lt"/>
              </a:rPr>
              <a:t>Radioactive elements are used in medicine to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detect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and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treat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medical problems.</a:t>
            </a:r>
          </a:p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Elements 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which emit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gamma radiation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(</a:t>
            </a:r>
            <a:r>
              <a:rPr lang="en-AU" sz="2400" i="1" dirty="0">
                <a:solidFill>
                  <a:srgbClr val="444444"/>
                </a:solidFill>
                <a:latin typeface="+mj-lt"/>
              </a:rPr>
              <a:t>γ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) are used to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detect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problems, while elements which emit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beta radiation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(</a:t>
            </a:r>
            <a:r>
              <a:rPr lang="en-AU" sz="2400" i="1" dirty="0">
                <a:solidFill>
                  <a:srgbClr val="444444"/>
                </a:solidFill>
                <a:latin typeface="+mj-lt"/>
              </a:rPr>
              <a:t>β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−) are used to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treat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them.</a:t>
            </a:r>
          </a:p>
          <a:p>
            <a:endParaRPr lang="en-AU" dirty="0"/>
          </a:p>
        </p:txBody>
      </p:sp>
      <p:pic>
        <p:nvPicPr>
          <p:cNvPr id="30722" name="Picture 2" descr="https://www.educationperfect.com/media/content/Science/1423601300.975661g/1423601278181-9598993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87985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97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-cv2SahLTv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3200" y="117475"/>
            <a:ext cx="11874500" cy="66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Ionising or Non-ionising</a:t>
            </a:r>
            <a:endParaRPr lang="en-AU" dirty="0"/>
          </a:p>
        </p:txBody>
      </p:sp>
      <p:pic>
        <p:nvPicPr>
          <p:cNvPr id="4" name="uJ3ea9fa6C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1000" y="1715956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56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Isotope Production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0096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444444"/>
                </a:solidFill>
                <a:latin typeface="+mj-lt"/>
              </a:rPr>
              <a:t>Radioactive elements for medical use are made in Australia.</a:t>
            </a:r>
          </a:p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This 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is because radioactive elements often have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short half lives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. This means that they can't be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imported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from other countries, so we need to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make our own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.</a:t>
            </a:r>
          </a:p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The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OPAL reactor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in Sydney is used to make most of the elements Australia needs for medical purposes.</a:t>
            </a:r>
          </a:p>
          <a:p>
            <a:endParaRPr lang="en-AU" dirty="0"/>
          </a:p>
        </p:txBody>
      </p:sp>
      <p:pic>
        <p:nvPicPr>
          <p:cNvPr id="31746" name="Picture 2" descr="https://www.educationperfect.com/Images/Content/French/1366931392430-595017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3949700"/>
            <a:ext cx="32670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595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Gamma Ray Isotopes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1827212"/>
            <a:ext cx="10237788" cy="3244682"/>
          </a:xfrm>
          <a:prstGeom prst="rect">
            <a:avLst/>
          </a:prstGeom>
        </p:spPr>
      </p:pic>
      <p:pic>
        <p:nvPicPr>
          <p:cNvPr id="32770" name="Picture 2" descr="https://www.educationperfect.com/Images/Content/English%20&amp;%20Literature/1405041745902-147320634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08" y="344955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980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Absorbed Dose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latin typeface="+mj-lt"/>
              </a:rPr>
              <a:t>The severity of damage caused to human tissue will depend on the amount of radiation energy that is absorbed by the individual’s body.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41561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Absorbed Dose equation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01096"/>
                <a:ext cx="11029615" cy="4677504"/>
              </a:xfrm>
            </p:spPr>
            <p:txBody>
              <a:bodyPr>
                <a:noAutofit/>
              </a:bodyPr>
              <a:lstStyle/>
              <a:p>
                <a:r>
                  <a:rPr lang="en-AU" sz="3200" b="1" dirty="0" smtClean="0">
                    <a:latin typeface="+mj-lt"/>
                  </a:rPr>
                  <a:t>Absorbed dose is a measure of the amount of radiation that is absorbed per kilogram of the ‘target material’, </a:t>
                </a:r>
                <a:r>
                  <a:rPr lang="en-AU" sz="3200" b="1" dirty="0" err="1">
                    <a:latin typeface="+mj-lt"/>
                  </a:rPr>
                  <a:t>ie</a:t>
                </a:r>
                <a:r>
                  <a:rPr lang="en-AU" sz="3200" b="1" dirty="0">
                    <a:latin typeface="+mj-lt"/>
                  </a:rPr>
                  <a:t> body</a:t>
                </a:r>
                <a:r>
                  <a:rPr lang="en-AU" sz="3200" b="1" dirty="0" smtClean="0"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𝑎𝑏𝑠𝑜𝑟𝑏𝑒𝑑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AU" sz="3200" dirty="0">
                  <a:latin typeface="+mj-lt"/>
                </a:endParaRPr>
              </a:p>
              <a:p>
                <a:pPr lvl="2" algn="r">
                  <a:buNone/>
                  <a:defRPr/>
                </a:pPr>
                <a:r>
                  <a:rPr lang="en-AU" sz="2800" dirty="0">
                    <a:latin typeface="+mj-lt"/>
                  </a:rPr>
                  <a:t>Where E is amount of energy in joules (J)</a:t>
                </a:r>
              </a:p>
              <a:p>
                <a:pPr lvl="2" algn="r">
                  <a:buNone/>
                  <a:defRPr/>
                </a:pPr>
                <a:r>
                  <a:rPr lang="en-AU" sz="2800" dirty="0">
                    <a:latin typeface="+mj-lt"/>
                  </a:rPr>
                  <a:t>		m is mass of tissue in kilograms (kg</a:t>
                </a:r>
                <a:r>
                  <a:rPr lang="en-AU" sz="2800" dirty="0" smtClean="0">
                    <a:latin typeface="+mj-lt"/>
                  </a:rPr>
                  <a:t>)</a:t>
                </a:r>
              </a:p>
              <a:p>
                <a:pPr lvl="2" algn="r">
                  <a:buNone/>
                  <a:defRPr/>
                </a:pPr>
                <a:r>
                  <a:rPr lang="en-AU" sz="2800" dirty="0" smtClean="0">
                    <a:latin typeface="+mj-lt"/>
                  </a:rPr>
                  <a:t>Absorbed dose measured in J/kg or </a:t>
                </a:r>
                <a:r>
                  <a:rPr lang="en-AU" sz="2800" dirty="0" err="1" smtClean="0">
                    <a:latin typeface="+mj-lt"/>
                  </a:rPr>
                  <a:t>gray</a:t>
                </a:r>
                <a:r>
                  <a:rPr lang="en-AU" sz="2800" dirty="0" smtClean="0">
                    <a:latin typeface="+mj-lt"/>
                  </a:rPr>
                  <a:t> (</a:t>
                </a:r>
                <a:r>
                  <a:rPr lang="en-AU" sz="2800" dirty="0" err="1" smtClean="0">
                    <a:latin typeface="+mj-lt"/>
                  </a:rPr>
                  <a:t>Gy</a:t>
                </a:r>
                <a:r>
                  <a:rPr lang="en-AU" sz="2800" dirty="0" smtClean="0">
                    <a:latin typeface="+mj-lt"/>
                  </a:rPr>
                  <a:t>)</a:t>
                </a:r>
                <a:endParaRPr lang="en-AU" sz="2800" dirty="0">
                  <a:latin typeface="+mj-lt"/>
                </a:endParaRPr>
              </a:p>
              <a:p>
                <a:r>
                  <a:rPr lang="en-AU" sz="3200" dirty="0" smtClean="0"/>
                  <a:t>1 </a:t>
                </a:r>
                <a:r>
                  <a:rPr lang="en-AU" sz="3200" dirty="0" err="1" smtClean="0"/>
                  <a:t>Gy</a:t>
                </a:r>
                <a:r>
                  <a:rPr lang="en-AU" sz="3200" dirty="0" smtClean="0"/>
                  <a:t>= 1 JKg</a:t>
                </a:r>
                <a:r>
                  <a:rPr lang="en-AU" sz="3200" baseline="30000" dirty="0" smtClean="0"/>
                  <a:t>-1</a:t>
                </a:r>
                <a:endParaRPr lang="en-AU" sz="32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01096"/>
                <a:ext cx="11029615" cy="4677504"/>
              </a:xfrm>
              <a:blipFill>
                <a:blip r:embed="rId2"/>
                <a:stretch>
                  <a:fillRect l="-939" t="-4824" r="-1326" b="-74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96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Dose equivalent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93" y="2278030"/>
            <a:ext cx="5845008" cy="3678303"/>
          </a:xfrm>
        </p:spPr>
        <p:txBody>
          <a:bodyPr/>
          <a:lstStyle/>
          <a:p>
            <a:r>
              <a:rPr lang="en-AU" sz="2400" dirty="0" smtClean="0">
                <a:latin typeface="+mj-lt"/>
              </a:rPr>
              <a:t>The </a:t>
            </a:r>
            <a:r>
              <a:rPr lang="en-AU" sz="2400" dirty="0">
                <a:latin typeface="+mj-lt"/>
              </a:rPr>
              <a:t>ionising ability of different types of radiation affects how much damage it causes.  Alpha radiation readily ionises, so an absorbed dose of alpha causes more damage than beta or gamma</a:t>
            </a:r>
            <a:r>
              <a:rPr lang="en-AU" sz="2400" dirty="0" smtClean="0">
                <a:latin typeface="+mj-lt"/>
              </a:rPr>
              <a:t>.</a:t>
            </a:r>
          </a:p>
          <a:p>
            <a:r>
              <a:rPr lang="en-AU" sz="2400" dirty="0">
                <a:latin typeface="+mj-lt"/>
              </a:rPr>
              <a:t>Each type of radiation is given a quality factor, or rating of how damaging an absorbed dose is to human tissue.</a:t>
            </a:r>
          </a:p>
          <a:p>
            <a:endParaRPr lang="en-AU" sz="2400" dirty="0">
              <a:latin typeface="+mj-lt"/>
            </a:endParaRPr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01973"/>
              </p:ext>
            </p:extLst>
          </p:nvPr>
        </p:nvGraphicFramePr>
        <p:xfrm>
          <a:off x="6096000" y="2043113"/>
          <a:ext cx="4978400" cy="4148139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13524214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4234472462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Radiation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Quality 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070248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3778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neutrons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9201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602394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112044"/>
                  </a:ext>
                </a:extLst>
              </a:tr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X-rays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0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82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964596"/>
                <a:ext cx="11029615" cy="3678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sz="3200" dirty="0" smtClean="0">
                    <a:latin typeface="+mj-lt"/>
                  </a:rPr>
                  <a:t>Dose equivalent combines absorbed dose and quality factor to give an indication of the actual effect of the radiation on human tissue.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𝑒𝑞𝑢𝑖𝑣𝑎𝑙𝑒𝑛𝑡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𝑎𝑏𝑠𝑜𝑟𝑏𝑒𝑑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𝑑𝑜𝑠𝑒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AU" sz="2400" dirty="0" smtClean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Dose equivalent is measured in </a:t>
                </a:r>
                <a:r>
                  <a:rPr lang="en-AU" sz="3200" dirty="0" err="1">
                    <a:solidFill>
                      <a:schemeClr val="tx1"/>
                    </a:solidFill>
                    <a:latin typeface="+mj-lt"/>
                  </a:rPr>
                  <a:t>sieverts</a:t>
                </a: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en-AU" sz="3200" dirty="0" err="1">
                    <a:solidFill>
                      <a:schemeClr val="tx1"/>
                    </a:solidFill>
                    <a:latin typeface="+mj-lt"/>
                  </a:rPr>
                  <a:t>Sv</a:t>
                </a: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), although it is more common to </a:t>
                </a:r>
                <a:r>
                  <a:rPr lang="en-AU" sz="3200" dirty="0" smtClean="0">
                    <a:solidFill>
                      <a:schemeClr val="tx1"/>
                    </a:solidFill>
                    <a:latin typeface="+mj-lt"/>
                  </a:rPr>
                  <a:t>use </a:t>
                </a:r>
                <a:r>
                  <a:rPr lang="en-AU" sz="3200" dirty="0" err="1" smtClean="0">
                    <a:solidFill>
                      <a:schemeClr val="tx1"/>
                    </a:solidFill>
                    <a:latin typeface="+mj-lt"/>
                  </a:rPr>
                  <a:t>millisievert</a:t>
                </a:r>
                <a:r>
                  <a:rPr lang="en-AU" sz="32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AU" sz="3200" dirty="0" err="1">
                    <a:solidFill>
                      <a:schemeClr val="tx1"/>
                    </a:solidFill>
                    <a:latin typeface="+mj-lt"/>
                  </a:rPr>
                  <a:t>mSv</a:t>
                </a: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) or </a:t>
                </a:r>
                <a:r>
                  <a:rPr lang="en-AU" sz="3200" dirty="0" err="1">
                    <a:solidFill>
                      <a:schemeClr val="tx1"/>
                    </a:solidFill>
                    <a:latin typeface="+mj-lt"/>
                  </a:rPr>
                  <a:t>microsievert</a:t>
                </a:r>
                <a:r>
                  <a:rPr lang="en-AU" sz="3200" dirty="0">
                    <a:solidFill>
                      <a:schemeClr val="tx1"/>
                    </a:solidFill>
                    <a:latin typeface="+mj-lt"/>
                  </a:rPr>
                  <a:t> (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µ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  <a:cs typeface="Arial" charset="0"/>
                  </a:rPr>
                  <a:t>Sv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), </a:t>
                </a:r>
                <a:r>
                  <a:rPr lang="en-US" sz="3200" dirty="0" smtClean="0">
                    <a:solidFill>
                      <a:schemeClr val="tx1"/>
                    </a:solidFill>
                    <a:latin typeface="+mj-lt"/>
                    <a:cs typeface="Arial" charset="0"/>
                  </a:rPr>
                  <a:t>since 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any dose equivalent close to 1 </a:t>
                </a:r>
                <a:r>
                  <a:rPr lang="en-US" sz="3200" dirty="0" err="1">
                    <a:solidFill>
                      <a:schemeClr val="tx1"/>
                    </a:solidFill>
                    <a:latin typeface="+mj-lt"/>
                    <a:cs typeface="Arial" charset="0"/>
                  </a:rPr>
                  <a:t>Sv</a:t>
                </a:r>
                <a:r>
                  <a:rPr lang="en-US" sz="3200" dirty="0">
                    <a:solidFill>
                      <a:schemeClr val="tx1"/>
                    </a:solidFill>
                    <a:latin typeface="+mj-lt"/>
                    <a:cs typeface="Arial" charset="0"/>
                  </a:rPr>
                  <a:t> would be near-fatal.</a:t>
                </a: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964596"/>
                <a:ext cx="11029615" cy="3678303"/>
              </a:xfrm>
              <a:blipFill>
                <a:blip r:embed="rId2"/>
                <a:stretch>
                  <a:fillRect l="-939" t="-5298" r="-20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031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4" descr="radiation-eff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" y="0"/>
            <a:ext cx="12181329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213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stability, energy &amp; Mass difference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2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Intentions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81192" y="1992343"/>
            <a:ext cx="11382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Describe </a:t>
            </a:r>
            <a:r>
              <a:rPr lang="en-AU" sz="2400" dirty="0"/>
              <a:t>energy in terms of electron volts (eV) and Joules (J).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Recall </a:t>
            </a:r>
            <a:r>
              <a:rPr lang="en-AU" sz="2400" dirty="0"/>
              <a:t>Einstein's mass-energy equivalence relationship.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Solve </a:t>
            </a:r>
            <a:r>
              <a:rPr lang="en-AU" sz="2400" dirty="0"/>
              <a:t>problems involving Einstein's mass-energy equivalence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930351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  Volt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3" y="1354996"/>
            <a:ext cx="8296107" cy="5007704"/>
          </a:xfrm>
        </p:spPr>
        <p:txBody>
          <a:bodyPr>
            <a:normAutofit/>
          </a:bodyPr>
          <a:lstStyle/>
          <a:p>
            <a:r>
              <a:rPr lang="en-AU" sz="2800" dirty="0"/>
              <a:t>When working on an atomic scale, the Joule is too large a unit to be helpful in calculations. Instead we often use the unit called an electron Volt </a:t>
            </a:r>
            <a:r>
              <a:rPr lang="en-AU" sz="2800" dirty="0" smtClean="0"/>
              <a:t>(</a:t>
            </a:r>
            <a:r>
              <a:rPr lang="en-AU" sz="2800" dirty="0"/>
              <a:t>eV</a:t>
            </a:r>
            <a:r>
              <a:rPr lang="en-AU" sz="2800" dirty="0" smtClean="0"/>
              <a:t>). </a:t>
            </a:r>
          </a:p>
          <a:p>
            <a:r>
              <a:rPr lang="en-AU" sz="2800" dirty="0" smtClean="0"/>
              <a:t>This </a:t>
            </a:r>
            <a:r>
              <a:rPr lang="en-AU" sz="2800" dirty="0"/>
              <a:t>is defined as a unit of energy equal to the work done on an electron in accelerating it through an electrical potential difference of 1 volt.</a:t>
            </a:r>
          </a:p>
        </p:txBody>
      </p:sp>
      <p:pic>
        <p:nvPicPr>
          <p:cNvPr id="33794" name="Picture 2" descr="https://www.educationperfect.com/media/content/Science/1457381330.096461g/1457381345296-443031640495512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46299"/>
            <a:ext cx="2924008" cy="42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3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Ionising radiation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825500" y="2180496"/>
            <a:ext cx="10566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Ionising radiation is high energy</a:t>
            </a:r>
            <a:r>
              <a:rPr lang="en-AU" sz="2800" b="1" dirty="0" smtClean="0"/>
              <a:t>.</a:t>
            </a:r>
            <a:endParaRPr lang="en-AU" sz="2800" b="1" dirty="0"/>
          </a:p>
          <a:p>
            <a:r>
              <a:rPr lang="en-AU" sz="2800" dirty="0"/>
              <a:t>Some examples include</a:t>
            </a:r>
            <a:r>
              <a:rPr lang="en-AU" sz="2800" dirty="0" smtClean="0"/>
              <a:t>:</a:t>
            </a:r>
            <a:endParaRPr lang="en-AU" sz="2800" dirty="0"/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Gamma 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X-rays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Ultraviolet </a:t>
            </a:r>
            <a:r>
              <a:rPr lang="en-AU" sz="2800" dirty="0"/>
              <a:t>Light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Cosmic </a:t>
            </a:r>
            <a:r>
              <a:rPr lang="en-AU" sz="2800" dirty="0"/>
              <a:t>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Alpha </a:t>
            </a:r>
            <a:r>
              <a:rPr lang="en-AU" sz="2800" dirty="0"/>
              <a:t>and Beta particles</a:t>
            </a:r>
          </a:p>
        </p:txBody>
      </p:sp>
      <p:pic>
        <p:nvPicPr>
          <p:cNvPr id="3075" name="Picture 3" descr="https://www.educationperfect.com/media/content/Science/1419893095.604911g/1419893053224-16249227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911986"/>
            <a:ext cx="38004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1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So how much energy is an electron Volt?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dirty="0" smtClean="0"/>
              <a:t>1eV</a:t>
            </a:r>
            <a:r>
              <a:rPr lang="en-AU" sz="2800" dirty="0"/>
              <a:t>≈1.602×10</a:t>
            </a:r>
            <a:r>
              <a:rPr lang="en-AU" sz="2800" baseline="30000" dirty="0"/>
              <a:t>−</a:t>
            </a:r>
            <a:r>
              <a:rPr lang="en-AU" sz="2800" baseline="30000" dirty="0" smtClean="0"/>
              <a:t>19</a:t>
            </a:r>
            <a:r>
              <a:rPr lang="en-AU" sz="2800" dirty="0" smtClean="0"/>
              <a:t>J</a:t>
            </a:r>
            <a:endParaRPr lang="en-AU" sz="2800" dirty="0"/>
          </a:p>
          <a:p>
            <a:r>
              <a:rPr lang="en-AU" sz="2800" b="1" dirty="0"/>
              <a:t>Atomic </a:t>
            </a:r>
            <a:r>
              <a:rPr lang="en-AU" sz="2800" b="1" dirty="0" smtClean="0"/>
              <a:t>properties</a:t>
            </a:r>
            <a:r>
              <a:rPr lang="en-AU" sz="2800" dirty="0"/>
              <a:t> such as ionisation energies are usually quoted in eV</a:t>
            </a:r>
            <a:r>
              <a:rPr lang="en-AU" sz="2800" dirty="0" smtClean="0"/>
              <a:t>.</a:t>
            </a:r>
            <a:endParaRPr lang="en-AU" sz="2800" dirty="0"/>
          </a:p>
          <a:p>
            <a:r>
              <a:rPr lang="en-AU" sz="2800" dirty="0"/>
              <a:t>As there are often large numbers of electron Volts, prefixes may be used</a:t>
            </a:r>
            <a:r>
              <a:rPr lang="en-AU" sz="2800" dirty="0" smtClean="0"/>
              <a:t>:</a:t>
            </a:r>
            <a:endParaRPr lang="en-AU" sz="2800" dirty="0"/>
          </a:p>
          <a:p>
            <a:r>
              <a:rPr lang="en-AU" sz="2800" dirty="0"/>
              <a:t>1MeV is 1 mega electron Volt, or 1×10</a:t>
            </a:r>
            <a:r>
              <a:rPr lang="en-AU" sz="2800" baseline="30000" dirty="0"/>
              <a:t>6</a:t>
            </a:r>
            <a:r>
              <a:rPr lang="en-AU" sz="2800" dirty="0"/>
              <a:t>eV</a:t>
            </a:r>
            <a:r>
              <a:rPr lang="en-AU" sz="2800" dirty="0" smtClean="0"/>
              <a:t>.</a:t>
            </a:r>
            <a:endParaRPr lang="en-AU" sz="2800" dirty="0"/>
          </a:p>
          <a:p>
            <a:r>
              <a:rPr lang="en-AU" sz="2800" dirty="0"/>
              <a:t>1GeV is 1 </a:t>
            </a:r>
            <a:r>
              <a:rPr lang="en-AU" sz="2800" dirty="0" err="1"/>
              <a:t>giga</a:t>
            </a:r>
            <a:r>
              <a:rPr lang="en-AU" sz="2800" dirty="0"/>
              <a:t> electron Volt, or 1×10</a:t>
            </a:r>
            <a:r>
              <a:rPr lang="en-AU" sz="2800" baseline="30000" dirty="0"/>
              <a:t>9</a:t>
            </a:r>
            <a:r>
              <a:rPr lang="en-AU" sz="2800" dirty="0"/>
              <a:t>eV</a:t>
            </a:r>
            <a:r>
              <a:rPr lang="en-AU" sz="2800" dirty="0" smtClean="0"/>
              <a:t>.</a:t>
            </a:r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192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Conservation of mass and Energy</a:t>
            </a:r>
            <a:endParaRPr lang="en-AU" dirty="0"/>
          </a:p>
        </p:txBody>
      </p:sp>
      <p:pic>
        <p:nvPicPr>
          <p:cNvPr id="4" name="FU6y1XIADd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6900" y="1715956"/>
            <a:ext cx="8991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663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Mass Defect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81192" y="2074038"/>
            <a:ext cx="77119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 sum of the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masses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of the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individual nucleons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is more than the mass of the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nucleus.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The answer lies in Einstein's famous equation: </a:t>
            </a:r>
            <a:r>
              <a:rPr lang="en-AU" sz="2400" b="1" dirty="0">
                <a:solidFill>
                  <a:srgbClr val="444444"/>
                </a:solidFill>
                <a:latin typeface="KaTeX_Main"/>
              </a:rPr>
              <a:t>Δ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E=</a:t>
            </a:r>
            <a:r>
              <a:rPr lang="en-AU" sz="2400" b="1" dirty="0">
                <a:solidFill>
                  <a:srgbClr val="444444"/>
                </a:solidFill>
                <a:latin typeface="KaTeX_Main"/>
              </a:rPr>
              <a:t>Δ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mc</a:t>
            </a:r>
            <a:r>
              <a:rPr lang="en-AU" sz="2400" b="1" baseline="30000" dirty="0">
                <a:solidFill>
                  <a:srgbClr val="444444"/>
                </a:solidFill>
                <a:latin typeface="KaTeX_Main"/>
              </a:rPr>
              <a:t>2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. This equation states that </a:t>
            </a:r>
            <a:r>
              <a:rPr lang="en-AU" sz="2400" b="1" dirty="0">
                <a:solidFill>
                  <a:srgbClr val="0066CC"/>
                </a:solidFill>
                <a:latin typeface="Arial" panose="020B0604020202020204" pitchFamily="34" charset="0"/>
              </a:rPr>
              <a:t>mass is a form of energy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, just like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kinetic energy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or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heat energy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. This explains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why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the missing mass, called the </a:t>
            </a:r>
            <a:r>
              <a:rPr lang="en-AU" sz="2400" b="1" dirty="0">
                <a:solidFill>
                  <a:srgbClr val="0066CC"/>
                </a:solidFill>
                <a:latin typeface="Arial" panose="020B0604020202020204" pitchFamily="34" charset="0"/>
              </a:rPr>
              <a:t>mass defect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(</a:t>
            </a:r>
            <a:r>
              <a:rPr lang="en-AU" sz="2400" b="1" dirty="0" err="1">
                <a:solidFill>
                  <a:srgbClr val="444444"/>
                </a:solidFill>
                <a:latin typeface="KaTeX_Main"/>
              </a:rPr>
              <a:t>Δ</a:t>
            </a:r>
            <a:r>
              <a:rPr lang="en-AU" sz="2400" dirty="0" err="1">
                <a:solidFill>
                  <a:srgbClr val="444444"/>
                </a:solidFill>
                <a:latin typeface="KaTeX_Main"/>
              </a:rPr>
              <a:t>m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)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, was transformed into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6866" name="Picture 2" descr="https://www.educationperfect.com/Images/Content/German/1366599286672-59128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2184400"/>
            <a:ext cx="380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4745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Einstein's mass-energy equivalence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AU" b="1" dirty="0">
                <a:solidFill>
                  <a:srgbClr val="444444"/>
                </a:solidFill>
                <a:latin typeface="KaTeX_Main"/>
              </a:rPr>
              <a:t/>
            </a:r>
            <a:br>
              <a:rPr lang="en-AU" b="1" dirty="0">
                <a:solidFill>
                  <a:srgbClr val="444444"/>
                </a:solidFill>
                <a:latin typeface="KaTeX_Main"/>
              </a:rPr>
            </a:br>
            <a:r>
              <a:rPr lang="en-AU" sz="2400" b="1" dirty="0">
                <a:solidFill>
                  <a:srgbClr val="444444"/>
                </a:solidFill>
                <a:latin typeface="KaTeX_Main"/>
              </a:rPr>
              <a:t>Δ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E=</a:t>
            </a:r>
            <a:r>
              <a:rPr lang="en-AU" sz="2400" b="1" dirty="0">
                <a:solidFill>
                  <a:srgbClr val="444444"/>
                </a:solidFill>
                <a:latin typeface="KaTeX_Main"/>
              </a:rPr>
              <a:t>Δ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mc</a:t>
            </a:r>
            <a:r>
              <a:rPr lang="en-AU" sz="2400" b="1" baseline="30000" dirty="0">
                <a:solidFill>
                  <a:srgbClr val="444444"/>
                </a:solidFill>
                <a:latin typeface="KaTeX_Main"/>
              </a:rPr>
              <a:t>2</a:t>
            </a:r>
            <a:endParaRPr lang="en-AU" sz="2400" baseline="300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In this famous equation,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ΔE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represents a change in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energy.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AU" sz="2400" dirty="0" err="1">
                <a:solidFill>
                  <a:srgbClr val="444444"/>
                </a:solidFill>
                <a:latin typeface="KaTeX_Main"/>
              </a:rPr>
              <a:t>Δm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is change in </a:t>
            </a:r>
            <a:r>
              <a:rPr lang="en-AU" sz="2400" b="1" dirty="0">
                <a:solidFill>
                  <a:srgbClr val="00868B"/>
                </a:solidFill>
                <a:latin typeface="Arial" panose="020B0604020202020204" pitchFamily="34" charset="0"/>
              </a:rPr>
              <a:t>mass</a:t>
            </a:r>
            <a:r>
              <a:rPr lang="en-AU" sz="2400" b="1" dirty="0" smtClean="0">
                <a:solidFill>
                  <a:srgbClr val="00868B"/>
                </a:solidFill>
                <a:latin typeface="Arial" panose="020B0604020202020204" pitchFamily="34" charset="0"/>
              </a:rPr>
              <a:t>.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444444"/>
                </a:solidFill>
                <a:latin typeface="KaTeX_Main"/>
              </a:rPr>
              <a:t>c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is the </a:t>
            </a:r>
            <a:r>
              <a:rPr lang="en-AU" sz="2400" b="1" dirty="0">
                <a:solidFill>
                  <a:srgbClr val="FEB900"/>
                </a:solidFill>
                <a:latin typeface="Arial" panose="020B0604020202020204" pitchFamily="34" charset="0"/>
              </a:rPr>
              <a:t>speed of light,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which is a constant</a:t>
            </a:r>
            <a:r>
              <a:rPr lang="en-AU" sz="2400" dirty="0" smtClean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444444"/>
                </a:solidFill>
                <a:latin typeface="KaTeX_Main"/>
              </a:rPr>
              <a:t>c≈3×10</a:t>
            </a:r>
            <a:r>
              <a:rPr lang="en-AU" sz="2400" baseline="30000" dirty="0">
                <a:solidFill>
                  <a:srgbClr val="444444"/>
                </a:solidFill>
                <a:latin typeface="KaTeX_Main"/>
              </a:rPr>
              <a:t>8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ms</a:t>
            </a:r>
            <a:r>
              <a:rPr lang="en-AU" sz="2400" baseline="30000" dirty="0">
                <a:solidFill>
                  <a:srgbClr val="444444"/>
                </a:solidFill>
                <a:latin typeface="KaTeX_Main"/>
              </a:rPr>
              <a:t>−1</a:t>
            </a:r>
            <a:endParaRPr lang="en-AU" sz="2400" baseline="300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37890" name="Picture 2" descr="https://www.educationperfect.com/media/content/Maths/1499296013.57481g/1499296311004-6548685422637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3851275"/>
            <a:ext cx="3810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6709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Binding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369507" cy="4271104"/>
          </a:xfrm>
        </p:spPr>
        <p:txBody>
          <a:bodyPr>
            <a:noAutofit/>
          </a:bodyPr>
          <a:lstStyle/>
          <a:p>
            <a:r>
              <a:rPr lang="en-AU" sz="2800" b="1" dirty="0">
                <a:solidFill>
                  <a:srgbClr val="444444"/>
                </a:solidFill>
                <a:latin typeface="+mj-lt"/>
              </a:rPr>
              <a:t>The </a:t>
            </a:r>
            <a:r>
              <a:rPr lang="en-AU" sz="2800" b="1" dirty="0">
                <a:solidFill>
                  <a:srgbClr val="0066CC"/>
                </a:solidFill>
                <a:latin typeface="+mj-lt"/>
              </a:rPr>
              <a:t>mass defect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 is converted into </a:t>
            </a:r>
            <a:r>
              <a:rPr lang="en-AU" sz="2800" b="1" dirty="0">
                <a:solidFill>
                  <a:srgbClr val="F30277"/>
                </a:solidFill>
                <a:latin typeface="+mj-lt"/>
              </a:rPr>
              <a:t>energy.</a:t>
            </a:r>
            <a:endParaRPr lang="en-AU" sz="2800" b="1" dirty="0">
              <a:solidFill>
                <a:srgbClr val="444444"/>
              </a:solidFill>
              <a:latin typeface="+mj-lt"/>
            </a:endParaRPr>
          </a:p>
          <a:p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This 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energy, called the </a:t>
            </a:r>
            <a:r>
              <a:rPr lang="en-AU" sz="2800" b="1" dirty="0">
                <a:solidFill>
                  <a:srgbClr val="F30277"/>
                </a:solidFill>
                <a:latin typeface="+mj-lt"/>
              </a:rPr>
              <a:t>nuclear binding energy,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is the energy needed to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break the nucleus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into the nucleons that make it up</a:t>
            </a:r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.</a:t>
            </a:r>
          </a:p>
          <a:p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endParaRPr lang="en-AU" sz="2800" dirty="0" smtClean="0">
              <a:solidFill>
                <a:srgbClr val="444444"/>
              </a:solidFill>
              <a:latin typeface="+mj-lt"/>
            </a:endParaRPr>
          </a:p>
          <a:p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The nuclear binding energy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per nucleon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can be used as a measure of </a:t>
            </a:r>
            <a:r>
              <a:rPr lang="en-AU" sz="2800" b="1" dirty="0">
                <a:solidFill>
                  <a:srgbClr val="0066CC"/>
                </a:solidFill>
                <a:latin typeface="+mj-lt"/>
              </a:rPr>
              <a:t>stability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. A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stable nucleus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has more </a:t>
            </a:r>
            <a:r>
              <a:rPr lang="en-AU" sz="2800" b="1" dirty="0">
                <a:solidFill>
                  <a:srgbClr val="0066CC"/>
                </a:solidFill>
                <a:latin typeface="+mj-lt"/>
              </a:rPr>
              <a:t>binding energy per nucleon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than an unstable nucleus.</a:t>
            </a:r>
            <a:endParaRPr lang="en-AU" sz="2800" dirty="0">
              <a:latin typeface="+mj-lt"/>
            </a:endParaRPr>
          </a:p>
        </p:txBody>
      </p:sp>
      <p:pic>
        <p:nvPicPr>
          <p:cNvPr id="38914" name="Picture 2" descr="https://www.educationperfect.com/media/content/Science/1441839450.688511g/1441839461214-19016731460598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60" y="3628297"/>
            <a:ext cx="2043770" cy="17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850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Mass Defect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400" b="1" dirty="0">
                <a:solidFill>
                  <a:srgbClr val="444444"/>
                </a:solidFill>
                <a:latin typeface="+mj-lt"/>
              </a:rPr>
              <a:t>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mass defect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is the difference between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mass of the </a:t>
            </a:r>
            <a:r>
              <a:rPr lang="en-AU" sz="2400" b="1" u="sng" dirty="0">
                <a:solidFill>
                  <a:srgbClr val="0066CC"/>
                </a:solidFill>
                <a:latin typeface="+mj-lt"/>
              </a:rPr>
              <a:t>nucleus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and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mass of the nucleons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which make it up</a:t>
            </a:r>
            <a:r>
              <a:rPr lang="en-AU" sz="2400" b="1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We can write this as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: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4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AU" sz="2400" baseline="-25000" dirty="0" err="1">
                <a:solidFill>
                  <a:srgbClr val="444444"/>
                </a:solidFill>
                <a:latin typeface="+mj-lt"/>
              </a:rPr>
              <a:t>nucleus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​=</a:t>
            </a:r>
            <a:r>
              <a:rPr lang="en-AU" sz="24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AU" sz="2400" baseline="-25000" dirty="0" err="1">
                <a:solidFill>
                  <a:srgbClr val="444444"/>
                </a:solidFill>
                <a:latin typeface="+mj-lt"/>
              </a:rPr>
              <a:t>nucleons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​+</a:t>
            </a:r>
            <a:r>
              <a:rPr lang="en-AU" sz="2400" dirty="0" err="1" smtClean="0">
                <a:solidFill>
                  <a:srgbClr val="444444"/>
                </a:solidFill>
                <a:latin typeface="+mj-lt"/>
              </a:rPr>
              <a:t>Δm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Rearranged, this gives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: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400" dirty="0" err="1">
                <a:solidFill>
                  <a:srgbClr val="444444"/>
                </a:solidFill>
                <a:latin typeface="+mj-lt"/>
              </a:rPr>
              <a:t>Δm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=</a:t>
            </a:r>
            <a:r>
              <a:rPr lang="en-AU" sz="24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AU" sz="2400" baseline="-25000" dirty="0" err="1">
                <a:solidFill>
                  <a:srgbClr val="444444"/>
                </a:solidFill>
                <a:latin typeface="+mj-lt"/>
              </a:rPr>
              <a:t>nucleus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​−</a:t>
            </a:r>
            <a:r>
              <a:rPr lang="en-AU" sz="2400" dirty="0" err="1">
                <a:solidFill>
                  <a:srgbClr val="444444"/>
                </a:solidFill>
                <a:latin typeface="+mj-lt"/>
              </a:rPr>
              <a:t>m</a:t>
            </a:r>
            <a:r>
              <a:rPr lang="en-AU" sz="2400" baseline="-25000" dirty="0" err="1">
                <a:solidFill>
                  <a:srgbClr val="444444"/>
                </a:solidFill>
                <a:latin typeface="+mj-lt"/>
              </a:rPr>
              <a:t>nucleons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​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65824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Calculating Binding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b="1" dirty="0">
                <a:solidFill>
                  <a:srgbClr val="F30277"/>
                </a:solidFill>
                <a:latin typeface="+mj-lt"/>
              </a:rPr>
              <a:t>Binding energy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is defined as the mechanical work that must be done against the forces holding a nucleus together to disassemble it into component </a:t>
            </a:r>
            <a:r>
              <a:rPr lang="en-AU" sz="2400" b="1" dirty="0" smtClean="0">
                <a:solidFill>
                  <a:srgbClr val="444444"/>
                </a:solidFill>
                <a:latin typeface="+mj-lt"/>
              </a:rPr>
              <a:t>parts</a:t>
            </a:r>
          </a:p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We 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find the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binding energy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of a nucleus with the E=Δmc</a:t>
            </a:r>
            <a:r>
              <a:rPr lang="en-AU" sz="2400" baseline="30000" dirty="0">
                <a:solidFill>
                  <a:srgbClr val="444444"/>
                </a:solidFill>
                <a:latin typeface="+mj-lt"/>
              </a:rPr>
              <a:t>2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formula.</a:t>
            </a: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c is the speed of light.</a:t>
            </a: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c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≈3.00×10</a:t>
            </a:r>
            <a:r>
              <a:rPr lang="en-AU" sz="2400" baseline="30000" dirty="0">
                <a:solidFill>
                  <a:srgbClr val="444444"/>
                </a:solidFill>
                <a:latin typeface="+mj-lt"/>
              </a:rPr>
              <a:t>8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ms</a:t>
            </a:r>
            <a:r>
              <a:rPr lang="en-AU" sz="2400" baseline="30000" dirty="0">
                <a:solidFill>
                  <a:srgbClr val="444444"/>
                </a:solidFill>
                <a:latin typeface="+mj-lt"/>
              </a:rPr>
              <a:t>−1</a:t>
            </a:r>
          </a:p>
          <a:p>
            <a:r>
              <a:rPr lang="en-AU" sz="2400" dirty="0">
                <a:latin typeface="+mj-lt"/>
              </a:rPr>
              <a:t>The energy is always </a:t>
            </a:r>
            <a:r>
              <a:rPr lang="en-AU" sz="2400" b="1" dirty="0">
                <a:latin typeface="+mj-lt"/>
              </a:rPr>
              <a:t>negative</a:t>
            </a:r>
            <a:r>
              <a:rPr lang="en-AU" sz="2400" dirty="0">
                <a:latin typeface="+mj-lt"/>
              </a:rPr>
              <a:t>, because it is being </a:t>
            </a:r>
            <a:r>
              <a:rPr lang="en-AU" sz="2400" b="1" dirty="0">
                <a:latin typeface="+mj-lt"/>
              </a:rPr>
              <a:t>released</a:t>
            </a:r>
            <a:r>
              <a:rPr lang="en-AU" sz="2400" dirty="0">
                <a:latin typeface="+mj-lt"/>
              </a:rPr>
              <a:t> from the nucleus.</a:t>
            </a:r>
          </a:p>
        </p:txBody>
      </p:sp>
    </p:spTree>
    <p:extLst>
      <p:ext uri="{BB962C8B-B14F-4D97-AF65-F5344CB8AC3E}">
        <p14:creationId xmlns:p14="http://schemas.microsoft.com/office/powerpoint/2010/main" val="23674931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Is the binding energy the same for a nucleon in different atoms</a:t>
            </a:r>
            <a:r>
              <a:rPr lang="en-AU" b="1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592" y="2193196"/>
            <a:ext cx="8410408" cy="4410804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To answer this you need to </a:t>
            </a:r>
            <a:r>
              <a:rPr lang="en-AU" sz="2400" b="1" dirty="0"/>
              <a:t>calculate</a:t>
            </a:r>
            <a:r>
              <a:rPr lang="en-AU" sz="2400" dirty="0"/>
              <a:t> the </a:t>
            </a:r>
            <a:r>
              <a:rPr lang="en-AU" sz="2400" b="1" dirty="0"/>
              <a:t>binding energy of each nucleon</a:t>
            </a:r>
            <a:r>
              <a:rPr lang="en-AU" sz="2400" b="1" dirty="0" smtClean="0"/>
              <a:t>.</a:t>
            </a:r>
            <a:endParaRPr lang="en-AU" sz="2400" dirty="0"/>
          </a:p>
          <a:p>
            <a:r>
              <a:rPr lang="en-AU" sz="2400" dirty="0"/>
              <a:t>The </a:t>
            </a:r>
            <a:r>
              <a:rPr lang="en-AU" sz="2400" b="1" dirty="0"/>
              <a:t>binding energy per nucleon</a:t>
            </a:r>
            <a:r>
              <a:rPr lang="en-AU" sz="2400" dirty="0"/>
              <a:t> is the </a:t>
            </a:r>
            <a:r>
              <a:rPr lang="en-AU" sz="2400" b="1" dirty="0"/>
              <a:t>binding energy divided by the number of nucleons in the nucleus of an atom</a:t>
            </a:r>
            <a:r>
              <a:rPr lang="en-AU" sz="2400" b="1" dirty="0" smtClean="0"/>
              <a:t>.</a:t>
            </a:r>
            <a:endParaRPr lang="en-AU" sz="2400" dirty="0"/>
          </a:p>
          <a:p>
            <a:r>
              <a:rPr lang="en-AU" sz="2400" dirty="0"/>
              <a:t>If this is plotted against atomic mass, it shows that as you increase mass from hydrogen through the lighter elements, the </a:t>
            </a:r>
            <a:r>
              <a:rPr lang="en-AU" sz="2400" b="1" dirty="0"/>
              <a:t>binding energy per nucleon increases.</a:t>
            </a:r>
            <a:r>
              <a:rPr lang="en-AU" sz="2400" dirty="0"/>
              <a:t> This is due to higher forces between the increasing nucleons. In heavier elements there is less change in binding energy per nucleon, eventually </a:t>
            </a:r>
            <a:r>
              <a:rPr lang="en-AU" sz="2400" b="1" dirty="0"/>
              <a:t>decreasing slightl</a:t>
            </a:r>
            <a:r>
              <a:rPr lang="en-AU" sz="2400" dirty="0"/>
              <a:t>y due to the impact of electromagnetic forces.</a:t>
            </a:r>
          </a:p>
          <a:p>
            <a:endParaRPr lang="en-AU" dirty="0"/>
          </a:p>
        </p:txBody>
      </p:sp>
      <p:pic>
        <p:nvPicPr>
          <p:cNvPr id="39938" name="Picture 2" descr="https://www.educationperfect.com/Images/Content/Science/1371510511930-773882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29" y="2832100"/>
            <a:ext cx="3622063" cy="238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233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ission &amp; Fusion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9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Learning Intentions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81192" y="1992343"/>
            <a:ext cx="113822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Define </a:t>
            </a:r>
            <a:r>
              <a:rPr lang="en-AU" sz="2400" dirty="0"/>
              <a:t>nuclear fission.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Explain </a:t>
            </a:r>
            <a:r>
              <a:rPr lang="en-AU" sz="2400" dirty="0"/>
              <a:t>a neutron-induced nuclear fission reaction, including references to extra neutrons produced from many of these reactions.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Explain </a:t>
            </a:r>
            <a:r>
              <a:rPr lang="en-AU" sz="2400" dirty="0"/>
              <a:t>a fission chain reaction.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Define </a:t>
            </a:r>
            <a:r>
              <a:rPr lang="en-AU" sz="2400" dirty="0"/>
              <a:t>nuclear fusion.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Explain </a:t>
            </a:r>
            <a:r>
              <a:rPr lang="en-AU" sz="2400" dirty="0"/>
              <a:t>that more energy is released per nucleon in nuclear fusion then in nuclear fission because a greater percentage of the mass is transformed into energy.</a:t>
            </a:r>
          </a:p>
        </p:txBody>
      </p:sp>
    </p:spTree>
    <p:extLst>
      <p:ext uri="{BB962C8B-B14F-4D97-AF65-F5344CB8AC3E}">
        <p14:creationId xmlns:p14="http://schemas.microsoft.com/office/powerpoint/2010/main" val="289380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Non-ionising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b="1" dirty="0"/>
              <a:t>Non-ionising radiation is low energy</a:t>
            </a:r>
            <a:r>
              <a:rPr lang="en-AU" sz="2400" b="1" dirty="0" smtClean="0"/>
              <a:t>.</a:t>
            </a:r>
            <a:endParaRPr lang="en-AU" sz="2400" b="1" dirty="0"/>
          </a:p>
          <a:p>
            <a:pPr marL="0" indent="0">
              <a:buNone/>
            </a:pPr>
            <a:r>
              <a:rPr lang="en-AU" sz="2400" dirty="0"/>
              <a:t>Some examples include</a:t>
            </a:r>
            <a:r>
              <a:rPr lang="en-AU" sz="2400" dirty="0" smtClean="0"/>
              <a:t>:</a:t>
            </a:r>
            <a:endParaRPr lang="en-AU" sz="2400" dirty="0"/>
          </a:p>
          <a:p>
            <a:r>
              <a:rPr lang="en-AU" sz="2400" dirty="0"/>
              <a:t>Visible </a:t>
            </a:r>
            <a:r>
              <a:rPr lang="en-AU" sz="2400" dirty="0" smtClean="0"/>
              <a:t>light</a:t>
            </a:r>
            <a:endParaRPr lang="en-AU" sz="2400" dirty="0"/>
          </a:p>
          <a:p>
            <a:r>
              <a:rPr lang="en-AU" sz="2400" dirty="0"/>
              <a:t>Infrared radiation</a:t>
            </a:r>
          </a:p>
          <a:p>
            <a:r>
              <a:rPr lang="en-AU" sz="2400" dirty="0"/>
              <a:t>Microwave radiation</a:t>
            </a:r>
          </a:p>
          <a:p>
            <a:r>
              <a:rPr lang="en-AU" sz="2400" dirty="0" err="1"/>
              <a:t>Radiowaves</a:t>
            </a:r>
            <a:endParaRPr lang="en-AU" sz="2400" dirty="0"/>
          </a:p>
          <a:p>
            <a:pPr marL="0" indent="0">
              <a:buNone/>
            </a:pPr>
            <a:r>
              <a:rPr lang="en-AU" sz="2400" b="1" dirty="0" smtClean="0"/>
              <a:t>Non-ionising </a:t>
            </a:r>
            <a:r>
              <a:rPr lang="en-AU" sz="2400" b="1" dirty="0"/>
              <a:t>radiation can still affect our bodies, even though they don't ionise atoms.</a:t>
            </a:r>
          </a:p>
        </p:txBody>
      </p:sp>
      <p:pic>
        <p:nvPicPr>
          <p:cNvPr id="4098" name="Picture 2" descr="https://www.educationperfect.com/Images/Content/Maths/1371779286970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339975"/>
            <a:ext cx="4762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10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Fission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b="1" dirty="0"/>
              <a:t>Nuclear fission is the process of splitting the atom</a:t>
            </a:r>
            <a:r>
              <a:rPr lang="en-AU" sz="2800" b="1" dirty="0" smtClean="0"/>
              <a:t>.</a:t>
            </a:r>
            <a:endParaRPr lang="en-AU" sz="2800" b="1" dirty="0"/>
          </a:p>
          <a:p>
            <a:r>
              <a:rPr lang="en-AU" sz="2800" dirty="0"/>
              <a:t>It is defined as the process in which a large unstable nucleus splits, forming two (or more) smaller, more stable nuclei and releasing neutrons and energy</a:t>
            </a:r>
            <a:r>
              <a:rPr lang="en-AU" sz="2800" dirty="0" smtClean="0"/>
              <a:t>.</a:t>
            </a:r>
            <a:endParaRPr lang="en-AU" sz="2800" dirty="0"/>
          </a:p>
          <a:p>
            <a:r>
              <a:rPr lang="en-AU" sz="2800" dirty="0"/>
              <a:t>A large, unstable atom absorbs a neutron, which causes it to split into two smaller nuclei. These two fission fragments are much more stable than the original nucleus.</a:t>
            </a:r>
          </a:p>
        </p:txBody>
      </p:sp>
    </p:spTree>
    <p:extLst>
      <p:ext uri="{BB962C8B-B14F-4D97-AF65-F5344CB8AC3E}">
        <p14:creationId xmlns:p14="http://schemas.microsoft.com/office/powerpoint/2010/main" val="3655284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_pY5HeZpNr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" y="130175"/>
            <a:ext cx="11811000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4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Uranium-235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Let's look at an example</a:t>
            </a:r>
            <a:r>
              <a:rPr lang="en-AU" sz="2400" dirty="0" smtClean="0"/>
              <a:t>:</a:t>
            </a:r>
            <a:endParaRPr lang="en-AU" sz="2400" dirty="0"/>
          </a:p>
          <a:p>
            <a:r>
              <a:rPr lang="en-AU" sz="2400" dirty="0" smtClean="0"/>
              <a:t>Uranium-235 absorbs </a:t>
            </a:r>
            <a:r>
              <a:rPr lang="en-AU" sz="2400" dirty="0"/>
              <a:t>a slow neutron to form </a:t>
            </a:r>
            <a:r>
              <a:rPr lang="en-AU" sz="2400" dirty="0" smtClean="0"/>
              <a:t>uranium-236, </a:t>
            </a:r>
            <a:r>
              <a:rPr lang="en-AU" sz="2400" dirty="0"/>
              <a:t>which is extremely unstable. It immediately decays into two smaller fission fragments.</a:t>
            </a:r>
          </a:p>
          <a:p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Two or three fast neutrons and energy are also produced in this reaction.</a:t>
            </a:r>
          </a:p>
        </p:txBody>
      </p:sp>
      <p:pic>
        <p:nvPicPr>
          <p:cNvPr id="40962" name="Picture 2" descr="https://www.educationperfect.com/media/content/Science/1423619283.359871g/1423619262429-159890814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4" y="3162194"/>
            <a:ext cx="5038725" cy="269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696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Chain 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2" y="702156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571A98"/>
                </a:solidFill>
                <a:latin typeface="+mj-lt"/>
              </a:rPr>
              <a:t>Chain reactions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occur when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neutrons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produced in one fission reaction strike another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unstable nucleus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, inducing another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fission reaction.</a:t>
            </a:r>
            <a:endParaRPr lang="en-AU" dirty="0">
              <a:latin typeface="+mj-lt"/>
            </a:endParaRPr>
          </a:p>
        </p:txBody>
      </p:sp>
      <p:pic>
        <p:nvPicPr>
          <p:cNvPr id="41986" name="Picture 2" descr="https://www.educationperfect.com/media/content/Science/1423620951.53261g/1423620930581-159890814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098844"/>
            <a:ext cx="4505325" cy="34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621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Controlled or uncontrolled chain 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Controlled reactions </a:t>
            </a:r>
            <a:r>
              <a:rPr lang="en-AU" dirty="0"/>
              <a:t>are used in nuclear power plants because they sustain the original effect. </a:t>
            </a:r>
            <a:endParaRPr lang="en-AU" dirty="0" smtClean="0"/>
          </a:p>
          <a:p>
            <a:r>
              <a:rPr lang="en-AU" b="1" dirty="0" smtClean="0"/>
              <a:t>Uncontrolled </a:t>
            </a:r>
            <a:r>
              <a:rPr lang="en-AU" b="1" dirty="0"/>
              <a:t>reactions </a:t>
            </a:r>
            <a:r>
              <a:rPr lang="en-AU" dirty="0"/>
              <a:t>are used in nuclear bombs because they magnify the original effect.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0236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Controlling Fission Chain reaction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93" y="1062896"/>
            <a:ext cx="7457908" cy="5439504"/>
          </a:xfrm>
        </p:spPr>
        <p:txBody>
          <a:bodyPr/>
          <a:lstStyle/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As the </a:t>
            </a:r>
            <a:r>
              <a:rPr lang="en-AU" sz="2800" b="1" dirty="0">
                <a:solidFill>
                  <a:srgbClr val="0066CC"/>
                </a:solidFill>
                <a:latin typeface="+mj-lt"/>
              </a:rPr>
              <a:t>neutrons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are released from the fission of a nucleus, they must be </a:t>
            </a:r>
            <a:r>
              <a:rPr lang="en-AU" sz="2800" b="1" dirty="0">
                <a:solidFill>
                  <a:srgbClr val="00868B"/>
                </a:solidFill>
                <a:latin typeface="+mj-lt"/>
              </a:rPr>
              <a:t>absorbed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and not allowed to split more atoms</a:t>
            </a:r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.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</a:t>
            </a:r>
          </a:p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In this way, the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rate of splitting the atoms and energy released is controlled.</a:t>
            </a:r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endParaRPr lang="en-AU" dirty="0"/>
          </a:p>
        </p:txBody>
      </p:sp>
      <p:pic>
        <p:nvPicPr>
          <p:cNvPr id="43010" name="Picture 2" descr="https://www.educationperfect.com/media/content/Science/1456978849.207911g/1456978851711-291527926653615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794602"/>
            <a:ext cx="47625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172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Which atoms are used in fission reactions?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7432506" cy="4385404"/>
          </a:xfrm>
        </p:spPr>
        <p:txBody>
          <a:bodyPr>
            <a:normAutofit fontScale="92500"/>
          </a:bodyPr>
          <a:lstStyle/>
          <a:p>
            <a:r>
              <a:rPr lang="en-AU" sz="2400" dirty="0"/>
              <a:t>Any </a:t>
            </a:r>
            <a:r>
              <a:rPr lang="en-AU" sz="2400" b="1" dirty="0"/>
              <a:t>fissionable nuclide</a:t>
            </a:r>
            <a:r>
              <a:rPr lang="en-AU" sz="2400" dirty="0"/>
              <a:t> can under go </a:t>
            </a:r>
            <a:r>
              <a:rPr lang="en-AU" sz="2400" b="1" dirty="0"/>
              <a:t>nuclear fission</a:t>
            </a:r>
            <a:r>
              <a:rPr lang="en-AU" sz="2400" dirty="0"/>
              <a:t> after absorbing a neutron. We mentioned </a:t>
            </a:r>
            <a:r>
              <a:rPr lang="en-AU" sz="2400" b="1" dirty="0"/>
              <a:t>uranium-235</a:t>
            </a:r>
            <a:r>
              <a:rPr lang="en-AU" sz="2400" dirty="0"/>
              <a:t> before, but there are some other fissionable nuclides, although they are </a:t>
            </a:r>
            <a:r>
              <a:rPr lang="en-AU" sz="2400" b="1" dirty="0"/>
              <a:t>uncommon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b="1" dirty="0"/>
              <a:t>Uranium-235</a:t>
            </a:r>
            <a:r>
              <a:rPr lang="en-AU" sz="2400" dirty="0"/>
              <a:t> and </a:t>
            </a:r>
            <a:r>
              <a:rPr lang="en-AU" sz="2400" b="1" dirty="0"/>
              <a:t>plutonium-239</a:t>
            </a:r>
            <a:r>
              <a:rPr lang="en-AU" sz="2400" dirty="0"/>
              <a:t> are both </a:t>
            </a:r>
            <a:r>
              <a:rPr lang="en-AU" sz="2400" b="1" dirty="0"/>
              <a:t>fissionable.</a:t>
            </a:r>
            <a:r>
              <a:rPr lang="en-AU" sz="2400" dirty="0"/>
              <a:t> A </a:t>
            </a:r>
            <a:r>
              <a:rPr lang="en-AU" sz="2400" b="1" dirty="0"/>
              <a:t>slow neutron</a:t>
            </a:r>
            <a:r>
              <a:rPr lang="en-AU" sz="2400" dirty="0"/>
              <a:t> (low energy) can induce nuclear fission with these atoms. Atoms that </a:t>
            </a:r>
            <a:r>
              <a:rPr lang="en-AU" sz="2400" u="sng" dirty="0"/>
              <a:t>only require slow neutrons</a:t>
            </a:r>
            <a:r>
              <a:rPr lang="en-AU" sz="2400" dirty="0"/>
              <a:t> to split are described as </a:t>
            </a:r>
            <a:r>
              <a:rPr lang="en-AU" sz="2400" b="1" u="sng" dirty="0"/>
              <a:t>fissile</a:t>
            </a:r>
            <a:r>
              <a:rPr lang="en-AU" sz="2400" b="1" u="sng" dirty="0" smtClean="0"/>
              <a:t>.</a:t>
            </a:r>
            <a:endParaRPr lang="en-AU" sz="2400" dirty="0"/>
          </a:p>
          <a:p>
            <a:r>
              <a:rPr lang="en-AU" sz="2400" b="1" dirty="0"/>
              <a:t>Uranium-238</a:t>
            </a:r>
            <a:r>
              <a:rPr lang="en-AU" sz="2400" dirty="0"/>
              <a:t> is only </a:t>
            </a:r>
            <a:r>
              <a:rPr lang="en-AU" sz="2400" b="1" dirty="0"/>
              <a:t>slightly fissionable</a:t>
            </a:r>
            <a:r>
              <a:rPr lang="en-AU" sz="2400" dirty="0"/>
              <a:t>. It requires a </a:t>
            </a:r>
            <a:r>
              <a:rPr lang="en-AU" sz="2400" b="1" dirty="0"/>
              <a:t>fast neutron</a:t>
            </a:r>
            <a:r>
              <a:rPr lang="en-AU" sz="2400" dirty="0"/>
              <a:t> (high energy) to undergo nuclear fission.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4034" name="Picture 2" descr="https://www.educationperfect.com/Images/Content/Science/1370901030199-76474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699" y="243297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2657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Fusion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2" y="1545496"/>
            <a:ext cx="11029615" cy="3678303"/>
          </a:xfrm>
        </p:spPr>
        <p:txBody>
          <a:bodyPr/>
          <a:lstStyle/>
          <a:p>
            <a:r>
              <a:rPr lang="en-AU" sz="2800" b="1" dirty="0">
                <a:solidFill>
                  <a:srgbClr val="CC0000"/>
                </a:solidFill>
                <a:latin typeface="Arial" panose="020B0604020202020204" pitchFamily="34" charset="0"/>
              </a:rPr>
              <a:t>Nuclear fusion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is the process of </a:t>
            </a:r>
            <a:r>
              <a:rPr lang="en-AU" sz="2800" b="1" dirty="0">
                <a:solidFill>
                  <a:srgbClr val="0066CC"/>
                </a:solidFill>
                <a:latin typeface="Arial" panose="020B0604020202020204" pitchFamily="34" charset="0"/>
              </a:rPr>
              <a:t>two nuclei</a:t>
            </a:r>
            <a:r>
              <a:rPr lang="en-AU" sz="2800" b="1" dirty="0">
                <a:solidFill>
                  <a:srgbClr val="444444"/>
                </a:solidFill>
                <a:latin typeface="Arial" panose="020B0604020202020204" pitchFamily="34" charset="0"/>
              </a:rPr>
              <a:t> joining together to make </a:t>
            </a:r>
            <a:r>
              <a:rPr lang="en-AU" sz="2800" b="1" dirty="0">
                <a:solidFill>
                  <a:srgbClr val="F30277"/>
                </a:solidFill>
                <a:latin typeface="Arial" panose="020B0604020202020204" pitchFamily="34" charset="0"/>
              </a:rPr>
              <a:t>one larger nucleus</a:t>
            </a:r>
            <a:r>
              <a:rPr lang="en-AU" sz="2800" b="1" dirty="0" smtClean="0">
                <a:solidFill>
                  <a:srgbClr val="F30277"/>
                </a:solidFill>
                <a:latin typeface="Arial" panose="020B0604020202020204" pitchFamily="34" charset="0"/>
              </a:rPr>
              <a:t>.</a:t>
            </a:r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It is defined as </a:t>
            </a:r>
            <a:r>
              <a:rPr lang="en-AU" sz="2800" i="1" dirty="0">
                <a:solidFill>
                  <a:srgbClr val="444444"/>
                </a:solidFill>
                <a:latin typeface="Arial" panose="020B0604020202020204" pitchFamily="34" charset="0"/>
              </a:rPr>
              <a:t>a nuclear reaction in which two or more atomic nuclei combine to form one or more different, heavier atomic nuclei and subatomic particles.</a:t>
            </a:r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pic>
        <p:nvPicPr>
          <p:cNvPr id="45058" name="Picture 2" descr="https://www.educationperfect.com/media/content/Science/1407906682641-14341982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4190714"/>
            <a:ext cx="22383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30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does nuclear fusion occur?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293" y="2155096"/>
            <a:ext cx="6861008" cy="4448904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CC0000"/>
                </a:solidFill>
                <a:latin typeface="+mj-lt"/>
              </a:rPr>
              <a:t>Fusion reactions 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generally only occur in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stars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, although they could occur anywhere in the universe for a very short time after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Big Bang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. This is because of the large energy input required to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initiate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fusion reactions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Research is being carried out into how to control a fusion reaction to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generate energy</a:t>
            </a:r>
            <a:r>
              <a:rPr lang="en-AU" sz="2400" b="1" dirty="0" smtClean="0">
                <a:solidFill>
                  <a:srgbClr val="F30277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b="1" dirty="0">
                <a:solidFill>
                  <a:srgbClr val="444444"/>
                </a:solidFill>
                <a:latin typeface="+mj-lt"/>
              </a:rPr>
              <a:t>Uncontrolled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  <a:r>
              <a:rPr lang="en-AU" sz="2400" b="1" dirty="0">
                <a:solidFill>
                  <a:srgbClr val="CC0000"/>
                </a:solidFill>
                <a:latin typeface="+mj-lt"/>
              </a:rPr>
              <a:t>nuclear fusion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is used in </a:t>
            </a:r>
            <a:r>
              <a:rPr lang="en-AU" sz="2400" b="1" dirty="0">
                <a:solidFill>
                  <a:srgbClr val="64B131"/>
                </a:solidFill>
                <a:latin typeface="+mj-lt"/>
              </a:rPr>
              <a:t>thermonuclear weapons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(hydrogen bombs).</a:t>
            </a:r>
          </a:p>
          <a:p>
            <a:endParaRPr lang="en-AU" dirty="0"/>
          </a:p>
        </p:txBody>
      </p:sp>
      <p:pic>
        <p:nvPicPr>
          <p:cNvPr id="46082" name="Picture 2" descr="https://www.educationperfect.com/Images/Content/Maths/1389575538536-1031564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670175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0280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Fusion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608773"/>
            <a:ext cx="11029615" cy="3678303"/>
          </a:xfrm>
        </p:spPr>
        <p:txBody>
          <a:bodyPr/>
          <a:lstStyle/>
          <a:p>
            <a:r>
              <a:rPr lang="en-AU" sz="2400" b="1" dirty="0">
                <a:solidFill>
                  <a:srgbClr val="444444"/>
                </a:solidFill>
                <a:latin typeface="+mj-lt"/>
              </a:rPr>
              <a:t>Unlike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nuclear fission,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which involves splitting </a:t>
            </a:r>
            <a:r>
              <a:rPr lang="en-AU" sz="2400" b="1" u="sng" dirty="0">
                <a:solidFill>
                  <a:srgbClr val="444444"/>
                </a:solidFill>
                <a:latin typeface="+mj-lt"/>
              </a:rPr>
              <a:t>large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atoms, </a:t>
            </a:r>
            <a:r>
              <a:rPr lang="en-AU" sz="2400" b="1" dirty="0">
                <a:solidFill>
                  <a:srgbClr val="CC0000"/>
                </a:solidFill>
                <a:latin typeface="+mj-lt"/>
              </a:rPr>
              <a:t>nuclear fusion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involves fusing together </a:t>
            </a:r>
            <a:r>
              <a:rPr lang="en-AU" sz="2400" b="1" u="sng" dirty="0">
                <a:solidFill>
                  <a:srgbClr val="444444"/>
                </a:solidFill>
                <a:latin typeface="+mj-lt"/>
              </a:rPr>
              <a:t>small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 atoms such as hydrogen and helium.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836763"/>
            <a:ext cx="4343400" cy="35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 Radiation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Background radiation is all around us.</a:t>
            </a:r>
          </a:p>
          <a:p>
            <a:pPr marL="0" indent="0">
              <a:buNone/>
            </a:pPr>
            <a:endParaRPr lang="en-AU" sz="3200" dirty="0"/>
          </a:p>
          <a:p>
            <a:r>
              <a:rPr lang="en-AU" sz="3200" dirty="0"/>
              <a:t>It can be either </a:t>
            </a:r>
            <a:r>
              <a:rPr lang="en-AU" sz="3200" b="1" dirty="0"/>
              <a:t>cosmic</a:t>
            </a:r>
            <a:r>
              <a:rPr lang="en-AU" sz="3200" dirty="0"/>
              <a:t> or </a:t>
            </a:r>
            <a:r>
              <a:rPr lang="en-AU" sz="3200" b="1" dirty="0"/>
              <a:t>terrestrial</a:t>
            </a:r>
            <a:r>
              <a:rPr lang="en-A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3599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from nuclear fusion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The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mass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of the large nucleus is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less than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combined masses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of the two smaller nuclei. This is called the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mass loss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(</a:t>
            </a:r>
            <a:r>
              <a:rPr lang="en-AU" sz="2400" dirty="0" err="1">
                <a:solidFill>
                  <a:srgbClr val="444444"/>
                </a:solidFill>
                <a:latin typeface="+mj-lt"/>
              </a:rPr>
              <a:t>Δm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) and it is converted into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energy</a:t>
            </a:r>
            <a:r>
              <a:rPr lang="en-AU" sz="2400" b="1" dirty="0" smtClean="0">
                <a:solidFill>
                  <a:srgbClr val="F30277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We find the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energy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released by using the following formula:</a:t>
            </a:r>
          </a:p>
          <a:p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AU" sz="2400" dirty="0">
                <a:solidFill>
                  <a:srgbClr val="444444"/>
                </a:solidFill>
                <a:latin typeface="+mj-lt"/>
              </a:rPr>
              <a:t>ΔE=Δmc</a:t>
            </a:r>
            <a:r>
              <a:rPr lang="en-AU" sz="2400" baseline="30000" dirty="0">
                <a:solidFill>
                  <a:srgbClr val="444444"/>
                </a:solidFill>
                <a:latin typeface="+mj-lt"/>
              </a:rPr>
              <a:t>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57686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released by fusion compared to fission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More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energy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is released per nucleon in </a:t>
            </a:r>
            <a:r>
              <a:rPr lang="en-AU" sz="2400" b="1" dirty="0">
                <a:solidFill>
                  <a:srgbClr val="CC0000"/>
                </a:solidFill>
                <a:latin typeface="+mj-lt"/>
              </a:rPr>
              <a:t>nuclear fusion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than in </a:t>
            </a:r>
            <a:r>
              <a:rPr lang="en-AU" sz="2400" b="1" dirty="0">
                <a:solidFill>
                  <a:srgbClr val="F30277"/>
                </a:solidFill>
                <a:latin typeface="+mj-lt"/>
              </a:rPr>
              <a:t>nuclear fission.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This is because a greater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percentage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of the mass is transformed into energy, as fusion works with much smaller atoms.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48154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Nuclear Power Plants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Nuclear power plants use the </a:t>
            </a:r>
            <a:r>
              <a:rPr lang="en-AU" sz="2400" b="1" dirty="0"/>
              <a:t>energy</a:t>
            </a:r>
            <a:r>
              <a:rPr lang="en-AU" sz="2400" dirty="0"/>
              <a:t> generated by </a:t>
            </a:r>
            <a:r>
              <a:rPr lang="en-AU" sz="2400" b="1" dirty="0">
                <a:solidFill>
                  <a:srgbClr val="F30277"/>
                </a:solidFill>
              </a:rPr>
              <a:t>nuclear fission</a:t>
            </a:r>
            <a:r>
              <a:rPr lang="en-AU" sz="2400" dirty="0"/>
              <a:t> to generate electricity.</a:t>
            </a:r>
            <a:br>
              <a:rPr lang="en-AU" sz="2400" dirty="0"/>
            </a:br>
            <a:r>
              <a:rPr lang="en-AU" sz="2400" dirty="0"/>
              <a:t/>
            </a:r>
            <a:br>
              <a:rPr lang="en-AU" sz="2400" dirty="0"/>
            </a:br>
            <a:r>
              <a:rPr lang="en-AU" sz="2400" dirty="0"/>
              <a:t>This is done through </a:t>
            </a:r>
            <a:r>
              <a:rPr lang="en-AU" sz="2400" b="1" u="sng" dirty="0"/>
              <a:t>controlled</a:t>
            </a:r>
            <a:r>
              <a:rPr lang="en-AU" sz="2400" b="1" dirty="0"/>
              <a:t> nuclear fission</a:t>
            </a:r>
            <a:r>
              <a:rPr lang="en-AU" sz="2400" dirty="0" smtClean="0"/>
              <a:t>.</a:t>
            </a:r>
            <a:endParaRPr lang="en-AU" sz="2400" dirty="0"/>
          </a:p>
          <a:p>
            <a:endParaRPr lang="en-AU" dirty="0"/>
          </a:p>
        </p:txBody>
      </p:sp>
      <p:pic>
        <p:nvPicPr>
          <p:cNvPr id="47106" name="Picture 2" descr="https://www.educationperfect.com/Images/Content/Maths/1367895031351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39211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252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Fuel rods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93" y="2180496"/>
            <a:ext cx="7267408" cy="3678303"/>
          </a:xfrm>
        </p:spPr>
        <p:txBody>
          <a:bodyPr>
            <a:normAutofit fontScale="92500"/>
          </a:bodyPr>
          <a:lstStyle/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These fuel rods are made out of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radioactive material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400" dirty="0">
              <a:solidFill>
                <a:srgbClr val="444444"/>
              </a:solidFill>
              <a:latin typeface="+mj-lt"/>
            </a:endParaRPr>
          </a:p>
          <a:p>
            <a:r>
              <a:rPr lang="en-AU" sz="2400" dirty="0">
                <a:solidFill>
                  <a:srgbClr val="444444"/>
                </a:solidFill>
                <a:latin typeface="+mj-lt"/>
              </a:rPr>
              <a:t>Naturally occurring uranium ore is only 0.65% 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uranium-235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, so it must be 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refined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to increase the chances that a </a:t>
            </a:r>
            <a:r>
              <a:rPr lang="en-AU" sz="2400" b="1" dirty="0">
                <a:solidFill>
                  <a:srgbClr val="0066CC"/>
                </a:solidFill>
                <a:latin typeface="+mj-lt"/>
              </a:rPr>
              <a:t>neutron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will strike a 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U−</a:t>
            </a:r>
            <a:r>
              <a:rPr lang="en-AU" sz="2400" b="1" dirty="0">
                <a:solidFill>
                  <a:srgbClr val="444444"/>
                </a:solidFill>
                <a:latin typeface="+mj-lt"/>
              </a:rPr>
              <a:t>235</a:t>
            </a:r>
            <a:r>
              <a:rPr lang="en-AU" sz="2400" dirty="0">
                <a:solidFill>
                  <a:srgbClr val="444444"/>
                </a:solidFill>
                <a:latin typeface="+mj-lt"/>
              </a:rPr>
              <a:t> </a:t>
            </a:r>
            <a:r>
              <a:rPr lang="en-AU" sz="2400" dirty="0" smtClean="0">
                <a:solidFill>
                  <a:srgbClr val="444444"/>
                </a:solidFill>
                <a:latin typeface="+mj-lt"/>
              </a:rPr>
              <a:t>atom.</a:t>
            </a:r>
          </a:p>
          <a:p>
            <a:pPr fontAlgn="ctr"/>
            <a:r>
              <a:rPr lang="en-AU" sz="2400" dirty="0" smtClean="0">
                <a:latin typeface="+mj-lt"/>
              </a:rPr>
              <a:t>Fuel </a:t>
            </a:r>
            <a:r>
              <a:rPr lang="en-AU" sz="2400" dirty="0">
                <a:latin typeface="+mj-lt"/>
              </a:rPr>
              <a:t>rods must be </a:t>
            </a:r>
            <a:r>
              <a:rPr lang="en-AU" sz="2400" dirty="0" smtClean="0">
                <a:latin typeface="+mj-lt"/>
              </a:rPr>
              <a:t>1−</a:t>
            </a:r>
            <a:r>
              <a:rPr lang="en-AU" sz="2400" dirty="0">
                <a:latin typeface="+mj-lt"/>
              </a:rPr>
              <a:t>4% U−</a:t>
            </a:r>
            <a:r>
              <a:rPr lang="en-AU" sz="2400" dirty="0" smtClean="0">
                <a:latin typeface="+mj-lt"/>
              </a:rPr>
              <a:t>235</a:t>
            </a:r>
            <a:r>
              <a:rPr lang="en-AU" sz="2400" dirty="0">
                <a:latin typeface="+mj-lt"/>
              </a:rPr>
              <a:t> for </a:t>
            </a:r>
            <a:r>
              <a:rPr lang="en-AU" sz="2400" b="1" dirty="0">
                <a:solidFill>
                  <a:srgbClr val="00868B"/>
                </a:solidFill>
                <a:latin typeface="+mj-lt"/>
              </a:rPr>
              <a:t>controlled chain reactions</a:t>
            </a:r>
            <a:r>
              <a:rPr lang="en-AU" sz="2400" dirty="0">
                <a:latin typeface="+mj-lt"/>
              </a:rPr>
              <a:t> to occur.</a:t>
            </a:r>
            <a:br>
              <a:rPr lang="en-AU" sz="2400" dirty="0">
                <a:latin typeface="+mj-lt"/>
              </a:rPr>
            </a:br>
            <a:r>
              <a:rPr lang="en-AU" sz="2400" dirty="0">
                <a:latin typeface="+mj-lt"/>
              </a:rPr>
              <a:t/>
            </a:r>
            <a:br>
              <a:rPr lang="en-AU" sz="2400" dirty="0">
                <a:latin typeface="+mj-lt"/>
              </a:rPr>
            </a:br>
            <a:r>
              <a:rPr lang="en-AU" sz="2400" b="1" dirty="0">
                <a:latin typeface="+mj-lt"/>
              </a:rPr>
              <a:t>Uncontrolled chain reactions</a:t>
            </a:r>
            <a:r>
              <a:rPr lang="en-AU" sz="2400" dirty="0">
                <a:latin typeface="+mj-lt"/>
              </a:rPr>
              <a:t> occur when the fuel rods are </a:t>
            </a:r>
            <a:r>
              <a:rPr lang="en-AU" sz="2400" dirty="0" smtClean="0">
                <a:latin typeface="+mj-lt"/>
              </a:rPr>
              <a:t>97</a:t>
            </a:r>
            <a:r>
              <a:rPr lang="en-AU" sz="2400" dirty="0">
                <a:latin typeface="+mj-lt"/>
              </a:rPr>
              <a:t>% U−</a:t>
            </a:r>
            <a:r>
              <a:rPr lang="en-AU" sz="2400" dirty="0" smtClean="0">
                <a:latin typeface="+mj-lt"/>
              </a:rPr>
              <a:t>235.</a:t>
            </a:r>
            <a:endParaRPr lang="en-AU" sz="2400" dirty="0">
              <a:latin typeface="+mj-lt"/>
            </a:endParaRPr>
          </a:p>
          <a:p>
            <a:endParaRPr lang="en-AU" dirty="0"/>
          </a:p>
        </p:txBody>
      </p:sp>
      <p:pic>
        <p:nvPicPr>
          <p:cNvPr id="48130" name="Picture 2" descr="https://www.educationperfect.com/media/content/Science/1423600850.187031g/1423600839130-9598993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03463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8685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happens in a nuclear power plant?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First, a </a:t>
            </a:r>
            <a:r>
              <a:rPr lang="en-AU" sz="2800" b="1" dirty="0">
                <a:solidFill>
                  <a:srgbClr val="0066CC"/>
                </a:solidFill>
                <a:latin typeface="+mj-lt"/>
              </a:rPr>
              <a:t>slow neutron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is fired at the fuel rod where it strikes a U−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235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atom and causes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nuclear fission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. The neutrons </a:t>
            </a:r>
            <a:r>
              <a:rPr lang="en-AU" sz="2800" b="1" dirty="0">
                <a:solidFill>
                  <a:srgbClr val="F30277"/>
                </a:solidFill>
                <a:latin typeface="+mj-lt"/>
              </a:rPr>
              <a:t>released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from this fission reaction are used to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initiate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more reactions</a:t>
            </a:r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dirty="0">
              <a:latin typeface="+mj-lt"/>
            </a:endParaRPr>
          </a:p>
        </p:txBody>
      </p:sp>
      <p:pic>
        <p:nvPicPr>
          <p:cNvPr id="49154" name="Picture 2" descr="https://www.educationperfect.com/media/content/Science/1523319981.119161g/1523319981137-165650680409901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4725404"/>
            <a:ext cx="3438525" cy="175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6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Moderators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2800" b="1" dirty="0" smtClean="0">
                    <a:solidFill>
                      <a:srgbClr val="F30277"/>
                    </a:solidFill>
                    <a:latin typeface="+mj-lt"/>
                  </a:rPr>
                  <a:t>Fast neutrons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 are released in nuclear fission, so a </a:t>
                </a:r>
                <a:r>
                  <a:rPr lang="en-AU" sz="2800" b="1" dirty="0">
                    <a:solidFill>
                      <a:srgbClr val="00868B"/>
                    </a:solidFill>
                    <a:latin typeface="+mj-lt"/>
                  </a:rPr>
                  <a:t>moderator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 is used to remove some of their </a:t>
                </a:r>
                <a:r>
                  <a:rPr lang="en-AU" sz="2800" b="1" dirty="0">
                    <a:solidFill>
                      <a:srgbClr val="F30277"/>
                    </a:solidFill>
                    <a:latin typeface="+mj-lt"/>
                  </a:rPr>
                  <a:t>energy</a:t>
                </a:r>
                <a:r>
                  <a:rPr lang="en-AU" sz="2800" b="1" dirty="0" smtClean="0">
                    <a:solidFill>
                      <a:srgbClr val="F30277"/>
                    </a:solidFill>
                    <a:latin typeface="+mj-lt"/>
                  </a:rPr>
                  <a:t>.</a:t>
                </a:r>
                <a:endParaRPr lang="en-AU" sz="2800" dirty="0" smtClean="0">
                  <a:solidFill>
                    <a:srgbClr val="444444"/>
                  </a:solidFill>
                  <a:latin typeface="+mj-lt"/>
                </a:endParaRPr>
              </a:p>
              <a:p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This slows them down enough to be able to </a:t>
                </a:r>
                <a:r>
                  <a:rPr lang="en-AU" sz="2800" b="1" dirty="0" smtClean="0">
                    <a:solidFill>
                      <a:srgbClr val="0066CC"/>
                    </a:solidFill>
                    <a:latin typeface="+mj-lt"/>
                  </a:rPr>
                  <a:t>initiate</a:t>
                </a:r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 a fission reaction.</a:t>
                </a:r>
              </a:p>
              <a:p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Moderators 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are 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atoms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 which have </a:t>
                </a:r>
                <a:r>
                  <a:rPr lang="en-AU" sz="2800" b="1" dirty="0">
                    <a:solidFill>
                      <a:srgbClr val="64B131"/>
                    </a:solidFill>
                    <a:latin typeface="+mj-lt"/>
                  </a:rPr>
                  <a:t>slightly larger mass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 than neutrons. Some common moderators are 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hydrogen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 </a:t>
                </a:r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​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H), 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deuterium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 </a:t>
                </a:r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H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) and </a:t>
                </a:r>
                <a:r>
                  <a:rPr lang="en-AU" sz="2800" b="1" dirty="0">
                    <a:solidFill>
                      <a:srgbClr val="444444"/>
                    </a:solidFill>
                    <a:latin typeface="+mj-lt"/>
                  </a:rPr>
                  <a:t>tritium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 </a:t>
                </a:r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AU" sz="2800" i="1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AU" sz="2800" b="0" i="1" smtClean="0">
                              <a:solidFill>
                                <a:srgbClr val="44444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AU" sz="2800" dirty="0" smtClean="0">
                    <a:solidFill>
                      <a:srgbClr val="444444"/>
                    </a:solidFill>
                    <a:latin typeface="+mj-lt"/>
                  </a:rPr>
                  <a:t>​</a:t>
                </a:r>
                <a:r>
                  <a:rPr lang="en-AU" sz="2800" dirty="0">
                    <a:solidFill>
                      <a:srgbClr val="444444"/>
                    </a:solidFill>
                    <a:latin typeface="+mj-lt"/>
                  </a:rPr>
                  <a:t>H).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5473" r="-18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973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Control rods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800" b="1" dirty="0">
                <a:solidFill>
                  <a:srgbClr val="444444"/>
                </a:solidFill>
                <a:latin typeface="+mj-lt"/>
              </a:rPr>
              <a:t>Fuel rods are held within a </a:t>
            </a:r>
            <a:r>
              <a:rPr lang="en-AU" sz="2800" b="1" dirty="0">
                <a:solidFill>
                  <a:srgbClr val="571A98"/>
                </a:solidFill>
                <a:latin typeface="+mj-lt"/>
              </a:rPr>
              <a:t>reactor vessel</a:t>
            </a:r>
            <a:r>
              <a:rPr lang="en-AU" sz="2800" b="1" dirty="0" smtClean="0">
                <a:solidFill>
                  <a:srgbClr val="571A98"/>
                </a:solidFill>
                <a:latin typeface="+mj-lt"/>
              </a:rPr>
              <a:t>.</a:t>
            </a:r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This vessel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reflects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neutrons back to the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fuel rods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, ensuring the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chain reaction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can continue</a:t>
            </a:r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r>
              <a:rPr lang="en-AU" sz="2800" b="1" dirty="0">
                <a:solidFill>
                  <a:srgbClr val="0066CC"/>
                </a:solidFill>
                <a:latin typeface="+mj-lt"/>
              </a:rPr>
              <a:t>Control rods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are used to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control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the reaction. They contain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neutron poisons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, such as boron-10 and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absorb neutrons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when they are </a:t>
            </a:r>
            <a:r>
              <a:rPr lang="en-AU" sz="2800" b="1" dirty="0">
                <a:solidFill>
                  <a:srgbClr val="00868B"/>
                </a:solidFill>
                <a:latin typeface="+mj-lt"/>
              </a:rPr>
              <a:t>lowered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between the fuel rods</a:t>
            </a:r>
            <a:r>
              <a:rPr lang="en-AU" sz="2800" dirty="0" smtClean="0">
                <a:solidFill>
                  <a:srgbClr val="444444"/>
                </a:solidFill>
                <a:latin typeface="+mj-lt"/>
              </a:rPr>
              <a:t>.</a:t>
            </a:r>
            <a:endParaRPr lang="en-AU" sz="2800" dirty="0">
              <a:solidFill>
                <a:srgbClr val="444444"/>
              </a:solidFill>
              <a:latin typeface="+mj-lt"/>
            </a:endParaRPr>
          </a:p>
          <a:p>
            <a:r>
              <a:rPr lang="en-AU" sz="2800" dirty="0">
                <a:solidFill>
                  <a:srgbClr val="444444"/>
                </a:solidFill>
                <a:latin typeface="+mj-lt"/>
              </a:rPr>
              <a:t>When the rate of reaction is </a:t>
            </a:r>
            <a:r>
              <a:rPr lang="en-AU" sz="2800" b="1" dirty="0">
                <a:solidFill>
                  <a:srgbClr val="444444"/>
                </a:solidFill>
                <a:latin typeface="+mj-lt"/>
              </a:rPr>
              <a:t>too low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the control rods are </a:t>
            </a:r>
            <a:r>
              <a:rPr lang="en-AU" sz="2800" b="1" dirty="0">
                <a:solidFill>
                  <a:srgbClr val="00868B"/>
                </a:solidFill>
                <a:latin typeface="+mj-lt"/>
              </a:rPr>
              <a:t>raised,</a:t>
            </a:r>
            <a:r>
              <a:rPr lang="en-AU" sz="2800" dirty="0">
                <a:solidFill>
                  <a:srgbClr val="444444"/>
                </a:solidFill>
                <a:latin typeface="+mj-lt"/>
              </a:rPr>
              <a:t> allowing more neutrons to be absorbed by U−235 atoms.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11231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Steam Turbines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92" y="1200845"/>
            <a:ext cx="11029615" cy="3678303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 energy generated from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nuclear fission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is converted into </a:t>
            </a:r>
            <a:r>
              <a:rPr lang="en-AU" sz="2400" b="1" dirty="0">
                <a:solidFill>
                  <a:srgbClr val="64B131"/>
                </a:solidFill>
                <a:latin typeface="Arial" panose="020B0604020202020204" pitchFamily="34" charset="0"/>
              </a:rPr>
              <a:t>electrical energy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by a </a:t>
            </a:r>
            <a:r>
              <a:rPr lang="en-AU" sz="2400" b="1" dirty="0">
                <a:solidFill>
                  <a:srgbClr val="0066CC"/>
                </a:solidFill>
                <a:latin typeface="Arial" panose="020B0604020202020204" pitchFamily="34" charset="0"/>
              </a:rPr>
              <a:t>steam turbine.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Nuclear fission generates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heat energy,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which is used to evaporate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water.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The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steam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created from this is used to drive the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steam turbines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, which generate </a:t>
            </a:r>
            <a:r>
              <a:rPr lang="en-AU" sz="2400" b="1" dirty="0">
                <a:solidFill>
                  <a:srgbClr val="F30277"/>
                </a:solidFill>
                <a:latin typeface="Arial" panose="020B0604020202020204" pitchFamily="34" charset="0"/>
              </a:rPr>
              <a:t>electricity.</a:t>
            </a:r>
            <a:endParaRPr lang="en-AU" sz="2400" dirty="0"/>
          </a:p>
        </p:txBody>
      </p:sp>
      <p:pic>
        <p:nvPicPr>
          <p:cNvPr id="50180" name="Picture 4" descr="https://www.educationperfect.com/media/content/Science/1407827110546-81620485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2" y="4033837"/>
            <a:ext cx="38100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 descr="https://www.educationperfect.com/media/content/Geography/1511925890.763281f/1511925911343-389564823700551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98" y="3898901"/>
            <a:ext cx="5981323" cy="303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90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d7LO8lL4Ai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100" y="99881"/>
            <a:ext cx="11760200" cy="66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2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of How nuclear power plants 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7534108" cy="3678303"/>
          </a:xfrm>
        </p:spPr>
        <p:txBody>
          <a:bodyPr>
            <a:normAutofit fontScale="92500" lnSpcReduction="20000"/>
          </a:bodyPr>
          <a:lstStyle/>
          <a:p>
            <a:pPr marL="0" indent="0" fontAlgn="ctr">
              <a:buNone/>
            </a:pPr>
            <a:endParaRPr lang="en-AU" dirty="0"/>
          </a:p>
          <a:p>
            <a:pPr marL="342900" indent="-342900" fontAlgn="ctr">
              <a:buFont typeface="+mj-lt"/>
              <a:buAutoNum type="arabicPeriod"/>
            </a:pPr>
            <a:r>
              <a:rPr lang="en-AU" sz="2800" b="1" dirty="0">
                <a:solidFill>
                  <a:srgbClr val="9BC1BC"/>
                </a:solidFill>
              </a:rPr>
              <a:t>Uranium</a:t>
            </a:r>
            <a:r>
              <a:rPr lang="en-AU" sz="2800" dirty="0"/>
              <a:t> is mined and made into </a:t>
            </a:r>
            <a:r>
              <a:rPr lang="en-AU" sz="2800" b="1" dirty="0"/>
              <a:t>rods.</a:t>
            </a:r>
            <a:r>
              <a:rPr lang="en-AU" sz="2800" dirty="0"/>
              <a:t> These are placed into the </a:t>
            </a:r>
            <a:r>
              <a:rPr lang="en-AU" sz="2800" b="1" dirty="0"/>
              <a:t>core</a:t>
            </a:r>
            <a:r>
              <a:rPr lang="en-AU" sz="2800" dirty="0"/>
              <a:t> of the nuclear power plant</a:t>
            </a:r>
            <a:r>
              <a:rPr lang="en-AU" sz="2800" dirty="0" smtClean="0"/>
              <a:t>.</a:t>
            </a:r>
            <a:endParaRPr lang="en-AU" sz="2800" dirty="0"/>
          </a:p>
          <a:p>
            <a:pPr marL="342900" indent="-342900" fontAlgn="ctr">
              <a:buFont typeface="+mj-lt"/>
              <a:buAutoNum type="arabicPeriod"/>
            </a:pPr>
            <a:r>
              <a:rPr lang="en-AU" sz="2800" dirty="0"/>
              <a:t>A </a:t>
            </a:r>
            <a:r>
              <a:rPr lang="en-AU" sz="2800" b="1" dirty="0">
                <a:solidFill>
                  <a:srgbClr val="ED6A5A"/>
                </a:solidFill>
              </a:rPr>
              <a:t>reaction</a:t>
            </a:r>
            <a:r>
              <a:rPr lang="en-AU" sz="2800" dirty="0"/>
              <a:t> occurs within the uranium rods. This produces lots of </a:t>
            </a:r>
            <a:r>
              <a:rPr lang="en-AU" sz="2800" b="1" dirty="0">
                <a:solidFill>
                  <a:srgbClr val="ED6A4A"/>
                </a:solidFill>
              </a:rPr>
              <a:t>heat</a:t>
            </a:r>
            <a:r>
              <a:rPr lang="en-AU" sz="2800" b="1" dirty="0" smtClean="0">
                <a:solidFill>
                  <a:srgbClr val="ED6A4A"/>
                </a:solidFill>
              </a:rPr>
              <a:t>.</a:t>
            </a:r>
            <a:endParaRPr lang="en-AU" sz="2800" dirty="0"/>
          </a:p>
          <a:p>
            <a:pPr marL="342900" indent="-342900" fontAlgn="ctr">
              <a:buFont typeface="+mj-lt"/>
              <a:buAutoNum type="arabicPeriod"/>
            </a:pPr>
            <a:r>
              <a:rPr lang="en-AU" sz="2800" dirty="0"/>
              <a:t>The heat </a:t>
            </a:r>
            <a:r>
              <a:rPr lang="en-AU" sz="2800" b="1" dirty="0"/>
              <a:t>evaporates</a:t>
            </a:r>
            <a:r>
              <a:rPr lang="en-AU" sz="2800" dirty="0"/>
              <a:t> the </a:t>
            </a:r>
            <a:r>
              <a:rPr lang="en-AU" sz="2800" b="1" dirty="0">
                <a:solidFill>
                  <a:srgbClr val="36C9C6"/>
                </a:solidFill>
              </a:rPr>
              <a:t>water</a:t>
            </a:r>
            <a:r>
              <a:rPr lang="en-AU" sz="2800" dirty="0"/>
              <a:t> surrounding the core, producing </a:t>
            </a:r>
            <a:r>
              <a:rPr lang="en-AU" sz="2800" b="1" dirty="0"/>
              <a:t>steam</a:t>
            </a:r>
            <a:r>
              <a:rPr lang="en-AU" sz="2800" b="1" dirty="0" smtClean="0"/>
              <a:t>.</a:t>
            </a:r>
            <a:endParaRPr lang="en-AU" sz="2800" dirty="0"/>
          </a:p>
          <a:p>
            <a:pPr marL="342900" indent="-342900" fontAlgn="ctr">
              <a:buFont typeface="+mj-lt"/>
              <a:buAutoNum type="arabicPeriod"/>
            </a:pPr>
            <a:r>
              <a:rPr lang="en-AU" sz="2800" dirty="0"/>
              <a:t>The </a:t>
            </a:r>
            <a:r>
              <a:rPr lang="en-AU" sz="2800" b="1" dirty="0"/>
              <a:t>steam</a:t>
            </a:r>
            <a:r>
              <a:rPr lang="en-AU" sz="2800" dirty="0"/>
              <a:t> turns a </a:t>
            </a:r>
            <a:r>
              <a:rPr lang="en-AU" sz="2800" b="1" dirty="0"/>
              <a:t>turbine,</a:t>
            </a:r>
            <a:r>
              <a:rPr lang="en-AU" sz="2800" dirty="0"/>
              <a:t> which produces </a:t>
            </a:r>
            <a:r>
              <a:rPr lang="en-AU" sz="2800" b="1" dirty="0">
                <a:solidFill>
                  <a:srgbClr val="FFCE45"/>
                </a:solidFill>
              </a:rPr>
              <a:t>electricity</a:t>
            </a:r>
            <a:r>
              <a:rPr lang="en-AU" sz="2800" b="1" dirty="0" smtClean="0">
                <a:solidFill>
                  <a:srgbClr val="FFCE45"/>
                </a:solidFill>
              </a:rPr>
              <a:t>!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4" name="1514590296.821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53207" y="2180496"/>
            <a:ext cx="4170805" cy="312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9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496</TotalTime>
  <Words>1466</Words>
  <Application>Microsoft Office PowerPoint</Application>
  <PresentationFormat>Widescreen</PresentationFormat>
  <Paragraphs>429</Paragraphs>
  <Slides>99</Slides>
  <Notes>0</Notes>
  <HiddenSlides>0</HiddenSlides>
  <MMClips>12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Cambria Math</vt:lpstr>
      <vt:lpstr>Corbel</vt:lpstr>
      <vt:lpstr>Gill Sans MT</vt:lpstr>
      <vt:lpstr>KaTeX_Main</vt:lpstr>
      <vt:lpstr>Wingdings</vt:lpstr>
      <vt:lpstr>Wingdings 2</vt:lpstr>
      <vt:lpstr>Dividend</vt:lpstr>
      <vt:lpstr>Ionising radiation and nuclear reactions</vt:lpstr>
      <vt:lpstr>The Nuclear Atom &amp; Radiation Types</vt:lpstr>
      <vt:lpstr>Learning Intentions</vt:lpstr>
      <vt:lpstr>Learning Intentions Continued</vt:lpstr>
      <vt:lpstr>What is radiation?</vt:lpstr>
      <vt:lpstr>Ionising or Non-ionising</vt:lpstr>
      <vt:lpstr>Ionising radiation</vt:lpstr>
      <vt:lpstr>Non-ionising radiation</vt:lpstr>
      <vt:lpstr>Background Radiation</vt:lpstr>
      <vt:lpstr>Cosmic Radiation</vt:lpstr>
      <vt:lpstr>Terrestrial Radiation</vt:lpstr>
      <vt:lpstr>Atomic Structure</vt:lpstr>
      <vt:lpstr>Rutherford’s experiments</vt:lpstr>
      <vt:lpstr>Rutherford’s expectations</vt:lpstr>
      <vt:lpstr>Rutherford’s results</vt:lpstr>
      <vt:lpstr>Rutherford’s model</vt:lpstr>
      <vt:lpstr>Flaws on Rutherford’s model</vt:lpstr>
      <vt:lpstr>Rutherford-bohr model</vt:lpstr>
      <vt:lpstr>Electron Energy levels</vt:lpstr>
      <vt:lpstr>Summary of the Rutherford-bohr model</vt:lpstr>
      <vt:lpstr>Atomic Numbers</vt:lpstr>
      <vt:lpstr>Neutral atoms</vt:lpstr>
      <vt:lpstr>Mass number</vt:lpstr>
      <vt:lpstr>PowerPoint Presentation</vt:lpstr>
      <vt:lpstr>Calculating neutrons</vt:lpstr>
      <vt:lpstr>PowerPoint Presentation</vt:lpstr>
      <vt:lpstr>Nuclides</vt:lpstr>
      <vt:lpstr>Organising nuclides</vt:lpstr>
      <vt:lpstr>Nuclide Families</vt:lpstr>
      <vt:lpstr>Unstable nuclei</vt:lpstr>
      <vt:lpstr>Radioactive decay</vt:lpstr>
      <vt:lpstr>Alpha Decay</vt:lpstr>
      <vt:lpstr>Beta - decay</vt:lpstr>
      <vt:lpstr>Beta + decay</vt:lpstr>
      <vt:lpstr>Natural radioactive decay</vt:lpstr>
      <vt:lpstr>PowerPoint Presentation</vt:lpstr>
      <vt:lpstr>Alpha Particles</vt:lpstr>
      <vt:lpstr>Beta radiation</vt:lpstr>
      <vt:lpstr>PowerPoint Presentation</vt:lpstr>
      <vt:lpstr>Gamma radiation</vt:lpstr>
      <vt:lpstr>PowerPoint Presentation</vt:lpstr>
      <vt:lpstr>Summary of radiation types</vt:lpstr>
      <vt:lpstr>Effect of electric and magnetic fields on radiation</vt:lpstr>
      <vt:lpstr>Alpha radiation</vt:lpstr>
      <vt:lpstr>Beta radiation</vt:lpstr>
      <vt:lpstr>Gamma radiation</vt:lpstr>
      <vt:lpstr>Writing Nuclear reactions</vt:lpstr>
      <vt:lpstr>Rules for writing nuclear reaction equations</vt:lpstr>
      <vt:lpstr>Nuclear equation example</vt:lpstr>
      <vt:lpstr>Nuclear equation example Pt2</vt:lpstr>
      <vt:lpstr>Completing Nuclear Equations</vt:lpstr>
      <vt:lpstr>Decay Series</vt:lpstr>
      <vt:lpstr>Half-Life &amp; Nuclear medicine</vt:lpstr>
      <vt:lpstr>Half-life definition</vt:lpstr>
      <vt:lpstr>Half-Life formula</vt:lpstr>
      <vt:lpstr>Calculating the number of half-lives</vt:lpstr>
      <vt:lpstr>Calculating half-lives using fractions</vt:lpstr>
      <vt:lpstr>Medical Uses</vt:lpstr>
      <vt:lpstr>PowerPoint Presentation</vt:lpstr>
      <vt:lpstr>Isotope Production</vt:lpstr>
      <vt:lpstr>Gamma Ray Isotopes</vt:lpstr>
      <vt:lpstr>Absorbed Dose</vt:lpstr>
      <vt:lpstr>Absorbed Dose equation</vt:lpstr>
      <vt:lpstr>Dose equivalent</vt:lpstr>
      <vt:lpstr>PowerPoint Presentation</vt:lpstr>
      <vt:lpstr>PowerPoint Presentation</vt:lpstr>
      <vt:lpstr>Nuclear stability, energy &amp; Mass difference</vt:lpstr>
      <vt:lpstr>Learning Intentions</vt:lpstr>
      <vt:lpstr>Electron  Volt</vt:lpstr>
      <vt:lpstr>So how much energy is an electron Volt? </vt:lpstr>
      <vt:lpstr>Conservation of mass and Energy</vt:lpstr>
      <vt:lpstr>Mass Defect</vt:lpstr>
      <vt:lpstr>Einstein's mass-energy equivalence relationship</vt:lpstr>
      <vt:lpstr>Nuclear Binding Energy</vt:lpstr>
      <vt:lpstr>Calculating Mass Defect</vt:lpstr>
      <vt:lpstr>Calculating Binding Energy</vt:lpstr>
      <vt:lpstr>Is the binding energy the same for a nucleon in different atoms?</vt:lpstr>
      <vt:lpstr>Fission &amp; Fusion</vt:lpstr>
      <vt:lpstr>Learning Intentions</vt:lpstr>
      <vt:lpstr>Nuclear Fission</vt:lpstr>
      <vt:lpstr>PowerPoint Presentation</vt:lpstr>
      <vt:lpstr>Uranium-235</vt:lpstr>
      <vt:lpstr>Chain Reactions</vt:lpstr>
      <vt:lpstr>Controlled or uncontrolled chain reactions</vt:lpstr>
      <vt:lpstr>Controlling Fission Chain reaction</vt:lpstr>
      <vt:lpstr>Which atoms are used in fission reactions?</vt:lpstr>
      <vt:lpstr>Nuclear Fusion</vt:lpstr>
      <vt:lpstr>Where does nuclear fusion occur?</vt:lpstr>
      <vt:lpstr>Nuclear Fusion example</vt:lpstr>
      <vt:lpstr>Energy from nuclear fusion</vt:lpstr>
      <vt:lpstr>Energy released by fusion compared to fission</vt:lpstr>
      <vt:lpstr>Nuclear Power Plants</vt:lpstr>
      <vt:lpstr>Fuel rods</vt:lpstr>
      <vt:lpstr>What happens in a nuclear power plant?</vt:lpstr>
      <vt:lpstr>Moderators</vt:lpstr>
      <vt:lpstr>Control rods</vt:lpstr>
      <vt:lpstr>Steam Turbines</vt:lpstr>
      <vt:lpstr>PowerPoint Presentation</vt:lpstr>
      <vt:lpstr>Summary of How nuclear power plants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Ionising radiation and nuclear reactions</dc:title>
  <dc:creator>Joseph D'cruz</dc:creator>
  <cp:lastModifiedBy>Joseph D'cruz</cp:lastModifiedBy>
  <cp:revision>39</cp:revision>
  <dcterms:created xsi:type="dcterms:W3CDTF">2019-12-21T13:50:54Z</dcterms:created>
  <dcterms:modified xsi:type="dcterms:W3CDTF">2019-12-22T07:00:15Z</dcterms:modified>
</cp:coreProperties>
</file>