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6" r:id="rId1"/>
  </p:sldMasterIdLst>
  <p:notesMasterIdLst>
    <p:notesMasterId r:id="rId67"/>
  </p:notesMasterIdLst>
  <p:handoutMasterIdLst>
    <p:handoutMasterId r:id="rId68"/>
  </p:handoutMasterIdLst>
  <p:sldIdLst>
    <p:sldId id="283" r:id="rId2"/>
    <p:sldId id="423" r:id="rId3"/>
    <p:sldId id="422" r:id="rId4"/>
    <p:sldId id="289" r:id="rId5"/>
    <p:sldId id="284" r:id="rId6"/>
    <p:sldId id="427" r:id="rId7"/>
    <p:sldId id="428" r:id="rId8"/>
    <p:sldId id="429" r:id="rId9"/>
    <p:sldId id="286" r:id="rId10"/>
    <p:sldId id="291" r:id="rId11"/>
    <p:sldId id="432" r:id="rId12"/>
    <p:sldId id="433" r:id="rId13"/>
    <p:sldId id="435" r:id="rId14"/>
    <p:sldId id="436" r:id="rId15"/>
    <p:sldId id="441" r:id="rId16"/>
    <p:sldId id="439" r:id="rId17"/>
    <p:sldId id="424" r:id="rId18"/>
    <p:sldId id="425" r:id="rId19"/>
    <p:sldId id="426" r:id="rId20"/>
    <p:sldId id="430" r:id="rId21"/>
    <p:sldId id="431" r:id="rId22"/>
    <p:sldId id="444" r:id="rId23"/>
    <p:sldId id="483" r:id="rId24"/>
    <p:sldId id="484" r:id="rId25"/>
    <p:sldId id="445" r:id="rId26"/>
    <p:sldId id="446" r:id="rId27"/>
    <p:sldId id="447" r:id="rId28"/>
    <p:sldId id="487" r:id="rId29"/>
    <p:sldId id="448" r:id="rId30"/>
    <p:sldId id="449" r:id="rId31"/>
    <p:sldId id="488" r:id="rId32"/>
    <p:sldId id="485" r:id="rId33"/>
    <p:sldId id="486" r:id="rId34"/>
    <p:sldId id="451" r:id="rId35"/>
    <p:sldId id="452" r:id="rId36"/>
    <p:sldId id="453" r:id="rId37"/>
    <p:sldId id="454" r:id="rId38"/>
    <p:sldId id="455" r:id="rId39"/>
    <p:sldId id="290" r:id="rId40"/>
    <p:sldId id="459" r:id="rId41"/>
    <p:sldId id="480" r:id="rId42"/>
    <p:sldId id="481" r:id="rId43"/>
    <p:sldId id="465" r:id="rId44"/>
    <p:sldId id="466" r:id="rId45"/>
    <p:sldId id="468" r:id="rId46"/>
    <p:sldId id="471" r:id="rId47"/>
    <p:sldId id="472" r:id="rId48"/>
    <p:sldId id="317" r:id="rId49"/>
    <p:sldId id="482" r:id="rId50"/>
    <p:sldId id="460" r:id="rId51"/>
    <p:sldId id="457" r:id="rId52"/>
    <p:sldId id="474" r:id="rId53"/>
    <p:sldId id="475" r:id="rId54"/>
    <p:sldId id="476" r:id="rId55"/>
    <p:sldId id="477" r:id="rId56"/>
    <p:sldId id="478" r:id="rId57"/>
    <p:sldId id="354" r:id="rId58"/>
    <p:sldId id="458" r:id="rId59"/>
    <p:sldId id="489" r:id="rId60"/>
    <p:sldId id="356" r:id="rId61"/>
    <p:sldId id="339" r:id="rId62"/>
    <p:sldId id="357" r:id="rId63"/>
    <p:sldId id="490" r:id="rId64"/>
    <p:sldId id="491" r:id="rId65"/>
    <p:sldId id="492" r:id="rId66"/>
  </p:sldIdLst>
  <p:sldSz cx="9144000" cy="6858000" type="screen4x3"/>
  <p:notesSz cx="9934575" cy="68024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DCA5"/>
    <a:srgbClr val="E7EACB"/>
    <a:srgbClr val="FF9999"/>
    <a:srgbClr val="FFB6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7" d="100"/>
          <a:sy n="97" d="100"/>
        </p:scale>
        <p:origin x="38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9"/>
            <a:ext cx="4304982" cy="340122"/>
          </a:xfrm>
          <a:prstGeom prst="rect">
            <a:avLst/>
          </a:prstGeom>
        </p:spPr>
        <p:txBody>
          <a:bodyPr vert="horz" lIns="95631" tIns="47815" rIns="95631" bIns="47815" rtlCol="0"/>
          <a:lstStyle>
            <a:lvl1pPr algn="l">
              <a:defRPr sz="1300"/>
            </a:lvl1pPr>
          </a:lstStyle>
          <a:p>
            <a:endParaRPr lang="en-AU"/>
          </a:p>
        </p:txBody>
      </p:sp>
      <p:sp>
        <p:nvSpPr>
          <p:cNvPr id="3" name="Date Placeholder 2"/>
          <p:cNvSpPr>
            <a:spLocks noGrp="1"/>
          </p:cNvSpPr>
          <p:nvPr>
            <p:ph type="dt" sz="quarter" idx="1"/>
          </p:nvPr>
        </p:nvSpPr>
        <p:spPr>
          <a:xfrm>
            <a:off x="5627296" y="9"/>
            <a:ext cx="4304982" cy="340122"/>
          </a:xfrm>
          <a:prstGeom prst="rect">
            <a:avLst/>
          </a:prstGeom>
        </p:spPr>
        <p:txBody>
          <a:bodyPr vert="horz" lIns="95631" tIns="47815" rIns="95631" bIns="47815" rtlCol="0"/>
          <a:lstStyle>
            <a:lvl1pPr algn="r">
              <a:defRPr sz="1300"/>
            </a:lvl1pPr>
          </a:lstStyle>
          <a:p>
            <a:fld id="{6C6909DF-D40E-4CDD-8FBC-05350F9D9399}" type="datetimeFigureOut">
              <a:rPr lang="en-US" smtClean="0"/>
              <a:pPr/>
              <a:t>6/15/2024</a:t>
            </a:fld>
            <a:endParaRPr lang="en-AU"/>
          </a:p>
        </p:txBody>
      </p:sp>
      <p:sp>
        <p:nvSpPr>
          <p:cNvPr id="4" name="Footer Placeholder 3"/>
          <p:cNvSpPr>
            <a:spLocks noGrp="1"/>
          </p:cNvSpPr>
          <p:nvPr>
            <p:ph type="ftr" sz="quarter" idx="2"/>
          </p:nvPr>
        </p:nvSpPr>
        <p:spPr>
          <a:xfrm>
            <a:off x="2" y="6461145"/>
            <a:ext cx="4304982" cy="340122"/>
          </a:xfrm>
          <a:prstGeom prst="rect">
            <a:avLst/>
          </a:prstGeom>
        </p:spPr>
        <p:txBody>
          <a:bodyPr vert="horz" lIns="95631" tIns="47815" rIns="95631" bIns="47815" rtlCol="0" anchor="b"/>
          <a:lstStyle>
            <a:lvl1pPr algn="l">
              <a:defRPr sz="1300"/>
            </a:lvl1pPr>
          </a:lstStyle>
          <a:p>
            <a:endParaRPr lang="en-AU"/>
          </a:p>
        </p:txBody>
      </p:sp>
      <p:sp>
        <p:nvSpPr>
          <p:cNvPr id="5" name="Slide Number Placeholder 4"/>
          <p:cNvSpPr>
            <a:spLocks noGrp="1"/>
          </p:cNvSpPr>
          <p:nvPr>
            <p:ph type="sldNum" sz="quarter" idx="3"/>
          </p:nvPr>
        </p:nvSpPr>
        <p:spPr>
          <a:xfrm>
            <a:off x="5627296" y="6461145"/>
            <a:ext cx="4304982" cy="340122"/>
          </a:xfrm>
          <a:prstGeom prst="rect">
            <a:avLst/>
          </a:prstGeom>
        </p:spPr>
        <p:txBody>
          <a:bodyPr vert="horz" lIns="95631" tIns="47815" rIns="95631" bIns="47815" rtlCol="0" anchor="b"/>
          <a:lstStyle>
            <a:lvl1pPr algn="r">
              <a:defRPr sz="1300"/>
            </a:lvl1pPr>
          </a:lstStyle>
          <a:p>
            <a:fld id="{E96C8EA5-0685-4103-BA59-B8DBE22C7FAC}" type="slidenum">
              <a:rPr lang="en-AU" smtClean="0"/>
              <a:pPr/>
              <a:t>‹#›</a:t>
            </a:fld>
            <a:endParaRPr lang="en-AU"/>
          </a:p>
        </p:txBody>
      </p:sp>
    </p:spTree>
    <p:extLst>
      <p:ext uri="{BB962C8B-B14F-4D97-AF65-F5344CB8AC3E}">
        <p14:creationId xmlns:p14="http://schemas.microsoft.com/office/powerpoint/2010/main" val="15528284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9"/>
            <a:ext cx="4304982" cy="340122"/>
          </a:xfrm>
          <a:prstGeom prst="rect">
            <a:avLst/>
          </a:prstGeom>
        </p:spPr>
        <p:txBody>
          <a:bodyPr vert="horz" lIns="95631" tIns="47815" rIns="95631" bIns="47815" rtlCol="0"/>
          <a:lstStyle>
            <a:lvl1pPr algn="l">
              <a:defRPr sz="1300"/>
            </a:lvl1pPr>
          </a:lstStyle>
          <a:p>
            <a:endParaRPr lang="en-AU"/>
          </a:p>
        </p:txBody>
      </p:sp>
      <p:sp>
        <p:nvSpPr>
          <p:cNvPr id="3" name="Date Placeholder 2"/>
          <p:cNvSpPr>
            <a:spLocks noGrp="1"/>
          </p:cNvSpPr>
          <p:nvPr>
            <p:ph type="dt" idx="1"/>
          </p:nvPr>
        </p:nvSpPr>
        <p:spPr>
          <a:xfrm>
            <a:off x="5627296" y="9"/>
            <a:ext cx="4304982" cy="340122"/>
          </a:xfrm>
          <a:prstGeom prst="rect">
            <a:avLst/>
          </a:prstGeom>
        </p:spPr>
        <p:txBody>
          <a:bodyPr vert="horz" lIns="95631" tIns="47815" rIns="95631" bIns="47815" rtlCol="0"/>
          <a:lstStyle>
            <a:lvl1pPr algn="r">
              <a:defRPr sz="1300"/>
            </a:lvl1pPr>
          </a:lstStyle>
          <a:p>
            <a:fld id="{6F186763-620F-44A0-AE2C-B474B1BB83A1}" type="datetimeFigureOut">
              <a:rPr lang="en-US" smtClean="0"/>
              <a:pPr/>
              <a:t>6/15/2024</a:t>
            </a:fld>
            <a:endParaRPr lang="en-AU"/>
          </a:p>
        </p:txBody>
      </p:sp>
      <p:sp>
        <p:nvSpPr>
          <p:cNvPr id="4" name="Slide Image Placeholder 3"/>
          <p:cNvSpPr>
            <a:spLocks noGrp="1" noRot="1" noChangeAspect="1"/>
          </p:cNvSpPr>
          <p:nvPr>
            <p:ph type="sldImg" idx="2"/>
          </p:nvPr>
        </p:nvSpPr>
        <p:spPr>
          <a:xfrm>
            <a:off x="3267075" y="511175"/>
            <a:ext cx="3400425" cy="2549525"/>
          </a:xfrm>
          <a:prstGeom prst="rect">
            <a:avLst/>
          </a:prstGeom>
          <a:noFill/>
          <a:ln w="12700">
            <a:solidFill>
              <a:prstClr val="black"/>
            </a:solidFill>
          </a:ln>
        </p:spPr>
        <p:txBody>
          <a:bodyPr vert="horz" lIns="95631" tIns="47815" rIns="95631" bIns="47815" rtlCol="0" anchor="ctr"/>
          <a:lstStyle/>
          <a:p>
            <a:endParaRPr lang="en-AU"/>
          </a:p>
        </p:txBody>
      </p:sp>
      <p:sp>
        <p:nvSpPr>
          <p:cNvPr id="5" name="Notes Placeholder 4"/>
          <p:cNvSpPr>
            <a:spLocks noGrp="1"/>
          </p:cNvSpPr>
          <p:nvPr>
            <p:ph type="body" sz="quarter" idx="3"/>
          </p:nvPr>
        </p:nvSpPr>
        <p:spPr>
          <a:xfrm>
            <a:off x="993458" y="3231158"/>
            <a:ext cx="7947660" cy="3061097"/>
          </a:xfrm>
          <a:prstGeom prst="rect">
            <a:avLst/>
          </a:prstGeom>
        </p:spPr>
        <p:txBody>
          <a:bodyPr vert="horz" lIns="95631" tIns="47815" rIns="95631" bIns="4781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2" y="6461145"/>
            <a:ext cx="4304982" cy="340122"/>
          </a:xfrm>
          <a:prstGeom prst="rect">
            <a:avLst/>
          </a:prstGeom>
        </p:spPr>
        <p:txBody>
          <a:bodyPr vert="horz" lIns="95631" tIns="47815" rIns="95631" bIns="47815" rtlCol="0" anchor="b"/>
          <a:lstStyle>
            <a:lvl1pPr algn="l">
              <a:defRPr sz="1300"/>
            </a:lvl1pPr>
          </a:lstStyle>
          <a:p>
            <a:endParaRPr lang="en-AU"/>
          </a:p>
        </p:txBody>
      </p:sp>
      <p:sp>
        <p:nvSpPr>
          <p:cNvPr id="7" name="Slide Number Placeholder 6"/>
          <p:cNvSpPr>
            <a:spLocks noGrp="1"/>
          </p:cNvSpPr>
          <p:nvPr>
            <p:ph type="sldNum" sz="quarter" idx="5"/>
          </p:nvPr>
        </p:nvSpPr>
        <p:spPr>
          <a:xfrm>
            <a:off x="5627296" y="6461145"/>
            <a:ext cx="4304982" cy="340122"/>
          </a:xfrm>
          <a:prstGeom prst="rect">
            <a:avLst/>
          </a:prstGeom>
        </p:spPr>
        <p:txBody>
          <a:bodyPr vert="horz" lIns="95631" tIns="47815" rIns="95631" bIns="47815" rtlCol="0" anchor="b"/>
          <a:lstStyle>
            <a:lvl1pPr algn="r">
              <a:defRPr sz="1300"/>
            </a:lvl1pPr>
          </a:lstStyle>
          <a:p>
            <a:fld id="{59C733B6-EAEE-49A2-A5DD-E7AEBC47C9C8}" type="slidenum">
              <a:rPr lang="en-AU" smtClean="0"/>
              <a:pPr/>
              <a:t>‹#›</a:t>
            </a:fld>
            <a:endParaRPr lang="en-AU"/>
          </a:p>
        </p:txBody>
      </p:sp>
    </p:spTree>
    <p:extLst>
      <p:ext uri="{BB962C8B-B14F-4D97-AF65-F5344CB8AC3E}">
        <p14:creationId xmlns:p14="http://schemas.microsoft.com/office/powerpoint/2010/main" val="199002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59C733B6-EAEE-49A2-A5DD-E7AEBC47C9C8}" type="slidenum">
              <a:rPr lang="en-AU" smtClean="0"/>
              <a:pPr/>
              <a:t>61</a:t>
            </a:fld>
            <a:endParaRPr lang="en-AU"/>
          </a:p>
        </p:txBody>
      </p:sp>
    </p:spTree>
    <p:extLst>
      <p:ext uri="{BB962C8B-B14F-4D97-AF65-F5344CB8AC3E}">
        <p14:creationId xmlns:p14="http://schemas.microsoft.com/office/powerpoint/2010/main" val="825139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C19498-A765-4CD4-A25B-BFAB6C1BEA9E}" type="datetimeFigureOut">
              <a:rPr lang="en-US" smtClean="0"/>
              <a:pPr/>
              <a:t>6/15/2024</a:t>
            </a:fld>
            <a:endParaRPr lang="en-AU"/>
          </a:p>
        </p:txBody>
      </p:sp>
      <p:sp>
        <p:nvSpPr>
          <p:cNvPr id="5" name="Footer Placeholder 4"/>
          <p:cNvSpPr>
            <a:spLocks noGrp="1"/>
          </p:cNvSpPr>
          <p:nvPr>
            <p:ph type="ftr" sz="quarter" idx="11"/>
          </p:nvPr>
        </p:nvSpPr>
        <p:spPr/>
        <p:txBody>
          <a:bodyPr/>
          <a:lstStyle/>
          <a:p>
            <a:endParaRPr lang="en-AU"/>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E1F13D3E-EECD-4192-91D1-B8BD978750EC}" type="slidenum">
              <a:rPr lang="en-AU" smtClean="0"/>
              <a:pPr/>
              <a:t>‹#›</a:t>
            </a:fld>
            <a:endParaRPr lang="en-AU"/>
          </a:p>
        </p:txBody>
      </p:sp>
    </p:spTree>
    <p:extLst>
      <p:ext uri="{BB962C8B-B14F-4D97-AF65-F5344CB8AC3E}">
        <p14:creationId xmlns:p14="http://schemas.microsoft.com/office/powerpoint/2010/main" val="198917672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C19498-A765-4CD4-A25B-BFAB6C1BEA9E}" type="datetimeFigureOut">
              <a:rPr lang="en-US" smtClean="0"/>
              <a:pPr/>
              <a:t>6/15/2024</a:t>
            </a:fld>
            <a:endParaRPr lang="en-AU"/>
          </a:p>
        </p:txBody>
      </p:sp>
      <p:sp>
        <p:nvSpPr>
          <p:cNvPr id="5" name="Footer Placeholder 4"/>
          <p:cNvSpPr>
            <a:spLocks noGrp="1"/>
          </p:cNvSpPr>
          <p:nvPr>
            <p:ph type="ftr" sz="quarter" idx="11"/>
          </p:nvPr>
        </p:nvSpPr>
        <p:spPr/>
        <p:txBody>
          <a:bodyPr/>
          <a:lstStyle/>
          <a:p>
            <a:endParaRPr lang="en-AU"/>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E1F13D3E-EECD-4192-91D1-B8BD978750EC}" type="slidenum">
              <a:rPr lang="en-AU" smtClean="0"/>
              <a:pPr/>
              <a:t>‹#›</a:t>
            </a:fld>
            <a:endParaRPr lang="en-AU"/>
          </a:p>
        </p:txBody>
      </p:sp>
    </p:spTree>
    <p:extLst>
      <p:ext uri="{BB962C8B-B14F-4D97-AF65-F5344CB8AC3E}">
        <p14:creationId xmlns:p14="http://schemas.microsoft.com/office/powerpoint/2010/main" val="2259641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C19498-A765-4CD4-A25B-BFAB6C1BEA9E}" type="datetimeFigureOut">
              <a:rPr lang="en-US" smtClean="0"/>
              <a:pPr/>
              <a:t>6/15/2024</a:t>
            </a:fld>
            <a:endParaRPr lang="en-AU"/>
          </a:p>
        </p:txBody>
      </p:sp>
      <p:sp>
        <p:nvSpPr>
          <p:cNvPr id="5" name="Footer Placeholder 4"/>
          <p:cNvSpPr>
            <a:spLocks noGrp="1"/>
          </p:cNvSpPr>
          <p:nvPr>
            <p:ph type="ftr" sz="quarter" idx="11"/>
          </p:nvPr>
        </p:nvSpPr>
        <p:spPr/>
        <p:txBody>
          <a:bodyPr/>
          <a:lstStyle/>
          <a:p>
            <a:endParaRPr lang="en-AU"/>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E1F13D3E-EECD-4192-91D1-B8BD978750EC}" type="slidenum">
              <a:rPr lang="en-AU" smtClean="0"/>
              <a:pPr/>
              <a:t>‹#›</a:t>
            </a:fld>
            <a:endParaRPr lang="en-AU"/>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40225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BC19498-A765-4CD4-A25B-BFAB6C1BEA9E}" type="datetimeFigureOut">
              <a:rPr lang="en-US" smtClean="0"/>
              <a:pPr/>
              <a:t>6/15/2024</a:t>
            </a:fld>
            <a:endParaRPr lang="en-AU"/>
          </a:p>
        </p:txBody>
      </p:sp>
      <p:sp>
        <p:nvSpPr>
          <p:cNvPr id="6" name="Footer Placeholder 5"/>
          <p:cNvSpPr>
            <a:spLocks noGrp="1"/>
          </p:cNvSpPr>
          <p:nvPr>
            <p:ph type="ftr" sz="quarter" idx="11"/>
          </p:nvPr>
        </p:nvSpPr>
        <p:spPr/>
        <p:txBody>
          <a:bodyPr/>
          <a:lstStyle/>
          <a:p>
            <a:endParaRPr lang="en-AU"/>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1F13D3E-EECD-4192-91D1-B8BD978750EC}" type="slidenum">
              <a:rPr lang="en-AU" smtClean="0"/>
              <a:pPr/>
              <a:t>‹#›</a:t>
            </a:fld>
            <a:endParaRPr lang="en-AU"/>
          </a:p>
        </p:txBody>
      </p:sp>
    </p:spTree>
    <p:extLst>
      <p:ext uri="{BB962C8B-B14F-4D97-AF65-F5344CB8AC3E}">
        <p14:creationId xmlns:p14="http://schemas.microsoft.com/office/powerpoint/2010/main" val="3896237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BC19498-A765-4CD4-A25B-BFAB6C1BEA9E}" type="datetimeFigureOut">
              <a:rPr lang="en-US" smtClean="0"/>
              <a:pPr/>
              <a:t>6/15/2024</a:t>
            </a:fld>
            <a:endParaRPr lang="en-AU"/>
          </a:p>
        </p:txBody>
      </p:sp>
      <p:sp>
        <p:nvSpPr>
          <p:cNvPr id="6" name="Footer Placeholder 5"/>
          <p:cNvSpPr>
            <a:spLocks noGrp="1"/>
          </p:cNvSpPr>
          <p:nvPr>
            <p:ph type="ftr" sz="quarter" idx="11"/>
          </p:nvPr>
        </p:nvSpPr>
        <p:spPr/>
        <p:txBody>
          <a:bodyPr/>
          <a:lstStyle/>
          <a:p>
            <a:endParaRPr lang="en-AU"/>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1F13D3E-EECD-4192-91D1-B8BD978750EC}" type="slidenum">
              <a:rPr lang="en-AU" smtClean="0"/>
              <a:pPr/>
              <a:t>‹#›</a:t>
            </a:fld>
            <a:endParaRPr lang="en-AU"/>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84247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BC19498-A765-4CD4-A25B-BFAB6C1BEA9E}" type="datetimeFigureOut">
              <a:rPr lang="en-US" smtClean="0"/>
              <a:pPr/>
              <a:t>6/15/2024</a:t>
            </a:fld>
            <a:endParaRPr lang="en-AU"/>
          </a:p>
        </p:txBody>
      </p:sp>
      <p:sp>
        <p:nvSpPr>
          <p:cNvPr id="6" name="Footer Placeholder 5"/>
          <p:cNvSpPr>
            <a:spLocks noGrp="1"/>
          </p:cNvSpPr>
          <p:nvPr>
            <p:ph type="ftr" sz="quarter" idx="11"/>
          </p:nvPr>
        </p:nvSpPr>
        <p:spPr/>
        <p:txBody>
          <a:bodyPr/>
          <a:lstStyle/>
          <a:p>
            <a:endParaRPr lang="en-AU"/>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1F13D3E-EECD-4192-91D1-B8BD978750EC}" type="slidenum">
              <a:rPr lang="en-AU" smtClean="0"/>
              <a:pPr/>
              <a:t>‹#›</a:t>
            </a:fld>
            <a:endParaRPr lang="en-AU"/>
          </a:p>
        </p:txBody>
      </p:sp>
    </p:spTree>
    <p:extLst>
      <p:ext uri="{BB962C8B-B14F-4D97-AF65-F5344CB8AC3E}">
        <p14:creationId xmlns:p14="http://schemas.microsoft.com/office/powerpoint/2010/main" val="1329274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19498-A765-4CD4-A25B-BFAB6C1BEA9E}" type="datetimeFigureOut">
              <a:rPr lang="en-US" smtClean="0"/>
              <a:pPr/>
              <a:t>6/15/2024</a:t>
            </a:fld>
            <a:endParaRPr lang="en-AU"/>
          </a:p>
        </p:txBody>
      </p:sp>
      <p:sp>
        <p:nvSpPr>
          <p:cNvPr id="5" name="Footer Placeholder 4"/>
          <p:cNvSpPr>
            <a:spLocks noGrp="1"/>
          </p:cNvSpPr>
          <p:nvPr>
            <p:ph type="ftr" sz="quarter" idx="11"/>
          </p:nvPr>
        </p:nvSpPr>
        <p:spPr/>
        <p:txBody>
          <a:bodyPr/>
          <a:lstStyle/>
          <a:p>
            <a:endParaRPr lang="en-AU"/>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1F13D3E-EECD-4192-91D1-B8BD978750EC}" type="slidenum">
              <a:rPr lang="en-AU" smtClean="0"/>
              <a:pPr/>
              <a:t>‹#›</a:t>
            </a:fld>
            <a:endParaRPr lang="en-AU"/>
          </a:p>
        </p:txBody>
      </p:sp>
    </p:spTree>
    <p:extLst>
      <p:ext uri="{BB962C8B-B14F-4D97-AF65-F5344CB8AC3E}">
        <p14:creationId xmlns:p14="http://schemas.microsoft.com/office/powerpoint/2010/main" val="2681688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19498-A765-4CD4-A25B-BFAB6C1BEA9E}" type="datetimeFigureOut">
              <a:rPr lang="en-US" smtClean="0"/>
              <a:pPr/>
              <a:t>6/15/2024</a:t>
            </a:fld>
            <a:endParaRPr lang="en-AU"/>
          </a:p>
        </p:txBody>
      </p:sp>
      <p:sp>
        <p:nvSpPr>
          <p:cNvPr id="5" name="Footer Placeholder 4"/>
          <p:cNvSpPr>
            <a:spLocks noGrp="1"/>
          </p:cNvSpPr>
          <p:nvPr>
            <p:ph type="ftr" sz="quarter" idx="11"/>
          </p:nvPr>
        </p:nvSpPr>
        <p:spPr/>
        <p:txBody>
          <a:bodyPr/>
          <a:lstStyle/>
          <a:p>
            <a:endParaRPr lang="en-AU"/>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1F13D3E-EECD-4192-91D1-B8BD978750EC}" type="slidenum">
              <a:rPr lang="en-AU" smtClean="0"/>
              <a:pPr/>
              <a:t>‹#›</a:t>
            </a:fld>
            <a:endParaRPr lang="en-AU"/>
          </a:p>
        </p:txBody>
      </p:sp>
    </p:spTree>
    <p:extLst>
      <p:ext uri="{BB962C8B-B14F-4D97-AF65-F5344CB8AC3E}">
        <p14:creationId xmlns:p14="http://schemas.microsoft.com/office/powerpoint/2010/main" val="410826059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19498-A765-4CD4-A25B-BFAB6C1BEA9E}" type="datetimeFigureOut">
              <a:rPr lang="en-US" smtClean="0"/>
              <a:pPr/>
              <a:t>6/15/2024</a:t>
            </a:fld>
            <a:endParaRPr lang="en-AU"/>
          </a:p>
        </p:txBody>
      </p:sp>
      <p:sp>
        <p:nvSpPr>
          <p:cNvPr id="5" name="Footer Placeholder 4"/>
          <p:cNvSpPr>
            <a:spLocks noGrp="1"/>
          </p:cNvSpPr>
          <p:nvPr>
            <p:ph type="ftr" sz="quarter" idx="11"/>
          </p:nvPr>
        </p:nvSpPr>
        <p:spPr/>
        <p:txBody>
          <a:bodyPr/>
          <a:lstStyle/>
          <a:p>
            <a:endParaRPr lang="en-AU"/>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1F13D3E-EECD-4192-91D1-B8BD978750EC}" type="slidenum">
              <a:rPr lang="en-AU" smtClean="0"/>
              <a:pPr/>
              <a:t>‹#›</a:t>
            </a:fld>
            <a:endParaRPr lang="en-AU"/>
          </a:p>
        </p:txBody>
      </p:sp>
    </p:spTree>
    <p:extLst>
      <p:ext uri="{BB962C8B-B14F-4D97-AF65-F5344CB8AC3E}">
        <p14:creationId xmlns:p14="http://schemas.microsoft.com/office/powerpoint/2010/main" val="3776748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C19498-A765-4CD4-A25B-BFAB6C1BEA9E}" type="datetimeFigureOut">
              <a:rPr lang="en-US" smtClean="0"/>
              <a:pPr/>
              <a:t>6/15/2024</a:t>
            </a:fld>
            <a:endParaRPr lang="en-AU"/>
          </a:p>
        </p:txBody>
      </p:sp>
      <p:sp>
        <p:nvSpPr>
          <p:cNvPr id="5" name="Footer Placeholder 4"/>
          <p:cNvSpPr>
            <a:spLocks noGrp="1"/>
          </p:cNvSpPr>
          <p:nvPr>
            <p:ph type="ftr" sz="quarter" idx="11"/>
          </p:nvPr>
        </p:nvSpPr>
        <p:spPr/>
        <p:txBody>
          <a:bodyPr/>
          <a:lstStyle/>
          <a:p>
            <a:endParaRPr lang="en-AU"/>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E1F13D3E-EECD-4192-91D1-B8BD978750EC}" type="slidenum">
              <a:rPr lang="en-AU" smtClean="0"/>
              <a:pPr/>
              <a:t>‹#›</a:t>
            </a:fld>
            <a:endParaRPr lang="en-AU"/>
          </a:p>
        </p:txBody>
      </p:sp>
    </p:spTree>
    <p:extLst>
      <p:ext uri="{BB962C8B-B14F-4D97-AF65-F5344CB8AC3E}">
        <p14:creationId xmlns:p14="http://schemas.microsoft.com/office/powerpoint/2010/main" val="23971577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C19498-A765-4CD4-A25B-BFAB6C1BEA9E}" type="datetimeFigureOut">
              <a:rPr lang="en-US" smtClean="0"/>
              <a:pPr/>
              <a:t>6/15/2024</a:t>
            </a:fld>
            <a:endParaRPr lang="en-AU"/>
          </a:p>
        </p:txBody>
      </p:sp>
      <p:sp>
        <p:nvSpPr>
          <p:cNvPr id="6" name="Footer Placeholder 5"/>
          <p:cNvSpPr>
            <a:spLocks noGrp="1"/>
          </p:cNvSpPr>
          <p:nvPr>
            <p:ph type="ftr" sz="quarter" idx="11"/>
          </p:nvPr>
        </p:nvSpPr>
        <p:spPr/>
        <p:txBody>
          <a:bodyPr/>
          <a:lstStyle/>
          <a:p>
            <a:endParaRPr lang="en-AU"/>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E1F13D3E-EECD-4192-91D1-B8BD978750EC}" type="slidenum">
              <a:rPr lang="en-AU" smtClean="0"/>
              <a:pPr/>
              <a:t>‹#›</a:t>
            </a:fld>
            <a:endParaRPr lang="en-AU"/>
          </a:p>
        </p:txBody>
      </p:sp>
    </p:spTree>
    <p:extLst>
      <p:ext uri="{BB962C8B-B14F-4D97-AF65-F5344CB8AC3E}">
        <p14:creationId xmlns:p14="http://schemas.microsoft.com/office/powerpoint/2010/main" val="219050578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C19498-A765-4CD4-A25B-BFAB6C1BEA9E}" type="datetimeFigureOut">
              <a:rPr lang="en-US" smtClean="0"/>
              <a:pPr/>
              <a:t>6/15/2024</a:t>
            </a:fld>
            <a:endParaRPr lang="en-AU"/>
          </a:p>
        </p:txBody>
      </p:sp>
      <p:sp>
        <p:nvSpPr>
          <p:cNvPr id="8" name="Footer Placeholder 7"/>
          <p:cNvSpPr>
            <a:spLocks noGrp="1"/>
          </p:cNvSpPr>
          <p:nvPr>
            <p:ph type="ftr" sz="quarter" idx="11"/>
          </p:nvPr>
        </p:nvSpPr>
        <p:spPr/>
        <p:txBody>
          <a:bodyPr/>
          <a:lstStyle/>
          <a:p>
            <a:endParaRPr lang="en-AU"/>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E1F13D3E-EECD-4192-91D1-B8BD978750EC}" type="slidenum">
              <a:rPr lang="en-AU" smtClean="0"/>
              <a:pPr/>
              <a:t>‹#›</a:t>
            </a:fld>
            <a:endParaRPr lang="en-AU"/>
          </a:p>
        </p:txBody>
      </p:sp>
    </p:spTree>
    <p:extLst>
      <p:ext uri="{BB962C8B-B14F-4D97-AF65-F5344CB8AC3E}">
        <p14:creationId xmlns:p14="http://schemas.microsoft.com/office/powerpoint/2010/main" val="352355600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C19498-A765-4CD4-A25B-BFAB6C1BEA9E}" type="datetimeFigureOut">
              <a:rPr lang="en-US" smtClean="0"/>
              <a:pPr/>
              <a:t>6/15/2024</a:t>
            </a:fld>
            <a:endParaRPr lang="en-AU"/>
          </a:p>
        </p:txBody>
      </p:sp>
      <p:sp>
        <p:nvSpPr>
          <p:cNvPr id="4" name="Footer Placeholder 3"/>
          <p:cNvSpPr>
            <a:spLocks noGrp="1"/>
          </p:cNvSpPr>
          <p:nvPr>
            <p:ph type="ftr" sz="quarter" idx="11"/>
          </p:nvPr>
        </p:nvSpPr>
        <p:spPr/>
        <p:txBody>
          <a:bodyPr/>
          <a:lstStyle/>
          <a:p>
            <a:endParaRPr lang="en-AU"/>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1F13D3E-EECD-4192-91D1-B8BD978750EC}" type="slidenum">
              <a:rPr lang="en-AU" smtClean="0"/>
              <a:pPr/>
              <a:t>‹#›</a:t>
            </a:fld>
            <a:endParaRPr lang="en-AU"/>
          </a:p>
        </p:txBody>
      </p:sp>
    </p:spTree>
    <p:extLst>
      <p:ext uri="{BB962C8B-B14F-4D97-AF65-F5344CB8AC3E}">
        <p14:creationId xmlns:p14="http://schemas.microsoft.com/office/powerpoint/2010/main" val="1377061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19498-A765-4CD4-A25B-BFAB6C1BEA9E}" type="datetimeFigureOut">
              <a:rPr lang="en-US" smtClean="0"/>
              <a:pPr/>
              <a:t>6/15/2024</a:t>
            </a:fld>
            <a:endParaRPr lang="en-AU"/>
          </a:p>
        </p:txBody>
      </p:sp>
      <p:sp>
        <p:nvSpPr>
          <p:cNvPr id="3" name="Footer Placeholder 2"/>
          <p:cNvSpPr>
            <a:spLocks noGrp="1"/>
          </p:cNvSpPr>
          <p:nvPr>
            <p:ph type="ftr" sz="quarter" idx="11"/>
          </p:nvPr>
        </p:nvSpPr>
        <p:spPr/>
        <p:txBody>
          <a:bodyPr/>
          <a:lstStyle/>
          <a:p>
            <a:endParaRPr lang="en-AU"/>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1F13D3E-EECD-4192-91D1-B8BD978750EC}" type="slidenum">
              <a:rPr lang="en-AU" smtClean="0"/>
              <a:pPr/>
              <a:t>‹#›</a:t>
            </a:fld>
            <a:endParaRPr lang="en-AU"/>
          </a:p>
        </p:txBody>
      </p:sp>
    </p:spTree>
    <p:extLst>
      <p:ext uri="{BB962C8B-B14F-4D97-AF65-F5344CB8AC3E}">
        <p14:creationId xmlns:p14="http://schemas.microsoft.com/office/powerpoint/2010/main" val="10822226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C19498-A765-4CD4-A25B-BFAB6C1BEA9E}" type="datetimeFigureOut">
              <a:rPr lang="en-US" smtClean="0"/>
              <a:pPr/>
              <a:t>6/15/2024</a:t>
            </a:fld>
            <a:endParaRPr lang="en-AU"/>
          </a:p>
        </p:txBody>
      </p:sp>
      <p:sp>
        <p:nvSpPr>
          <p:cNvPr id="6" name="Footer Placeholder 5"/>
          <p:cNvSpPr>
            <a:spLocks noGrp="1"/>
          </p:cNvSpPr>
          <p:nvPr>
            <p:ph type="ftr" sz="quarter" idx="11"/>
          </p:nvPr>
        </p:nvSpPr>
        <p:spPr/>
        <p:txBody>
          <a:bodyPr/>
          <a:lstStyle/>
          <a:p>
            <a:endParaRPr lang="en-AU"/>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1F13D3E-EECD-4192-91D1-B8BD978750EC}" type="slidenum">
              <a:rPr lang="en-AU" smtClean="0"/>
              <a:pPr/>
              <a:t>‹#›</a:t>
            </a:fld>
            <a:endParaRPr lang="en-AU"/>
          </a:p>
        </p:txBody>
      </p:sp>
    </p:spTree>
    <p:extLst>
      <p:ext uri="{BB962C8B-B14F-4D97-AF65-F5344CB8AC3E}">
        <p14:creationId xmlns:p14="http://schemas.microsoft.com/office/powerpoint/2010/main" val="426138753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C19498-A765-4CD4-A25B-BFAB6C1BEA9E}" type="datetimeFigureOut">
              <a:rPr lang="en-US" smtClean="0"/>
              <a:pPr/>
              <a:t>6/15/2024</a:t>
            </a:fld>
            <a:endParaRPr lang="en-AU"/>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1F13D3E-EECD-4192-91D1-B8BD978750EC}" type="slidenum">
              <a:rPr lang="en-AU" smtClean="0"/>
              <a:pPr/>
              <a:t>‹#›</a:t>
            </a:fld>
            <a:endParaRPr lang="en-AU"/>
          </a:p>
        </p:txBody>
      </p:sp>
    </p:spTree>
    <p:extLst>
      <p:ext uri="{BB962C8B-B14F-4D97-AF65-F5344CB8AC3E}">
        <p14:creationId xmlns:p14="http://schemas.microsoft.com/office/powerpoint/2010/main" val="2891561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EBC19498-A765-4CD4-A25B-BFAB6C1BEA9E}" type="datetimeFigureOut">
              <a:rPr lang="en-US" smtClean="0"/>
              <a:pPr/>
              <a:t>6/15/2024</a:t>
            </a:fld>
            <a:endParaRPr lang="en-AU"/>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E1F13D3E-EECD-4192-91D1-B8BD978750EC}" type="slidenum">
              <a:rPr lang="en-AU" smtClean="0"/>
              <a:pPr/>
              <a:t>‹#›</a:t>
            </a:fld>
            <a:endParaRPr lang="en-AU"/>
          </a:p>
        </p:txBody>
      </p:sp>
    </p:spTree>
    <p:extLst>
      <p:ext uri="{BB962C8B-B14F-4D97-AF65-F5344CB8AC3E}">
        <p14:creationId xmlns:p14="http://schemas.microsoft.com/office/powerpoint/2010/main" val="2531511080"/>
      </p:ext>
    </p:extLst>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 id="2147484028" r:id="rId12"/>
    <p:sldLayoutId id="2147484029" r:id="rId13"/>
    <p:sldLayoutId id="2147484030" r:id="rId14"/>
    <p:sldLayoutId id="2147484031" r:id="rId15"/>
    <p:sldLayoutId id="214748403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3728" y="1196752"/>
            <a:ext cx="7416824" cy="1656184"/>
          </a:xfrm>
        </p:spPr>
        <p:txBody>
          <a:bodyPr>
            <a:noAutofit/>
          </a:bodyPr>
          <a:lstStyle/>
          <a:p>
            <a:r>
              <a:rPr lang="en-AU" sz="11500" dirty="0"/>
              <a:t>Relativity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p:cNvSpPr>
          <p:nvPr>
            <p:ph type="title"/>
          </p:nvPr>
        </p:nvSpPr>
        <p:spPr>
          <a:xfrm>
            <a:off x="1331640" y="692696"/>
            <a:ext cx="8572560" cy="1143000"/>
          </a:xfrm>
        </p:spPr>
        <p:txBody>
          <a:bodyPr>
            <a:noAutofit/>
          </a:bodyPr>
          <a:lstStyle/>
          <a:p>
            <a:r>
              <a:rPr lang="en-AU" sz="4000" b="1" dirty="0"/>
              <a:t>Galileo’s Principle of Relativity</a:t>
            </a:r>
          </a:p>
        </p:txBody>
      </p:sp>
      <p:sp>
        <p:nvSpPr>
          <p:cNvPr id="15363" name="Espace réservé du contenu 2"/>
          <p:cNvSpPr>
            <a:spLocks noGrp="1"/>
          </p:cNvSpPr>
          <p:nvPr>
            <p:ph idx="1"/>
          </p:nvPr>
        </p:nvSpPr>
        <p:spPr>
          <a:xfrm>
            <a:off x="1331640" y="1600200"/>
            <a:ext cx="7704856" cy="5213176"/>
          </a:xfrm>
        </p:spPr>
        <p:txBody>
          <a:bodyPr>
            <a:normAutofit/>
          </a:bodyPr>
          <a:lstStyle/>
          <a:p>
            <a:r>
              <a:rPr lang="en-AU" sz="2600" dirty="0">
                <a:solidFill>
                  <a:schemeClr val="tx1"/>
                </a:solidFill>
              </a:rPr>
              <a:t>Galileo and Newton believed zero velocity is no different, in principle, to any other velocity – Principle of Inertia (The velocity of a body remains constant unless the body is acted upon by an external force).</a:t>
            </a:r>
          </a:p>
          <a:p>
            <a:endParaRPr lang="en-AU" sz="260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p:cNvSpPr>
          <p:nvPr>
            <p:ph type="title"/>
          </p:nvPr>
        </p:nvSpPr>
        <p:spPr>
          <a:xfrm>
            <a:off x="1331640" y="620688"/>
            <a:ext cx="8643998" cy="1154098"/>
          </a:xfrm>
        </p:spPr>
        <p:txBody>
          <a:bodyPr>
            <a:normAutofit/>
          </a:bodyPr>
          <a:lstStyle/>
          <a:p>
            <a:r>
              <a:rPr lang="en-AU" sz="4000" b="1" dirty="0"/>
              <a:t>Galileo’s Principle of Relativity</a:t>
            </a:r>
          </a:p>
        </p:txBody>
      </p:sp>
      <p:sp>
        <p:nvSpPr>
          <p:cNvPr id="15363" name="Espace réservé du contenu 2"/>
          <p:cNvSpPr>
            <a:spLocks noGrp="1"/>
          </p:cNvSpPr>
          <p:nvPr>
            <p:ph idx="1"/>
          </p:nvPr>
        </p:nvSpPr>
        <p:spPr>
          <a:xfrm>
            <a:off x="1331640" y="1500174"/>
            <a:ext cx="7632848" cy="5097178"/>
          </a:xfrm>
        </p:spPr>
        <p:txBody>
          <a:bodyPr>
            <a:noAutofit/>
          </a:bodyPr>
          <a:lstStyle/>
          <a:p>
            <a:r>
              <a:rPr lang="en-AU" sz="2800" dirty="0">
                <a:solidFill>
                  <a:schemeClr val="tx1"/>
                </a:solidFill>
              </a:rPr>
              <a:t>Imagine you are in a train carriage. No windows and no view of the outside world. The only reason you know you are moving is because you can feel it. But what is it you are feeling?</a:t>
            </a:r>
          </a:p>
          <a:p>
            <a:endParaRPr lang="en-AU" sz="2800" dirty="0">
              <a:solidFill>
                <a:schemeClr val="tx1"/>
              </a:solidFill>
            </a:endParaRPr>
          </a:p>
          <a:p>
            <a:r>
              <a:rPr lang="en-AU" sz="2800" dirty="0">
                <a:solidFill>
                  <a:schemeClr val="tx1"/>
                </a:solidFill>
              </a:rPr>
              <a:t>You are feeling the initial take-off; Newtons first law - The velocity of a body remains constant unless the body is acted upon by an external force. The force is felt.</a:t>
            </a:r>
          </a:p>
        </p:txBody>
      </p:sp>
    </p:spTree>
    <p:extLst>
      <p:ext uri="{BB962C8B-B14F-4D97-AF65-F5344CB8AC3E}">
        <p14:creationId xmlns:p14="http://schemas.microsoft.com/office/powerpoint/2010/main" val="3722458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p:cNvSpPr>
          <p:nvPr>
            <p:ph type="title"/>
          </p:nvPr>
        </p:nvSpPr>
        <p:spPr>
          <a:xfrm>
            <a:off x="1331640" y="620688"/>
            <a:ext cx="8643998" cy="1154098"/>
          </a:xfrm>
        </p:spPr>
        <p:txBody>
          <a:bodyPr>
            <a:normAutofit/>
          </a:bodyPr>
          <a:lstStyle/>
          <a:p>
            <a:r>
              <a:rPr lang="en-AU" sz="4000" b="1" dirty="0"/>
              <a:t>Galileo’s Principle of Relativity</a:t>
            </a:r>
          </a:p>
        </p:txBody>
      </p:sp>
      <p:sp>
        <p:nvSpPr>
          <p:cNvPr id="15363" name="Espace réservé du contenu 2"/>
          <p:cNvSpPr>
            <a:spLocks noGrp="1"/>
          </p:cNvSpPr>
          <p:nvPr>
            <p:ph idx="1"/>
          </p:nvPr>
        </p:nvSpPr>
        <p:spPr>
          <a:xfrm>
            <a:off x="1187624" y="1428736"/>
            <a:ext cx="7670656" cy="4286280"/>
          </a:xfrm>
        </p:spPr>
        <p:txBody>
          <a:bodyPr>
            <a:noAutofit/>
          </a:bodyPr>
          <a:lstStyle/>
          <a:p>
            <a:r>
              <a:rPr lang="en-AU" sz="2800" dirty="0">
                <a:solidFill>
                  <a:schemeClr val="tx1"/>
                </a:solidFill>
              </a:rPr>
              <a:t>You are feeling the friction between the tracks and the train (the click-clack and rattle and bump). </a:t>
            </a:r>
          </a:p>
          <a:p>
            <a:r>
              <a:rPr lang="en-AU" sz="2800" dirty="0">
                <a:solidFill>
                  <a:schemeClr val="tx1"/>
                </a:solidFill>
              </a:rPr>
              <a:t>But if you wake up from unconsciousness after the train reaches constant velocity and their is a frictionless, smooth track, would you feel motion? </a:t>
            </a:r>
          </a:p>
        </p:txBody>
      </p:sp>
      <p:sp>
        <p:nvSpPr>
          <p:cNvPr id="4" name="TextBox 3"/>
          <p:cNvSpPr txBox="1"/>
          <p:nvPr/>
        </p:nvSpPr>
        <p:spPr>
          <a:xfrm>
            <a:off x="1510235" y="4807075"/>
            <a:ext cx="7526261" cy="1815882"/>
          </a:xfrm>
          <a:prstGeom prst="rect">
            <a:avLst/>
          </a:prstGeom>
          <a:noFill/>
        </p:spPr>
        <p:txBody>
          <a:bodyPr wrap="square" rtlCol="0">
            <a:spAutoFit/>
          </a:bodyPr>
          <a:lstStyle/>
          <a:p>
            <a:r>
              <a:rPr lang="en-AU" sz="2800" dirty="0">
                <a:latin typeface="+mj-lt"/>
              </a:rPr>
              <a:t>No, as everything relative to you (and the train) is moving, but you are isolated from it, so relative to you nothing is happening. What if there was a window?</a:t>
            </a:r>
          </a:p>
        </p:txBody>
      </p:sp>
    </p:spTree>
    <p:extLst>
      <p:ext uri="{BB962C8B-B14F-4D97-AF65-F5344CB8AC3E}">
        <p14:creationId xmlns:p14="http://schemas.microsoft.com/office/powerpoint/2010/main" val="30088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p:cNvSpPr>
          <p:nvPr>
            <p:ph type="title"/>
          </p:nvPr>
        </p:nvSpPr>
        <p:spPr>
          <a:xfrm>
            <a:off x="1331640" y="651992"/>
            <a:ext cx="8572560" cy="1143000"/>
          </a:xfrm>
        </p:spPr>
        <p:txBody>
          <a:bodyPr>
            <a:noAutofit/>
          </a:bodyPr>
          <a:lstStyle/>
          <a:p>
            <a:r>
              <a:rPr lang="en-AU" sz="4000" b="1" dirty="0"/>
              <a:t>Galileo’s Principle of Relativity</a:t>
            </a:r>
          </a:p>
        </p:txBody>
      </p:sp>
      <p:sp>
        <p:nvSpPr>
          <p:cNvPr id="15363" name="Espace réservé du contenu 2"/>
          <p:cNvSpPr>
            <a:spLocks noGrp="1"/>
          </p:cNvSpPr>
          <p:nvPr>
            <p:ph idx="1"/>
          </p:nvPr>
        </p:nvSpPr>
        <p:spPr>
          <a:xfrm>
            <a:off x="1" y="3914819"/>
            <a:ext cx="9144000" cy="2943181"/>
          </a:xfrm>
          <a:solidFill>
            <a:schemeClr val="bg2">
              <a:lumMod val="60000"/>
              <a:lumOff val="40000"/>
            </a:schemeClr>
          </a:solidFill>
        </p:spPr>
        <p:txBody>
          <a:bodyPr>
            <a:noAutofit/>
          </a:bodyPr>
          <a:lstStyle/>
          <a:p>
            <a:r>
              <a:rPr lang="en-AU" sz="2600" dirty="0">
                <a:solidFill>
                  <a:schemeClr val="tx1"/>
                </a:solidFill>
              </a:rPr>
              <a:t>Angela throws the ball at the same speed as Bill, but from Clare’s (and our) vantage point, it seems to be travelling slower and in fact it can be thrown such that it does not seem to move at all, relative to our position. </a:t>
            </a:r>
          </a:p>
          <a:p>
            <a:r>
              <a:rPr lang="en-AU" sz="2600" dirty="0">
                <a:solidFill>
                  <a:schemeClr val="tx1"/>
                </a:solidFill>
              </a:rPr>
              <a:t>However, to Angela and Bill, the ball seems to be thrown at the same speed. </a:t>
            </a:r>
          </a:p>
        </p:txBody>
      </p:sp>
      <p:pic>
        <p:nvPicPr>
          <p:cNvPr id="3074" name="Picture 2"/>
          <p:cNvPicPr>
            <a:picLocks noChangeAspect="1" noChangeArrowheads="1"/>
          </p:cNvPicPr>
          <p:nvPr/>
        </p:nvPicPr>
        <p:blipFill>
          <a:blip r:embed="rId2" cstate="print"/>
          <a:srcRect/>
          <a:stretch>
            <a:fillRect/>
          </a:stretch>
        </p:blipFill>
        <p:spPr bwMode="auto">
          <a:xfrm>
            <a:off x="0" y="1293061"/>
            <a:ext cx="4318753" cy="2500330"/>
          </a:xfrm>
          <a:prstGeom prst="rect">
            <a:avLst/>
          </a:prstGeom>
          <a:noFill/>
          <a:ln w="9525">
            <a:noFill/>
            <a:miter lim="800000"/>
            <a:headEnd/>
            <a:tailEnd/>
          </a:ln>
          <a:effectLst/>
        </p:spPr>
      </p:pic>
      <p:sp>
        <p:nvSpPr>
          <p:cNvPr id="6" name="TextBox 5"/>
          <p:cNvSpPr txBox="1"/>
          <p:nvPr/>
        </p:nvSpPr>
        <p:spPr>
          <a:xfrm>
            <a:off x="4786314" y="1500174"/>
            <a:ext cx="4357686" cy="2492990"/>
          </a:xfrm>
          <a:prstGeom prst="rect">
            <a:avLst/>
          </a:prstGeom>
          <a:noFill/>
        </p:spPr>
        <p:txBody>
          <a:bodyPr wrap="square" rtlCol="0">
            <a:spAutoFit/>
          </a:bodyPr>
          <a:lstStyle/>
          <a:p>
            <a:r>
              <a:rPr lang="en-AU" sz="2600" dirty="0">
                <a:latin typeface="+mj-lt"/>
              </a:rPr>
              <a:t>Angela and Bill are in a moving train, while Clare observes from a stationary position, relative to the viewer of the picture.  </a:t>
            </a:r>
          </a:p>
        </p:txBody>
      </p:sp>
      <p:sp>
        <p:nvSpPr>
          <p:cNvPr id="7" name="TextBox 6"/>
          <p:cNvSpPr txBox="1"/>
          <p:nvPr/>
        </p:nvSpPr>
        <p:spPr>
          <a:xfrm>
            <a:off x="3811832" y="1621602"/>
            <a:ext cx="1172116" cy="400110"/>
          </a:xfrm>
          <a:prstGeom prst="rect">
            <a:avLst/>
          </a:prstGeom>
          <a:noFill/>
        </p:spPr>
        <p:txBody>
          <a:bodyPr wrap="none" rtlCol="0">
            <a:spAutoFit/>
          </a:bodyPr>
          <a:lstStyle/>
          <a:p>
            <a:r>
              <a:rPr lang="en-AU" sz="2000" b="1" dirty="0">
                <a:solidFill>
                  <a:schemeClr val="accent1"/>
                </a:solidFill>
              </a:rPr>
              <a:t>30 m s</a:t>
            </a:r>
            <a:r>
              <a:rPr lang="en-AU" sz="2000" b="1" baseline="30000" dirty="0">
                <a:solidFill>
                  <a:schemeClr val="accent1"/>
                </a:solidFill>
              </a:rPr>
              <a:t>−1</a:t>
            </a:r>
          </a:p>
        </p:txBody>
      </p:sp>
      <p:sp>
        <p:nvSpPr>
          <p:cNvPr id="8" name="TextBox 7"/>
          <p:cNvSpPr txBox="1"/>
          <p:nvPr/>
        </p:nvSpPr>
        <p:spPr>
          <a:xfrm>
            <a:off x="1857356" y="1876762"/>
            <a:ext cx="1172116" cy="400110"/>
          </a:xfrm>
          <a:prstGeom prst="rect">
            <a:avLst/>
          </a:prstGeom>
          <a:noFill/>
        </p:spPr>
        <p:txBody>
          <a:bodyPr wrap="none" rtlCol="0">
            <a:spAutoFit/>
          </a:bodyPr>
          <a:lstStyle/>
          <a:p>
            <a:r>
              <a:rPr lang="en-AU" sz="2000" b="1" dirty="0">
                <a:solidFill>
                  <a:schemeClr val="accent1"/>
                </a:solidFill>
              </a:rPr>
              <a:t>10 m s</a:t>
            </a:r>
            <a:r>
              <a:rPr lang="en-AU" sz="2000" b="1" baseline="30000" dirty="0">
                <a:solidFill>
                  <a:schemeClr val="accent1"/>
                </a:solidFill>
              </a:rPr>
              <a:t>−1</a:t>
            </a:r>
          </a:p>
        </p:txBody>
      </p:sp>
    </p:spTree>
    <p:extLst>
      <p:ext uri="{BB962C8B-B14F-4D97-AF65-F5344CB8AC3E}">
        <p14:creationId xmlns:p14="http://schemas.microsoft.com/office/powerpoint/2010/main" val="718860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1331640" y="651992"/>
            <a:ext cx="8572560" cy="11430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4000" b="1" dirty="0"/>
              <a:t>Galileo’s Principle of Relativity</a:t>
            </a:r>
          </a:p>
        </p:txBody>
      </p:sp>
      <p:sp>
        <p:nvSpPr>
          <p:cNvPr id="3" name="Content Placeholder 2"/>
          <p:cNvSpPr>
            <a:spLocks noGrp="1"/>
          </p:cNvSpPr>
          <p:nvPr>
            <p:ph idx="1"/>
          </p:nvPr>
        </p:nvSpPr>
        <p:spPr>
          <a:xfrm>
            <a:off x="1331640" y="1412776"/>
            <a:ext cx="7776864" cy="5230933"/>
          </a:xfrm>
        </p:spPr>
        <p:txBody>
          <a:bodyPr>
            <a:noAutofit/>
          </a:bodyPr>
          <a:lstStyle/>
          <a:p>
            <a:pPr marL="0" indent="0">
              <a:buNone/>
            </a:pPr>
            <a:r>
              <a:rPr lang="en-AU" sz="2600" b="1" u="sng" dirty="0">
                <a:solidFill>
                  <a:schemeClr val="accent1"/>
                </a:solidFill>
              </a:rPr>
              <a:t>Example 6.2b:</a:t>
            </a:r>
            <a:r>
              <a:rPr lang="en-AU" sz="2600" dirty="0">
                <a:solidFill>
                  <a:schemeClr val="accent1"/>
                </a:solidFill>
              </a:rPr>
              <a:t> </a:t>
            </a:r>
            <a:r>
              <a:rPr lang="en-AU" sz="2600" dirty="0">
                <a:solidFill>
                  <a:schemeClr val="tx1"/>
                </a:solidFill>
              </a:rPr>
              <a:t>Consider two police officers measuring the speed of a car, as shown below.</a:t>
            </a:r>
          </a:p>
          <a:p>
            <a:pPr>
              <a:buNone/>
            </a:pPr>
            <a:endParaRPr lang="en-AU" sz="2600" dirty="0">
              <a:solidFill>
                <a:schemeClr val="tx1"/>
              </a:solidFill>
            </a:endParaRPr>
          </a:p>
          <a:p>
            <a:pPr>
              <a:buNone/>
            </a:pPr>
            <a:endParaRPr lang="en-AU" sz="2600" dirty="0">
              <a:solidFill>
                <a:schemeClr val="tx1"/>
              </a:solidFill>
            </a:endParaRPr>
          </a:p>
          <a:p>
            <a:pPr>
              <a:buNone/>
            </a:pPr>
            <a:endParaRPr lang="en-AU" sz="2600" dirty="0">
              <a:solidFill>
                <a:schemeClr val="tx1"/>
              </a:solidFill>
            </a:endParaRPr>
          </a:p>
          <a:p>
            <a:pPr>
              <a:buNone/>
            </a:pPr>
            <a:endParaRPr lang="en-AU" sz="2600" dirty="0">
              <a:solidFill>
                <a:schemeClr val="tx1"/>
              </a:solidFill>
            </a:endParaRPr>
          </a:p>
          <a:p>
            <a:pPr marL="0" indent="0">
              <a:buNone/>
            </a:pPr>
            <a:r>
              <a:rPr lang="en-AU" sz="2600" dirty="0">
                <a:solidFill>
                  <a:schemeClr val="tx1"/>
                </a:solidFill>
              </a:rPr>
              <a:t>One is pointing her radar gun at the approaching sports car from her stationary position on the roadside and measures the sports car speed to 90 km h</a:t>
            </a:r>
            <a:r>
              <a:rPr lang="en-AU" sz="2600" baseline="30000" dirty="0">
                <a:solidFill>
                  <a:schemeClr val="tx1"/>
                </a:solidFill>
              </a:rPr>
              <a:t>-1</a:t>
            </a:r>
            <a:r>
              <a:rPr lang="en-AU" sz="2600" dirty="0">
                <a:solidFill>
                  <a:schemeClr val="tx1"/>
                </a:solidFill>
              </a:rPr>
              <a:t>.</a:t>
            </a:r>
          </a:p>
          <a:p>
            <a:endParaRPr lang="en-AU" sz="2600" dirty="0">
              <a:solidFill>
                <a:schemeClr val="tx1"/>
              </a:solidFill>
            </a:endParaRPr>
          </a:p>
        </p:txBody>
      </p:sp>
      <p:pic>
        <p:nvPicPr>
          <p:cNvPr id="4" name="Picture 3" descr="Example 1.jpg"/>
          <p:cNvPicPr>
            <a:picLocks noChangeAspect="1"/>
          </p:cNvPicPr>
          <p:nvPr/>
        </p:nvPicPr>
        <p:blipFill>
          <a:blip r:embed="rId2" cstate="print"/>
          <a:stretch>
            <a:fillRect/>
          </a:stretch>
        </p:blipFill>
        <p:spPr>
          <a:xfrm>
            <a:off x="10622" y="2348880"/>
            <a:ext cx="9144000" cy="2074503"/>
          </a:xfrm>
          <a:prstGeom prst="rect">
            <a:avLst/>
          </a:prstGeom>
        </p:spPr>
      </p:pic>
    </p:spTree>
    <p:extLst>
      <p:ext uri="{BB962C8B-B14F-4D97-AF65-F5344CB8AC3E}">
        <p14:creationId xmlns:p14="http://schemas.microsoft.com/office/powerpoint/2010/main" val="58409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a:xfrm>
            <a:off x="1331640" y="651992"/>
            <a:ext cx="8572560" cy="11430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4000" b="1" dirty="0"/>
              <a:t>Galileo’s Principle of Relativity</a:t>
            </a:r>
          </a:p>
        </p:txBody>
      </p:sp>
      <p:sp>
        <p:nvSpPr>
          <p:cNvPr id="3" name="Content Placeholder 2"/>
          <p:cNvSpPr>
            <a:spLocks noGrp="1"/>
          </p:cNvSpPr>
          <p:nvPr>
            <p:ph idx="1"/>
          </p:nvPr>
        </p:nvSpPr>
        <p:spPr>
          <a:xfrm>
            <a:off x="1331640" y="3717032"/>
            <a:ext cx="7355160" cy="2926677"/>
          </a:xfrm>
        </p:spPr>
        <p:txBody>
          <a:bodyPr>
            <a:normAutofit fontScale="92500" lnSpcReduction="10000"/>
          </a:bodyPr>
          <a:lstStyle/>
          <a:p>
            <a:pPr marL="0" indent="0">
              <a:buNone/>
            </a:pPr>
            <a:r>
              <a:rPr lang="en-AU" sz="2800" dirty="0">
                <a:solidFill>
                  <a:schemeClr val="tx1"/>
                </a:solidFill>
              </a:rPr>
              <a:t>The other officer is holding his radar gun out of the window of his police car as he is driving towards the sports car at 60 km h</a:t>
            </a:r>
            <a:r>
              <a:rPr lang="en-AU" sz="2800" baseline="30000" dirty="0">
                <a:solidFill>
                  <a:schemeClr val="tx1"/>
                </a:solidFill>
              </a:rPr>
              <a:t>-1</a:t>
            </a:r>
            <a:r>
              <a:rPr lang="en-AU" sz="2800" dirty="0">
                <a:solidFill>
                  <a:schemeClr val="tx1"/>
                </a:solidFill>
              </a:rPr>
              <a:t>. He measures the speed of the sports car to be 150 km h</a:t>
            </a:r>
            <a:r>
              <a:rPr lang="en-AU" sz="2800" baseline="30000" dirty="0">
                <a:solidFill>
                  <a:schemeClr val="tx1"/>
                </a:solidFill>
              </a:rPr>
              <a:t>-1</a:t>
            </a:r>
            <a:r>
              <a:rPr lang="en-AU" sz="2800" dirty="0">
                <a:solidFill>
                  <a:schemeClr val="tx1"/>
                </a:solidFill>
              </a:rPr>
              <a:t>.</a:t>
            </a:r>
          </a:p>
          <a:p>
            <a:pPr>
              <a:buNone/>
            </a:pPr>
            <a:r>
              <a:rPr lang="en-AU" sz="2800" dirty="0">
                <a:solidFill>
                  <a:schemeClr val="tx1"/>
                </a:solidFill>
              </a:rPr>
              <a:t> </a:t>
            </a:r>
          </a:p>
          <a:p>
            <a:pPr>
              <a:buNone/>
            </a:pPr>
            <a:r>
              <a:rPr lang="en-AU" sz="2800" dirty="0">
                <a:solidFill>
                  <a:schemeClr val="tx1"/>
                </a:solidFill>
              </a:rPr>
              <a:t>Which measurement is correct? And why?</a:t>
            </a:r>
          </a:p>
          <a:p>
            <a:endParaRPr lang="en-AU" sz="2800" dirty="0">
              <a:solidFill>
                <a:schemeClr val="tx1"/>
              </a:solidFill>
            </a:endParaRPr>
          </a:p>
        </p:txBody>
      </p:sp>
      <p:pic>
        <p:nvPicPr>
          <p:cNvPr id="4" name="Picture 3" descr="Example 1.jpg"/>
          <p:cNvPicPr>
            <a:picLocks noChangeAspect="1"/>
          </p:cNvPicPr>
          <p:nvPr/>
        </p:nvPicPr>
        <p:blipFill>
          <a:blip r:embed="rId2" cstate="print"/>
          <a:stretch>
            <a:fillRect/>
          </a:stretch>
        </p:blipFill>
        <p:spPr>
          <a:xfrm>
            <a:off x="0" y="1484784"/>
            <a:ext cx="9144000" cy="2074503"/>
          </a:xfrm>
          <a:prstGeom prst="rect">
            <a:avLst/>
          </a:prstGeom>
        </p:spPr>
      </p:pic>
    </p:spTree>
    <p:extLst>
      <p:ext uri="{BB962C8B-B14F-4D97-AF65-F5344CB8AC3E}">
        <p14:creationId xmlns:p14="http://schemas.microsoft.com/office/powerpoint/2010/main" val="1135146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1428736"/>
            <a:ext cx="7992888" cy="5429264"/>
          </a:xfrm>
        </p:spPr>
        <p:txBody>
          <a:bodyPr>
            <a:noAutofit/>
          </a:bodyPr>
          <a:lstStyle/>
          <a:p>
            <a:pPr lvl="0">
              <a:buNone/>
            </a:pPr>
            <a:r>
              <a:rPr lang="en-AU" sz="2700" b="1" u="sng" dirty="0">
                <a:solidFill>
                  <a:schemeClr val="accent1"/>
                </a:solidFill>
              </a:rPr>
              <a:t>Example 6.2c:</a:t>
            </a:r>
            <a:r>
              <a:rPr lang="en-AU" sz="2700" dirty="0">
                <a:solidFill>
                  <a:schemeClr val="tx1"/>
                </a:solidFill>
              </a:rPr>
              <a:t> Sam is sitting on a bus moving at 50km h</a:t>
            </a:r>
            <a:r>
              <a:rPr lang="en-AU" sz="2700" baseline="30000" dirty="0">
                <a:solidFill>
                  <a:schemeClr val="tx1"/>
                </a:solidFill>
              </a:rPr>
              <a:t>-1</a:t>
            </a:r>
            <a:r>
              <a:rPr lang="en-AU" sz="2700" dirty="0">
                <a:solidFill>
                  <a:schemeClr val="tx1"/>
                </a:solidFill>
              </a:rPr>
              <a:t> due West. He gets up and moves towards the front of the bus at 2 km h</a:t>
            </a:r>
            <a:r>
              <a:rPr lang="en-AU" sz="2700" baseline="30000" dirty="0">
                <a:solidFill>
                  <a:schemeClr val="tx1"/>
                </a:solidFill>
              </a:rPr>
              <a:t>-1</a:t>
            </a:r>
            <a:r>
              <a:rPr lang="en-AU" sz="2700" dirty="0">
                <a:solidFill>
                  <a:schemeClr val="tx1"/>
                </a:solidFill>
              </a:rPr>
              <a:t>. At the same time there is a car travelling at 70 km h</a:t>
            </a:r>
            <a:r>
              <a:rPr lang="en-AU" sz="2700" baseline="30000" dirty="0">
                <a:solidFill>
                  <a:schemeClr val="tx1"/>
                </a:solidFill>
              </a:rPr>
              <a:t>-1</a:t>
            </a:r>
            <a:r>
              <a:rPr lang="en-AU" sz="2700" dirty="0">
                <a:solidFill>
                  <a:schemeClr val="tx1"/>
                </a:solidFill>
              </a:rPr>
              <a:t> which passes the bus, travelling in the opposite direction. Determine Sam’s velocity relative to:</a:t>
            </a:r>
          </a:p>
          <a:p>
            <a:pPr marL="1165225" lvl="0" indent="-514350">
              <a:buFont typeface="+mj-lt"/>
              <a:buAutoNum type="alphaLcParenR"/>
            </a:pPr>
            <a:r>
              <a:rPr lang="en-AU" sz="2700" dirty="0">
                <a:solidFill>
                  <a:schemeClr val="tx1"/>
                </a:solidFill>
              </a:rPr>
              <a:t>the bus</a:t>
            </a:r>
          </a:p>
          <a:p>
            <a:pPr marL="1165225" lvl="0" indent="-514350">
              <a:buFont typeface="+mj-lt"/>
              <a:buAutoNum type="alphaLcParenR"/>
            </a:pPr>
            <a:r>
              <a:rPr lang="en-AU" sz="2700" dirty="0">
                <a:solidFill>
                  <a:schemeClr val="tx1"/>
                </a:solidFill>
              </a:rPr>
              <a:t>the ground</a:t>
            </a:r>
          </a:p>
          <a:p>
            <a:pPr marL="1165225" lvl="0" indent="-514350">
              <a:buFont typeface="+mj-lt"/>
              <a:buAutoNum type="alphaLcParenR"/>
            </a:pPr>
            <a:r>
              <a:rPr lang="en-AU" sz="2700" dirty="0">
                <a:solidFill>
                  <a:schemeClr val="tx1"/>
                </a:solidFill>
              </a:rPr>
              <a:t>the car</a:t>
            </a:r>
          </a:p>
        </p:txBody>
      </p:sp>
      <p:sp>
        <p:nvSpPr>
          <p:cNvPr id="4" name="Titre 1"/>
          <p:cNvSpPr txBox="1">
            <a:spLocks/>
          </p:cNvSpPr>
          <p:nvPr/>
        </p:nvSpPr>
        <p:spPr>
          <a:xfrm>
            <a:off x="1331640" y="651992"/>
            <a:ext cx="8572560" cy="11430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4000" b="1" dirty="0"/>
              <a:t>Galileo’s Principle of Relativity</a:t>
            </a:r>
          </a:p>
        </p:txBody>
      </p:sp>
    </p:spTree>
    <p:extLst>
      <p:ext uri="{BB962C8B-B14F-4D97-AF65-F5344CB8AC3E}">
        <p14:creationId xmlns:p14="http://schemas.microsoft.com/office/powerpoint/2010/main" val="2656125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a:xfrm>
            <a:off x="1403648" y="594953"/>
            <a:ext cx="7343801" cy="857250"/>
          </a:xfrm>
        </p:spPr>
        <p:txBody>
          <a:bodyPr>
            <a:noAutofit/>
          </a:bodyPr>
          <a:lstStyle/>
          <a:p>
            <a:pPr algn="r"/>
            <a:r>
              <a:rPr lang="en-AU" b="1" dirty="0">
                <a:solidFill>
                  <a:schemeClr val="tx1"/>
                </a:solidFill>
              </a:rPr>
              <a:t>Homework, Context &amp; Keywords</a:t>
            </a:r>
            <a:endParaRPr lang="en-AU" sz="2400" b="1" dirty="0">
              <a:solidFill>
                <a:schemeClr val="tx1"/>
              </a:solidFill>
            </a:endParaRPr>
          </a:p>
        </p:txBody>
      </p:sp>
      <p:sp>
        <p:nvSpPr>
          <p:cNvPr id="5" name="Espace réservé du contenu 2"/>
          <p:cNvSpPr>
            <a:spLocks noGrp="1"/>
          </p:cNvSpPr>
          <p:nvPr>
            <p:ph idx="1"/>
          </p:nvPr>
        </p:nvSpPr>
        <p:spPr>
          <a:xfrm>
            <a:off x="1474641" y="1452203"/>
            <a:ext cx="7272808" cy="4608512"/>
          </a:xfrm>
          <a:solidFill>
            <a:schemeClr val="accent1">
              <a:alpha val="50000"/>
            </a:schemeClr>
          </a:solidFill>
        </p:spPr>
        <p:txBody>
          <a:bodyPr/>
          <a:lstStyle/>
          <a:p>
            <a:pPr marL="0" indent="0">
              <a:buNone/>
            </a:pPr>
            <a:r>
              <a:rPr lang="en-AU" sz="2100" b="1" u="sng" dirty="0">
                <a:latin typeface="Arial" pitchFamily="34" charset="0"/>
                <a:cs typeface="Arial" pitchFamily="34" charset="0"/>
              </a:rPr>
              <a:t>Context:</a:t>
            </a:r>
            <a:r>
              <a:rPr lang="en-AU" sz="2100" dirty="0">
                <a:latin typeface="Arial" pitchFamily="34" charset="0"/>
                <a:cs typeface="Arial" pitchFamily="34" charset="0"/>
              </a:rPr>
              <a:t> How is this content used to better society?</a:t>
            </a:r>
          </a:p>
          <a:p>
            <a:pPr>
              <a:buNone/>
            </a:pPr>
            <a:endParaRPr lang="en-AU" sz="2100" dirty="0">
              <a:latin typeface="Arial" pitchFamily="34" charset="0"/>
              <a:cs typeface="Arial" pitchFamily="34" charset="0"/>
            </a:endParaRPr>
          </a:p>
          <a:p>
            <a:pPr>
              <a:buNone/>
            </a:pPr>
            <a:endParaRPr lang="en-AU" sz="2100" dirty="0">
              <a:latin typeface="Arial" pitchFamily="34" charset="0"/>
              <a:cs typeface="Arial" pitchFamily="34" charset="0"/>
            </a:endParaRPr>
          </a:p>
          <a:p>
            <a:pPr>
              <a:buNone/>
            </a:pPr>
            <a:endParaRPr lang="en-AU" sz="2100" dirty="0">
              <a:latin typeface="Arial" pitchFamily="34" charset="0"/>
              <a:cs typeface="Arial" pitchFamily="34" charset="0"/>
            </a:endParaRPr>
          </a:p>
        </p:txBody>
      </p:sp>
      <p:sp>
        <p:nvSpPr>
          <p:cNvPr id="6" name="TextBox 5"/>
          <p:cNvSpPr txBox="1"/>
          <p:nvPr/>
        </p:nvSpPr>
        <p:spPr>
          <a:xfrm>
            <a:off x="1979712" y="2132856"/>
            <a:ext cx="6417713" cy="738664"/>
          </a:xfrm>
          <a:prstGeom prst="rect">
            <a:avLst/>
          </a:prstGeom>
          <a:noFill/>
        </p:spPr>
        <p:txBody>
          <a:bodyPr wrap="square" rtlCol="0">
            <a:spAutoFit/>
          </a:bodyPr>
          <a:lstStyle/>
          <a:p>
            <a:r>
              <a:rPr lang="en-AU" sz="2100" dirty="0">
                <a:latin typeface="Arial" pitchFamily="34" charset="0"/>
                <a:cs typeface="Arial" pitchFamily="34" charset="0"/>
              </a:rPr>
              <a:t>Understanding relative movement and motion, to better explain planetary motion.</a:t>
            </a:r>
          </a:p>
        </p:txBody>
      </p:sp>
    </p:spTree>
    <p:extLst>
      <p:ext uri="{BB962C8B-B14F-4D97-AF65-F5344CB8AC3E}">
        <p14:creationId xmlns:p14="http://schemas.microsoft.com/office/powerpoint/2010/main" val="49383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a:xfrm>
            <a:off x="1403648" y="594953"/>
            <a:ext cx="7343801" cy="857250"/>
          </a:xfrm>
        </p:spPr>
        <p:txBody>
          <a:bodyPr>
            <a:normAutofit fontScale="90000"/>
          </a:bodyPr>
          <a:lstStyle/>
          <a:p>
            <a:pPr algn="r"/>
            <a:r>
              <a:rPr lang="en-AU" sz="4000" b="1" dirty="0">
                <a:solidFill>
                  <a:schemeClr val="tx1"/>
                </a:solidFill>
              </a:rPr>
              <a:t>Homework, Context &amp; Keywords</a:t>
            </a:r>
            <a:endParaRPr lang="en-AU" sz="2800" b="1" dirty="0">
              <a:solidFill>
                <a:schemeClr val="tx1"/>
              </a:solidFill>
            </a:endParaRPr>
          </a:p>
        </p:txBody>
      </p:sp>
      <p:sp>
        <p:nvSpPr>
          <p:cNvPr id="5" name="Espace réservé du contenu 2"/>
          <p:cNvSpPr>
            <a:spLocks noGrp="1"/>
          </p:cNvSpPr>
          <p:nvPr>
            <p:ph idx="1"/>
          </p:nvPr>
        </p:nvSpPr>
        <p:spPr>
          <a:xfrm>
            <a:off x="1474641" y="1452203"/>
            <a:ext cx="7272808" cy="4608512"/>
          </a:xfrm>
          <a:solidFill>
            <a:schemeClr val="accent1">
              <a:alpha val="50000"/>
            </a:schemeClr>
          </a:solidFill>
        </p:spPr>
        <p:txBody>
          <a:bodyPr/>
          <a:lstStyle/>
          <a:p>
            <a:pPr marL="0" indent="0">
              <a:buNone/>
            </a:pPr>
            <a:r>
              <a:rPr lang="en-AU" sz="2100" b="1" u="sng" dirty="0">
                <a:latin typeface="Arial" pitchFamily="34" charset="0"/>
                <a:cs typeface="Arial" pitchFamily="34" charset="0"/>
              </a:rPr>
              <a:t>Key Words</a:t>
            </a:r>
            <a:endParaRPr lang="en-AU" sz="2100" dirty="0">
              <a:latin typeface="Arial" pitchFamily="34" charset="0"/>
              <a:cs typeface="Arial" pitchFamily="34" charset="0"/>
            </a:endParaRPr>
          </a:p>
          <a:p>
            <a:pPr>
              <a:buNone/>
            </a:pPr>
            <a:endParaRPr lang="en-AU" sz="2100" dirty="0">
              <a:latin typeface="Arial" pitchFamily="34" charset="0"/>
              <a:cs typeface="Arial" pitchFamily="34" charset="0"/>
            </a:endParaRPr>
          </a:p>
          <a:p>
            <a:pPr>
              <a:buNone/>
            </a:pPr>
            <a:endParaRPr lang="en-AU" sz="2100" dirty="0">
              <a:latin typeface="Arial" pitchFamily="34" charset="0"/>
              <a:cs typeface="Arial" pitchFamily="34" charset="0"/>
            </a:endParaRPr>
          </a:p>
          <a:p>
            <a:pPr>
              <a:buNone/>
            </a:pPr>
            <a:endParaRPr lang="en-AU" sz="2100" dirty="0">
              <a:latin typeface="Arial" pitchFamily="34" charset="0"/>
              <a:cs typeface="Arial" pitchFamily="34" charset="0"/>
            </a:endParaRPr>
          </a:p>
        </p:txBody>
      </p:sp>
      <p:sp>
        <p:nvSpPr>
          <p:cNvPr id="6" name="TextBox 5"/>
          <p:cNvSpPr txBox="1"/>
          <p:nvPr/>
        </p:nvSpPr>
        <p:spPr>
          <a:xfrm>
            <a:off x="2123728" y="1916832"/>
            <a:ext cx="6264696" cy="2246769"/>
          </a:xfrm>
          <a:prstGeom prst="rect">
            <a:avLst/>
          </a:prstGeom>
          <a:noFill/>
        </p:spPr>
        <p:txBody>
          <a:bodyPr wrap="square" rtlCol="0">
            <a:spAutoFit/>
          </a:bodyPr>
          <a:lstStyle/>
          <a:p>
            <a:r>
              <a:rPr lang="en-AU" sz="2800" dirty="0">
                <a:latin typeface="Arial" pitchFamily="34" charset="0"/>
                <a:cs typeface="Arial" pitchFamily="34" charset="0"/>
              </a:rPr>
              <a:t>Newtons First Law</a:t>
            </a:r>
          </a:p>
          <a:p>
            <a:r>
              <a:rPr lang="en-AU" sz="2800" dirty="0">
                <a:latin typeface="Arial" pitchFamily="34" charset="0"/>
                <a:cs typeface="Arial" pitchFamily="34" charset="0"/>
              </a:rPr>
              <a:t>Newtons Second Law</a:t>
            </a:r>
          </a:p>
          <a:p>
            <a:r>
              <a:rPr lang="en-AU" sz="2800" dirty="0">
                <a:latin typeface="Arial" pitchFamily="34" charset="0"/>
                <a:cs typeface="Arial" pitchFamily="34" charset="0"/>
              </a:rPr>
              <a:t>Inertial Frame of Reference</a:t>
            </a:r>
          </a:p>
          <a:p>
            <a:r>
              <a:rPr lang="en-AU" sz="2800" dirty="0">
                <a:latin typeface="Arial" pitchFamily="34" charset="0"/>
                <a:cs typeface="Arial" pitchFamily="34" charset="0"/>
              </a:rPr>
              <a:t>Frame of Reference</a:t>
            </a:r>
          </a:p>
          <a:p>
            <a:r>
              <a:rPr lang="en-AU" sz="2800" dirty="0">
                <a:latin typeface="Arial" pitchFamily="34" charset="0"/>
                <a:cs typeface="Arial" pitchFamily="34" charset="0"/>
              </a:rPr>
              <a:t>Galileo’s Principle</a:t>
            </a:r>
          </a:p>
        </p:txBody>
      </p:sp>
    </p:spTree>
    <p:extLst>
      <p:ext uri="{BB962C8B-B14F-4D97-AF65-F5344CB8AC3E}">
        <p14:creationId xmlns:p14="http://schemas.microsoft.com/office/powerpoint/2010/main" val="90428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p:cNvSpPr>
            <a:spLocks noGrp="1"/>
          </p:cNvSpPr>
          <p:nvPr>
            <p:ph idx="1"/>
          </p:nvPr>
        </p:nvSpPr>
        <p:spPr>
          <a:xfrm>
            <a:off x="1474641" y="1452203"/>
            <a:ext cx="7272808" cy="4608512"/>
          </a:xfrm>
          <a:solidFill>
            <a:schemeClr val="accent1">
              <a:alpha val="50000"/>
            </a:schemeClr>
          </a:solidFill>
        </p:spPr>
        <p:txBody>
          <a:bodyPr/>
          <a:lstStyle/>
          <a:p>
            <a:pPr marL="0" indent="0">
              <a:buNone/>
            </a:pPr>
            <a:r>
              <a:rPr lang="en-AU" sz="2100" b="1" u="sng" dirty="0">
                <a:latin typeface="Arial" pitchFamily="34" charset="0"/>
                <a:cs typeface="Arial" pitchFamily="34" charset="0"/>
              </a:rPr>
              <a:t>Homework</a:t>
            </a:r>
            <a:endParaRPr lang="en-AU" sz="2100" dirty="0">
              <a:latin typeface="Arial" pitchFamily="34" charset="0"/>
              <a:cs typeface="Arial" pitchFamily="34" charset="0"/>
            </a:endParaRPr>
          </a:p>
          <a:p>
            <a:pPr>
              <a:buFont typeface="Arial" charset="0"/>
              <a:buNone/>
            </a:pPr>
            <a:endParaRPr lang="en-AU" sz="2100" dirty="0">
              <a:latin typeface="Arial" pitchFamily="34" charset="0"/>
              <a:cs typeface="Arial" pitchFamily="34" charset="0"/>
            </a:endParaRPr>
          </a:p>
          <a:p>
            <a:pPr>
              <a:buFont typeface="Arial" charset="0"/>
              <a:buNone/>
            </a:pPr>
            <a:endParaRPr lang="en-AU" sz="2100" dirty="0">
              <a:latin typeface="Arial" pitchFamily="34" charset="0"/>
              <a:cs typeface="Arial" pitchFamily="34" charset="0"/>
            </a:endParaRPr>
          </a:p>
          <a:p>
            <a:pPr>
              <a:buFont typeface="Arial" charset="0"/>
              <a:buNone/>
            </a:pPr>
            <a:endParaRPr lang="en-AU" sz="2100" dirty="0">
              <a:latin typeface="Arial" pitchFamily="34" charset="0"/>
              <a:cs typeface="Arial" pitchFamily="34" charset="0"/>
            </a:endParaRPr>
          </a:p>
        </p:txBody>
      </p:sp>
      <p:sp>
        <p:nvSpPr>
          <p:cNvPr id="6" name="TextBox 5"/>
          <p:cNvSpPr txBox="1"/>
          <p:nvPr/>
        </p:nvSpPr>
        <p:spPr>
          <a:xfrm>
            <a:off x="2123728" y="1916832"/>
            <a:ext cx="6417713" cy="2769989"/>
          </a:xfrm>
          <a:prstGeom prst="rect">
            <a:avLst/>
          </a:prstGeom>
          <a:noFill/>
        </p:spPr>
        <p:txBody>
          <a:bodyPr wrap="square" rtlCol="0">
            <a:spAutoFit/>
          </a:bodyPr>
          <a:lstStyle/>
          <a:p>
            <a:pPr>
              <a:spcAft>
                <a:spcPts val="900"/>
              </a:spcAft>
            </a:pPr>
            <a:r>
              <a:rPr lang="en-AU" sz="2400" dirty="0">
                <a:latin typeface="Arial" pitchFamily="34" charset="0"/>
                <a:cs typeface="Arial" pitchFamily="34" charset="0"/>
              </a:rPr>
              <a:t>Complete all questions from Set 6.2 - due first lesson next week.</a:t>
            </a:r>
          </a:p>
          <a:p>
            <a:pPr>
              <a:spcAft>
                <a:spcPts val="900"/>
              </a:spcAft>
            </a:pPr>
            <a:endParaRPr lang="en-AU" sz="2400" dirty="0">
              <a:latin typeface="Arial" pitchFamily="34" charset="0"/>
              <a:cs typeface="Arial" pitchFamily="34" charset="0"/>
            </a:endParaRPr>
          </a:p>
          <a:p>
            <a:pPr>
              <a:spcAft>
                <a:spcPts val="900"/>
              </a:spcAft>
            </a:pPr>
            <a:r>
              <a:rPr lang="en-AU" sz="2400" dirty="0">
                <a:latin typeface="Arial" pitchFamily="34" charset="0"/>
                <a:cs typeface="Arial" pitchFamily="34" charset="0"/>
              </a:rPr>
              <a:t>Read Chapter 6.3, page 175-178 and answer </a:t>
            </a:r>
          </a:p>
          <a:p>
            <a:pPr>
              <a:spcAft>
                <a:spcPts val="900"/>
              </a:spcAft>
            </a:pPr>
            <a:r>
              <a:rPr lang="en-AU" sz="2400" dirty="0">
                <a:latin typeface="Arial" pitchFamily="34" charset="0"/>
                <a:cs typeface="Arial" pitchFamily="34" charset="0"/>
              </a:rPr>
              <a:t>	Q1, Set 6.3</a:t>
            </a:r>
          </a:p>
          <a:p>
            <a:pPr>
              <a:spcAft>
                <a:spcPts val="900"/>
              </a:spcAft>
            </a:pPr>
            <a:r>
              <a:rPr lang="en-AU" sz="2400" dirty="0">
                <a:latin typeface="Arial" pitchFamily="34" charset="0"/>
                <a:cs typeface="Arial" pitchFamily="34" charset="0"/>
              </a:rPr>
              <a:t>     by next lesson.</a:t>
            </a:r>
          </a:p>
        </p:txBody>
      </p:sp>
      <p:sp>
        <p:nvSpPr>
          <p:cNvPr id="7" name="Titre 1"/>
          <p:cNvSpPr>
            <a:spLocks noGrp="1"/>
          </p:cNvSpPr>
          <p:nvPr>
            <p:ph type="title"/>
          </p:nvPr>
        </p:nvSpPr>
        <p:spPr>
          <a:xfrm>
            <a:off x="1403648" y="594953"/>
            <a:ext cx="7343801" cy="857250"/>
          </a:xfrm>
        </p:spPr>
        <p:txBody>
          <a:bodyPr>
            <a:normAutofit fontScale="90000"/>
          </a:bodyPr>
          <a:lstStyle/>
          <a:p>
            <a:pPr algn="r"/>
            <a:r>
              <a:rPr lang="en-AU" sz="4000" b="1" dirty="0">
                <a:solidFill>
                  <a:schemeClr val="tx1"/>
                </a:solidFill>
              </a:rPr>
              <a:t>Homework, Context &amp; Keywords</a:t>
            </a:r>
            <a:endParaRPr lang="en-AU" sz="2800" b="1" dirty="0">
              <a:solidFill>
                <a:schemeClr val="tx1"/>
              </a:solidFill>
            </a:endParaRPr>
          </a:p>
        </p:txBody>
      </p:sp>
    </p:spTree>
    <p:extLst>
      <p:ext uri="{BB962C8B-B14F-4D97-AF65-F5344CB8AC3E}">
        <p14:creationId xmlns:p14="http://schemas.microsoft.com/office/powerpoint/2010/main" val="353966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a:xfrm>
            <a:off x="2699792" y="411510"/>
            <a:ext cx="6172200" cy="857250"/>
          </a:xfrm>
        </p:spPr>
        <p:txBody>
          <a:bodyPr/>
          <a:lstStyle/>
          <a:p>
            <a:pPr algn="l"/>
            <a:r>
              <a:rPr lang="en-AU" sz="4500" b="1" dirty="0">
                <a:solidFill>
                  <a:schemeClr val="accent2"/>
                </a:solidFill>
              </a:rPr>
              <a:t>Page Set up</a:t>
            </a:r>
            <a:endParaRPr lang="en-AU" b="1" dirty="0">
              <a:solidFill>
                <a:schemeClr val="accent2"/>
              </a:solidFill>
            </a:endParaRPr>
          </a:p>
        </p:txBody>
      </p:sp>
      <p:sp>
        <p:nvSpPr>
          <p:cNvPr id="7" name="Espace réservé du contenu 2"/>
          <p:cNvSpPr>
            <a:spLocks noGrp="1"/>
          </p:cNvSpPr>
          <p:nvPr>
            <p:ph idx="1"/>
          </p:nvPr>
        </p:nvSpPr>
        <p:spPr>
          <a:xfrm>
            <a:off x="539552" y="1484784"/>
            <a:ext cx="8136904" cy="5256584"/>
          </a:xfrm>
          <a:solidFill>
            <a:schemeClr val="accent1"/>
          </a:solidFill>
        </p:spPr>
        <p:txBody>
          <a:bodyPr/>
          <a:lstStyle/>
          <a:p>
            <a:pPr>
              <a:buNone/>
            </a:pPr>
            <a:r>
              <a:rPr lang="en-AU" sz="2400" dirty="0">
                <a:solidFill>
                  <a:schemeClr val="bg1"/>
                </a:solidFill>
                <a:latin typeface="Arial" pitchFamily="34" charset="0"/>
                <a:cs typeface="Arial" pitchFamily="34" charset="0"/>
              </a:rPr>
              <a:t>Set up the </a:t>
            </a:r>
            <a:r>
              <a:rPr lang="en-AU" sz="2400" b="1" u="sng" dirty="0">
                <a:solidFill>
                  <a:schemeClr val="bg1"/>
                </a:solidFill>
                <a:latin typeface="Arial" pitchFamily="34" charset="0"/>
                <a:cs typeface="Arial" pitchFamily="34" charset="0"/>
              </a:rPr>
              <a:t>first</a:t>
            </a:r>
            <a:r>
              <a:rPr lang="en-AU" sz="2400" dirty="0">
                <a:solidFill>
                  <a:schemeClr val="bg1"/>
                </a:solidFill>
                <a:latin typeface="Arial" pitchFamily="34" charset="0"/>
                <a:cs typeface="Arial" pitchFamily="34" charset="0"/>
              </a:rPr>
              <a:t> page of every lesson like this and rule a column line for every page after the first page that is used during the lesson.</a:t>
            </a:r>
          </a:p>
          <a:p>
            <a:pPr>
              <a:buFont typeface="Arial" pitchFamily="34" charset="0"/>
              <a:buChar char="•"/>
            </a:pPr>
            <a:endParaRPr lang="en-AU" sz="2100" dirty="0"/>
          </a:p>
          <a:p>
            <a:pPr>
              <a:buFont typeface="Arial" pitchFamily="34" charset="0"/>
              <a:buChar char="•"/>
            </a:pPr>
            <a:endParaRPr lang="en-AU" sz="2100" dirty="0"/>
          </a:p>
        </p:txBody>
      </p:sp>
      <p:grpSp>
        <p:nvGrpSpPr>
          <p:cNvPr id="8" name="Group 7"/>
          <p:cNvGrpSpPr/>
          <p:nvPr/>
        </p:nvGrpSpPr>
        <p:grpSpPr>
          <a:xfrm>
            <a:off x="720723" y="2584410"/>
            <a:ext cx="7606850" cy="4506440"/>
            <a:chOff x="385240" y="2276872"/>
            <a:chExt cx="8629994" cy="5112568"/>
          </a:xfrm>
        </p:grpSpPr>
        <p:grpSp>
          <p:nvGrpSpPr>
            <p:cNvPr id="9" name="Group 8"/>
            <p:cNvGrpSpPr/>
            <p:nvPr/>
          </p:nvGrpSpPr>
          <p:grpSpPr>
            <a:xfrm>
              <a:off x="385240" y="2276872"/>
              <a:ext cx="8629994" cy="5112568"/>
              <a:chOff x="385240" y="2276872"/>
              <a:chExt cx="8629994" cy="5112568"/>
            </a:xfrm>
          </p:grpSpPr>
          <p:grpSp>
            <p:nvGrpSpPr>
              <p:cNvPr id="11" name="Group 10"/>
              <p:cNvGrpSpPr/>
              <p:nvPr/>
            </p:nvGrpSpPr>
            <p:grpSpPr>
              <a:xfrm>
                <a:off x="971600" y="2276872"/>
                <a:ext cx="6984776" cy="5112568"/>
                <a:chOff x="971600" y="2276872"/>
                <a:chExt cx="6984776" cy="5112568"/>
              </a:xfrm>
            </p:grpSpPr>
            <p:cxnSp>
              <p:nvCxnSpPr>
                <p:cNvPr id="16" name="Straight Connector 15"/>
                <p:cNvCxnSpPr/>
                <p:nvPr/>
              </p:nvCxnSpPr>
              <p:spPr>
                <a:xfrm flipV="1">
                  <a:off x="971600" y="2276872"/>
                  <a:ext cx="0" cy="5112568"/>
                </a:xfrm>
                <a:prstGeom prst="line">
                  <a:avLst/>
                </a:prstGeom>
                <a:ln w="25400">
                  <a:no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971600" y="2276872"/>
                  <a:ext cx="6984776" cy="0"/>
                </a:xfrm>
                <a:prstGeom prst="line">
                  <a:avLst/>
                </a:prstGeom>
                <a:ln w="25400">
                  <a:no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7956376" y="2276872"/>
                  <a:ext cx="0" cy="5112568"/>
                </a:xfrm>
                <a:prstGeom prst="line">
                  <a:avLst/>
                </a:prstGeom>
                <a:ln w="25400">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156176" y="2276873"/>
                  <a:ext cx="0" cy="2366627"/>
                </a:xfrm>
                <a:prstGeom prst="line">
                  <a:avLst/>
                </a:prstGeom>
                <a:ln w="25400">
                  <a:no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145438" y="4643500"/>
                  <a:ext cx="1800200" cy="0"/>
                </a:xfrm>
                <a:prstGeom prst="line">
                  <a:avLst/>
                </a:prstGeom>
                <a:ln w="25400">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971600" y="3328551"/>
                  <a:ext cx="5184576" cy="0"/>
                </a:xfrm>
                <a:prstGeom prst="line">
                  <a:avLst/>
                </a:prstGeom>
                <a:ln w="25400">
                  <a:no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385240" y="2589178"/>
                <a:ext cx="8629994" cy="3991480"/>
                <a:chOff x="385240" y="1653074"/>
                <a:chExt cx="8629994" cy="3991480"/>
              </a:xfrm>
            </p:grpSpPr>
            <p:sp>
              <p:nvSpPr>
                <p:cNvPr id="13" name="TextBox 12"/>
                <p:cNvSpPr txBox="1"/>
                <p:nvPr/>
              </p:nvSpPr>
              <p:spPr>
                <a:xfrm>
                  <a:off x="385240" y="1671047"/>
                  <a:ext cx="6034328" cy="1361776"/>
                </a:xfrm>
                <a:prstGeom prst="rect">
                  <a:avLst/>
                </a:prstGeom>
                <a:noFill/>
                <a:ln>
                  <a:noFill/>
                </a:ln>
              </p:spPr>
              <p:txBody>
                <a:bodyPr wrap="square" rtlCol="0">
                  <a:spAutoFit/>
                </a:bodyPr>
                <a:lstStyle/>
                <a:p>
                  <a:r>
                    <a:rPr lang="en-AU" sz="2400" b="1" u="sng" dirty="0"/>
                    <a:t>Focus:</a:t>
                  </a:r>
                  <a:r>
                    <a:rPr lang="en-AU" sz="2400" dirty="0"/>
                    <a:t> State the Chapter Number, Title and the page numbers.                           (3 lines).  </a:t>
                  </a:r>
                </a:p>
              </p:txBody>
            </p:sp>
            <p:sp>
              <p:nvSpPr>
                <p:cNvPr id="14" name="TextBox 13"/>
                <p:cNvSpPr txBox="1"/>
                <p:nvPr/>
              </p:nvSpPr>
              <p:spPr>
                <a:xfrm>
                  <a:off x="385240" y="3444762"/>
                  <a:ext cx="6005158" cy="2199792"/>
                </a:xfrm>
                <a:prstGeom prst="rect">
                  <a:avLst/>
                </a:prstGeom>
                <a:noFill/>
                <a:ln>
                  <a:noFill/>
                </a:ln>
              </p:spPr>
              <p:txBody>
                <a:bodyPr wrap="square" rtlCol="0">
                  <a:spAutoFit/>
                </a:bodyPr>
                <a:lstStyle/>
                <a:p>
                  <a:r>
                    <a:rPr lang="en-AU" sz="2400" b="1" u="sng" dirty="0"/>
                    <a:t>Context:</a:t>
                  </a:r>
                  <a:r>
                    <a:rPr lang="en-AU" sz="2400" dirty="0"/>
                    <a:t> During the lesson write in this section what this topic relates to in the ‘real’ world. How is this content used to better society?                             (5 lines)</a:t>
                  </a:r>
                </a:p>
              </p:txBody>
            </p:sp>
            <p:sp>
              <p:nvSpPr>
                <p:cNvPr id="15" name="TextBox 14"/>
                <p:cNvSpPr txBox="1"/>
                <p:nvPr/>
              </p:nvSpPr>
              <p:spPr>
                <a:xfrm>
                  <a:off x="6427264" y="1653074"/>
                  <a:ext cx="2587970" cy="3456817"/>
                </a:xfrm>
                <a:prstGeom prst="rect">
                  <a:avLst/>
                </a:prstGeom>
                <a:noFill/>
                <a:ln>
                  <a:noFill/>
                </a:ln>
              </p:spPr>
              <p:txBody>
                <a:bodyPr wrap="square" rtlCol="0">
                  <a:spAutoFit/>
                </a:bodyPr>
                <a:lstStyle/>
                <a:p>
                  <a:r>
                    <a:rPr lang="en-AU" sz="2400" b="1" u="sng" dirty="0"/>
                    <a:t>Keywords:</a:t>
                  </a:r>
                  <a:r>
                    <a:rPr lang="en-AU" sz="2400" dirty="0"/>
                    <a:t> During the lesson write out your own keywords used during the lesson.                              (8 lines)</a:t>
                  </a:r>
                </a:p>
              </p:txBody>
            </p:sp>
          </p:grpSp>
        </p:grpSp>
        <p:cxnSp>
          <p:nvCxnSpPr>
            <p:cNvPr id="10" name="Straight Connector 9"/>
            <p:cNvCxnSpPr/>
            <p:nvPr/>
          </p:nvCxnSpPr>
          <p:spPr>
            <a:xfrm flipH="1">
              <a:off x="971600" y="4643500"/>
              <a:ext cx="5184576" cy="0"/>
            </a:xfrm>
            <a:prstGeom prst="line">
              <a:avLst/>
            </a:prstGeom>
            <a:ln w="25400">
              <a:no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p:nvCxnSpPr>
        <p:spPr>
          <a:xfrm flipV="1">
            <a:off x="683568" y="2859691"/>
            <a:ext cx="0" cy="45064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682648" y="2859691"/>
            <a:ext cx="777778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8460432" y="2859691"/>
            <a:ext cx="0" cy="45064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6030176" y="2859692"/>
            <a:ext cx="0" cy="35216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683568" y="4293096"/>
            <a:ext cx="534660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83568" y="6381328"/>
            <a:ext cx="77768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109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a:xfrm>
            <a:off x="2699792" y="411510"/>
            <a:ext cx="6172200" cy="857250"/>
          </a:xfrm>
        </p:spPr>
        <p:txBody>
          <a:bodyPr/>
          <a:lstStyle/>
          <a:p>
            <a:pPr algn="l"/>
            <a:r>
              <a:rPr lang="en-AU" sz="4500" b="1" dirty="0">
                <a:solidFill>
                  <a:schemeClr val="accent2"/>
                </a:solidFill>
              </a:rPr>
              <a:t>Page Set up</a:t>
            </a:r>
            <a:endParaRPr lang="en-AU" b="1" dirty="0">
              <a:solidFill>
                <a:schemeClr val="accent2"/>
              </a:solidFill>
            </a:endParaRPr>
          </a:p>
        </p:txBody>
      </p:sp>
      <p:sp>
        <p:nvSpPr>
          <p:cNvPr id="7" name="Espace réservé du contenu 2"/>
          <p:cNvSpPr>
            <a:spLocks noGrp="1"/>
          </p:cNvSpPr>
          <p:nvPr>
            <p:ph idx="1"/>
          </p:nvPr>
        </p:nvSpPr>
        <p:spPr>
          <a:xfrm>
            <a:off x="539552" y="1484784"/>
            <a:ext cx="8136904" cy="5256584"/>
          </a:xfrm>
          <a:solidFill>
            <a:schemeClr val="accent1"/>
          </a:solidFill>
        </p:spPr>
        <p:txBody>
          <a:bodyPr/>
          <a:lstStyle/>
          <a:p>
            <a:pPr>
              <a:buNone/>
            </a:pPr>
            <a:r>
              <a:rPr lang="en-AU" sz="2400" dirty="0">
                <a:solidFill>
                  <a:schemeClr val="bg1"/>
                </a:solidFill>
                <a:latin typeface="Arial" pitchFamily="34" charset="0"/>
                <a:cs typeface="Arial" pitchFamily="34" charset="0"/>
              </a:rPr>
              <a:t>Set up the </a:t>
            </a:r>
            <a:r>
              <a:rPr lang="en-AU" sz="2400" b="1" u="sng" dirty="0">
                <a:solidFill>
                  <a:schemeClr val="bg1"/>
                </a:solidFill>
                <a:latin typeface="Arial" pitchFamily="34" charset="0"/>
                <a:cs typeface="Arial" pitchFamily="34" charset="0"/>
              </a:rPr>
              <a:t>first</a:t>
            </a:r>
            <a:r>
              <a:rPr lang="en-AU" sz="2400" dirty="0">
                <a:solidFill>
                  <a:schemeClr val="bg1"/>
                </a:solidFill>
                <a:latin typeface="Arial" pitchFamily="34" charset="0"/>
                <a:cs typeface="Arial" pitchFamily="34" charset="0"/>
              </a:rPr>
              <a:t> page of every lesson like this and rule a column line for every page after the first page that is used during the lesson.</a:t>
            </a:r>
          </a:p>
          <a:p>
            <a:pPr>
              <a:buFont typeface="Arial" pitchFamily="34" charset="0"/>
              <a:buChar char="•"/>
            </a:pPr>
            <a:endParaRPr lang="en-AU" sz="2100" dirty="0"/>
          </a:p>
          <a:p>
            <a:pPr>
              <a:buFont typeface="Arial" pitchFamily="34" charset="0"/>
              <a:buChar char="•"/>
            </a:pPr>
            <a:endParaRPr lang="en-AU" sz="2100" dirty="0"/>
          </a:p>
        </p:txBody>
      </p:sp>
      <p:grpSp>
        <p:nvGrpSpPr>
          <p:cNvPr id="8" name="Group 7"/>
          <p:cNvGrpSpPr/>
          <p:nvPr/>
        </p:nvGrpSpPr>
        <p:grpSpPr>
          <a:xfrm>
            <a:off x="720723" y="2584410"/>
            <a:ext cx="7606850" cy="4506440"/>
            <a:chOff x="385240" y="2276872"/>
            <a:chExt cx="8629994" cy="5112568"/>
          </a:xfrm>
        </p:grpSpPr>
        <p:grpSp>
          <p:nvGrpSpPr>
            <p:cNvPr id="9" name="Group 8"/>
            <p:cNvGrpSpPr/>
            <p:nvPr/>
          </p:nvGrpSpPr>
          <p:grpSpPr>
            <a:xfrm>
              <a:off x="385240" y="2276872"/>
              <a:ext cx="8629994" cy="5112568"/>
              <a:chOff x="385240" y="2276872"/>
              <a:chExt cx="8629994" cy="5112568"/>
            </a:xfrm>
          </p:grpSpPr>
          <p:grpSp>
            <p:nvGrpSpPr>
              <p:cNvPr id="11" name="Group 10"/>
              <p:cNvGrpSpPr/>
              <p:nvPr/>
            </p:nvGrpSpPr>
            <p:grpSpPr>
              <a:xfrm>
                <a:off x="971600" y="2276872"/>
                <a:ext cx="6984776" cy="5112568"/>
                <a:chOff x="971600" y="2276872"/>
                <a:chExt cx="6984776" cy="5112568"/>
              </a:xfrm>
            </p:grpSpPr>
            <p:cxnSp>
              <p:nvCxnSpPr>
                <p:cNvPr id="16" name="Straight Connector 15"/>
                <p:cNvCxnSpPr/>
                <p:nvPr/>
              </p:nvCxnSpPr>
              <p:spPr>
                <a:xfrm flipV="1">
                  <a:off x="971600" y="2276872"/>
                  <a:ext cx="0" cy="5112568"/>
                </a:xfrm>
                <a:prstGeom prst="line">
                  <a:avLst/>
                </a:prstGeom>
                <a:ln w="25400">
                  <a:no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971600" y="2276872"/>
                  <a:ext cx="6984776" cy="0"/>
                </a:xfrm>
                <a:prstGeom prst="line">
                  <a:avLst/>
                </a:prstGeom>
                <a:ln w="25400">
                  <a:no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7956376" y="2276872"/>
                  <a:ext cx="0" cy="5112568"/>
                </a:xfrm>
                <a:prstGeom prst="line">
                  <a:avLst/>
                </a:prstGeom>
                <a:ln w="25400">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156176" y="2276873"/>
                  <a:ext cx="0" cy="2366627"/>
                </a:xfrm>
                <a:prstGeom prst="line">
                  <a:avLst/>
                </a:prstGeom>
                <a:ln w="25400">
                  <a:no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145438" y="4643500"/>
                  <a:ext cx="1800200" cy="0"/>
                </a:xfrm>
                <a:prstGeom prst="line">
                  <a:avLst/>
                </a:prstGeom>
                <a:ln w="25400">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971600" y="3328551"/>
                  <a:ext cx="5184576" cy="0"/>
                </a:xfrm>
                <a:prstGeom prst="line">
                  <a:avLst/>
                </a:prstGeom>
                <a:ln w="25400">
                  <a:no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385240" y="2589178"/>
                <a:ext cx="8629994" cy="3991480"/>
                <a:chOff x="385240" y="1653074"/>
                <a:chExt cx="8629994" cy="3991480"/>
              </a:xfrm>
            </p:grpSpPr>
            <p:sp>
              <p:nvSpPr>
                <p:cNvPr id="13" name="TextBox 12"/>
                <p:cNvSpPr txBox="1"/>
                <p:nvPr/>
              </p:nvSpPr>
              <p:spPr>
                <a:xfrm>
                  <a:off x="385240" y="1671047"/>
                  <a:ext cx="6034328" cy="1361776"/>
                </a:xfrm>
                <a:prstGeom prst="rect">
                  <a:avLst/>
                </a:prstGeom>
                <a:noFill/>
                <a:ln>
                  <a:noFill/>
                </a:ln>
              </p:spPr>
              <p:txBody>
                <a:bodyPr wrap="square" rtlCol="0">
                  <a:spAutoFit/>
                </a:bodyPr>
                <a:lstStyle/>
                <a:p>
                  <a:r>
                    <a:rPr lang="en-AU" sz="2400" b="1" u="sng" dirty="0"/>
                    <a:t>Focus:</a:t>
                  </a:r>
                  <a:r>
                    <a:rPr lang="en-AU" sz="2400" dirty="0"/>
                    <a:t> State the Chapter Number, Title and the page numbers.                           (3 lines).  </a:t>
                  </a:r>
                </a:p>
              </p:txBody>
            </p:sp>
            <p:sp>
              <p:nvSpPr>
                <p:cNvPr id="14" name="TextBox 13"/>
                <p:cNvSpPr txBox="1"/>
                <p:nvPr/>
              </p:nvSpPr>
              <p:spPr>
                <a:xfrm>
                  <a:off x="385240" y="3444762"/>
                  <a:ext cx="6005158" cy="2199792"/>
                </a:xfrm>
                <a:prstGeom prst="rect">
                  <a:avLst/>
                </a:prstGeom>
                <a:noFill/>
                <a:ln>
                  <a:noFill/>
                </a:ln>
              </p:spPr>
              <p:txBody>
                <a:bodyPr wrap="square" rtlCol="0">
                  <a:spAutoFit/>
                </a:bodyPr>
                <a:lstStyle/>
                <a:p>
                  <a:r>
                    <a:rPr lang="en-AU" sz="2400" b="1" u="sng" dirty="0"/>
                    <a:t>Context:</a:t>
                  </a:r>
                  <a:r>
                    <a:rPr lang="en-AU" sz="2400" dirty="0"/>
                    <a:t> During the lesson write in this section what this topic relates to in the ‘real’ world. How is this content used to better society?                             (5 lines)</a:t>
                  </a:r>
                </a:p>
              </p:txBody>
            </p:sp>
            <p:sp>
              <p:nvSpPr>
                <p:cNvPr id="15" name="TextBox 14"/>
                <p:cNvSpPr txBox="1"/>
                <p:nvPr/>
              </p:nvSpPr>
              <p:spPr>
                <a:xfrm>
                  <a:off x="6427264" y="1653074"/>
                  <a:ext cx="2587970" cy="3456817"/>
                </a:xfrm>
                <a:prstGeom prst="rect">
                  <a:avLst/>
                </a:prstGeom>
                <a:noFill/>
                <a:ln>
                  <a:noFill/>
                </a:ln>
              </p:spPr>
              <p:txBody>
                <a:bodyPr wrap="square" rtlCol="0">
                  <a:spAutoFit/>
                </a:bodyPr>
                <a:lstStyle/>
                <a:p>
                  <a:r>
                    <a:rPr lang="en-AU" sz="2400" b="1" u="sng" dirty="0"/>
                    <a:t>Keywords:</a:t>
                  </a:r>
                  <a:r>
                    <a:rPr lang="en-AU" sz="2400" dirty="0"/>
                    <a:t> During the lesson write out your own keywords used during the lesson.                              (8 lines)</a:t>
                  </a:r>
                </a:p>
              </p:txBody>
            </p:sp>
          </p:grpSp>
        </p:grpSp>
        <p:cxnSp>
          <p:nvCxnSpPr>
            <p:cNvPr id="10" name="Straight Connector 9"/>
            <p:cNvCxnSpPr/>
            <p:nvPr/>
          </p:nvCxnSpPr>
          <p:spPr>
            <a:xfrm flipH="1">
              <a:off x="971600" y="4643500"/>
              <a:ext cx="5184576" cy="0"/>
            </a:xfrm>
            <a:prstGeom prst="line">
              <a:avLst/>
            </a:prstGeom>
            <a:ln w="25400">
              <a:no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p:nvCxnSpPr>
        <p:spPr>
          <a:xfrm flipV="1">
            <a:off x="683568" y="2859691"/>
            <a:ext cx="0" cy="45064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682648" y="2859691"/>
            <a:ext cx="777778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8460432" y="2859691"/>
            <a:ext cx="0" cy="45064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6030176" y="2859692"/>
            <a:ext cx="0" cy="35216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683568" y="4293096"/>
            <a:ext cx="534660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83568" y="6381328"/>
            <a:ext cx="77768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2120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700808"/>
            <a:ext cx="8568952" cy="2262781"/>
          </a:xfrm>
        </p:spPr>
        <p:txBody>
          <a:bodyPr>
            <a:noAutofit/>
          </a:bodyPr>
          <a:lstStyle/>
          <a:p>
            <a:r>
              <a:rPr lang="en-AU" sz="6000" dirty="0"/>
              <a:t>Maxwell's’ Conundrum and Michelson-Morley Experiment</a:t>
            </a:r>
          </a:p>
        </p:txBody>
      </p:sp>
      <p:sp>
        <p:nvSpPr>
          <p:cNvPr id="3" name="Subtitle 2"/>
          <p:cNvSpPr>
            <a:spLocks noGrp="1"/>
          </p:cNvSpPr>
          <p:nvPr>
            <p:ph type="subTitle" idx="1"/>
          </p:nvPr>
        </p:nvSpPr>
        <p:spPr>
          <a:xfrm>
            <a:off x="4788024" y="4581128"/>
            <a:ext cx="3997799" cy="1037760"/>
          </a:xfrm>
        </p:spPr>
        <p:txBody>
          <a:bodyPr>
            <a:noAutofit/>
          </a:bodyPr>
          <a:lstStyle/>
          <a:p>
            <a:r>
              <a:rPr lang="en-AU" sz="4000" dirty="0"/>
              <a:t>Chapter 6.3 Pages 175 - 178</a:t>
            </a:r>
          </a:p>
        </p:txBody>
      </p:sp>
    </p:spTree>
    <p:extLst>
      <p:ext uri="{BB962C8B-B14F-4D97-AF65-F5344CB8AC3E}">
        <p14:creationId xmlns:p14="http://schemas.microsoft.com/office/powerpoint/2010/main" val="3721523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a:xfrm>
            <a:off x="1331640" y="624110"/>
            <a:ext cx="7416823" cy="1280890"/>
          </a:xfrm>
        </p:spPr>
        <p:txBody>
          <a:bodyPr>
            <a:normAutofit/>
          </a:bodyPr>
          <a:lstStyle/>
          <a:p>
            <a:r>
              <a:rPr lang="en-AU" sz="4000" b="1" dirty="0">
                <a:solidFill>
                  <a:schemeClr val="tx1"/>
                </a:solidFill>
              </a:rPr>
              <a:t>History: The Speed of Light</a:t>
            </a:r>
          </a:p>
        </p:txBody>
      </p:sp>
      <p:sp>
        <p:nvSpPr>
          <p:cNvPr id="3" name="Espace réservé du contenu 2"/>
          <p:cNvSpPr>
            <a:spLocks noGrp="1"/>
          </p:cNvSpPr>
          <p:nvPr>
            <p:ph idx="1"/>
          </p:nvPr>
        </p:nvSpPr>
        <p:spPr>
          <a:xfrm>
            <a:off x="1763688" y="1500174"/>
            <a:ext cx="7272808" cy="5357826"/>
          </a:xfrm>
        </p:spPr>
        <p:txBody>
          <a:bodyPr>
            <a:normAutofit/>
          </a:bodyPr>
          <a:lstStyle/>
          <a:p>
            <a:pPr marL="0" indent="0">
              <a:buNone/>
            </a:pPr>
            <a:r>
              <a:rPr lang="en-AU" sz="2600" dirty="0">
                <a:solidFill>
                  <a:schemeClr val="tx1"/>
                </a:solidFill>
              </a:rPr>
              <a:t>In about 1675 Danish astronomer Ole </a:t>
            </a:r>
            <a:r>
              <a:rPr lang="en-AU" sz="2600" dirty="0" err="1">
                <a:solidFill>
                  <a:schemeClr val="tx1"/>
                </a:solidFill>
              </a:rPr>
              <a:t>Römer</a:t>
            </a:r>
            <a:r>
              <a:rPr lang="en-AU" sz="2600" dirty="0">
                <a:solidFill>
                  <a:schemeClr val="tx1"/>
                </a:solidFill>
              </a:rPr>
              <a:t> succeeded in showing that light had a finite speed. </a:t>
            </a:r>
          </a:p>
          <a:p>
            <a:endParaRPr lang="en-AU" sz="1200" dirty="0">
              <a:solidFill>
                <a:schemeClr val="tx1"/>
              </a:solidFill>
            </a:endParaRPr>
          </a:p>
          <a:p>
            <a:pPr marL="0" indent="0">
              <a:buNone/>
            </a:pPr>
            <a:r>
              <a:rPr lang="en-AU" sz="2600" dirty="0">
                <a:solidFill>
                  <a:schemeClr val="tx1"/>
                </a:solidFill>
              </a:rPr>
              <a:t>Light was too fast for Earth-bound experiments (such as that attempted by Galileo) and so </a:t>
            </a:r>
            <a:r>
              <a:rPr lang="en-AU" sz="2600" dirty="0" err="1">
                <a:solidFill>
                  <a:schemeClr val="tx1"/>
                </a:solidFill>
              </a:rPr>
              <a:t>Römer</a:t>
            </a:r>
            <a:r>
              <a:rPr lang="en-AU" sz="2600" dirty="0">
                <a:solidFill>
                  <a:schemeClr val="tx1"/>
                </a:solidFill>
              </a:rPr>
              <a:t> decided to use the moons of Jupiter to prove the Light Theory.</a:t>
            </a:r>
          </a:p>
          <a:p>
            <a:endParaRPr lang="en-AU" sz="1200" dirty="0">
              <a:solidFill>
                <a:schemeClr val="tx1"/>
              </a:solidFill>
            </a:endParaRPr>
          </a:p>
          <a:p>
            <a:pPr marL="0" indent="0">
              <a:buNone/>
            </a:pPr>
            <a:r>
              <a:rPr lang="en-AU" sz="2600" dirty="0">
                <a:solidFill>
                  <a:schemeClr val="tx1"/>
                </a:solidFill>
              </a:rPr>
              <a:t>The accepted value of the </a:t>
            </a:r>
            <a:r>
              <a:rPr lang="en-AU" sz="2600" u="sng" dirty="0">
                <a:solidFill>
                  <a:schemeClr val="tx1"/>
                </a:solidFill>
              </a:rPr>
              <a:t>speed of light</a:t>
            </a:r>
            <a:r>
              <a:rPr lang="en-AU" sz="2600" dirty="0">
                <a:solidFill>
                  <a:schemeClr val="tx1"/>
                </a:solidFill>
              </a:rPr>
              <a:t> in a vacuum is now: </a:t>
            </a:r>
          </a:p>
          <a:p>
            <a:pPr>
              <a:buNone/>
            </a:pPr>
            <a:r>
              <a:rPr lang="en-AU" sz="2600" dirty="0">
                <a:solidFill>
                  <a:schemeClr val="tx1"/>
                </a:solidFill>
              </a:rPr>
              <a:t>			c = 2.997 924 58 × 10</a:t>
            </a:r>
            <a:r>
              <a:rPr lang="en-AU" sz="2600" baseline="30000" dirty="0">
                <a:solidFill>
                  <a:schemeClr val="tx1"/>
                </a:solidFill>
              </a:rPr>
              <a:t>8</a:t>
            </a:r>
            <a:r>
              <a:rPr lang="en-AU" sz="2600" dirty="0">
                <a:solidFill>
                  <a:schemeClr val="tx1"/>
                </a:solidFill>
              </a:rPr>
              <a:t> m s</a:t>
            </a:r>
            <a:r>
              <a:rPr lang="en-AU" sz="2600" baseline="30000" dirty="0">
                <a:solidFill>
                  <a:schemeClr val="tx1"/>
                </a:solidFill>
              </a:rPr>
              <a:t>–1</a:t>
            </a:r>
          </a:p>
          <a:p>
            <a:pPr>
              <a:buNone/>
            </a:pPr>
            <a:endParaRPr lang="en-AU" sz="2600" baseline="30000" dirty="0">
              <a:solidFill>
                <a:schemeClr val="tx1"/>
              </a:solidFill>
            </a:endParaRPr>
          </a:p>
        </p:txBody>
      </p:sp>
    </p:spTree>
    <p:extLst>
      <p:ext uri="{BB962C8B-B14F-4D97-AF65-F5344CB8AC3E}">
        <p14:creationId xmlns:p14="http://schemas.microsoft.com/office/powerpoint/2010/main" val="3423247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a:xfrm>
            <a:off x="1331641" y="624110"/>
            <a:ext cx="7202760" cy="1280890"/>
          </a:xfrm>
        </p:spPr>
        <p:txBody>
          <a:bodyPr>
            <a:normAutofit/>
          </a:bodyPr>
          <a:lstStyle/>
          <a:p>
            <a:r>
              <a:rPr lang="en-AU" sz="4000" b="1" dirty="0">
                <a:solidFill>
                  <a:schemeClr val="tx1"/>
                </a:solidFill>
              </a:rPr>
              <a:t>History: Light as a Particle</a:t>
            </a:r>
          </a:p>
        </p:txBody>
      </p:sp>
      <p:sp>
        <p:nvSpPr>
          <p:cNvPr id="3" name="Espace réservé du contenu 2"/>
          <p:cNvSpPr>
            <a:spLocks noGrp="1"/>
          </p:cNvSpPr>
          <p:nvPr>
            <p:ph idx="1"/>
          </p:nvPr>
        </p:nvSpPr>
        <p:spPr>
          <a:xfrm>
            <a:off x="1115616" y="1500174"/>
            <a:ext cx="7920880" cy="5357826"/>
          </a:xfrm>
        </p:spPr>
        <p:txBody>
          <a:bodyPr>
            <a:normAutofit/>
          </a:bodyPr>
          <a:lstStyle/>
          <a:p>
            <a:pPr marL="0" indent="0">
              <a:buNone/>
            </a:pPr>
            <a:r>
              <a:rPr lang="en-AU" sz="2600" dirty="0">
                <a:solidFill>
                  <a:schemeClr val="tx1"/>
                </a:solidFill>
              </a:rPr>
              <a:t>In 1687 Sir Isaac Newton published his book; </a:t>
            </a:r>
            <a:r>
              <a:rPr lang="en-AU" sz="2600" i="1" dirty="0">
                <a:solidFill>
                  <a:schemeClr val="tx1"/>
                </a:solidFill>
              </a:rPr>
              <a:t>Principia</a:t>
            </a:r>
            <a:r>
              <a:rPr lang="en-AU" sz="2600" dirty="0">
                <a:solidFill>
                  <a:schemeClr val="tx1"/>
                </a:solidFill>
              </a:rPr>
              <a:t>. In his book, time was the same for everything. All waves observed on Earth required a medium, and so light must need a medium also. This medium was called the “</a:t>
            </a:r>
            <a:r>
              <a:rPr lang="en-AU" sz="2600" dirty="0" err="1">
                <a:solidFill>
                  <a:schemeClr val="tx1"/>
                </a:solidFill>
              </a:rPr>
              <a:t>luminiferous</a:t>
            </a:r>
            <a:r>
              <a:rPr lang="en-AU" sz="2600" dirty="0">
                <a:solidFill>
                  <a:schemeClr val="tx1"/>
                </a:solidFill>
              </a:rPr>
              <a:t> aether”.</a:t>
            </a:r>
          </a:p>
          <a:p>
            <a:pPr marL="0" indent="0">
              <a:buNone/>
            </a:pPr>
            <a:r>
              <a:rPr lang="en-AU" sz="2600" dirty="0">
                <a:solidFill>
                  <a:schemeClr val="tx1"/>
                </a:solidFill>
              </a:rPr>
              <a:t>Problems;</a:t>
            </a:r>
          </a:p>
          <a:p>
            <a:pPr marL="539750"/>
            <a:r>
              <a:rPr lang="en-AU" sz="2600" dirty="0">
                <a:solidFill>
                  <a:schemeClr val="tx1"/>
                </a:solidFill>
              </a:rPr>
              <a:t>It needed to be dense to account for the speed of light.</a:t>
            </a:r>
          </a:p>
          <a:p>
            <a:pPr marL="539750"/>
            <a:r>
              <a:rPr lang="en-AU" sz="2600" dirty="0">
                <a:solidFill>
                  <a:schemeClr val="tx1"/>
                </a:solidFill>
              </a:rPr>
              <a:t>It needed to be insubstantial, because we can’t see it, feel it or detect it.</a:t>
            </a:r>
          </a:p>
          <a:p>
            <a:pPr>
              <a:buNone/>
            </a:pPr>
            <a:endParaRPr lang="en-AU" sz="2600" dirty="0">
              <a:solidFill>
                <a:schemeClr val="tx1"/>
              </a:solidFill>
            </a:endParaRPr>
          </a:p>
        </p:txBody>
      </p:sp>
    </p:spTree>
    <p:extLst>
      <p:ext uri="{BB962C8B-B14F-4D97-AF65-F5344CB8AC3E}">
        <p14:creationId xmlns:p14="http://schemas.microsoft.com/office/powerpoint/2010/main" val="140302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a:xfrm>
            <a:off x="1331641" y="624110"/>
            <a:ext cx="7202760" cy="1280890"/>
          </a:xfrm>
        </p:spPr>
        <p:txBody>
          <a:bodyPr>
            <a:normAutofit/>
          </a:bodyPr>
          <a:lstStyle/>
          <a:p>
            <a:r>
              <a:rPr lang="en-AU" sz="4000" b="1" dirty="0">
                <a:solidFill>
                  <a:schemeClr val="tx1"/>
                </a:solidFill>
              </a:rPr>
              <a:t>History: Electromagnetism</a:t>
            </a:r>
          </a:p>
        </p:txBody>
      </p:sp>
      <p:sp>
        <p:nvSpPr>
          <p:cNvPr id="3" name="Espace réservé du contenu 2"/>
          <p:cNvSpPr>
            <a:spLocks noGrp="1"/>
          </p:cNvSpPr>
          <p:nvPr>
            <p:ph idx="1"/>
          </p:nvPr>
        </p:nvSpPr>
        <p:spPr>
          <a:xfrm>
            <a:off x="1115616" y="1500174"/>
            <a:ext cx="7920880" cy="5357826"/>
          </a:xfrm>
        </p:spPr>
        <p:txBody>
          <a:bodyPr>
            <a:normAutofit/>
          </a:bodyPr>
          <a:lstStyle/>
          <a:p>
            <a:pPr marL="0" indent="0">
              <a:buNone/>
            </a:pPr>
            <a:r>
              <a:rPr lang="en-AU" sz="2600" dirty="0">
                <a:solidFill>
                  <a:schemeClr val="tx1"/>
                </a:solidFill>
              </a:rPr>
              <a:t>In 1873 James Maxwell found that electric and magnetic fields interact and travelled as “electromagnetic” radiation.</a:t>
            </a:r>
          </a:p>
          <a:p>
            <a:pPr marL="0" indent="0">
              <a:buNone/>
            </a:pPr>
            <a:endParaRPr lang="en-AU" sz="2600" dirty="0">
              <a:solidFill>
                <a:schemeClr val="tx1"/>
              </a:solidFill>
            </a:endParaRPr>
          </a:p>
          <a:p>
            <a:pPr marL="0" indent="0">
              <a:buNone/>
            </a:pPr>
            <a:r>
              <a:rPr lang="en-AU" sz="2600" dirty="0">
                <a:solidFill>
                  <a:schemeClr val="tx1"/>
                </a:solidFill>
              </a:rPr>
              <a:t>He proposed that light was an electromagnetic radiation in the same aether medium that caused the electric and magnetic fields to travel.</a:t>
            </a:r>
          </a:p>
          <a:p>
            <a:pPr>
              <a:buNone/>
            </a:pPr>
            <a:endParaRPr lang="en-AU" sz="2600" dirty="0">
              <a:solidFill>
                <a:schemeClr val="tx1"/>
              </a:solidFill>
            </a:endParaRPr>
          </a:p>
        </p:txBody>
      </p:sp>
    </p:spTree>
    <p:extLst>
      <p:ext uri="{BB962C8B-B14F-4D97-AF65-F5344CB8AC3E}">
        <p14:creationId xmlns:p14="http://schemas.microsoft.com/office/powerpoint/2010/main" val="2929172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a:xfrm>
            <a:off x="1357290" y="620688"/>
            <a:ext cx="7679206" cy="1280890"/>
          </a:xfrm>
        </p:spPr>
        <p:txBody>
          <a:bodyPr>
            <a:noAutofit/>
          </a:bodyPr>
          <a:lstStyle/>
          <a:p>
            <a:r>
              <a:rPr lang="en-AU" sz="4000" b="1" dirty="0">
                <a:solidFill>
                  <a:schemeClr val="tx1"/>
                </a:solidFill>
              </a:rPr>
              <a:t>History: Maxwell’s Conundrum</a:t>
            </a:r>
          </a:p>
        </p:txBody>
      </p:sp>
      <p:sp>
        <p:nvSpPr>
          <p:cNvPr id="3" name="Espace réservé du contenu 2"/>
          <p:cNvSpPr>
            <a:spLocks noGrp="1"/>
          </p:cNvSpPr>
          <p:nvPr>
            <p:ph idx="1"/>
          </p:nvPr>
        </p:nvSpPr>
        <p:spPr>
          <a:xfrm>
            <a:off x="1357290" y="3857628"/>
            <a:ext cx="7572428" cy="2883740"/>
          </a:xfrm>
        </p:spPr>
        <p:txBody>
          <a:bodyPr>
            <a:noAutofit/>
          </a:bodyPr>
          <a:lstStyle/>
          <a:p>
            <a:pPr marL="0" indent="0">
              <a:buNone/>
            </a:pPr>
            <a:r>
              <a:rPr lang="en-AU" sz="2400" dirty="0">
                <a:solidFill>
                  <a:schemeClr val="tx1"/>
                </a:solidFill>
              </a:rPr>
              <a:t>As Bill runs towards or away from Angela, who is ringing the bell, the frequency will seem higher or lower. </a:t>
            </a:r>
            <a:r>
              <a:rPr lang="en-AU" sz="2400" u="sng" dirty="0">
                <a:solidFill>
                  <a:schemeClr val="tx1"/>
                </a:solidFill>
              </a:rPr>
              <a:t>This is because this is based on Bill being the frame of reference. </a:t>
            </a:r>
          </a:p>
          <a:p>
            <a:pPr>
              <a:buNone/>
            </a:pPr>
            <a:r>
              <a:rPr lang="en-AU" sz="2400" dirty="0">
                <a:solidFill>
                  <a:schemeClr val="tx1"/>
                </a:solidFill>
              </a:rPr>
              <a:t>Where v</a:t>
            </a:r>
            <a:r>
              <a:rPr lang="en-AU" sz="2400" baseline="-25000" dirty="0">
                <a:solidFill>
                  <a:schemeClr val="tx1"/>
                </a:solidFill>
              </a:rPr>
              <a:t>T</a:t>
            </a:r>
            <a:r>
              <a:rPr lang="en-AU" sz="2400" dirty="0">
                <a:solidFill>
                  <a:schemeClr val="tx1"/>
                </a:solidFill>
              </a:rPr>
              <a:t> = </a:t>
            </a:r>
            <a:r>
              <a:rPr lang="en-AU" sz="2400" i="1" dirty="0">
                <a:solidFill>
                  <a:schemeClr val="tx1"/>
                </a:solidFill>
              </a:rPr>
              <a:t>f λ, where </a:t>
            </a:r>
            <a:r>
              <a:rPr lang="en-AU" sz="2400" dirty="0">
                <a:solidFill>
                  <a:schemeClr val="tx1"/>
                </a:solidFill>
              </a:rPr>
              <a:t>v</a:t>
            </a:r>
            <a:r>
              <a:rPr lang="en-AU" sz="2400" baseline="-25000" dirty="0">
                <a:solidFill>
                  <a:schemeClr val="tx1"/>
                </a:solidFill>
              </a:rPr>
              <a:t>T</a:t>
            </a:r>
            <a:r>
              <a:rPr lang="en-AU" sz="2400" dirty="0">
                <a:solidFill>
                  <a:schemeClr val="tx1"/>
                </a:solidFill>
              </a:rPr>
              <a:t> = v + u or v – u</a:t>
            </a:r>
          </a:p>
          <a:p>
            <a:pPr>
              <a:buNone/>
            </a:pPr>
            <a:r>
              <a:rPr lang="en-AU" sz="2400" dirty="0">
                <a:solidFill>
                  <a:schemeClr val="tx1"/>
                </a:solidFill>
              </a:rPr>
              <a:t>This was known as the Doppler effect.</a:t>
            </a:r>
          </a:p>
        </p:txBody>
      </p:sp>
      <p:pic>
        <p:nvPicPr>
          <p:cNvPr id="1026" name="Picture 2"/>
          <p:cNvPicPr>
            <a:picLocks noChangeAspect="1" noChangeArrowheads="1"/>
          </p:cNvPicPr>
          <p:nvPr/>
        </p:nvPicPr>
        <p:blipFill>
          <a:blip r:embed="rId2" cstate="print"/>
          <a:srcRect/>
          <a:stretch>
            <a:fillRect/>
          </a:stretch>
        </p:blipFill>
        <p:spPr bwMode="auto">
          <a:xfrm>
            <a:off x="1357290" y="1571612"/>
            <a:ext cx="6924631" cy="2286016"/>
          </a:xfrm>
          <a:prstGeom prst="rect">
            <a:avLst/>
          </a:prstGeom>
          <a:noFill/>
          <a:ln w="9525">
            <a:noFill/>
            <a:miter lim="800000"/>
            <a:headEnd/>
            <a:tailEnd/>
          </a:ln>
          <a:effectLst/>
        </p:spPr>
      </p:pic>
      <p:sp>
        <p:nvSpPr>
          <p:cNvPr id="5" name="TextBox 4"/>
          <p:cNvSpPr txBox="1"/>
          <p:nvPr/>
        </p:nvSpPr>
        <p:spPr>
          <a:xfrm>
            <a:off x="2857488" y="1690204"/>
            <a:ext cx="1214446" cy="738664"/>
          </a:xfrm>
          <a:prstGeom prst="rect">
            <a:avLst/>
          </a:prstGeom>
          <a:noFill/>
        </p:spPr>
        <p:txBody>
          <a:bodyPr wrap="square" rtlCol="0">
            <a:spAutoFit/>
          </a:bodyPr>
          <a:lstStyle/>
          <a:p>
            <a:r>
              <a:rPr lang="en-AU" sz="1400" b="1" dirty="0"/>
              <a:t>Higher </a:t>
            </a:r>
            <a:r>
              <a:rPr lang="en-AU" sz="1400" b="1" i="1" dirty="0"/>
              <a:t>f :</a:t>
            </a:r>
          </a:p>
          <a:p>
            <a:r>
              <a:rPr lang="en-AU" sz="1400" b="1" dirty="0"/>
              <a:t>speed of</a:t>
            </a:r>
          </a:p>
          <a:p>
            <a:r>
              <a:rPr lang="en-AU" sz="1400" b="1" i="1" dirty="0"/>
              <a:t>v + u</a:t>
            </a:r>
            <a:endParaRPr lang="en-AU" sz="1400" b="1" dirty="0"/>
          </a:p>
        </p:txBody>
      </p:sp>
      <p:sp>
        <p:nvSpPr>
          <p:cNvPr id="6" name="TextBox 5"/>
          <p:cNvSpPr txBox="1"/>
          <p:nvPr/>
        </p:nvSpPr>
        <p:spPr>
          <a:xfrm>
            <a:off x="6715140" y="1714488"/>
            <a:ext cx="1071570" cy="738664"/>
          </a:xfrm>
          <a:prstGeom prst="rect">
            <a:avLst/>
          </a:prstGeom>
          <a:noFill/>
        </p:spPr>
        <p:txBody>
          <a:bodyPr wrap="square" rtlCol="0">
            <a:spAutoFit/>
          </a:bodyPr>
          <a:lstStyle/>
          <a:p>
            <a:r>
              <a:rPr lang="en-AU" sz="1400" b="1" dirty="0"/>
              <a:t>Lower </a:t>
            </a:r>
            <a:r>
              <a:rPr lang="en-AU" sz="1400" b="1" i="1" dirty="0"/>
              <a:t>f :</a:t>
            </a:r>
          </a:p>
          <a:p>
            <a:r>
              <a:rPr lang="en-AU" sz="1400" b="1" dirty="0"/>
              <a:t>speed of</a:t>
            </a:r>
          </a:p>
          <a:p>
            <a:r>
              <a:rPr lang="en-AU" sz="1400" b="1" i="1" dirty="0"/>
              <a:t>v - u</a:t>
            </a:r>
            <a:endParaRPr lang="en-AU" sz="1400" b="1" dirty="0"/>
          </a:p>
        </p:txBody>
      </p:sp>
    </p:spTree>
    <p:extLst>
      <p:ext uri="{BB962C8B-B14F-4D97-AF65-F5344CB8AC3E}">
        <p14:creationId xmlns:p14="http://schemas.microsoft.com/office/powerpoint/2010/main" val="3459756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7290" y="1428736"/>
            <a:ext cx="7679206" cy="5286411"/>
          </a:xfrm>
        </p:spPr>
        <p:txBody>
          <a:bodyPr>
            <a:noAutofit/>
          </a:bodyPr>
          <a:lstStyle/>
          <a:p>
            <a:pPr marL="0" indent="0">
              <a:spcBef>
                <a:spcPts val="0"/>
              </a:spcBef>
              <a:buNone/>
            </a:pPr>
            <a:r>
              <a:rPr lang="en-AU" sz="2600" dirty="0">
                <a:solidFill>
                  <a:schemeClr val="tx1"/>
                </a:solidFill>
              </a:rPr>
              <a:t>The relationship between sound and the motion of the receiver was known as the “Doppler” effect, discovered 22 years earlier, but unexplained until Maxwell in 1864.</a:t>
            </a:r>
          </a:p>
          <a:p>
            <a:pPr marL="0" indent="0">
              <a:spcBef>
                <a:spcPts val="0"/>
              </a:spcBef>
              <a:buNone/>
            </a:pPr>
            <a:endParaRPr lang="en-AU" sz="1100" dirty="0">
              <a:solidFill>
                <a:schemeClr val="tx1"/>
              </a:solidFill>
            </a:endParaRPr>
          </a:p>
          <a:p>
            <a:pPr marL="0" indent="0">
              <a:spcBef>
                <a:spcPts val="0"/>
              </a:spcBef>
              <a:buNone/>
            </a:pPr>
            <a:r>
              <a:rPr lang="en-AU" sz="2600" dirty="0">
                <a:solidFill>
                  <a:schemeClr val="tx1"/>
                </a:solidFill>
              </a:rPr>
              <a:t>He predicted that the speed of sound waves depends on the </a:t>
            </a:r>
            <a:r>
              <a:rPr lang="en-AU" sz="2600" u="sng" dirty="0">
                <a:solidFill>
                  <a:schemeClr val="tx1"/>
                </a:solidFill>
              </a:rPr>
              <a:t>motion of the receiver relative to the source</a:t>
            </a:r>
            <a:r>
              <a:rPr lang="en-AU" sz="2600" dirty="0">
                <a:solidFill>
                  <a:schemeClr val="tx1"/>
                </a:solidFill>
              </a:rPr>
              <a:t>. </a:t>
            </a:r>
          </a:p>
          <a:p>
            <a:pPr marL="0" indent="0">
              <a:spcBef>
                <a:spcPts val="0"/>
              </a:spcBef>
              <a:buNone/>
            </a:pPr>
            <a:endParaRPr lang="en-AU" sz="1200" dirty="0">
              <a:solidFill>
                <a:schemeClr val="tx1"/>
              </a:solidFill>
            </a:endParaRPr>
          </a:p>
          <a:p>
            <a:pPr marL="0" indent="0">
              <a:spcBef>
                <a:spcPts val="0"/>
              </a:spcBef>
              <a:buNone/>
            </a:pPr>
            <a:r>
              <a:rPr lang="en-AU" sz="2600" dirty="0">
                <a:solidFill>
                  <a:schemeClr val="tx1"/>
                </a:solidFill>
              </a:rPr>
              <a:t>However, light had a constant speed, so he explained the “Doppler” effect of light with elegant mathematical equations. These equations did not account for the “aether”, and therefore was not widely accepted.</a:t>
            </a:r>
          </a:p>
          <a:p>
            <a:endParaRPr lang="en-AU" sz="1100" dirty="0">
              <a:solidFill>
                <a:schemeClr val="tx1"/>
              </a:solidFill>
            </a:endParaRPr>
          </a:p>
          <a:p>
            <a:endParaRPr lang="en-AU" sz="2600" dirty="0">
              <a:solidFill>
                <a:schemeClr val="tx1"/>
              </a:solidFill>
            </a:endParaRPr>
          </a:p>
        </p:txBody>
      </p:sp>
      <p:sp>
        <p:nvSpPr>
          <p:cNvPr id="5" name="Titre 1"/>
          <p:cNvSpPr txBox="1">
            <a:spLocks/>
          </p:cNvSpPr>
          <p:nvPr/>
        </p:nvSpPr>
        <p:spPr>
          <a:xfrm>
            <a:off x="1357290" y="620688"/>
            <a:ext cx="7679206" cy="128089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4000" b="1" dirty="0">
                <a:solidFill>
                  <a:schemeClr val="tx1"/>
                </a:solidFill>
              </a:rPr>
              <a:t>History: Maxwell’s Conundrum</a:t>
            </a:r>
          </a:p>
        </p:txBody>
      </p:sp>
    </p:spTree>
    <p:extLst>
      <p:ext uri="{BB962C8B-B14F-4D97-AF65-F5344CB8AC3E}">
        <p14:creationId xmlns:p14="http://schemas.microsoft.com/office/powerpoint/2010/main" val="1476019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624110"/>
            <a:ext cx="7560839" cy="1280890"/>
          </a:xfrm>
        </p:spPr>
        <p:txBody>
          <a:bodyPr>
            <a:noAutofit/>
          </a:bodyPr>
          <a:lstStyle/>
          <a:p>
            <a:r>
              <a:rPr lang="en-AU" sz="4000" b="1" dirty="0"/>
              <a:t>History: Michelson-Morley Experiment</a:t>
            </a:r>
          </a:p>
        </p:txBody>
      </p:sp>
      <p:sp>
        <p:nvSpPr>
          <p:cNvPr id="3" name="Content Placeholder 2"/>
          <p:cNvSpPr>
            <a:spLocks noGrp="1"/>
          </p:cNvSpPr>
          <p:nvPr>
            <p:ph idx="1"/>
          </p:nvPr>
        </p:nvSpPr>
        <p:spPr>
          <a:xfrm>
            <a:off x="1475656" y="1905000"/>
            <a:ext cx="7211144" cy="4836368"/>
          </a:xfrm>
        </p:spPr>
        <p:txBody>
          <a:bodyPr>
            <a:normAutofit/>
          </a:bodyPr>
          <a:lstStyle/>
          <a:p>
            <a:pPr marL="0" indent="0">
              <a:buNone/>
            </a:pPr>
            <a:r>
              <a:rPr lang="en-AU" sz="2600" dirty="0">
                <a:solidFill>
                  <a:schemeClr val="tx1"/>
                </a:solidFill>
              </a:rPr>
              <a:t>In 1886 the experiment was designed to split light from the same source and send each beam on different paths, but travelling the same distance. </a:t>
            </a:r>
          </a:p>
          <a:p>
            <a:pPr marL="0" indent="0">
              <a:buNone/>
            </a:pPr>
            <a:endParaRPr lang="en-AU" sz="2600" u="sng" dirty="0">
              <a:solidFill>
                <a:schemeClr val="tx1"/>
              </a:solidFill>
            </a:endParaRPr>
          </a:p>
          <a:p>
            <a:pPr marL="0" indent="0">
              <a:buNone/>
            </a:pPr>
            <a:r>
              <a:rPr lang="en-AU" sz="2600" u="sng" dirty="0">
                <a:solidFill>
                  <a:schemeClr val="tx1"/>
                </a:solidFill>
              </a:rPr>
              <a:t>This was to confirm </a:t>
            </a:r>
          </a:p>
          <a:p>
            <a:pPr marL="0" indent="0">
              <a:spcBef>
                <a:spcPts val="0"/>
              </a:spcBef>
              <a:buNone/>
            </a:pPr>
            <a:r>
              <a:rPr lang="en-AU" sz="2600" u="sng" dirty="0">
                <a:solidFill>
                  <a:schemeClr val="tx1"/>
                </a:solidFill>
              </a:rPr>
              <a:t>the aether theory</a:t>
            </a:r>
            <a:r>
              <a:rPr lang="en-AU" sz="2600" dirty="0">
                <a:solidFill>
                  <a:schemeClr val="tx1"/>
                </a:solidFill>
              </a:rPr>
              <a:t>.</a:t>
            </a:r>
          </a:p>
          <a:p>
            <a:endParaRPr lang="en-AU" sz="2600" dirty="0">
              <a:solidFill>
                <a:schemeClr val="tx1"/>
              </a:solidFill>
            </a:endParaRPr>
          </a:p>
        </p:txBody>
      </p:sp>
      <p:pic>
        <p:nvPicPr>
          <p:cNvPr id="83972" name="Picture 4" descr="http://sciencesummit.files.wordpress.com/2011/05/mminterfclean.jpg"/>
          <p:cNvPicPr>
            <a:picLocks noChangeAspect="1" noChangeArrowheads="1"/>
          </p:cNvPicPr>
          <p:nvPr/>
        </p:nvPicPr>
        <p:blipFill>
          <a:blip r:embed="rId2"/>
          <a:srcRect/>
          <a:stretch>
            <a:fillRect/>
          </a:stretch>
        </p:blipFill>
        <p:spPr bwMode="auto">
          <a:xfrm>
            <a:off x="4764654" y="3501009"/>
            <a:ext cx="4379346" cy="3356992"/>
          </a:xfrm>
          <a:prstGeom prst="rect">
            <a:avLst/>
          </a:prstGeom>
          <a:noFill/>
        </p:spPr>
      </p:pic>
    </p:spTree>
    <p:extLst>
      <p:ext uri="{BB962C8B-B14F-4D97-AF65-F5344CB8AC3E}">
        <p14:creationId xmlns:p14="http://schemas.microsoft.com/office/powerpoint/2010/main" val="3259269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624110"/>
            <a:ext cx="7560839" cy="1280890"/>
          </a:xfrm>
        </p:spPr>
        <p:txBody>
          <a:bodyPr>
            <a:noAutofit/>
          </a:bodyPr>
          <a:lstStyle/>
          <a:p>
            <a:r>
              <a:rPr lang="en-AU" sz="4000" b="1" dirty="0"/>
              <a:t>History: Michelson-Morley Experiment</a:t>
            </a:r>
          </a:p>
        </p:txBody>
      </p:sp>
      <p:sp>
        <p:nvSpPr>
          <p:cNvPr id="3" name="Content Placeholder 2"/>
          <p:cNvSpPr>
            <a:spLocks noGrp="1"/>
          </p:cNvSpPr>
          <p:nvPr>
            <p:ph idx="1"/>
          </p:nvPr>
        </p:nvSpPr>
        <p:spPr>
          <a:xfrm>
            <a:off x="1403648" y="1905000"/>
            <a:ext cx="7283152" cy="4836368"/>
          </a:xfrm>
        </p:spPr>
        <p:txBody>
          <a:bodyPr>
            <a:normAutofit/>
          </a:bodyPr>
          <a:lstStyle/>
          <a:p>
            <a:pPr marL="0" indent="0">
              <a:buNone/>
            </a:pPr>
            <a:r>
              <a:rPr lang="en-AU" sz="2600" dirty="0">
                <a:solidFill>
                  <a:schemeClr val="tx1"/>
                </a:solidFill>
              </a:rPr>
              <a:t>One beam travelled in the same direction the Earth travels around the Sun and the other beam ran perpendicular to the first beams light path.</a:t>
            </a:r>
          </a:p>
          <a:p>
            <a:pPr marL="0" indent="0">
              <a:spcBef>
                <a:spcPts val="0"/>
              </a:spcBef>
              <a:buNone/>
            </a:pPr>
            <a:endParaRPr lang="en-AU" sz="2600" dirty="0">
              <a:solidFill>
                <a:schemeClr val="tx1"/>
              </a:solidFill>
            </a:endParaRPr>
          </a:p>
          <a:p>
            <a:pPr marL="0" indent="0">
              <a:spcBef>
                <a:spcPts val="0"/>
              </a:spcBef>
              <a:buNone/>
            </a:pPr>
            <a:r>
              <a:rPr lang="en-AU" sz="2600" dirty="0">
                <a:solidFill>
                  <a:schemeClr val="tx1"/>
                </a:solidFill>
              </a:rPr>
              <a:t>The two beams of light</a:t>
            </a:r>
          </a:p>
          <a:p>
            <a:pPr marL="0" indent="0">
              <a:spcBef>
                <a:spcPts val="0"/>
              </a:spcBef>
              <a:buNone/>
            </a:pPr>
            <a:r>
              <a:rPr lang="en-AU" sz="2600" dirty="0">
                <a:solidFill>
                  <a:schemeClr val="tx1"/>
                </a:solidFill>
              </a:rPr>
              <a:t>were then directed </a:t>
            </a:r>
          </a:p>
          <a:p>
            <a:pPr marL="0" indent="0">
              <a:spcBef>
                <a:spcPts val="0"/>
              </a:spcBef>
              <a:buNone/>
            </a:pPr>
            <a:r>
              <a:rPr lang="en-AU" sz="2600" dirty="0">
                <a:solidFill>
                  <a:schemeClr val="tx1"/>
                </a:solidFill>
              </a:rPr>
              <a:t>towards the same </a:t>
            </a:r>
          </a:p>
          <a:p>
            <a:pPr marL="0" indent="0">
              <a:spcBef>
                <a:spcPts val="0"/>
              </a:spcBef>
              <a:buNone/>
            </a:pPr>
            <a:r>
              <a:rPr lang="en-AU" sz="2600" dirty="0">
                <a:solidFill>
                  <a:schemeClr val="tx1"/>
                </a:solidFill>
              </a:rPr>
              <a:t>receiver. </a:t>
            </a:r>
          </a:p>
          <a:p>
            <a:pPr marL="0" indent="0">
              <a:spcBef>
                <a:spcPts val="0"/>
              </a:spcBef>
              <a:buNone/>
            </a:pPr>
            <a:endParaRPr lang="en-AU" sz="2600" dirty="0">
              <a:solidFill>
                <a:schemeClr val="tx1"/>
              </a:solidFill>
            </a:endParaRPr>
          </a:p>
          <a:p>
            <a:pPr marL="0" indent="0">
              <a:spcBef>
                <a:spcPts val="0"/>
              </a:spcBef>
              <a:buNone/>
            </a:pPr>
            <a:endParaRPr lang="en-AU" sz="2600" dirty="0">
              <a:solidFill>
                <a:schemeClr val="tx1"/>
              </a:solidFill>
            </a:endParaRPr>
          </a:p>
          <a:p>
            <a:endParaRPr lang="en-AU" sz="2600" dirty="0">
              <a:solidFill>
                <a:schemeClr val="tx1"/>
              </a:solidFill>
            </a:endParaRPr>
          </a:p>
        </p:txBody>
      </p:sp>
      <p:pic>
        <p:nvPicPr>
          <p:cNvPr id="83972" name="Picture 4" descr="http://sciencesummit.files.wordpress.com/2011/05/mminterfclean.jpg"/>
          <p:cNvPicPr>
            <a:picLocks noChangeAspect="1" noChangeArrowheads="1"/>
          </p:cNvPicPr>
          <p:nvPr/>
        </p:nvPicPr>
        <p:blipFill>
          <a:blip r:embed="rId2"/>
          <a:srcRect/>
          <a:stretch>
            <a:fillRect/>
          </a:stretch>
        </p:blipFill>
        <p:spPr bwMode="auto">
          <a:xfrm>
            <a:off x="5422218" y="4005064"/>
            <a:ext cx="3721782" cy="2852936"/>
          </a:xfrm>
          <a:prstGeom prst="rect">
            <a:avLst/>
          </a:prstGeom>
          <a:noFill/>
        </p:spPr>
      </p:pic>
    </p:spTree>
    <p:extLst>
      <p:ext uri="{BB962C8B-B14F-4D97-AF65-F5344CB8AC3E}">
        <p14:creationId xmlns:p14="http://schemas.microsoft.com/office/powerpoint/2010/main" val="18255291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endParaRPr lang="en-AU"/>
          </a:p>
        </p:txBody>
      </p:sp>
      <p:pic>
        <p:nvPicPr>
          <p:cNvPr id="4" name="Picture 2" descr="http://faculty.etsu.edu/gardnerr/einstein/michelson-morley.jpg"/>
          <p:cNvPicPr>
            <a:picLocks noChangeAspect="1" noChangeArrowheads="1"/>
          </p:cNvPicPr>
          <p:nvPr/>
        </p:nvPicPr>
        <p:blipFill>
          <a:blip r:embed="rId2"/>
          <a:srcRect/>
          <a:stretch>
            <a:fillRect/>
          </a:stretch>
        </p:blipFill>
        <p:spPr bwMode="auto">
          <a:xfrm>
            <a:off x="285720" y="142852"/>
            <a:ext cx="8620125" cy="6610351"/>
          </a:xfrm>
          <a:prstGeom prst="rect">
            <a:avLst/>
          </a:prstGeom>
          <a:noFill/>
        </p:spPr>
      </p:pic>
    </p:spTree>
    <p:extLst>
      <p:ext uri="{BB962C8B-B14F-4D97-AF65-F5344CB8AC3E}">
        <p14:creationId xmlns:p14="http://schemas.microsoft.com/office/powerpoint/2010/main" val="3529233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1700808"/>
            <a:ext cx="6600451" cy="2262781"/>
          </a:xfrm>
        </p:spPr>
        <p:txBody>
          <a:bodyPr>
            <a:noAutofit/>
          </a:bodyPr>
          <a:lstStyle/>
          <a:p>
            <a:r>
              <a:rPr lang="en-AU" sz="6000" dirty="0"/>
              <a:t>Einstein's Special </a:t>
            </a:r>
            <a:br>
              <a:rPr lang="en-AU" sz="6000" dirty="0"/>
            </a:br>
            <a:r>
              <a:rPr lang="en-AU" sz="6000" dirty="0"/>
              <a:t>Theory of Relativity</a:t>
            </a:r>
          </a:p>
        </p:txBody>
      </p:sp>
      <p:sp>
        <p:nvSpPr>
          <p:cNvPr id="3" name="Subtitle 2"/>
          <p:cNvSpPr>
            <a:spLocks noGrp="1"/>
          </p:cNvSpPr>
          <p:nvPr>
            <p:ph type="subTitle" idx="1"/>
          </p:nvPr>
        </p:nvSpPr>
        <p:spPr>
          <a:xfrm>
            <a:off x="4788024" y="4581128"/>
            <a:ext cx="3997799" cy="1037760"/>
          </a:xfrm>
        </p:spPr>
        <p:txBody>
          <a:bodyPr>
            <a:noAutofit/>
          </a:bodyPr>
          <a:lstStyle/>
          <a:p>
            <a:r>
              <a:rPr lang="en-AU" sz="4000" dirty="0"/>
              <a:t>Chapter 6.2 Pages 272 - 293</a:t>
            </a:r>
          </a:p>
        </p:txBody>
      </p:sp>
    </p:spTree>
    <p:extLst>
      <p:ext uri="{BB962C8B-B14F-4D97-AF65-F5344CB8AC3E}">
        <p14:creationId xmlns:p14="http://schemas.microsoft.com/office/powerpoint/2010/main" val="6040562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5656" y="1905000"/>
            <a:ext cx="7668342" cy="4810148"/>
          </a:xfrm>
        </p:spPr>
        <p:txBody>
          <a:bodyPr>
            <a:normAutofit/>
          </a:bodyPr>
          <a:lstStyle/>
          <a:p>
            <a:pPr marL="0" indent="0">
              <a:spcBef>
                <a:spcPts val="0"/>
              </a:spcBef>
              <a:buNone/>
            </a:pPr>
            <a:r>
              <a:rPr lang="en-AU" sz="2600" dirty="0">
                <a:solidFill>
                  <a:schemeClr val="tx1"/>
                </a:solidFill>
              </a:rPr>
              <a:t>If the “aether” were true then the light beams should reach the detector at different time intervals.</a:t>
            </a:r>
          </a:p>
          <a:p>
            <a:pPr>
              <a:spcBef>
                <a:spcPts val="0"/>
              </a:spcBef>
            </a:pPr>
            <a:endParaRPr lang="en-AU" sz="1200" dirty="0">
              <a:solidFill>
                <a:schemeClr val="tx1"/>
              </a:solidFill>
            </a:endParaRPr>
          </a:p>
          <a:p>
            <a:pPr marL="0" indent="0">
              <a:spcBef>
                <a:spcPts val="0"/>
              </a:spcBef>
              <a:buNone/>
            </a:pPr>
            <a:r>
              <a:rPr lang="en-AU" sz="2600" dirty="0">
                <a:solidFill>
                  <a:schemeClr val="tx1"/>
                </a:solidFill>
              </a:rPr>
              <a:t>They were attempting to show, that like sound, light would show </a:t>
            </a:r>
          </a:p>
          <a:p>
            <a:pPr marL="0" indent="0">
              <a:spcBef>
                <a:spcPts val="0"/>
              </a:spcBef>
              <a:buNone/>
            </a:pPr>
            <a:r>
              <a:rPr lang="en-AU" sz="2600" dirty="0">
                <a:solidFill>
                  <a:schemeClr val="tx1"/>
                </a:solidFill>
              </a:rPr>
              <a:t>varying path </a:t>
            </a:r>
          </a:p>
          <a:p>
            <a:pPr marL="0" indent="0">
              <a:spcBef>
                <a:spcPts val="0"/>
              </a:spcBef>
              <a:buNone/>
            </a:pPr>
            <a:r>
              <a:rPr lang="en-AU" sz="2600" dirty="0">
                <a:solidFill>
                  <a:schemeClr val="tx1"/>
                </a:solidFill>
              </a:rPr>
              <a:t>differences for the </a:t>
            </a:r>
          </a:p>
          <a:p>
            <a:pPr marL="0" indent="0">
              <a:spcBef>
                <a:spcPts val="0"/>
              </a:spcBef>
              <a:buNone/>
            </a:pPr>
            <a:r>
              <a:rPr lang="en-AU" sz="2600" dirty="0">
                <a:solidFill>
                  <a:schemeClr val="tx1"/>
                </a:solidFill>
              </a:rPr>
              <a:t>two beams and </a:t>
            </a:r>
          </a:p>
          <a:p>
            <a:pPr marL="0" indent="0">
              <a:spcBef>
                <a:spcPts val="0"/>
              </a:spcBef>
              <a:buNone/>
            </a:pPr>
            <a:r>
              <a:rPr lang="en-AU" sz="2600" dirty="0">
                <a:solidFill>
                  <a:schemeClr val="tx1"/>
                </a:solidFill>
              </a:rPr>
              <a:t>also prove another </a:t>
            </a:r>
          </a:p>
          <a:p>
            <a:pPr marL="0" indent="0">
              <a:spcBef>
                <a:spcPts val="0"/>
              </a:spcBef>
              <a:buNone/>
            </a:pPr>
            <a:r>
              <a:rPr lang="en-AU" sz="2600" dirty="0">
                <a:solidFill>
                  <a:schemeClr val="tx1"/>
                </a:solidFill>
              </a:rPr>
              <a:t>method in measuring </a:t>
            </a:r>
          </a:p>
          <a:p>
            <a:pPr marL="0" indent="0">
              <a:spcBef>
                <a:spcPts val="0"/>
              </a:spcBef>
              <a:buNone/>
            </a:pPr>
            <a:r>
              <a:rPr lang="en-AU" sz="2600" dirty="0">
                <a:solidFill>
                  <a:schemeClr val="tx1"/>
                </a:solidFill>
              </a:rPr>
              <a:t>the speed of light.</a:t>
            </a:r>
          </a:p>
          <a:p>
            <a:pPr>
              <a:spcBef>
                <a:spcPts val="0"/>
              </a:spcBef>
            </a:pPr>
            <a:endParaRPr lang="en-AU" sz="2600" dirty="0">
              <a:solidFill>
                <a:schemeClr val="tx1"/>
              </a:solidFill>
            </a:endParaRPr>
          </a:p>
        </p:txBody>
      </p:sp>
      <p:pic>
        <p:nvPicPr>
          <p:cNvPr id="83972" name="Picture 4" descr="http://sciencesummit.files.wordpress.com/2011/05/mminterfclean.jpg"/>
          <p:cNvPicPr>
            <a:picLocks noChangeAspect="1" noChangeArrowheads="1"/>
          </p:cNvPicPr>
          <p:nvPr/>
        </p:nvPicPr>
        <p:blipFill>
          <a:blip r:embed="rId2"/>
          <a:srcRect/>
          <a:stretch>
            <a:fillRect/>
          </a:stretch>
        </p:blipFill>
        <p:spPr bwMode="auto">
          <a:xfrm>
            <a:off x="5076056" y="3739715"/>
            <a:ext cx="4067944" cy="3118285"/>
          </a:xfrm>
          <a:prstGeom prst="rect">
            <a:avLst/>
          </a:prstGeom>
          <a:noFill/>
        </p:spPr>
      </p:pic>
      <p:sp>
        <p:nvSpPr>
          <p:cNvPr id="6" name="Title 1"/>
          <p:cNvSpPr>
            <a:spLocks noGrp="1"/>
          </p:cNvSpPr>
          <p:nvPr>
            <p:ph type="title"/>
          </p:nvPr>
        </p:nvSpPr>
        <p:spPr>
          <a:xfrm>
            <a:off x="1331640" y="624110"/>
            <a:ext cx="7560839" cy="1280890"/>
          </a:xfrm>
        </p:spPr>
        <p:txBody>
          <a:bodyPr>
            <a:noAutofit/>
          </a:bodyPr>
          <a:lstStyle/>
          <a:p>
            <a:r>
              <a:rPr lang="en-AU" sz="4000" b="1" dirty="0"/>
              <a:t>History: Michelson-Morley Experiment</a:t>
            </a:r>
          </a:p>
        </p:txBody>
      </p:sp>
    </p:spTree>
    <p:extLst>
      <p:ext uri="{BB962C8B-B14F-4D97-AF65-F5344CB8AC3E}">
        <p14:creationId xmlns:p14="http://schemas.microsoft.com/office/powerpoint/2010/main" val="770163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1639" y="2132856"/>
            <a:ext cx="7560839" cy="4582292"/>
          </a:xfrm>
        </p:spPr>
        <p:txBody>
          <a:bodyPr>
            <a:normAutofit/>
          </a:bodyPr>
          <a:lstStyle/>
          <a:p>
            <a:pPr marL="0" indent="0">
              <a:buNone/>
            </a:pPr>
            <a:r>
              <a:rPr lang="en-AU" sz="2600" dirty="0">
                <a:solidFill>
                  <a:schemeClr val="tx1"/>
                </a:solidFill>
              </a:rPr>
              <a:t>This did not happen!!!</a:t>
            </a:r>
          </a:p>
          <a:p>
            <a:pPr marL="0" indent="0">
              <a:spcBef>
                <a:spcPts val="0"/>
              </a:spcBef>
              <a:buNone/>
            </a:pPr>
            <a:endParaRPr lang="en-AU" sz="1300" dirty="0">
              <a:solidFill>
                <a:schemeClr val="tx1"/>
              </a:solidFill>
            </a:endParaRPr>
          </a:p>
          <a:p>
            <a:pPr marL="0" indent="0">
              <a:spcBef>
                <a:spcPts val="0"/>
              </a:spcBef>
              <a:buNone/>
            </a:pPr>
            <a:r>
              <a:rPr lang="en-AU" sz="2600" dirty="0">
                <a:solidFill>
                  <a:schemeClr val="tx1"/>
                </a:solidFill>
              </a:rPr>
              <a:t>Maxwell believed his </a:t>
            </a:r>
          </a:p>
          <a:p>
            <a:pPr marL="0" indent="0">
              <a:spcBef>
                <a:spcPts val="0"/>
              </a:spcBef>
              <a:buNone/>
            </a:pPr>
            <a:r>
              <a:rPr lang="en-AU" sz="2600" dirty="0">
                <a:solidFill>
                  <a:schemeClr val="tx1"/>
                </a:solidFill>
              </a:rPr>
              <a:t>theory of light to be </a:t>
            </a:r>
          </a:p>
          <a:p>
            <a:pPr marL="0" indent="0">
              <a:spcBef>
                <a:spcPts val="0"/>
              </a:spcBef>
              <a:buNone/>
            </a:pPr>
            <a:r>
              <a:rPr lang="en-AU" sz="2600" dirty="0">
                <a:solidFill>
                  <a:schemeClr val="tx1"/>
                </a:solidFill>
              </a:rPr>
              <a:t>wrong, but Michelson-Morley </a:t>
            </a:r>
          </a:p>
          <a:p>
            <a:pPr marL="0" indent="0">
              <a:spcBef>
                <a:spcPts val="0"/>
              </a:spcBef>
              <a:buNone/>
            </a:pPr>
            <a:r>
              <a:rPr lang="en-AU" sz="2600" dirty="0">
                <a:solidFill>
                  <a:schemeClr val="tx1"/>
                </a:solidFill>
              </a:rPr>
              <a:t>proved it right, and none </a:t>
            </a:r>
          </a:p>
          <a:p>
            <a:pPr marL="0" indent="0">
              <a:spcBef>
                <a:spcPts val="0"/>
              </a:spcBef>
              <a:buNone/>
            </a:pPr>
            <a:r>
              <a:rPr lang="en-AU" sz="2600" dirty="0">
                <a:solidFill>
                  <a:schemeClr val="tx1"/>
                </a:solidFill>
              </a:rPr>
              <a:t>until Einstein could explain why.</a:t>
            </a:r>
          </a:p>
          <a:p>
            <a:endParaRPr lang="en-AU" sz="2600" dirty="0">
              <a:solidFill>
                <a:schemeClr val="tx1"/>
              </a:solidFill>
            </a:endParaRPr>
          </a:p>
        </p:txBody>
      </p:sp>
      <p:sp>
        <p:nvSpPr>
          <p:cNvPr id="6" name="Title 1"/>
          <p:cNvSpPr>
            <a:spLocks noGrp="1"/>
          </p:cNvSpPr>
          <p:nvPr>
            <p:ph type="title"/>
          </p:nvPr>
        </p:nvSpPr>
        <p:spPr>
          <a:xfrm>
            <a:off x="1331640" y="624110"/>
            <a:ext cx="7560839" cy="1280890"/>
          </a:xfrm>
        </p:spPr>
        <p:txBody>
          <a:bodyPr>
            <a:noAutofit/>
          </a:bodyPr>
          <a:lstStyle/>
          <a:p>
            <a:r>
              <a:rPr lang="en-AU" sz="4000" b="1" dirty="0"/>
              <a:t>History: Michelson-Morley Experiment</a:t>
            </a:r>
          </a:p>
        </p:txBody>
      </p:sp>
      <p:pic>
        <p:nvPicPr>
          <p:cNvPr id="1026" name="Picture 2" descr="https://upload.wikimedia.org/wikipedia/commons/thumb/0/06/Michelson-Morley_experiment_%28en%29.svg/400px-Michelson-Morley_experiment_%28en%29.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1275788"/>
            <a:ext cx="3810000"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584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a:xfrm>
            <a:off x="1331641" y="624110"/>
            <a:ext cx="7202760" cy="1280890"/>
          </a:xfrm>
        </p:spPr>
        <p:txBody>
          <a:bodyPr>
            <a:normAutofit/>
          </a:bodyPr>
          <a:lstStyle/>
          <a:p>
            <a:r>
              <a:rPr lang="en-AU" sz="4000" b="1" dirty="0">
                <a:solidFill>
                  <a:schemeClr val="tx1"/>
                </a:solidFill>
              </a:rPr>
              <a:t>History: Electrodynamics</a:t>
            </a:r>
          </a:p>
        </p:txBody>
      </p:sp>
      <p:sp>
        <p:nvSpPr>
          <p:cNvPr id="3" name="Espace réservé du contenu 2"/>
          <p:cNvSpPr>
            <a:spLocks noGrp="1"/>
          </p:cNvSpPr>
          <p:nvPr>
            <p:ph idx="1"/>
          </p:nvPr>
        </p:nvSpPr>
        <p:spPr>
          <a:xfrm>
            <a:off x="1331640" y="1500174"/>
            <a:ext cx="7704855" cy="5357826"/>
          </a:xfrm>
        </p:spPr>
        <p:txBody>
          <a:bodyPr>
            <a:normAutofit/>
          </a:bodyPr>
          <a:lstStyle/>
          <a:p>
            <a:pPr marL="0" indent="0">
              <a:buNone/>
            </a:pPr>
            <a:r>
              <a:rPr lang="en-AU" sz="2600" dirty="0">
                <a:solidFill>
                  <a:schemeClr val="tx1"/>
                </a:solidFill>
              </a:rPr>
              <a:t>In 1905 Albert Einstein used the mathematics and ideas of his predecessors on the theory of light, but chose to completely ignore the “aether” aspects of previous theories.</a:t>
            </a:r>
          </a:p>
          <a:p>
            <a:pPr marL="0" indent="0">
              <a:buNone/>
            </a:pPr>
            <a:endParaRPr lang="en-AU" sz="1200" dirty="0">
              <a:solidFill>
                <a:schemeClr val="tx1"/>
              </a:solidFill>
            </a:endParaRPr>
          </a:p>
          <a:p>
            <a:pPr marL="0" indent="0">
              <a:buNone/>
            </a:pPr>
            <a:r>
              <a:rPr lang="en-AU" sz="2600" dirty="0">
                <a:solidFill>
                  <a:schemeClr val="tx1"/>
                </a:solidFill>
              </a:rPr>
              <a:t>This meant the mathematics, that could not account for the aether, suddenly worked and made more sense.</a:t>
            </a:r>
          </a:p>
          <a:p>
            <a:pPr marL="0" indent="0">
              <a:buNone/>
            </a:pPr>
            <a:endParaRPr lang="en-AU" sz="1200" dirty="0">
              <a:solidFill>
                <a:schemeClr val="tx1"/>
              </a:solidFill>
            </a:endParaRPr>
          </a:p>
          <a:p>
            <a:pPr marL="0" indent="0">
              <a:buNone/>
            </a:pPr>
            <a:r>
              <a:rPr lang="en-AU" sz="2600" dirty="0">
                <a:solidFill>
                  <a:schemeClr val="tx1"/>
                </a:solidFill>
              </a:rPr>
              <a:t>From this his two important postulates arose; all motion is relative and speed of light is constant.  </a:t>
            </a:r>
          </a:p>
          <a:p>
            <a:pPr>
              <a:buNone/>
            </a:pPr>
            <a:endParaRPr lang="en-AU" sz="2600" dirty="0">
              <a:solidFill>
                <a:schemeClr val="tx1"/>
              </a:solidFill>
            </a:endParaRPr>
          </a:p>
        </p:txBody>
      </p:sp>
    </p:spTree>
    <p:extLst>
      <p:ext uri="{BB962C8B-B14F-4D97-AF65-F5344CB8AC3E}">
        <p14:creationId xmlns:p14="http://schemas.microsoft.com/office/powerpoint/2010/main" val="8167922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a:xfrm>
            <a:off x="1331641" y="624110"/>
            <a:ext cx="7202760" cy="1280890"/>
          </a:xfrm>
        </p:spPr>
        <p:txBody>
          <a:bodyPr>
            <a:normAutofit/>
          </a:bodyPr>
          <a:lstStyle/>
          <a:p>
            <a:r>
              <a:rPr lang="en-AU" sz="4000" b="1" dirty="0">
                <a:solidFill>
                  <a:schemeClr val="tx1"/>
                </a:solidFill>
              </a:rPr>
              <a:t>History: Replayed</a:t>
            </a:r>
          </a:p>
        </p:txBody>
      </p:sp>
      <p:sp>
        <p:nvSpPr>
          <p:cNvPr id="3" name="Espace réservé du contenu 2"/>
          <p:cNvSpPr>
            <a:spLocks noGrp="1"/>
          </p:cNvSpPr>
          <p:nvPr>
            <p:ph idx="1"/>
          </p:nvPr>
        </p:nvSpPr>
        <p:spPr>
          <a:xfrm>
            <a:off x="1115616" y="1484784"/>
            <a:ext cx="8028384" cy="5373216"/>
          </a:xfrm>
        </p:spPr>
        <p:txBody>
          <a:bodyPr>
            <a:noAutofit/>
          </a:bodyPr>
          <a:lstStyle/>
          <a:p>
            <a:pPr marL="0" indent="0">
              <a:buNone/>
            </a:pPr>
            <a:r>
              <a:rPr lang="en-AU" sz="2400" dirty="0">
                <a:solidFill>
                  <a:schemeClr val="tx1"/>
                </a:solidFill>
              </a:rPr>
              <a:t>In 1675, Ole </a:t>
            </a:r>
            <a:r>
              <a:rPr lang="en-AU" sz="2400" dirty="0" err="1">
                <a:solidFill>
                  <a:schemeClr val="tx1"/>
                </a:solidFill>
              </a:rPr>
              <a:t>Römer</a:t>
            </a:r>
            <a:r>
              <a:rPr lang="en-AU" sz="2400" dirty="0">
                <a:solidFill>
                  <a:schemeClr val="tx1"/>
                </a:solidFill>
              </a:rPr>
              <a:t> showed </a:t>
            </a:r>
            <a:r>
              <a:rPr lang="en-AU" sz="2400" u="sng" dirty="0">
                <a:solidFill>
                  <a:schemeClr val="tx1"/>
                </a:solidFill>
              </a:rPr>
              <a:t>speed of light</a:t>
            </a:r>
            <a:r>
              <a:rPr lang="en-AU" sz="2400" dirty="0">
                <a:solidFill>
                  <a:schemeClr val="tx1"/>
                </a:solidFill>
              </a:rPr>
              <a:t> is constant.</a:t>
            </a:r>
          </a:p>
          <a:p>
            <a:pPr marL="0" indent="0">
              <a:buNone/>
            </a:pPr>
            <a:r>
              <a:rPr lang="en-AU" sz="2400" dirty="0">
                <a:solidFill>
                  <a:schemeClr val="tx1"/>
                </a:solidFill>
              </a:rPr>
              <a:t>In 1687 Sir Isaac Newton suggested light travels in an aether”.</a:t>
            </a:r>
          </a:p>
          <a:p>
            <a:pPr marL="0" indent="0">
              <a:buNone/>
            </a:pPr>
            <a:r>
              <a:rPr lang="en-AU" sz="2400" dirty="0">
                <a:solidFill>
                  <a:schemeClr val="tx1"/>
                </a:solidFill>
              </a:rPr>
              <a:t>In 1873 James Maxwell could not mathematically link the known theories of sound (Doppler Effect) to light.</a:t>
            </a:r>
          </a:p>
          <a:p>
            <a:pPr marL="0" indent="0">
              <a:buNone/>
            </a:pPr>
            <a:r>
              <a:rPr lang="en-AU" sz="2400" dirty="0">
                <a:solidFill>
                  <a:schemeClr val="tx1"/>
                </a:solidFill>
              </a:rPr>
              <a:t>In 1886, the Michelson-Morley Experiment suggested Maxwell was right and an aether was unlikely.</a:t>
            </a:r>
          </a:p>
          <a:p>
            <a:pPr marL="0" indent="0">
              <a:buNone/>
            </a:pPr>
            <a:r>
              <a:rPr lang="en-AU" sz="2400" dirty="0">
                <a:solidFill>
                  <a:schemeClr val="tx1"/>
                </a:solidFill>
              </a:rPr>
              <a:t>In 1905 Albert Einstein ignored the “aether” aspects of light travel. The mathematics now worked and made more sense. From this his two important postulates arose; all motion is relative and speed of light is constant.  </a:t>
            </a:r>
          </a:p>
          <a:p>
            <a:pPr>
              <a:buNone/>
            </a:pPr>
            <a:endParaRPr lang="en-AU" sz="2400" dirty="0">
              <a:solidFill>
                <a:schemeClr val="tx1"/>
              </a:solidFill>
            </a:endParaRPr>
          </a:p>
        </p:txBody>
      </p:sp>
    </p:spTree>
    <p:extLst>
      <p:ext uri="{BB962C8B-B14F-4D97-AF65-F5344CB8AC3E}">
        <p14:creationId xmlns:p14="http://schemas.microsoft.com/office/powerpoint/2010/main" val="1994270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a:xfrm>
            <a:off x="1403648" y="594953"/>
            <a:ext cx="7343801" cy="857250"/>
          </a:xfrm>
        </p:spPr>
        <p:txBody>
          <a:bodyPr>
            <a:noAutofit/>
          </a:bodyPr>
          <a:lstStyle/>
          <a:p>
            <a:pPr algn="r"/>
            <a:r>
              <a:rPr lang="en-AU" b="1" dirty="0">
                <a:solidFill>
                  <a:schemeClr val="tx1"/>
                </a:solidFill>
              </a:rPr>
              <a:t>Homework, Context &amp; Keywords</a:t>
            </a:r>
            <a:endParaRPr lang="en-AU" sz="2400" b="1" dirty="0">
              <a:solidFill>
                <a:schemeClr val="tx1"/>
              </a:solidFill>
            </a:endParaRPr>
          </a:p>
        </p:txBody>
      </p:sp>
      <p:sp>
        <p:nvSpPr>
          <p:cNvPr id="5" name="Espace réservé du contenu 2"/>
          <p:cNvSpPr>
            <a:spLocks noGrp="1"/>
          </p:cNvSpPr>
          <p:nvPr>
            <p:ph idx="1"/>
          </p:nvPr>
        </p:nvSpPr>
        <p:spPr>
          <a:xfrm>
            <a:off x="1474641" y="1452203"/>
            <a:ext cx="7272808" cy="4608512"/>
          </a:xfrm>
          <a:solidFill>
            <a:schemeClr val="accent1">
              <a:alpha val="50000"/>
            </a:schemeClr>
          </a:solidFill>
        </p:spPr>
        <p:txBody>
          <a:bodyPr/>
          <a:lstStyle/>
          <a:p>
            <a:pPr marL="0" indent="0">
              <a:buNone/>
            </a:pPr>
            <a:r>
              <a:rPr lang="en-AU" sz="2100" b="1" u="sng" dirty="0">
                <a:latin typeface="Arial" pitchFamily="34" charset="0"/>
                <a:cs typeface="Arial" pitchFamily="34" charset="0"/>
              </a:rPr>
              <a:t>Context:</a:t>
            </a:r>
            <a:r>
              <a:rPr lang="en-AU" sz="2100" dirty="0">
                <a:latin typeface="Arial" pitchFamily="34" charset="0"/>
                <a:cs typeface="Arial" pitchFamily="34" charset="0"/>
              </a:rPr>
              <a:t> How is this content used to better society?</a:t>
            </a:r>
          </a:p>
          <a:p>
            <a:pPr>
              <a:buNone/>
            </a:pPr>
            <a:endParaRPr lang="en-AU" sz="2100" dirty="0">
              <a:latin typeface="Arial" pitchFamily="34" charset="0"/>
              <a:cs typeface="Arial" pitchFamily="34" charset="0"/>
            </a:endParaRPr>
          </a:p>
          <a:p>
            <a:pPr>
              <a:buNone/>
            </a:pPr>
            <a:endParaRPr lang="en-AU" sz="2100" dirty="0">
              <a:latin typeface="Arial" pitchFamily="34" charset="0"/>
              <a:cs typeface="Arial" pitchFamily="34" charset="0"/>
            </a:endParaRPr>
          </a:p>
          <a:p>
            <a:pPr>
              <a:buNone/>
            </a:pPr>
            <a:endParaRPr lang="en-AU" sz="2100" dirty="0">
              <a:latin typeface="Arial" pitchFamily="34" charset="0"/>
              <a:cs typeface="Arial" pitchFamily="34" charset="0"/>
            </a:endParaRPr>
          </a:p>
        </p:txBody>
      </p:sp>
      <p:sp>
        <p:nvSpPr>
          <p:cNvPr id="6" name="TextBox 5"/>
          <p:cNvSpPr txBox="1"/>
          <p:nvPr/>
        </p:nvSpPr>
        <p:spPr>
          <a:xfrm>
            <a:off x="1979712" y="2132856"/>
            <a:ext cx="6417713" cy="738664"/>
          </a:xfrm>
          <a:prstGeom prst="rect">
            <a:avLst/>
          </a:prstGeom>
          <a:noFill/>
        </p:spPr>
        <p:txBody>
          <a:bodyPr wrap="square" rtlCol="0">
            <a:spAutoFit/>
          </a:bodyPr>
          <a:lstStyle/>
          <a:p>
            <a:r>
              <a:rPr lang="en-AU" sz="2100" dirty="0">
                <a:latin typeface="Arial" pitchFamily="34" charset="0"/>
                <a:cs typeface="Arial" pitchFamily="34" charset="0"/>
              </a:rPr>
              <a:t>Understanding relative movement and motion, to better explain planetary motion.</a:t>
            </a:r>
          </a:p>
        </p:txBody>
      </p:sp>
    </p:spTree>
    <p:extLst>
      <p:ext uri="{BB962C8B-B14F-4D97-AF65-F5344CB8AC3E}">
        <p14:creationId xmlns:p14="http://schemas.microsoft.com/office/powerpoint/2010/main" val="182807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a:xfrm>
            <a:off x="1403648" y="594953"/>
            <a:ext cx="7343801" cy="857250"/>
          </a:xfrm>
        </p:spPr>
        <p:txBody>
          <a:bodyPr>
            <a:normAutofit fontScale="90000"/>
          </a:bodyPr>
          <a:lstStyle/>
          <a:p>
            <a:pPr algn="r"/>
            <a:r>
              <a:rPr lang="en-AU" sz="4000" b="1" dirty="0">
                <a:solidFill>
                  <a:schemeClr val="tx1"/>
                </a:solidFill>
              </a:rPr>
              <a:t>Homework, Context &amp; Keywords</a:t>
            </a:r>
            <a:endParaRPr lang="en-AU" sz="2800" b="1" dirty="0">
              <a:solidFill>
                <a:schemeClr val="tx1"/>
              </a:solidFill>
            </a:endParaRPr>
          </a:p>
        </p:txBody>
      </p:sp>
      <p:sp>
        <p:nvSpPr>
          <p:cNvPr id="5" name="Espace réservé du contenu 2"/>
          <p:cNvSpPr>
            <a:spLocks noGrp="1"/>
          </p:cNvSpPr>
          <p:nvPr>
            <p:ph idx="1"/>
          </p:nvPr>
        </p:nvSpPr>
        <p:spPr>
          <a:xfrm>
            <a:off x="1474641" y="1452203"/>
            <a:ext cx="7272808" cy="4608512"/>
          </a:xfrm>
          <a:solidFill>
            <a:schemeClr val="accent1">
              <a:alpha val="50000"/>
            </a:schemeClr>
          </a:solidFill>
        </p:spPr>
        <p:txBody>
          <a:bodyPr/>
          <a:lstStyle/>
          <a:p>
            <a:pPr marL="0" indent="0">
              <a:buNone/>
            </a:pPr>
            <a:r>
              <a:rPr lang="en-AU" sz="2100" b="1" u="sng" dirty="0">
                <a:latin typeface="Arial" pitchFamily="34" charset="0"/>
                <a:cs typeface="Arial" pitchFamily="34" charset="0"/>
              </a:rPr>
              <a:t>Key Words</a:t>
            </a:r>
            <a:endParaRPr lang="en-AU" sz="2100" dirty="0">
              <a:latin typeface="Arial" pitchFamily="34" charset="0"/>
              <a:cs typeface="Arial" pitchFamily="34" charset="0"/>
            </a:endParaRPr>
          </a:p>
          <a:p>
            <a:pPr>
              <a:buNone/>
            </a:pPr>
            <a:endParaRPr lang="en-AU" sz="2100" dirty="0">
              <a:latin typeface="Arial" pitchFamily="34" charset="0"/>
              <a:cs typeface="Arial" pitchFamily="34" charset="0"/>
            </a:endParaRPr>
          </a:p>
          <a:p>
            <a:pPr>
              <a:buNone/>
            </a:pPr>
            <a:endParaRPr lang="en-AU" sz="2100" dirty="0">
              <a:latin typeface="Arial" pitchFamily="34" charset="0"/>
              <a:cs typeface="Arial" pitchFamily="34" charset="0"/>
            </a:endParaRPr>
          </a:p>
          <a:p>
            <a:pPr>
              <a:buNone/>
            </a:pPr>
            <a:endParaRPr lang="en-AU" sz="2100" dirty="0">
              <a:latin typeface="Arial" pitchFamily="34" charset="0"/>
              <a:cs typeface="Arial" pitchFamily="34" charset="0"/>
            </a:endParaRPr>
          </a:p>
        </p:txBody>
      </p:sp>
      <p:sp>
        <p:nvSpPr>
          <p:cNvPr id="6" name="TextBox 5"/>
          <p:cNvSpPr txBox="1"/>
          <p:nvPr/>
        </p:nvSpPr>
        <p:spPr>
          <a:xfrm>
            <a:off x="2123728" y="1916832"/>
            <a:ext cx="6264696" cy="2246769"/>
          </a:xfrm>
          <a:prstGeom prst="rect">
            <a:avLst/>
          </a:prstGeom>
          <a:noFill/>
        </p:spPr>
        <p:txBody>
          <a:bodyPr wrap="square" rtlCol="0">
            <a:spAutoFit/>
          </a:bodyPr>
          <a:lstStyle/>
          <a:p>
            <a:r>
              <a:rPr lang="en-AU" sz="2800" dirty="0">
                <a:latin typeface="Arial" pitchFamily="34" charset="0"/>
                <a:cs typeface="Arial" pitchFamily="34" charset="0"/>
              </a:rPr>
              <a:t>Maxwell's Conundrum</a:t>
            </a:r>
          </a:p>
          <a:p>
            <a:r>
              <a:rPr lang="en-AU" sz="2800" dirty="0">
                <a:latin typeface="Arial" pitchFamily="34" charset="0"/>
                <a:cs typeface="Arial" pitchFamily="34" charset="0"/>
              </a:rPr>
              <a:t>Michelson Morley's Experiment</a:t>
            </a:r>
          </a:p>
          <a:p>
            <a:r>
              <a:rPr lang="en-AU" sz="2800" dirty="0">
                <a:latin typeface="Arial" pitchFamily="34" charset="0"/>
                <a:cs typeface="Arial" pitchFamily="34" charset="0"/>
              </a:rPr>
              <a:t>Einstein's </a:t>
            </a:r>
            <a:r>
              <a:rPr lang="en-AU" sz="2800" dirty="0" err="1">
                <a:latin typeface="Arial" pitchFamily="34" charset="0"/>
                <a:cs typeface="Arial" pitchFamily="34" charset="0"/>
              </a:rPr>
              <a:t>Corpostulates</a:t>
            </a:r>
            <a:endParaRPr lang="en-AU" sz="2800" dirty="0">
              <a:latin typeface="Arial" pitchFamily="34" charset="0"/>
              <a:cs typeface="Arial" pitchFamily="34" charset="0"/>
            </a:endParaRPr>
          </a:p>
          <a:p>
            <a:endParaRPr lang="en-AU" sz="2800" dirty="0">
              <a:latin typeface="Arial" pitchFamily="34" charset="0"/>
              <a:cs typeface="Arial" pitchFamily="34" charset="0"/>
            </a:endParaRPr>
          </a:p>
          <a:p>
            <a:endParaRPr lang="en-AU" sz="2800" dirty="0">
              <a:latin typeface="Arial" pitchFamily="34" charset="0"/>
              <a:cs typeface="Arial" pitchFamily="34" charset="0"/>
            </a:endParaRPr>
          </a:p>
        </p:txBody>
      </p:sp>
    </p:spTree>
    <p:extLst>
      <p:ext uri="{BB962C8B-B14F-4D97-AF65-F5344CB8AC3E}">
        <p14:creationId xmlns:p14="http://schemas.microsoft.com/office/powerpoint/2010/main" val="48482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p:cNvSpPr>
            <a:spLocks noGrp="1"/>
          </p:cNvSpPr>
          <p:nvPr>
            <p:ph idx="1"/>
          </p:nvPr>
        </p:nvSpPr>
        <p:spPr>
          <a:xfrm>
            <a:off x="1474641" y="1452203"/>
            <a:ext cx="7272808" cy="4608512"/>
          </a:xfrm>
          <a:solidFill>
            <a:schemeClr val="accent1">
              <a:alpha val="50000"/>
            </a:schemeClr>
          </a:solidFill>
        </p:spPr>
        <p:txBody>
          <a:bodyPr/>
          <a:lstStyle/>
          <a:p>
            <a:pPr marL="0" indent="0">
              <a:buNone/>
            </a:pPr>
            <a:r>
              <a:rPr lang="en-AU" sz="2100" b="1" u="sng" dirty="0">
                <a:latin typeface="Arial" pitchFamily="34" charset="0"/>
                <a:cs typeface="Arial" pitchFamily="34" charset="0"/>
              </a:rPr>
              <a:t>Homework</a:t>
            </a:r>
            <a:endParaRPr lang="en-AU" sz="2100" dirty="0">
              <a:latin typeface="Arial" pitchFamily="34" charset="0"/>
              <a:cs typeface="Arial" pitchFamily="34" charset="0"/>
            </a:endParaRPr>
          </a:p>
          <a:p>
            <a:pPr>
              <a:buFont typeface="Arial" charset="0"/>
              <a:buNone/>
            </a:pPr>
            <a:endParaRPr lang="en-AU" sz="2100" dirty="0">
              <a:latin typeface="Arial" pitchFamily="34" charset="0"/>
              <a:cs typeface="Arial" pitchFamily="34" charset="0"/>
            </a:endParaRPr>
          </a:p>
          <a:p>
            <a:pPr>
              <a:buFont typeface="Arial" charset="0"/>
              <a:buNone/>
            </a:pPr>
            <a:endParaRPr lang="en-AU" sz="2100" dirty="0">
              <a:latin typeface="Arial" pitchFamily="34" charset="0"/>
              <a:cs typeface="Arial" pitchFamily="34" charset="0"/>
            </a:endParaRPr>
          </a:p>
          <a:p>
            <a:pPr>
              <a:buFont typeface="Arial" charset="0"/>
              <a:buNone/>
            </a:pPr>
            <a:endParaRPr lang="en-AU" sz="2100" dirty="0">
              <a:latin typeface="Arial" pitchFamily="34" charset="0"/>
              <a:cs typeface="Arial" pitchFamily="34" charset="0"/>
            </a:endParaRPr>
          </a:p>
        </p:txBody>
      </p:sp>
      <p:sp>
        <p:nvSpPr>
          <p:cNvPr id="6" name="TextBox 5"/>
          <p:cNvSpPr txBox="1"/>
          <p:nvPr/>
        </p:nvSpPr>
        <p:spPr>
          <a:xfrm>
            <a:off x="2123728" y="1916832"/>
            <a:ext cx="6417713" cy="2769989"/>
          </a:xfrm>
          <a:prstGeom prst="rect">
            <a:avLst/>
          </a:prstGeom>
          <a:noFill/>
        </p:spPr>
        <p:txBody>
          <a:bodyPr wrap="square" rtlCol="0">
            <a:spAutoFit/>
          </a:bodyPr>
          <a:lstStyle/>
          <a:p>
            <a:pPr>
              <a:spcAft>
                <a:spcPts val="900"/>
              </a:spcAft>
            </a:pPr>
            <a:r>
              <a:rPr lang="en-AU" sz="2400" dirty="0">
                <a:latin typeface="Arial" pitchFamily="34" charset="0"/>
                <a:cs typeface="Arial" pitchFamily="34" charset="0"/>
              </a:rPr>
              <a:t>Complete all questions from Set 6.3 - due first lesson next week.</a:t>
            </a:r>
          </a:p>
          <a:p>
            <a:pPr>
              <a:spcAft>
                <a:spcPts val="900"/>
              </a:spcAft>
            </a:pPr>
            <a:endParaRPr lang="en-AU" sz="2400" dirty="0">
              <a:latin typeface="Arial" pitchFamily="34" charset="0"/>
              <a:cs typeface="Arial" pitchFamily="34" charset="0"/>
            </a:endParaRPr>
          </a:p>
          <a:p>
            <a:pPr>
              <a:spcAft>
                <a:spcPts val="900"/>
              </a:spcAft>
            </a:pPr>
            <a:r>
              <a:rPr lang="en-AU" sz="2400" dirty="0">
                <a:latin typeface="Arial" pitchFamily="34" charset="0"/>
                <a:cs typeface="Arial" pitchFamily="34" charset="0"/>
              </a:rPr>
              <a:t>Read Chapter 6.4, page 178-190 and answer </a:t>
            </a:r>
          </a:p>
          <a:p>
            <a:pPr>
              <a:spcAft>
                <a:spcPts val="900"/>
              </a:spcAft>
            </a:pPr>
            <a:r>
              <a:rPr lang="en-AU" sz="2400" dirty="0">
                <a:latin typeface="Arial" pitchFamily="34" charset="0"/>
                <a:cs typeface="Arial" pitchFamily="34" charset="0"/>
              </a:rPr>
              <a:t>	Q1, Q2 &amp; Q3 Set 9.1</a:t>
            </a:r>
          </a:p>
          <a:p>
            <a:pPr>
              <a:spcAft>
                <a:spcPts val="900"/>
              </a:spcAft>
            </a:pPr>
            <a:r>
              <a:rPr lang="en-AU" sz="2400" dirty="0">
                <a:latin typeface="Arial" pitchFamily="34" charset="0"/>
                <a:cs typeface="Arial" pitchFamily="34" charset="0"/>
              </a:rPr>
              <a:t>     by next lesson.</a:t>
            </a:r>
          </a:p>
        </p:txBody>
      </p:sp>
      <p:sp>
        <p:nvSpPr>
          <p:cNvPr id="7" name="Titre 1"/>
          <p:cNvSpPr>
            <a:spLocks noGrp="1"/>
          </p:cNvSpPr>
          <p:nvPr>
            <p:ph type="title"/>
          </p:nvPr>
        </p:nvSpPr>
        <p:spPr>
          <a:xfrm>
            <a:off x="1403648" y="594953"/>
            <a:ext cx="7343801" cy="857250"/>
          </a:xfrm>
        </p:spPr>
        <p:txBody>
          <a:bodyPr>
            <a:normAutofit fontScale="90000"/>
          </a:bodyPr>
          <a:lstStyle/>
          <a:p>
            <a:pPr algn="r"/>
            <a:r>
              <a:rPr lang="en-AU" sz="4000" b="1" dirty="0">
                <a:solidFill>
                  <a:schemeClr val="tx1"/>
                </a:solidFill>
              </a:rPr>
              <a:t>Homework, Context &amp; Keywords</a:t>
            </a:r>
            <a:endParaRPr lang="en-AU" sz="2800" b="1" dirty="0">
              <a:solidFill>
                <a:schemeClr val="tx1"/>
              </a:solidFill>
            </a:endParaRPr>
          </a:p>
        </p:txBody>
      </p:sp>
    </p:spTree>
    <p:extLst>
      <p:ext uri="{BB962C8B-B14F-4D97-AF65-F5344CB8AC3E}">
        <p14:creationId xmlns:p14="http://schemas.microsoft.com/office/powerpoint/2010/main" val="1372907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a:xfrm>
            <a:off x="2699792" y="411510"/>
            <a:ext cx="6172200" cy="857250"/>
          </a:xfrm>
        </p:spPr>
        <p:txBody>
          <a:bodyPr/>
          <a:lstStyle/>
          <a:p>
            <a:pPr algn="l"/>
            <a:r>
              <a:rPr lang="en-AU" sz="4500" b="1" dirty="0">
                <a:solidFill>
                  <a:schemeClr val="accent2"/>
                </a:solidFill>
              </a:rPr>
              <a:t>Page Set up</a:t>
            </a:r>
            <a:endParaRPr lang="en-AU" b="1" dirty="0">
              <a:solidFill>
                <a:schemeClr val="accent2"/>
              </a:solidFill>
            </a:endParaRPr>
          </a:p>
        </p:txBody>
      </p:sp>
      <p:sp>
        <p:nvSpPr>
          <p:cNvPr id="7" name="Espace réservé du contenu 2"/>
          <p:cNvSpPr>
            <a:spLocks noGrp="1"/>
          </p:cNvSpPr>
          <p:nvPr>
            <p:ph idx="1"/>
          </p:nvPr>
        </p:nvSpPr>
        <p:spPr>
          <a:xfrm>
            <a:off x="539552" y="1484784"/>
            <a:ext cx="8136904" cy="5256584"/>
          </a:xfrm>
          <a:solidFill>
            <a:schemeClr val="accent1"/>
          </a:solidFill>
        </p:spPr>
        <p:txBody>
          <a:bodyPr/>
          <a:lstStyle/>
          <a:p>
            <a:pPr>
              <a:buNone/>
            </a:pPr>
            <a:r>
              <a:rPr lang="en-AU" sz="2400" dirty="0">
                <a:solidFill>
                  <a:schemeClr val="bg1"/>
                </a:solidFill>
                <a:latin typeface="Arial" pitchFamily="34" charset="0"/>
                <a:cs typeface="Arial" pitchFamily="34" charset="0"/>
              </a:rPr>
              <a:t>Set up the </a:t>
            </a:r>
            <a:r>
              <a:rPr lang="en-AU" sz="2400" b="1" u="sng" dirty="0">
                <a:solidFill>
                  <a:schemeClr val="bg1"/>
                </a:solidFill>
                <a:latin typeface="Arial" pitchFamily="34" charset="0"/>
                <a:cs typeface="Arial" pitchFamily="34" charset="0"/>
              </a:rPr>
              <a:t>first</a:t>
            </a:r>
            <a:r>
              <a:rPr lang="en-AU" sz="2400" dirty="0">
                <a:solidFill>
                  <a:schemeClr val="bg1"/>
                </a:solidFill>
                <a:latin typeface="Arial" pitchFamily="34" charset="0"/>
                <a:cs typeface="Arial" pitchFamily="34" charset="0"/>
              </a:rPr>
              <a:t> page of every lesson like this and rule a column line for every page after the first page that is used during the lesson.</a:t>
            </a:r>
          </a:p>
          <a:p>
            <a:pPr>
              <a:buFont typeface="Arial" pitchFamily="34" charset="0"/>
              <a:buChar char="•"/>
            </a:pPr>
            <a:endParaRPr lang="en-AU" sz="2100" dirty="0"/>
          </a:p>
          <a:p>
            <a:pPr>
              <a:buFont typeface="Arial" pitchFamily="34" charset="0"/>
              <a:buChar char="•"/>
            </a:pPr>
            <a:endParaRPr lang="en-AU" sz="2100" dirty="0"/>
          </a:p>
        </p:txBody>
      </p:sp>
      <p:grpSp>
        <p:nvGrpSpPr>
          <p:cNvPr id="8" name="Group 7"/>
          <p:cNvGrpSpPr/>
          <p:nvPr/>
        </p:nvGrpSpPr>
        <p:grpSpPr>
          <a:xfrm>
            <a:off x="720723" y="2584410"/>
            <a:ext cx="7606850" cy="4506440"/>
            <a:chOff x="385240" y="2276872"/>
            <a:chExt cx="8629994" cy="5112568"/>
          </a:xfrm>
        </p:grpSpPr>
        <p:grpSp>
          <p:nvGrpSpPr>
            <p:cNvPr id="9" name="Group 8"/>
            <p:cNvGrpSpPr/>
            <p:nvPr/>
          </p:nvGrpSpPr>
          <p:grpSpPr>
            <a:xfrm>
              <a:off x="385240" y="2276872"/>
              <a:ext cx="8629994" cy="5112568"/>
              <a:chOff x="385240" y="2276872"/>
              <a:chExt cx="8629994" cy="5112568"/>
            </a:xfrm>
          </p:grpSpPr>
          <p:grpSp>
            <p:nvGrpSpPr>
              <p:cNvPr id="11" name="Group 10"/>
              <p:cNvGrpSpPr/>
              <p:nvPr/>
            </p:nvGrpSpPr>
            <p:grpSpPr>
              <a:xfrm>
                <a:off x="971600" y="2276872"/>
                <a:ext cx="6984776" cy="5112568"/>
                <a:chOff x="971600" y="2276872"/>
                <a:chExt cx="6984776" cy="5112568"/>
              </a:xfrm>
            </p:grpSpPr>
            <p:cxnSp>
              <p:nvCxnSpPr>
                <p:cNvPr id="16" name="Straight Connector 15"/>
                <p:cNvCxnSpPr/>
                <p:nvPr/>
              </p:nvCxnSpPr>
              <p:spPr>
                <a:xfrm flipV="1">
                  <a:off x="971600" y="2276872"/>
                  <a:ext cx="0" cy="5112568"/>
                </a:xfrm>
                <a:prstGeom prst="line">
                  <a:avLst/>
                </a:prstGeom>
                <a:ln w="25400">
                  <a:no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971600" y="2276872"/>
                  <a:ext cx="6984776" cy="0"/>
                </a:xfrm>
                <a:prstGeom prst="line">
                  <a:avLst/>
                </a:prstGeom>
                <a:ln w="25400">
                  <a:no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7956376" y="2276872"/>
                  <a:ext cx="0" cy="5112568"/>
                </a:xfrm>
                <a:prstGeom prst="line">
                  <a:avLst/>
                </a:prstGeom>
                <a:ln w="25400">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156176" y="2276873"/>
                  <a:ext cx="0" cy="2366627"/>
                </a:xfrm>
                <a:prstGeom prst="line">
                  <a:avLst/>
                </a:prstGeom>
                <a:ln w="25400">
                  <a:no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145438" y="4643500"/>
                  <a:ext cx="1800200" cy="0"/>
                </a:xfrm>
                <a:prstGeom prst="line">
                  <a:avLst/>
                </a:prstGeom>
                <a:ln w="25400">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971600" y="3328551"/>
                  <a:ext cx="5184576" cy="0"/>
                </a:xfrm>
                <a:prstGeom prst="line">
                  <a:avLst/>
                </a:prstGeom>
                <a:ln w="25400">
                  <a:no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385240" y="2589178"/>
                <a:ext cx="8629994" cy="3991480"/>
                <a:chOff x="385240" y="1653074"/>
                <a:chExt cx="8629994" cy="3991480"/>
              </a:xfrm>
            </p:grpSpPr>
            <p:sp>
              <p:nvSpPr>
                <p:cNvPr id="13" name="TextBox 12"/>
                <p:cNvSpPr txBox="1"/>
                <p:nvPr/>
              </p:nvSpPr>
              <p:spPr>
                <a:xfrm>
                  <a:off x="385240" y="1671047"/>
                  <a:ext cx="6034328" cy="1361776"/>
                </a:xfrm>
                <a:prstGeom prst="rect">
                  <a:avLst/>
                </a:prstGeom>
                <a:noFill/>
                <a:ln>
                  <a:noFill/>
                </a:ln>
              </p:spPr>
              <p:txBody>
                <a:bodyPr wrap="square" rtlCol="0">
                  <a:spAutoFit/>
                </a:bodyPr>
                <a:lstStyle/>
                <a:p>
                  <a:r>
                    <a:rPr lang="en-AU" sz="2400" b="1" u="sng" dirty="0"/>
                    <a:t>Focus:</a:t>
                  </a:r>
                  <a:r>
                    <a:rPr lang="en-AU" sz="2400" dirty="0"/>
                    <a:t> State the Chapter Number, Title and the page numbers.                           (3 lines).  </a:t>
                  </a:r>
                </a:p>
              </p:txBody>
            </p:sp>
            <p:sp>
              <p:nvSpPr>
                <p:cNvPr id="14" name="TextBox 13"/>
                <p:cNvSpPr txBox="1"/>
                <p:nvPr/>
              </p:nvSpPr>
              <p:spPr>
                <a:xfrm>
                  <a:off x="385240" y="3444762"/>
                  <a:ext cx="6005158" cy="2199792"/>
                </a:xfrm>
                <a:prstGeom prst="rect">
                  <a:avLst/>
                </a:prstGeom>
                <a:noFill/>
                <a:ln>
                  <a:noFill/>
                </a:ln>
              </p:spPr>
              <p:txBody>
                <a:bodyPr wrap="square" rtlCol="0">
                  <a:spAutoFit/>
                </a:bodyPr>
                <a:lstStyle/>
                <a:p>
                  <a:r>
                    <a:rPr lang="en-AU" sz="2400" b="1" u="sng" dirty="0"/>
                    <a:t>Context:</a:t>
                  </a:r>
                  <a:r>
                    <a:rPr lang="en-AU" sz="2400" dirty="0"/>
                    <a:t> During the lesson write in this section what this topic relates to in the ‘real’ world. How is this content used to better society?                             (5 lines)</a:t>
                  </a:r>
                </a:p>
              </p:txBody>
            </p:sp>
            <p:sp>
              <p:nvSpPr>
                <p:cNvPr id="15" name="TextBox 14"/>
                <p:cNvSpPr txBox="1"/>
                <p:nvPr/>
              </p:nvSpPr>
              <p:spPr>
                <a:xfrm>
                  <a:off x="6427264" y="1653074"/>
                  <a:ext cx="2587970" cy="3456817"/>
                </a:xfrm>
                <a:prstGeom prst="rect">
                  <a:avLst/>
                </a:prstGeom>
                <a:noFill/>
                <a:ln>
                  <a:noFill/>
                </a:ln>
              </p:spPr>
              <p:txBody>
                <a:bodyPr wrap="square" rtlCol="0">
                  <a:spAutoFit/>
                </a:bodyPr>
                <a:lstStyle/>
                <a:p>
                  <a:r>
                    <a:rPr lang="en-AU" sz="2400" b="1" u="sng" dirty="0"/>
                    <a:t>Keywords:</a:t>
                  </a:r>
                  <a:r>
                    <a:rPr lang="en-AU" sz="2400" dirty="0"/>
                    <a:t> During the lesson write out your own keywords used during the lesson.                              (8 lines)</a:t>
                  </a:r>
                </a:p>
              </p:txBody>
            </p:sp>
          </p:grpSp>
        </p:grpSp>
        <p:cxnSp>
          <p:nvCxnSpPr>
            <p:cNvPr id="10" name="Straight Connector 9"/>
            <p:cNvCxnSpPr/>
            <p:nvPr/>
          </p:nvCxnSpPr>
          <p:spPr>
            <a:xfrm flipH="1">
              <a:off x="971600" y="4643500"/>
              <a:ext cx="5184576" cy="0"/>
            </a:xfrm>
            <a:prstGeom prst="line">
              <a:avLst/>
            </a:prstGeom>
            <a:ln w="25400">
              <a:no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p:nvCxnSpPr>
        <p:spPr>
          <a:xfrm flipV="1">
            <a:off x="683568" y="2859691"/>
            <a:ext cx="0" cy="45064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682648" y="2859691"/>
            <a:ext cx="777778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8460432" y="2859691"/>
            <a:ext cx="0" cy="45064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6030176" y="2859692"/>
            <a:ext cx="0" cy="35216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683568" y="4293096"/>
            <a:ext cx="534660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83568" y="6381328"/>
            <a:ext cx="77768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34356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1700808"/>
            <a:ext cx="6600451" cy="2262781"/>
          </a:xfrm>
        </p:spPr>
        <p:txBody>
          <a:bodyPr>
            <a:noAutofit/>
          </a:bodyPr>
          <a:lstStyle/>
          <a:p>
            <a:r>
              <a:rPr lang="en-AU" sz="6000" dirty="0"/>
              <a:t>Einstein’s Special Relativity</a:t>
            </a:r>
          </a:p>
        </p:txBody>
      </p:sp>
      <p:sp>
        <p:nvSpPr>
          <p:cNvPr id="3" name="Subtitle 2"/>
          <p:cNvSpPr>
            <a:spLocks noGrp="1"/>
          </p:cNvSpPr>
          <p:nvPr>
            <p:ph type="subTitle" idx="1"/>
          </p:nvPr>
        </p:nvSpPr>
        <p:spPr>
          <a:xfrm>
            <a:off x="4788024" y="4581128"/>
            <a:ext cx="3997799" cy="1037760"/>
          </a:xfrm>
        </p:spPr>
        <p:txBody>
          <a:bodyPr>
            <a:noAutofit/>
          </a:bodyPr>
          <a:lstStyle/>
          <a:p>
            <a:r>
              <a:rPr lang="en-AU" sz="4000" dirty="0"/>
              <a:t>Chapter 6.4 Pages 178 - 190</a:t>
            </a:r>
          </a:p>
        </p:txBody>
      </p:sp>
    </p:spTree>
    <p:extLst>
      <p:ext uri="{BB962C8B-B14F-4D97-AF65-F5344CB8AC3E}">
        <p14:creationId xmlns:p14="http://schemas.microsoft.com/office/powerpoint/2010/main" val="402128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p:cNvSpPr>
          <p:nvPr>
            <p:ph type="title"/>
          </p:nvPr>
        </p:nvSpPr>
        <p:spPr>
          <a:xfrm>
            <a:off x="1403648" y="620688"/>
            <a:ext cx="6400800" cy="1143000"/>
          </a:xfrm>
        </p:spPr>
        <p:txBody>
          <a:bodyPr>
            <a:normAutofit/>
          </a:bodyPr>
          <a:lstStyle/>
          <a:p>
            <a:r>
              <a:rPr lang="en-AU" sz="4000" b="1" dirty="0"/>
              <a:t>Time Considerations</a:t>
            </a:r>
          </a:p>
        </p:txBody>
      </p:sp>
      <p:sp>
        <p:nvSpPr>
          <p:cNvPr id="15363" name="Espace réservé du contenu 2"/>
          <p:cNvSpPr>
            <a:spLocks noGrp="1"/>
          </p:cNvSpPr>
          <p:nvPr>
            <p:ph idx="1"/>
          </p:nvPr>
        </p:nvSpPr>
        <p:spPr>
          <a:xfrm>
            <a:off x="1619672" y="1571612"/>
            <a:ext cx="7310046" cy="5286388"/>
          </a:xfrm>
        </p:spPr>
        <p:txBody>
          <a:bodyPr>
            <a:normAutofit/>
          </a:bodyPr>
          <a:lstStyle/>
          <a:p>
            <a:pPr>
              <a:buNone/>
            </a:pPr>
            <a:r>
              <a:rPr lang="en-AU" sz="2800" dirty="0">
                <a:solidFill>
                  <a:schemeClr val="tx1"/>
                </a:solidFill>
              </a:rPr>
              <a:t>The travelling through space and travelling through time are interrelated. In a sense, the faster we travel through space, the less we travel through time. </a:t>
            </a:r>
          </a:p>
          <a:p>
            <a:pPr>
              <a:buNone/>
            </a:pPr>
            <a:endParaRPr lang="en-AU" sz="2800" dirty="0">
              <a:solidFill>
                <a:schemeClr val="tx1"/>
              </a:solidFill>
            </a:endParaRPr>
          </a:p>
          <a:p>
            <a:pPr>
              <a:buNone/>
            </a:pPr>
            <a:r>
              <a:rPr lang="en-AU" sz="2800" dirty="0">
                <a:solidFill>
                  <a:schemeClr val="tx1"/>
                </a:solidFill>
              </a:rPr>
              <a:t>It is as though we move through what Einstein called </a:t>
            </a:r>
            <a:r>
              <a:rPr lang="en-AU" sz="2800" i="1" dirty="0" err="1">
                <a:solidFill>
                  <a:schemeClr val="tx1"/>
                </a:solidFill>
              </a:rPr>
              <a:t>spacetime</a:t>
            </a:r>
            <a:r>
              <a:rPr lang="en-AU" sz="2800" i="1" dirty="0">
                <a:solidFill>
                  <a:schemeClr val="tx1"/>
                </a:solidFill>
              </a:rPr>
              <a:t> at a constant rate, but the amount of </a:t>
            </a:r>
            <a:r>
              <a:rPr lang="en-AU" sz="2800" dirty="0">
                <a:solidFill>
                  <a:schemeClr val="tx1"/>
                </a:solidFill>
              </a:rPr>
              <a:t>space and the amount of time depend on who measures them.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p:cNvSpPr>
          <p:nvPr>
            <p:ph type="title"/>
          </p:nvPr>
        </p:nvSpPr>
        <p:spPr>
          <a:xfrm>
            <a:off x="1320013" y="620688"/>
            <a:ext cx="7355682" cy="1143000"/>
          </a:xfrm>
        </p:spPr>
        <p:txBody>
          <a:bodyPr>
            <a:noAutofit/>
          </a:bodyPr>
          <a:lstStyle/>
          <a:p>
            <a:r>
              <a:rPr lang="en-AU" sz="4000" b="1" dirty="0">
                <a:solidFill>
                  <a:schemeClr val="tx1"/>
                </a:solidFill>
              </a:rPr>
              <a:t>Einstein’s Theory of Relativity</a:t>
            </a:r>
          </a:p>
        </p:txBody>
      </p:sp>
      <p:sp>
        <p:nvSpPr>
          <p:cNvPr id="15363" name="Espace réservé du contenu 2"/>
          <p:cNvSpPr>
            <a:spLocks noGrp="1"/>
          </p:cNvSpPr>
          <p:nvPr>
            <p:ph idx="1"/>
          </p:nvPr>
        </p:nvSpPr>
        <p:spPr>
          <a:xfrm>
            <a:off x="1320013" y="1628800"/>
            <a:ext cx="7823987" cy="5040560"/>
          </a:xfrm>
        </p:spPr>
        <p:txBody>
          <a:bodyPr>
            <a:normAutofit/>
          </a:bodyPr>
          <a:lstStyle/>
          <a:p>
            <a:pPr>
              <a:buNone/>
            </a:pPr>
            <a:r>
              <a:rPr lang="en-AU" sz="2800" dirty="0">
                <a:solidFill>
                  <a:schemeClr val="tx1"/>
                </a:solidFill>
              </a:rPr>
              <a:t>Need to consider;</a:t>
            </a:r>
          </a:p>
          <a:p>
            <a:pPr marL="625475" indent="-446088"/>
            <a:r>
              <a:rPr lang="en-AU" sz="2800" dirty="0">
                <a:solidFill>
                  <a:schemeClr val="tx1"/>
                </a:solidFill>
              </a:rPr>
              <a:t>Speed and Newtons Laws</a:t>
            </a:r>
          </a:p>
          <a:p>
            <a:pPr marL="625475" indent="-446088"/>
            <a:r>
              <a:rPr lang="en-AU" sz="2800" dirty="0">
                <a:solidFill>
                  <a:schemeClr val="tx1"/>
                </a:solidFill>
              </a:rPr>
              <a:t>Frame of Reference</a:t>
            </a:r>
          </a:p>
          <a:p>
            <a:pPr marL="625475" indent="-446088"/>
            <a:r>
              <a:rPr lang="en-AU" sz="2800" dirty="0">
                <a:solidFill>
                  <a:schemeClr val="tx1"/>
                </a:solidFill>
              </a:rPr>
              <a:t>Galileo’s Principle of Relativity</a:t>
            </a:r>
          </a:p>
          <a:p>
            <a:pPr marL="625475" indent="-446088"/>
            <a:r>
              <a:rPr lang="en-AU" sz="2800" dirty="0">
                <a:solidFill>
                  <a:schemeClr val="tx1"/>
                </a:solidFill>
              </a:rPr>
              <a:t>The Speed of Light as a constant</a:t>
            </a:r>
          </a:p>
          <a:p>
            <a:pPr marL="625475" indent="-446088"/>
            <a:r>
              <a:rPr lang="en-AU" sz="2800" dirty="0">
                <a:solidFill>
                  <a:schemeClr val="tx1"/>
                </a:solidFill>
              </a:rPr>
              <a:t>Maxwell’s Conundrum </a:t>
            </a:r>
          </a:p>
          <a:p>
            <a:pPr marL="625475" indent="-446088"/>
            <a:r>
              <a:rPr lang="en-AU" sz="2800" dirty="0">
                <a:solidFill>
                  <a:schemeClr val="tx1"/>
                </a:solidFill>
              </a:rPr>
              <a:t>Time Restraints/Considerations (Dilation)</a:t>
            </a:r>
          </a:p>
          <a:p>
            <a:pPr marL="625475" indent="-446088"/>
            <a:r>
              <a:rPr lang="en-AU" sz="2800" dirty="0">
                <a:solidFill>
                  <a:schemeClr val="tx1"/>
                </a:solidFill>
              </a:rPr>
              <a:t>Einstein's Theory of Special Relativity</a:t>
            </a:r>
          </a:p>
          <a:p>
            <a:endParaRPr lang="en-AU" sz="2800" dirty="0">
              <a:solidFill>
                <a:schemeClr val="tx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620688"/>
            <a:ext cx="6589199" cy="1280890"/>
          </a:xfrm>
        </p:spPr>
        <p:txBody>
          <a:bodyPr>
            <a:normAutofit/>
          </a:bodyPr>
          <a:lstStyle/>
          <a:p>
            <a:r>
              <a:rPr lang="en-AU" sz="4000" b="1" dirty="0"/>
              <a:t>Two Postulates</a:t>
            </a:r>
          </a:p>
        </p:txBody>
      </p:sp>
      <p:sp>
        <p:nvSpPr>
          <p:cNvPr id="3" name="Content Placeholder 2"/>
          <p:cNvSpPr>
            <a:spLocks noGrp="1"/>
          </p:cNvSpPr>
          <p:nvPr>
            <p:ph idx="1"/>
          </p:nvPr>
        </p:nvSpPr>
        <p:spPr>
          <a:xfrm>
            <a:off x="1691680" y="1428736"/>
            <a:ext cx="7309476" cy="5286412"/>
          </a:xfrm>
        </p:spPr>
        <p:txBody>
          <a:bodyPr>
            <a:noAutofit/>
          </a:bodyPr>
          <a:lstStyle/>
          <a:p>
            <a:pPr>
              <a:buNone/>
            </a:pPr>
            <a:r>
              <a:rPr lang="en-AU" sz="2600" dirty="0">
                <a:solidFill>
                  <a:schemeClr val="tx1"/>
                </a:solidFill>
              </a:rPr>
              <a:t>Consider there is no absolute frame of reference in the Universe, hence;</a:t>
            </a:r>
          </a:p>
          <a:p>
            <a:pPr>
              <a:buNone/>
            </a:pPr>
            <a:endParaRPr lang="en-AU" sz="2600" dirty="0">
              <a:solidFill>
                <a:schemeClr val="tx1"/>
              </a:solidFill>
            </a:endParaRPr>
          </a:p>
          <a:p>
            <a:r>
              <a:rPr lang="en-AU" sz="2600" b="1" u="sng" dirty="0">
                <a:solidFill>
                  <a:schemeClr val="tx1"/>
                </a:solidFill>
              </a:rPr>
              <a:t>First postulate</a:t>
            </a:r>
            <a:r>
              <a:rPr lang="en-AU" sz="2600" dirty="0">
                <a:solidFill>
                  <a:schemeClr val="tx1"/>
                </a:solidFill>
              </a:rPr>
              <a:t> – the laws of Physics are the same in all frames of reference.</a:t>
            </a:r>
          </a:p>
          <a:p>
            <a:pPr marL="0" indent="0">
              <a:buNone/>
            </a:pPr>
            <a:r>
              <a:rPr lang="en-AU" sz="2600" dirty="0">
                <a:solidFill>
                  <a:schemeClr val="tx1"/>
                </a:solidFill>
              </a:rPr>
              <a:t> </a:t>
            </a:r>
          </a:p>
          <a:p>
            <a:r>
              <a:rPr lang="en-AU" sz="2600" b="1" u="sng" dirty="0">
                <a:solidFill>
                  <a:schemeClr val="tx1"/>
                </a:solidFill>
              </a:rPr>
              <a:t>Second postulate</a:t>
            </a:r>
            <a:r>
              <a:rPr lang="en-AU" sz="2600" dirty="0">
                <a:solidFill>
                  <a:schemeClr val="tx1"/>
                </a:solidFill>
              </a:rPr>
              <a:t> – the speed of light is the same in all inertial frames of reference regardless on the relative motion of the source or the observer. </a:t>
            </a:r>
          </a:p>
          <a:p>
            <a:pPr>
              <a:buNone/>
            </a:pPr>
            <a:r>
              <a:rPr lang="en-AU" sz="2600" dirty="0">
                <a:solidFill>
                  <a:schemeClr val="tx1"/>
                </a:solidFill>
              </a:rPr>
              <a:t>	</a:t>
            </a:r>
          </a:p>
        </p:txBody>
      </p:sp>
    </p:spTree>
    <p:extLst>
      <p:ext uri="{BB962C8B-B14F-4D97-AF65-F5344CB8AC3E}">
        <p14:creationId xmlns:p14="http://schemas.microsoft.com/office/powerpoint/2010/main" val="11969017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620688"/>
            <a:ext cx="6589199" cy="1280890"/>
          </a:xfrm>
        </p:spPr>
        <p:txBody>
          <a:bodyPr>
            <a:normAutofit/>
          </a:bodyPr>
          <a:lstStyle/>
          <a:p>
            <a:r>
              <a:rPr lang="en-AU" sz="4000" b="1" dirty="0"/>
              <a:t>First Postulate</a:t>
            </a:r>
          </a:p>
        </p:txBody>
      </p:sp>
      <p:sp>
        <p:nvSpPr>
          <p:cNvPr id="3" name="Content Placeholder 2"/>
          <p:cNvSpPr>
            <a:spLocks noGrp="1"/>
          </p:cNvSpPr>
          <p:nvPr>
            <p:ph idx="1"/>
          </p:nvPr>
        </p:nvSpPr>
        <p:spPr>
          <a:xfrm>
            <a:off x="1691680" y="1428736"/>
            <a:ext cx="7309476" cy="5286412"/>
          </a:xfrm>
        </p:spPr>
        <p:txBody>
          <a:bodyPr>
            <a:noAutofit/>
          </a:bodyPr>
          <a:lstStyle/>
          <a:p>
            <a:pPr marL="0" indent="0">
              <a:buNone/>
            </a:pPr>
            <a:r>
              <a:rPr lang="en-AU" sz="2700" dirty="0">
                <a:solidFill>
                  <a:schemeClr val="tx1"/>
                </a:solidFill>
              </a:rPr>
              <a:t>First postulate – the laws of Physics are the same in all inertial (non-accelerated) frames of reference.</a:t>
            </a:r>
          </a:p>
          <a:p>
            <a:pPr marL="0" indent="0">
              <a:buNone/>
            </a:pPr>
            <a:r>
              <a:rPr lang="en-AU" sz="2700" dirty="0">
                <a:solidFill>
                  <a:schemeClr val="tx1"/>
                </a:solidFill>
              </a:rPr>
              <a:t> </a:t>
            </a:r>
          </a:p>
          <a:p>
            <a:pPr marL="0" indent="0">
              <a:spcBef>
                <a:spcPts val="0"/>
              </a:spcBef>
              <a:buNone/>
            </a:pPr>
            <a:r>
              <a:rPr lang="en-AU" sz="2700" dirty="0">
                <a:solidFill>
                  <a:schemeClr val="tx1"/>
                </a:solidFill>
              </a:rPr>
              <a:t>The laws of physics </a:t>
            </a:r>
          </a:p>
          <a:p>
            <a:pPr marL="0" indent="0">
              <a:spcBef>
                <a:spcPts val="0"/>
              </a:spcBef>
              <a:buNone/>
            </a:pPr>
            <a:r>
              <a:rPr lang="en-AU" sz="2700" dirty="0">
                <a:solidFill>
                  <a:schemeClr val="tx1"/>
                </a:solidFill>
              </a:rPr>
              <a:t>are the same </a:t>
            </a:r>
          </a:p>
          <a:p>
            <a:pPr marL="0" indent="0">
              <a:spcBef>
                <a:spcPts val="0"/>
              </a:spcBef>
              <a:buNone/>
            </a:pPr>
            <a:r>
              <a:rPr lang="en-AU" sz="2700" dirty="0">
                <a:solidFill>
                  <a:schemeClr val="tx1"/>
                </a:solidFill>
              </a:rPr>
              <a:t>whether a particular</a:t>
            </a:r>
          </a:p>
          <a:p>
            <a:pPr marL="0" indent="0">
              <a:spcBef>
                <a:spcPts val="0"/>
              </a:spcBef>
              <a:buNone/>
            </a:pPr>
            <a:r>
              <a:rPr lang="en-AU" sz="2700" dirty="0">
                <a:solidFill>
                  <a:schemeClr val="tx1"/>
                </a:solidFill>
              </a:rPr>
              <a:t>frame of reference </a:t>
            </a:r>
          </a:p>
          <a:p>
            <a:pPr marL="0" indent="0">
              <a:spcBef>
                <a:spcPts val="0"/>
              </a:spcBef>
              <a:buNone/>
            </a:pPr>
            <a:r>
              <a:rPr lang="en-AU" sz="2700" dirty="0">
                <a:solidFill>
                  <a:schemeClr val="tx1"/>
                </a:solidFill>
              </a:rPr>
              <a:t>is stationary or in </a:t>
            </a:r>
          </a:p>
          <a:p>
            <a:pPr marL="0" indent="0">
              <a:spcBef>
                <a:spcPts val="0"/>
              </a:spcBef>
              <a:buNone/>
            </a:pPr>
            <a:r>
              <a:rPr lang="en-AU" sz="2700" dirty="0">
                <a:solidFill>
                  <a:schemeClr val="tx1"/>
                </a:solidFill>
              </a:rPr>
              <a:t>uniform relative </a:t>
            </a:r>
          </a:p>
          <a:p>
            <a:pPr marL="0" indent="0">
              <a:spcBef>
                <a:spcPts val="0"/>
              </a:spcBef>
              <a:buNone/>
            </a:pPr>
            <a:r>
              <a:rPr lang="en-AU" sz="2700" dirty="0">
                <a:solidFill>
                  <a:schemeClr val="tx1"/>
                </a:solidFill>
              </a:rPr>
              <a:t>motion to another.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9418" y="3573016"/>
            <a:ext cx="3717032" cy="3717032"/>
          </a:xfrm>
          <a:prstGeom prst="rect">
            <a:avLst/>
          </a:prstGeom>
        </p:spPr>
      </p:pic>
    </p:spTree>
    <p:extLst>
      <p:ext uri="{BB962C8B-B14F-4D97-AF65-F5344CB8AC3E}">
        <p14:creationId xmlns:p14="http://schemas.microsoft.com/office/powerpoint/2010/main" val="5065368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620688"/>
            <a:ext cx="6589199" cy="1280890"/>
          </a:xfrm>
        </p:spPr>
        <p:txBody>
          <a:bodyPr>
            <a:normAutofit/>
          </a:bodyPr>
          <a:lstStyle/>
          <a:p>
            <a:r>
              <a:rPr lang="en-AU" sz="4000" b="1" dirty="0"/>
              <a:t>Second Postulate</a:t>
            </a:r>
          </a:p>
        </p:txBody>
      </p:sp>
      <p:sp>
        <p:nvSpPr>
          <p:cNvPr id="3" name="Content Placeholder 2"/>
          <p:cNvSpPr>
            <a:spLocks noGrp="1"/>
          </p:cNvSpPr>
          <p:nvPr>
            <p:ph idx="1"/>
          </p:nvPr>
        </p:nvSpPr>
        <p:spPr>
          <a:xfrm>
            <a:off x="1475656" y="1428736"/>
            <a:ext cx="7525500" cy="5286412"/>
          </a:xfrm>
        </p:spPr>
        <p:txBody>
          <a:bodyPr>
            <a:noAutofit/>
          </a:bodyPr>
          <a:lstStyle/>
          <a:p>
            <a:pPr marL="0" indent="0">
              <a:buNone/>
            </a:pPr>
            <a:r>
              <a:rPr lang="en-AU" sz="2600" dirty="0">
                <a:solidFill>
                  <a:schemeClr val="tx1"/>
                </a:solidFill>
              </a:rPr>
              <a:t>Second postulate – the speed of light is the same in all inertial frames of reference. Its value, c, is the same for all observers and does not depend on the relative motion of the source or the observer.</a:t>
            </a:r>
          </a:p>
          <a:p>
            <a:pPr marL="0" indent="0">
              <a:buNone/>
            </a:pPr>
            <a:r>
              <a:rPr lang="en-AU" sz="2600" dirty="0">
                <a:solidFill>
                  <a:schemeClr val="tx1"/>
                </a:solidFill>
              </a:rPr>
              <a:t> </a:t>
            </a:r>
          </a:p>
          <a:p>
            <a:pPr marL="0" indent="0">
              <a:spcBef>
                <a:spcPts val="0"/>
              </a:spcBef>
              <a:buNone/>
            </a:pPr>
            <a:r>
              <a:rPr lang="en-AU" sz="2600" dirty="0">
                <a:solidFill>
                  <a:schemeClr val="tx1"/>
                </a:solidFill>
              </a:rPr>
              <a:t>The speed of light is </a:t>
            </a:r>
          </a:p>
          <a:p>
            <a:pPr marL="0" indent="0">
              <a:spcBef>
                <a:spcPts val="0"/>
              </a:spcBef>
              <a:buNone/>
            </a:pPr>
            <a:r>
              <a:rPr lang="en-AU" sz="2600" dirty="0">
                <a:solidFill>
                  <a:schemeClr val="tx1"/>
                </a:solidFill>
              </a:rPr>
              <a:t>always the same to an </a:t>
            </a:r>
          </a:p>
          <a:p>
            <a:pPr marL="0" indent="0">
              <a:spcBef>
                <a:spcPts val="0"/>
              </a:spcBef>
              <a:buNone/>
            </a:pPr>
            <a:r>
              <a:rPr lang="en-AU" sz="2600" dirty="0">
                <a:solidFill>
                  <a:schemeClr val="tx1"/>
                </a:solidFill>
              </a:rPr>
              <a:t>observer, regardless </a:t>
            </a:r>
          </a:p>
          <a:p>
            <a:pPr marL="0" indent="0">
              <a:spcBef>
                <a:spcPts val="0"/>
              </a:spcBef>
              <a:buNone/>
            </a:pPr>
            <a:r>
              <a:rPr lang="en-AU" sz="2600" dirty="0">
                <a:solidFill>
                  <a:schemeClr val="tx1"/>
                </a:solidFill>
              </a:rPr>
              <a:t>of any movement </a:t>
            </a:r>
          </a:p>
          <a:p>
            <a:pPr marL="0" indent="0">
              <a:spcBef>
                <a:spcPts val="0"/>
              </a:spcBef>
              <a:buNone/>
            </a:pPr>
            <a:r>
              <a:rPr lang="en-AU" sz="2600" dirty="0">
                <a:solidFill>
                  <a:schemeClr val="tx1"/>
                </a:solidFill>
              </a:rPr>
              <a:t>towards or away </a:t>
            </a:r>
          </a:p>
          <a:p>
            <a:pPr marL="0" indent="0">
              <a:spcBef>
                <a:spcPts val="0"/>
              </a:spcBef>
              <a:buNone/>
            </a:pPr>
            <a:r>
              <a:rPr lang="en-AU" sz="2600" dirty="0">
                <a:solidFill>
                  <a:schemeClr val="tx1"/>
                </a:solidFill>
              </a:rPr>
              <a:t>from the light source.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8097" y="4005064"/>
            <a:ext cx="3797075" cy="2847806"/>
          </a:xfrm>
          <a:prstGeom prst="rect">
            <a:avLst/>
          </a:prstGeom>
        </p:spPr>
      </p:pic>
    </p:spTree>
    <p:extLst>
      <p:ext uri="{BB962C8B-B14F-4D97-AF65-F5344CB8AC3E}">
        <p14:creationId xmlns:p14="http://schemas.microsoft.com/office/powerpoint/2010/main" val="19978978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re 1"/>
          <p:cNvSpPr>
            <a:spLocks noGrp="1"/>
          </p:cNvSpPr>
          <p:nvPr>
            <p:ph type="title"/>
          </p:nvPr>
        </p:nvSpPr>
        <p:spPr>
          <a:xfrm>
            <a:off x="1403648" y="620688"/>
            <a:ext cx="7488832" cy="1143000"/>
          </a:xfrm>
        </p:spPr>
        <p:txBody>
          <a:bodyPr>
            <a:noAutofit/>
          </a:bodyPr>
          <a:lstStyle/>
          <a:p>
            <a:r>
              <a:rPr lang="en-AU" sz="4000" b="1" dirty="0">
                <a:solidFill>
                  <a:schemeClr val="tx1"/>
                </a:solidFill>
              </a:rPr>
              <a:t>Einstein’s Special Theory of Relativity Outcomes</a:t>
            </a:r>
          </a:p>
        </p:txBody>
      </p:sp>
      <p:sp>
        <p:nvSpPr>
          <p:cNvPr id="6" name="Espace réservé du contenu 2"/>
          <p:cNvSpPr>
            <a:spLocks noGrp="1"/>
          </p:cNvSpPr>
          <p:nvPr>
            <p:ph idx="1"/>
          </p:nvPr>
        </p:nvSpPr>
        <p:spPr>
          <a:xfrm>
            <a:off x="857224" y="2132856"/>
            <a:ext cx="8286776" cy="4725144"/>
          </a:xfrm>
        </p:spPr>
        <p:txBody>
          <a:bodyPr/>
          <a:lstStyle/>
          <a:p>
            <a:pPr marL="1344613" indent="-360363"/>
            <a:r>
              <a:rPr lang="en-AU" sz="2800" b="1" dirty="0">
                <a:solidFill>
                  <a:schemeClr val="tx1"/>
                </a:solidFill>
              </a:rPr>
              <a:t>Time dilation</a:t>
            </a:r>
          </a:p>
          <a:p>
            <a:pPr marL="1344613" indent="-360363"/>
            <a:endParaRPr lang="en-AU" sz="2800" b="1" dirty="0">
              <a:solidFill>
                <a:schemeClr val="tx1"/>
              </a:solidFill>
            </a:endParaRPr>
          </a:p>
          <a:p>
            <a:pPr marL="1344613" indent="-360363"/>
            <a:r>
              <a:rPr lang="en-AU" sz="2800" b="1" dirty="0">
                <a:solidFill>
                  <a:schemeClr val="tx1"/>
                </a:solidFill>
              </a:rPr>
              <a:t>Length contraction</a:t>
            </a:r>
          </a:p>
          <a:p>
            <a:pPr marL="1344613" indent="-360363"/>
            <a:endParaRPr lang="en-AU" sz="2800" dirty="0">
              <a:solidFill>
                <a:schemeClr val="tx1"/>
              </a:solidFill>
            </a:endParaRPr>
          </a:p>
          <a:p>
            <a:pPr marL="1344613" indent="-360363"/>
            <a:r>
              <a:rPr lang="en-AU" sz="2800" b="1" dirty="0">
                <a:solidFill>
                  <a:schemeClr val="tx1"/>
                </a:solidFill>
              </a:rPr>
              <a:t>Relativistic momentum (next chapter)</a:t>
            </a:r>
            <a:endParaRPr lang="en-AU" sz="2800" dirty="0">
              <a:solidFill>
                <a:schemeClr val="tx1"/>
              </a:solidFill>
            </a:endParaRPr>
          </a:p>
        </p:txBody>
      </p:sp>
    </p:spTree>
    <p:extLst>
      <p:ext uri="{BB962C8B-B14F-4D97-AF65-F5344CB8AC3E}">
        <p14:creationId xmlns:p14="http://schemas.microsoft.com/office/powerpoint/2010/main" val="9528195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9" y="563934"/>
            <a:ext cx="7130752" cy="1280890"/>
          </a:xfrm>
        </p:spPr>
        <p:txBody>
          <a:bodyPr>
            <a:normAutofit/>
          </a:bodyPr>
          <a:lstStyle/>
          <a:p>
            <a:r>
              <a:rPr lang="en-AU" sz="4000" b="1" dirty="0">
                <a:solidFill>
                  <a:schemeClr val="tx1"/>
                </a:solidFill>
              </a:rPr>
              <a:t>Time Dilation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59632" y="1258277"/>
                <a:ext cx="7884368" cy="5385433"/>
              </a:xfrm>
            </p:spPr>
            <p:txBody>
              <a:bodyPr>
                <a:noAutofit/>
              </a:bodyPr>
              <a:lstStyle/>
              <a:p>
                <a:pPr>
                  <a:buNone/>
                </a:pPr>
                <a:r>
                  <a:rPr lang="en-AU" sz="2600" dirty="0">
                    <a:solidFill>
                      <a:schemeClr val="tx1"/>
                    </a:solidFill>
                  </a:rPr>
                  <a:t>Motion through space affects motion through time. </a:t>
                </a:r>
              </a:p>
              <a:p>
                <a:pPr marL="0" indent="0">
                  <a:buNone/>
                </a:pPr>
                <a:r>
                  <a:rPr lang="en-AU" sz="2000" dirty="0">
                    <a:solidFill>
                      <a:schemeClr val="accent1"/>
                    </a:solidFill>
                  </a:rPr>
                  <a:t>That is, the faster the motion through space, then the slower the motion through time becomes.</a:t>
                </a:r>
              </a:p>
              <a:p>
                <a:pPr>
                  <a:buNone/>
                </a:pPr>
                <a:r>
                  <a:rPr lang="en-AU" sz="2600" dirty="0">
                    <a:solidFill>
                      <a:schemeClr val="tx1"/>
                    </a:solidFill>
                  </a:rPr>
                  <a:t>Time Dilation is given by;</a:t>
                </a:r>
              </a:p>
              <a:p>
                <a:pPr>
                  <a:buNone/>
                </a:pPr>
                <a14:m>
                  <m:oMathPara xmlns:m="http://schemas.openxmlformats.org/officeDocument/2006/math">
                    <m:oMathParaPr>
                      <m:jc m:val="centerGroup"/>
                    </m:oMathParaPr>
                    <m:oMath xmlns:m="http://schemas.openxmlformats.org/officeDocument/2006/math">
                      <m:sSub>
                        <m:sSubPr>
                          <m:ctrlPr>
                            <a:rPr lang="en-AU" sz="2600" i="1" smtClean="0">
                              <a:solidFill>
                                <a:schemeClr val="tx1"/>
                              </a:solidFill>
                              <a:latin typeface="Cambria Math" panose="02040503050406030204" pitchFamily="18" charset="0"/>
                            </a:rPr>
                          </m:ctrlPr>
                        </m:sSubPr>
                        <m:e>
                          <m:r>
                            <a:rPr lang="en-AU" sz="2600" b="0" i="1" smtClean="0">
                              <a:solidFill>
                                <a:schemeClr val="tx1"/>
                              </a:solidFill>
                              <a:latin typeface="Cambria Math" panose="02040503050406030204" pitchFamily="18" charset="0"/>
                            </a:rPr>
                            <m:t>𝑡</m:t>
                          </m:r>
                        </m:e>
                        <m:sub>
                          <m:r>
                            <a:rPr lang="en-AU" sz="2600" b="0" i="1" smtClean="0">
                              <a:solidFill>
                                <a:schemeClr val="tx1"/>
                              </a:solidFill>
                              <a:latin typeface="Cambria Math" panose="02040503050406030204" pitchFamily="18" charset="0"/>
                            </a:rPr>
                            <m:t>𝑣</m:t>
                          </m:r>
                        </m:sub>
                      </m:sSub>
                      <m:r>
                        <a:rPr lang="en-AU" sz="2600" b="0" i="1" smtClean="0">
                          <a:solidFill>
                            <a:schemeClr val="tx1"/>
                          </a:solidFill>
                          <a:latin typeface="Cambria Math" panose="02040503050406030204" pitchFamily="18" charset="0"/>
                        </a:rPr>
                        <m:t>= </m:t>
                      </m:r>
                      <m:f>
                        <m:fPr>
                          <m:ctrlPr>
                            <a:rPr lang="en-AU" sz="2600" b="0" i="1" smtClean="0">
                              <a:solidFill>
                                <a:schemeClr val="tx1"/>
                              </a:solidFill>
                              <a:latin typeface="Cambria Math" panose="02040503050406030204" pitchFamily="18" charset="0"/>
                            </a:rPr>
                          </m:ctrlPr>
                        </m:fPr>
                        <m:num>
                          <m:sSub>
                            <m:sSubPr>
                              <m:ctrlPr>
                                <a:rPr lang="en-AU" sz="2600" b="0" i="1" smtClean="0">
                                  <a:solidFill>
                                    <a:schemeClr val="tx1"/>
                                  </a:solidFill>
                                  <a:latin typeface="Cambria Math" panose="02040503050406030204" pitchFamily="18" charset="0"/>
                                </a:rPr>
                              </m:ctrlPr>
                            </m:sSubPr>
                            <m:e>
                              <m:r>
                                <a:rPr lang="en-AU" sz="2600" b="0" i="1" smtClean="0">
                                  <a:solidFill>
                                    <a:schemeClr val="tx1"/>
                                  </a:solidFill>
                                  <a:latin typeface="Cambria Math" panose="02040503050406030204" pitchFamily="18" charset="0"/>
                                </a:rPr>
                                <m:t>𝑡</m:t>
                              </m:r>
                            </m:e>
                            <m:sub>
                              <m:r>
                                <a:rPr lang="en-AU" sz="2600" b="0" i="1" smtClean="0">
                                  <a:solidFill>
                                    <a:schemeClr val="tx1"/>
                                  </a:solidFill>
                                  <a:latin typeface="Cambria Math" panose="02040503050406030204" pitchFamily="18" charset="0"/>
                                </a:rPr>
                                <m:t>𝑜</m:t>
                              </m:r>
                            </m:sub>
                          </m:sSub>
                        </m:num>
                        <m:den>
                          <m:rad>
                            <m:radPr>
                              <m:degHide m:val="on"/>
                              <m:ctrlPr>
                                <a:rPr lang="en-AU" sz="2600" b="0" i="1" smtClean="0">
                                  <a:solidFill>
                                    <a:schemeClr val="tx1"/>
                                  </a:solidFill>
                                  <a:latin typeface="Cambria Math" panose="02040503050406030204" pitchFamily="18" charset="0"/>
                                </a:rPr>
                              </m:ctrlPr>
                            </m:radPr>
                            <m:deg/>
                            <m:e>
                              <m:r>
                                <a:rPr lang="en-AU" sz="2600" b="0" i="1" smtClean="0">
                                  <a:solidFill>
                                    <a:schemeClr val="tx1"/>
                                  </a:solidFill>
                                  <a:latin typeface="Cambria Math" panose="02040503050406030204" pitchFamily="18" charset="0"/>
                                </a:rPr>
                                <m:t>1 −</m:t>
                              </m:r>
                              <m:sSup>
                                <m:sSupPr>
                                  <m:ctrlPr>
                                    <a:rPr lang="en-AU" sz="2600" b="0" i="1" smtClean="0">
                                      <a:solidFill>
                                        <a:schemeClr val="tx1"/>
                                      </a:solidFill>
                                      <a:latin typeface="Cambria Math" panose="02040503050406030204" pitchFamily="18" charset="0"/>
                                    </a:rPr>
                                  </m:ctrlPr>
                                </m:sSupPr>
                                <m:e>
                                  <m:r>
                                    <a:rPr lang="en-AU" sz="2600" i="1">
                                      <a:solidFill>
                                        <a:schemeClr val="tx1"/>
                                      </a:solidFill>
                                      <a:latin typeface="Cambria Math" panose="02040503050406030204" pitchFamily="18" charset="0"/>
                                    </a:rPr>
                                    <m:t>(</m:t>
                                  </m:r>
                                  <m:f>
                                    <m:fPr>
                                      <m:ctrlPr>
                                        <a:rPr lang="en-AU" sz="2600" i="1">
                                          <a:solidFill>
                                            <a:schemeClr val="tx1"/>
                                          </a:solidFill>
                                          <a:latin typeface="Cambria Math" panose="02040503050406030204" pitchFamily="18" charset="0"/>
                                        </a:rPr>
                                      </m:ctrlPr>
                                    </m:fPr>
                                    <m:num>
                                      <m:r>
                                        <a:rPr lang="en-AU" sz="2600" i="1">
                                          <a:solidFill>
                                            <a:schemeClr val="tx1"/>
                                          </a:solidFill>
                                          <a:latin typeface="Cambria Math" panose="02040503050406030204" pitchFamily="18" charset="0"/>
                                        </a:rPr>
                                        <m:t>𝑣</m:t>
                                      </m:r>
                                    </m:num>
                                    <m:den>
                                      <m:r>
                                        <a:rPr lang="en-AU" sz="2600" i="1">
                                          <a:solidFill>
                                            <a:schemeClr val="tx1"/>
                                          </a:solidFill>
                                          <a:latin typeface="Cambria Math" panose="02040503050406030204" pitchFamily="18" charset="0"/>
                                        </a:rPr>
                                        <m:t>𝑐</m:t>
                                      </m:r>
                                    </m:den>
                                  </m:f>
                                  <m:r>
                                    <a:rPr lang="en-AU" sz="2600" i="1">
                                      <a:solidFill>
                                        <a:schemeClr val="tx1"/>
                                      </a:solidFill>
                                      <a:latin typeface="Cambria Math" panose="02040503050406030204" pitchFamily="18" charset="0"/>
                                    </a:rPr>
                                    <m:t>)</m:t>
                                  </m:r>
                                </m:e>
                                <m:sup>
                                  <m:r>
                                    <a:rPr lang="en-AU" sz="2600" b="0" i="1" smtClean="0">
                                      <a:solidFill>
                                        <a:schemeClr val="tx1"/>
                                      </a:solidFill>
                                      <a:latin typeface="Cambria Math" panose="02040503050406030204" pitchFamily="18" charset="0"/>
                                    </a:rPr>
                                    <m:t>2</m:t>
                                  </m:r>
                                </m:sup>
                              </m:sSup>
                            </m:e>
                          </m:rad>
                        </m:den>
                      </m:f>
                    </m:oMath>
                  </m:oMathPara>
                </a14:m>
                <a:endParaRPr lang="en-AU" sz="2600" dirty="0">
                  <a:solidFill>
                    <a:schemeClr val="tx1"/>
                  </a:solidFill>
                </a:endParaRPr>
              </a:p>
              <a:p>
                <a:pPr>
                  <a:spcBef>
                    <a:spcPts val="600"/>
                  </a:spcBef>
                  <a:buNone/>
                </a:pPr>
                <a:r>
                  <a:rPr lang="en-AU" sz="2600" dirty="0">
                    <a:solidFill>
                      <a:schemeClr val="tx1"/>
                    </a:solidFill>
                  </a:rPr>
                  <a:t>		</a:t>
                </a:r>
                <a:r>
                  <a:rPr lang="en-AU" sz="2600" dirty="0" err="1">
                    <a:solidFill>
                      <a:schemeClr val="tx1"/>
                    </a:solidFill>
                  </a:rPr>
                  <a:t>t</a:t>
                </a:r>
                <a:r>
                  <a:rPr lang="en-AU" sz="2600" baseline="-25000" dirty="0" err="1">
                    <a:solidFill>
                      <a:schemeClr val="tx1"/>
                    </a:solidFill>
                  </a:rPr>
                  <a:t>v</a:t>
                </a:r>
                <a:r>
                  <a:rPr lang="en-AU" sz="2600" dirty="0">
                    <a:solidFill>
                      <a:schemeClr val="tx1"/>
                    </a:solidFill>
                  </a:rPr>
                  <a:t> – time for the observer moving at speed v</a:t>
                </a:r>
              </a:p>
              <a:p>
                <a:pPr>
                  <a:spcBef>
                    <a:spcPts val="600"/>
                  </a:spcBef>
                  <a:buNone/>
                </a:pPr>
                <a:r>
                  <a:rPr lang="en-AU" sz="2600" dirty="0">
                    <a:solidFill>
                      <a:schemeClr val="tx1"/>
                    </a:solidFill>
                  </a:rPr>
                  <a:t>		t</a:t>
                </a:r>
                <a:r>
                  <a:rPr lang="en-AU" sz="2600" baseline="-25000" dirty="0">
                    <a:solidFill>
                      <a:schemeClr val="tx1"/>
                    </a:solidFill>
                  </a:rPr>
                  <a:t>0</a:t>
                </a:r>
                <a:r>
                  <a:rPr lang="en-AU" sz="2600" dirty="0">
                    <a:solidFill>
                      <a:schemeClr val="tx1"/>
                    </a:solidFill>
                  </a:rPr>
                  <a:t> – time for the “relative” stationary observer.</a:t>
                </a:r>
              </a:p>
              <a:p>
                <a:pPr>
                  <a:spcBef>
                    <a:spcPts val="600"/>
                  </a:spcBef>
                  <a:buNone/>
                </a:pPr>
                <a:r>
                  <a:rPr lang="en-AU" sz="2600" dirty="0">
                    <a:solidFill>
                      <a:schemeClr val="tx1"/>
                    </a:solidFill>
                  </a:rPr>
                  <a:t>		v – velocity of the moving observer.</a:t>
                </a:r>
              </a:p>
              <a:p>
                <a:pPr>
                  <a:spcBef>
                    <a:spcPts val="600"/>
                  </a:spcBef>
                  <a:buNone/>
                </a:pPr>
                <a:r>
                  <a:rPr lang="en-AU" sz="2600" dirty="0">
                    <a:solidFill>
                      <a:schemeClr val="tx1"/>
                    </a:solidFill>
                  </a:rPr>
                  <a:t>		c – speed of light (3.0 x 10</a:t>
                </a:r>
                <a:r>
                  <a:rPr lang="en-AU" sz="2600" baseline="30000" dirty="0">
                    <a:solidFill>
                      <a:schemeClr val="tx1"/>
                    </a:solidFill>
                  </a:rPr>
                  <a:t>8</a:t>
                </a:r>
                <a:r>
                  <a:rPr lang="en-AU" sz="2600" dirty="0">
                    <a:solidFill>
                      <a:schemeClr val="tx1"/>
                    </a:solidFill>
                  </a:rPr>
                  <a:t> m s</a:t>
                </a:r>
                <a:r>
                  <a:rPr lang="en-AU" sz="2600" baseline="30000" dirty="0">
                    <a:solidFill>
                      <a:schemeClr val="tx1"/>
                    </a:solidFill>
                  </a:rPr>
                  <a:t>-1</a:t>
                </a:r>
                <a:r>
                  <a:rPr lang="en-AU" sz="2600" dirty="0">
                    <a:solidFill>
                      <a:schemeClr val="tx1"/>
                    </a:solidFill>
                  </a:rPr>
                  <a:t>)</a:t>
                </a:r>
              </a:p>
              <a:p>
                <a:pPr>
                  <a:buNone/>
                </a:pPr>
                <a:r>
                  <a:rPr lang="en-AU" sz="2600" dirty="0">
                    <a:solidFill>
                      <a:schemeClr val="tx1"/>
                    </a:solidFill>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59632" y="1258277"/>
                <a:ext cx="7884368" cy="5385433"/>
              </a:xfrm>
              <a:blipFill rotWithShape="0">
                <a:blip r:embed="rId2"/>
                <a:stretch>
                  <a:fillRect l="-1392" t="-1018" r="-1083" b="-226"/>
                </a:stretch>
              </a:blipFill>
            </p:spPr>
            <p:txBody>
              <a:bodyPr/>
              <a:lstStyle/>
              <a:p>
                <a:r>
                  <a:rPr lang="en-AU">
                    <a:noFill/>
                  </a:rPr>
                  <a:t> </a:t>
                </a:r>
              </a:p>
            </p:txBody>
          </p:sp>
        </mc:Fallback>
      </mc:AlternateContent>
    </p:spTree>
    <p:extLst>
      <p:ext uri="{BB962C8B-B14F-4D97-AF65-F5344CB8AC3E}">
        <p14:creationId xmlns:p14="http://schemas.microsoft.com/office/powerpoint/2010/main" val="3853374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3648" y="1268760"/>
            <a:ext cx="7526069" cy="5446388"/>
          </a:xfrm>
        </p:spPr>
        <p:txBody>
          <a:bodyPr>
            <a:normAutofit lnSpcReduction="10000"/>
          </a:bodyPr>
          <a:lstStyle/>
          <a:p>
            <a:pPr>
              <a:buNone/>
            </a:pPr>
            <a:r>
              <a:rPr lang="en-AU" sz="2600" b="1" u="sng" dirty="0">
                <a:solidFill>
                  <a:schemeClr val="tx1"/>
                </a:solidFill>
              </a:rPr>
              <a:t>Example 6.4a:</a:t>
            </a:r>
            <a:r>
              <a:rPr lang="en-AU" sz="2600" dirty="0">
                <a:solidFill>
                  <a:schemeClr val="tx1"/>
                </a:solidFill>
              </a:rPr>
              <a:t> Einstein's ship is travelling to Alpha Centauri (4.2 light years away) from Earth. Einstein's twin Bertrand remains on Earth.</a:t>
            </a:r>
          </a:p>
          <a:p>
            <a:pPr marL="514350" indent="-514350">
              <a:buAutoNum type="alphaLcParenR"/>
            </a:pPr>
            <a:r>
              <a:rPr lang="en-AU" sz="2600" dirty="0">
                <a:solidFill>
                  <a:schemeClr val="tx1"/>
                </a:solidFill>
              </a:rPr>
              <a:t>If Einstein only travels at 0.98 the speed of light, how long would it take him to travel to Alpha Centauri and back to Earth again, as seen by Bertrand?</a:t>
            </a:r>
          </a:p>
          <a:p>
            <a:pPr marL="514350" indent="-514350">
              <a:buFont typeface="Wingdings 3" charset="2"/>
              <a:buAutoNum type="alphaLcParenR"/>
            </a:pPr>
            <a:r>
              <a:rPr lang="en-AU" sz="2400" dirty="0">
                <a:solidFill>
                  <a:schemeClr val="tx1"/>
                </a:solidFill>
              </a:rPr>
              <a:t>For Einstein, what appears to be the time taken to travel to Alpha Centauri and back to Earth again?</a:t>
            </a:r>
          </a:p>
          <a:p>
            <a:pPr marL="514350" indent="-514350">
              <a:buFont typeface="Wingdings 3" charset="2"/>
              <a:buAutoNum type="alphaLcParenR"/>
            </a:pPr>
            <a:r>
              <a:rPr lang="en-AU" sz="2400" dirty="0">
                <a:solidFill>
                  <a:schemeClr val="tx1"/>
                </a:solidFill>
              </a:rPr>
              <a:t>Einstein and Bertrand meet up again on Earth after Einstein’s trip to Alpha Centauri. Who is older and by how much?</a:t>
            </a:r>
          </a:p>
          <a:p>
            <a:pPr marL="514350" indent="-514350">
              <a:buAutoNum type="alphaLcParenR"/>
            </a:pPr>
            <a:endParaRPr lang="en-AU" sz="2600" dirty="0">
              <a:solidFill>
                <a:schemeClr val="tx1"/>
              </a:solidFill>
            </a:endParaRPr>
          </a:p>
          <a:p>
            <a:endParaRPr lang="en-AU" sz="2600" dirty="0">
              <a:solidFill>
                <a:schemeClr val="tx1"/>
              </a:solidFill>
            </a:endParaRPr>
          </a:p>
        </p:txBody>
      </p:sp>
      <p:sp>
        <p:nvSpPr>
          <p:cNvPr id="9" name="Title 1"/>
          <p:cNvSpPr txBox="1">
            <a:spLocks/>
          </p:cNvSpPr>
          <p:nvPr/>
        </p:nvSpPr>
        <p:spPr>
          <a:xfrm>
            <a:off x="1403649" y="563934"/>
            <a:ext cx="7130752"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4000" b="1" dirty="0">
                <a:solidFill>
                  <a:schemeClr val="tx1"/>
                </a:solidFill>
              </a:rPr>
              <a:t>Time Dilation</a:t>
            </a:r>
          </a:p>
        </p:txBody>
      </p:sp>
    </p:spTree>
    <p:extLst>
      <p:ext uri="{BB962C8B-B14F-4D97-AF65-F5344CB8AC3E}">
        <p14:creationId xmlns:p14="http://schemas.microsoft.com/office/powerpoint/2010/main" val="30803559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620688"/>
            <a:ext cx="6589199" cy="1280890"/>
          </a:xfrm>
        </p:spPr>
        <p:txBody>
          <a:bodyPr>
            <a:normAutofit/>
          </a:bodyPr>
          <a:lstStyle/>
          <a:p>
            <a:r>
              <a:rPr lang="en-AU" sz="4000" b="1" dirty="0"/>
              <a:t>Length Contraction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87624" y="1500174"/>
                <a:ext cx="7813532" cy="5357826"/>
              </a:xfrm>
            </p:spPr>
            <p:txBody>
              <a:bodyPr>
                <a:noAutofit/>
              </a:bodyPr>
              <a:lstStyle/>
              <a:p>
                <a:pPr marL="0" indent="0">
                  <a:buNone/>
                </a:pPr>
                <a:r>
                  <a:rPr lang="en-AU" sz="2600" dirty="0">
                    <a:solidFill>
                      <a:schemeClr val="tx1"/>
                    </a:solidFill>
                  </a:rPr>
                  <a:t>“Proper” length is the length measured in the observers frame of reference. As the relative speed between the observer and the object increases, then the objects length parallel to the direction of travel is seen to decrease. </a:t>
                </a:r>
              </a:p>
              <a:p>
                <a:pPr>
                  <a:buNone/>
                </a:pPr>
                <a:r>
                  <a:rPr lang="en-AU" sz="2600" dirty="0">
                    <a:solidFill>
                      <a:schemeClr val="tx1"/>
                    </a:solidFill>
                  </a:rPr>
                  <a:t>All other dimensions remain the same.</a:t>
                </a:r>
              </a:p>
              <a:p>
                <a:pPr>
                  <a:buNone/>
                </a:pPr>
                <a:r>
                  <a:rPr lang="en-AU" sz="2600" dirty="0">
                    <a:solidFill>
                      <a:schemeClr val="tx1"/>
                    </a:solidFill>
                  </a:rPr>
                  <a:t>Length Contraction:</a:t>
                </a:r>
              </a:p>
              <a:p>
                <a:pPr>
                  <a:buNone/>
                </a:pPr>
                <a14:m>
                  <m:oMathPara xmlns:m="http://schemas.openxmlformats.org/officeDocument/2006/math">
                    <m:oMathParaPr>
                      <m:jc m:val="centerGroup"/>
                    </m:oMathParaPr>
                    <m:oMath xmlns:m="http://schemas.openxmlformats.org/officeDocument/2006/math">
                      <m:sSub>
                        <m:sSubPr>
                          <m:ctrlPr>
                            <a:rPr lang="en-AU" sz="2600" i="1">
                              <a:solidFill>
                                <a:schemeClr val="tx1"/>
                              </a:solidFill>
                              <a:latin typeface="Cambria Math" panose="02040503050406030204" pitchFamily="18" charset="0"/>
                            </a:rPr>
                          </m:ctrlPr>
                        </m:sSubPr>
                        <m:e>
                          <m:r>
                            <a:rPr lang="en-AU" sz="2600" b="0" i="1" smtClean="0">
                              <a:solidFill>
                                <a:schemeClr val="tx1"/>
                              </a:solidFill>
                              <a:latin typeface="Cambria Math" panose="02040503050406030204" pitchFamily="18" charset="0"/>
                            </a:rPr>
                            <m:t>𝐿</m:t>
                          </m:r>
                        </m:e>
                        <m:sub>
                          <m:r>
                            <a:rPr lang="en-AU" sz="2600" i="1">
                              <a:solidFill>
                                <a:schemeClr val="tx1"/>
                              </a:solidFill>
                              <a:latin typeface="Cambria Math" panose="02040503050406030204" pitchFamily="18" charset="0"/>
                            </a:rPr>
                            <m:t>𝑣</m:t>
                          </m:r>
                        </m:sub>
                      </m:sSub>
                      <m:r>
                        <a:rPr lang="en-AU" sz="2600" i="1">
                          <a:solidFill>
                            <a:schemeClr val="tx1"/>
                          </a:solidFill>
                          <a:latin typeface="Cambria Math" panose="02040503050406030204" pitchFamily="18" charset="0"/>
                        </a:rPr>
                        <m:t>= </m:t>
                      </m:r>
                      <m:sSub>
                        <m:sSubPr>
                          <m:ctrlPr>
                            <a:rPr lang="en-AU" sz="2600" i="1" smtClean="0">
                              <a:solidFill>
                                <a:schemeClr val="tx1"/>
                              </a:solidFill>
                              <a:latin typeface="Cambria Math" panose="02040503050406030204" pitchFamily="18" charset="0"/>
                            </a:rPr>
                          </m:ctrlPr>
                        </m:sSubPr>
                        <m:e>
                          <m:r>
                            <a:rPr lang="en-AU" sz="2600" b="0" i="1" smtClean="0">
                              <a:solidFill>
                                <a:schemeClr val="tx1"/>
                              </a:solidFill>
                              <a:latin typeface="Cambria Math" panose="02040503050406030204" pitchFamily="18" charset="0"/>
                            </a:rPr>
                            <m:t>𝐿</m:t>
                          </m:r>
                        </m:e>
                        <m:sub>
                          <m:r>
                            <a:rPr lang="en-AU" sz="2600" b="0" i="1" smtClean="0">
                              <a:solidFill>
                                <a:schemeClr val="tx1"/>
                              </a:solidFill>
                              <a:latin typeface="Cambria Math" panose="02040503050406030204" pitchFamily="18" charset="0"/>
                            </a:rPr>
                            <m:t>𝑜</m:t>
                          </m:r>
                        </m:sub>
                      </m:sSub>
                      <m:rad>
                        <m:radPr>
                          <m:degHide m:val="on"/>
                          <m:ctrlPr>
                            <a:rPr lang="en-AU" sz="2600" i="1">
                              <a:solidFill>
                                <a:schemeClr val="tx1"/>
                              </a:solidFill>
                              <a:latin typeface="Cambria Math" panose="02040503050406030204" pitchFamily="18" charset="0"/>
                            </a:rPr>
                          </m:ctrlPr>
                        </m:radPr>
                        <m:deg/>
                        <m:e>
                          <m:r>
                            <a:rPr lang="en-AU" sz="2600" i="1">
                              <a:solidFill>
                                <a:schemeClr val="tx1"/>
                              </a:solidFill>
                              <a:latin typeface="Cambria Math" panose="02040503050406030204" pitchFamily="18" charset="0"/>
                            </a:rPr>
                            <m:t>1 −</m:t>
                          </m:r>
                          <m:sSup>
                            <m:sSupPr>
                              <m:ctrlPr>
                                <a:rPr lang="en-AU" sz="2600" i="1">
                                  <a:solidFill>
                                    <a:schemeClr val="tx1"/>
                                  </a:solidFill>
                                  <a:latin typeface="Cambria Math" panose="02040503050406030204" pitchFamily="18" charset="0"/>
                                </a:rPr>
                              </m:ctrlPr>
                            </m:sSupPr>
                            <m:e>
                              <m:r>
                                <a:rPr lang="en-AU" sz="2600" i="1">
                                  <a:solidFill>
                                    <a:schemeClr val="tx1"/>
                                  </a:solidFill>
                                  <a:latin typeface="Cambria Math" panose="02040503050406030204" pitchFamily="18" charset="0"/>
                                </a:rPr>
                                <m:t>(</m:t>
                              </m:r>
                              <m:f>
                                <m:fPr>
                                  <m:ctrlPr>
                                    <a:rPr lang="en-AU" sz="2600" i="1">
                                      <a:solidFill>
                                        <a:schemeClr val="tx1"/>
                                      </a:solidFill>
                                      <a:latin typeface="Cambria Math" panose="02040503050406030204" pitchFamily="18" charset="0"/>
                                    </a:rPr>
                                  </m:ctrlPr>
                                </m:fPr>
                                <m:num>
                                  <m:r>
                                    <a:rPr lang="en-AU" sz="2600" i="1">
                                      <a:solidFill>
                                        <a:schemeClr val="tx1"/>
                                      </a:solidFill>
                                      <a:latin typeface="Cambria Math" panose="02040503050406030204" pitchFamily="18" charset="0"/>
                                    </a:rPr>
                                    <m:t>𝑣</m:t>
                                  </m:r>
                                </m:num>
                                <m:den>
                                  <m:r>
                                    <a:rPr lang="en-AU" sz="2600" i="1">
                                      <a:solidFill>
                                        <a:schemeClr val="tx1"/>
                                      </a:solidFill>
                                      <a:latin typeface="Cambria Math" panose="02040503050406030204" pitchFamily="18" charset="0"/>
                                    </a:rPr>
                                    <m:t>𝑐</m:t>
                                  </m:r>
                                </m:den>
                              </m:f>
                              <m:r>
                                <a:rPr lang="en-AU" sz="2600" i="1">
                                  <a:solidFill>
                                    <a:schemeClr val="tx1"/>
                                  </a:solidFill>
                                  <a:latin typeface="Cambria Math" panose="02040503050406030204" pitchFamily="18" charset="0"/>
                                </a:rPr>
                                <m:t>)</m:t>
                              </m:r>
                            </m:e>
                            <m:sup>
                              <m:r>
                                <a:rPr lang="en-AU" sz="2600" i="1">
                                  <a:solidFill>
                                    <a:schemeClr val="tx1"/>
                                  </a:solidFill>
                                  <a:latin typeface="Cambria Math" panose="02040503050406030204" pitchFamily="18" charset="0"/>
                                </a:rPr>
                                <m:t>2</m:t>
                              </m:r>
                            </m:sup>
                          </m:sSup>
                        </m:e>
                      </m:rad>
                    </m:oMath>
                  </m:oMathPara>
                </a14:m>
                <a:endParaRPr lang="en-AU" sz="2600" dirty="0">
                  <a:solidFill>
                    <a:schemeClr val="tx1"/>
                  </a:solidFill>
                </a:endParaRPr>
              </a:p>
              <a:p>
                <a:pPr>
                  <a:buNone/>
                </a:pPr>
                <a:r>
                  <a:rPr lang="en-AU" sz="2600" dirty="0">
                    <a:solidFill>
                      <a:schemeClr val="tx1"/>
                    </a:solidFill>
                  </a:rPr>
                  <a:t>	</a:t>
                </a:r>
                <a:r>
                  <a:rPr lang="en-AU" sz="2600" dirty="0" err="1">
                    <a:solidFill>
                      <a:schemeClr val="tx1"/>
                    </a:solidFill>
                  </a:rPr>
                  <a:t>L</a:t>
                </a:r>
                <a:r>
                  <a:rPr lang="en-AU" sz="2600" baseline="-25000" dirty="0" err="1">
                    <a:solidFill>
                      <a:schemeClr val="tx1"/>
                    </a:solidFill>
                  </a:rPr>
                  <a:t>v</a:t>
                </a:r>
                <a:r>
                  <a:rPr lang="en-AU" sz="2600" dirty="0">
                    <a:solidFill>
                      <a:schemeClr val="tx1"/>
                    </a:solidFill>
                  </a:rPr>
                  <a:t> – length of object measured by observer</a:t>
                </a:r>
              </a:p>
              <a:p>
                <a:pPr>
                  <a:buNone/>
                </a:pPr>
                <a:r>
                  <a:rPr lang="en-AU" sz="2600" dirty="0">
                    <a:solidFill>
                      <a:schemeClr val="tx1"/>
                    </a:solidFill>
                  </a:rPr>
                  <a:t>	L</a:t>
                </a:r>
                <a:r>
                  <a:rPr lang="en-AU" sz="2600" baseline="-25000" dirty="0">
                    <a:solidFill>
                      <a:schemeClr val="tx1"/>
                    </a:solidFill>
                  </a:rPr>
                  <a:t>0</a:t>
                </a:r>
                <a:r>
                  <a:rPr lang="en-AU" sz="2600" dirty="0">
                    <a:solidFill>
                      <a:schemeClr val="tx1"/>
                    </a:solidFill>
                  </a:rPr>
                  <a:t> – length of stationary object measured by observer.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87624" y="1500174"/>
                <a:ext cx="7813532" cy="5357826"/>
              </a:xfrm>
              <a:blipFill rotWithShape="0">
                <a:blip r:embed="rId2"/>
                <a:stretch>
                  <a:fillRect l="-1404" t="-1024" b="-3185"/>
                </a:stretch>
              </a:blipFill>
            </p:spPr>
            <p:txBody>
              <a:bodyPr/>
              <a:lstStyle/>
              <a:p>
                <a:r>
                  <a:rPr lang="en-AU">
                    <a:noFill/>
                  </a:rPr>
                  <a:t> </a:t>
                </a:r>
              </a:p>
            </p:txBody>
          </p:sp>
        </mc:Fallback>
      </mc:AlternateContent>
    </p:spTree>
    <p:extLst>
      <p:ext uri="{BB962C8B-B14F-4D97-AF65-F5344CB8AC3E}">
        <p14:creationId xmlns:p14="http://schemas.microsoft.com/office/powerpoint/2010/main" val="28499637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1331640" y="620688"/>
            <a:ext cx="6589199"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4000" b="1" dirty="0"/>
              <a:t>Length Contraction</a:t>
            </a:r>
          </a:p>
        </p:txBody>
      </p:sp>
      <p:sp>
        <p:nvSpPr>
          <p:cNvPr id="3" name="Content Placeholder 2"/>
          <p:cNvSpPr>
            <a:spLocks noGrp="1"/>
          </p:cNvSpPr>
          <p:nvPr>
            <p:ph idx="1"/>
          </p:nvPr>
        </p:nvSpPr>
        <p:spPr>
          <a:xfrm>
            <a:off x="1259632" y="1500174"/>
            <a:ext cx="7670086" cy="5357826"/>
          </a:xfrm>
        </p:spPr>
        <p:txBody>
          <a:bodyPr>
            <a:normAutofit/>
          </a:bodyPr>
          <a:lstStyle/>
          <a:p>
            <a:pPr marL="0" indent="0">
              <a:buNone/>
            </a:pPr>
            <a:r>
              <a:rPr lang="en-AU" sz="2400" b="1" u="sng" dirty="0">
                <a:solidFill>
                  <a:schemeClr val="accent1"/>
                </a:solidFill>
              </a:rPr>
              <a:t>Example 6.4b:</a:t>
            </a:r>
            <a:r>
              <a:rPr lang="en-AU" sz="2400" dirty="0">
                <a:solidFill>
                  <a:schemeClr val="tx1"/>
                </a:solidFill>
              </a:rPr>
              <a:t> Observers on Earth observe the length of a spacecraft travelling at 0.5c to have contracted. By what percentage of the “proper” length is the spacecraft contracted, according to the observers on Earth.</a:t>
            </a:r>
          </a:p>
          <a:p>
            <a:pPr>
              <a:buNone/>
            </a:pPr>
            <a:endParaRPr lang="en-AU" sz="2400" dirty="0">
              <a:solidFill>
                <a:schemeClr val="tx1"/>
              </a:solidFill>
            </a:endParaRPr>
          </a:p>
          <a:p>
            <a:pPr>
              <a:spcBef>
                <a:spcPts val="0"/>
              </a:spcBef>
              <a:buNone/>
            </a:pPr>
            <a:r>
              <a:rPr lang="en-AU" sz="2400" b="1" u="sng" dirty="0">
                <a:solidFill>
                  <a:schemeClr val="accent1"/>
                </a:solidFill>
              </a:rPr>
              <a:t>Example 6.4c:</a:t>
            </a:r>
            <a:r>
              <a:rPr lang="en-AU" sz="2400" b="1" dirty="0">
                <a:solidFill>
                  <a:schemeClr val="accent1"/>
                </a:solidFill>
              </a:rPr>
              <a:t> </a:t>
            </a:r>
            <a:r>
              <a:rPr lang="en-AU" sz="2400" dirty="0">
                <a:solidFill>
                  <a:schemeClr val="tx1"/>
                </a:solidFill>
              </a:rPr>
              <a:t>A box is thrown at </a:t>
            </a:r>
          </a:p>
          <a:p>
            <a:pPr>
              <a:spcBef>
                <a:spcPts val="0"/>
              </a:spcBef>
              <a:buNone/>
            </a:pPr>
            <a:r>
              <a:rPr lang="en-AU" sz="2400" dirty="0">
                <a:solidFill>
                  <a:schemeClr val="tx1"/>
                </a:solidFill>
              </a:rPr>
              <a:t>0.9c in the direction, as shown. </a:t>
            </a:r>
          </a:p>
          <a:p>
            <a:pPr>
              <a:spcBef>
                <a:spcPts val="0"/>
              </a:spcBef>
              <a:buNone/>
            </a:pPr>
            <a:r>
              <a:rPr lang="en-AU" sz="2400" dirty="0">
                <a:solidFill>
                  <a:schemeClr val="tx1"/>
                </a:solidFill>
              </a:rPr>
              <a:t>Which lengths, </a:t>
            </a:r>
            <a:r>
              <a:rPr lang="en-AU" sz="2400" b="1" u="sng" dirty="0">
                <a:solidFill>
                  <a:schemeClr val="tx1"/>
                </a:solidFill>
              </a:rPr>
              <a:t>a</a:t>
            </a:r>
            <a:r>
              <a:rPr lang="en-AU" sz="2400" dirty="0">
                <a:solidFill>
                  <a:schemeClr val="tx1"/>
                </a:solidFill>
              </a:rPr>
              <a:t>, </a:t>
            </a:r>
            <a:r>
              <a:rPr lang="en-AU" sz="2400" b="1" u="sng" dirty="0">
                <a:solidFill>
                  <a:schemeClr val="tx1"/>
                </a:solidFill>
              </a:rPr>
              <a:t>b</a:t>
            </a:r>
            <a:r>
              <a:rPr lang="en-AU" sz="2400" dirty="0">
                <a:solidFill>
                  <a:schemeClr val="tx1"/>
                </a:solidFill>
              </a:rPr>
              <a:t> and/or </a:t>
            </a:r>
            <a:r>
              <a:rPr lang="en-AU" sz="2400" b="1" u="sng" dirty="0">
                <a:solidFill>
                  <a:schemeClr val="tx1"/>
                </a:solidFill>
              </a:rPr>
              <a:t>c</a:t>
            </a:r>
            <a:r>
              <a:rPr lang="en-AU" sz="2400" dirty="0">
                <a:solidFill>
                  <a:schemeClr val="tx1"/>
                </a:solidFill>
              </a:rPr>
              <a:t> </a:t>
            </a:r>
          </a:p>
          <a:p>
            <a:pPr>
              <a:spcBef>
                <a:spcPts val="0"/>
              </a:spcBef>
              <a:buNone/>
            </a:pPr>
            <a:r>
              <a:rPr lang="en-AU" sz="2400" dirty="0">
                <a:solidFill>
                  <a:schemeClr val="tx1"/>
                </a:solidFill>
              </a:rPr>
              <a:t>contracts?</a:t>
            </a:r>
          </a:p>
          <a:p>
            <a:pPr>
              <a:buNone/>
            </a:pPr>
            <a:endParaRPr lang="en-AU" sz="2400" dirty="0">
              <a:solidFill>
                <a:schemeClr val="tx1"/>
              </a:solidFill>
            </a:endParaRPr>
          </a:p>
        </p:txBody>
      </p:sp>
      <p:grpSp>
        <p:nvGrpSpPr>
          <p:cNvPr id="12" name="Group 11"/>
          <p:cNvGrpSpPr/>
          <p:nvPr/>
        </p:nvGrpSpPr>
        <p:grpSpPr>
          <a:xfrm>
            <a:off x="6300192" y="3645024"/>
            <a:ext cx="2545392" cy="3116566"/>
            <a:chOff x="857224" y="2643182"/>
            <a:chExt cx="3787512" cy="4637412"/>
          </a:xfrm>
        </p:grpSpPr>
        <p:sp>
          <p:nvSpPr>
            <p:cNvPr id="13" name="Cube 12"/>
            <p:cNvSpPr/>
            <p:nvPr/>
          </p:nvSpPr>
          <p:spPr>
            <a:xfrm>
              <a:off x="857224" y="2643182"/>
              <a:ext cx="3286148" cy="2928958"/>
            </a:xfrm>
            <a:prstGeom prst="cube">
              <a:avLst/>
            </a:prstGeom>
            <a:solidFill>
              <a:schemeClr val="bg2">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4" name="Straight Arrow Connector 13"/>
            <p:cNvCxnSpPr/>
            <p:nvPr/>
          </p:nvCxnSpPr>
          <p:spPr>
            <a:xfrm>
              <a:off x="1214414" y="6572272"/>
              <a:ext cx="3000396" cy="1588"/>
            </a:xfrm>
            <a:prstGeom prst="straightConnector1">
              <a:avLst/>
            </a:prstGeom>
            <a:ln w="63500">
              <a:solidFill>
                <a:schemeClr val="accent6">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33836" y="6502049"/>
              <a:ext cx="1360070" cy="778545"/>
            </a:xfrm>
            <a:prstGeom prst="rect">
              <a:avLst/>
            </a:prstGeom>
            <a:noFill/>
          </p:spPr>
          <p:txBody>
            <a:bodyPr wrap="none" rtlCol="0">
              <a:spAutoFit/>
            </a:bodyPr>
            <a:lstStyle/>
            <a:p>
              <a:r>
                <a:rPr lang="en-AU" sz="2800" b="1" dirty="0">
                  <a:solidFill>
                    <a:schemeClr val="accent6">
                      <a:lumMod val="50000"/>
                    </a:schemeClr>
                  </a:solidFill>
                </a:rPr>
                <a:t>0.9c</a:t>
              </a:r>
            </a:p>
          </p:txBody>
        </p:sp>
        <p:cxnSp>
          <p:nvCxnSpPr>
            <p:cNvPr id="16" name="Straight Arrow Connector 15"/>
            <p:cNvCxnSpPr/>
            <p:nvPr/>
          </p:nvCxnSpPr>
          <p:spPr>
            <a:xfrm>
              <a:off x="857224" y="5715016"/>
              <a:ext cx="2500330" cy="1588"/>
            </a:xfrm>
            <a:prstGeom prst="straightConnector1">
              <a:avLst/>
            </a:prstGeom>
            <a:ln w="254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39122" y="5548986"/>
              <a:ext cx="429926" cy="523220"/>
            </a:xfrm>
            <a:prstGeom prst="rect">
              <a:avLst/>
            </a:prstGeom>
            <a:noFill/>
          </p:spPr>
          <p:txBody>
            <a:bodyPr wrap="none" rtlCol="0">
              <a:spAutoFit/>
            </a:bodyPr>
            <a:lstStyle/>
            <a:p>
              <a:r>
                <a:rPr lang="en-AU" sz="2800" b="1" dirty="0">
                  <a:solidFill>
                    <a:schemeClr val="accent1"/>
                  </a:solidFill>
                </a:rPr>
                <a:t>a</a:t>
              </a:r>
            </a:p>
          </p:txBody>
        </p:sp>
        <p:cxnSp>
          <p:nvCxnSpPr>
            <p:cNvPr id="18" name="Straight Arrow Connector 17"/>
            <p:cNvCxnSpPr/>
            <p:nvPr/>
          </p:nvCxnSpPr>
          <p:spPr>
            <a:xfrm rot="5400000" flipH="1" flipV="1">
              <a:off x="3428992" y="4929198"/>
              <a:ext cx="785818" cy="785818"/>
            </a:xfrm>
            <a:prstGeom prst="straightConnector1">
              <a:avLst/>
            </a:prstGeom>
            <a:ln w="254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786182" y="5072074"/>
              <a:ext cx="417102" cy="523220"/>
            </a:xfrm>
            <a:prstGeom prst="rect">
              <a:avLst/>
            </a:prstGeom>
            <a:noFill/>
          </p:spPr>
          <p:txBody>
            <a:bodyPr wrap="none" rtlCol="0">
              <a:spAutoFit/>
            </a:bodyPr>
            <a:lstStyle/>
            <a:p>
              <a:r>
                <a:rPr lang="en-AU" sz="2800" b="1" dirty="0">
                  <a:solidFill>
                    <a:schemeClr val="accent1"/>
                  </a:solidFill>
                </a:rPr>
                <a:t>c</a:t>
              </a:r>
            </a:p>
          </p:txBody>
        </p:sp>
        <p:cxnSp>
          <p:nvCxnSpPr>
            <p:cNvPr id="20" name="Straight Arrow Connector 19"/>
            <p:cNvCxnSpPr/>
            <p:nvPr/>
          </p:nvCxnSpPr>
          <p:spPr>
            <a:xfrm rot="5400000" flipH="1" flipV="1">
              <a:off x="3107521" y="3750471"/>
              <a:ext cx="2214578" cy="1588"/>
            </a:xfrm>
            <a:prstGeom prst="straightConnector1">
              <a:avLst/>
            </a:prstGeom>
            <a:ln w="25400">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14810" y="3500438"/>
              <a:ext cx="429926" cy="523220"/>
            </a:xfrm>
            <a:prstGeom prst="rect">
              <a:avLst/>
            </a:prstGeom>
            <a:noFill/>
          </p:spPr>
          <p:txBody>
            <a:bodyPr wrap="none" rtlCol="0">
              <a:spAutoFit/>
            </a:bodyPr>
            <a:lstStyle/>
            <a:p>
              <a:r>
                <a:rPr lang="en-AU" sz="2800" b="1" dirty="0">
                  <a:solidFill>
                    <a:schemeClr val="accent1"/>
                  </a:solidFill>
                </a:rPr>
                <a:t>b</a:t>
              </a:r>
            </a:p>
          </p:txBody>
        </p:sp>
      </p:grpSp>
      <p:pic>
        <p:nvPicPr>
          <p:cNvPr id="22" name="Picture 3"/>
          <p:cNvPicPr>
            <a:picLocks noChangeAspect="1" noChangeArrowheads="1"/>
          </p:cNvPicPr>
          <p:nvPr/>
        </p:nvPicPr>
        <p:blipFill>
          <a:blip r:embed="rId2"/>
          <a:srcRect/>
          <a:stretch>
            <a:fillRect/>
          </a:stretch>
        </p:blipFill>
        <p:spPr bwMode="auto">
          <a:xfrm>
            <a:off x="3262822" y="5013176"/>
            <a:ext cx="2616295" cy="1844824"/>
          </a:xfrm>
          <a:prstGeom prst="rect">
            <a:avLst/>
          </a:prstGeom>
          <a:noFill/>
          <a:ln w="9525">
            <a:noFill/>
            <a:miter lim="800000"/>
            <a:headEnd/>
            <a:tailEnd/>
          </a:ln>
          <a:effectLst/>
        </p:spPr>
      </p:pic>
    </p:spTree>
    <p:extLst>
      <p:ext uri="{BB962C8B-B14F-4D97-AF65-F5344CB8AC3E}">
        <p14:creationId xmlns:p14="http://schemas.microsoft.com/office/powerpoint/2010/main" val="3087317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635577"/>
            <a:ext cx="6589199" cy="1280890"/>
          </a:xfrm>
        </p:spPr>
        <p:txBody>
          <a:bodyPr>
            <a:normAutofit/>
          </a:bodyPr>
          <a:lstStyle/>
          <a:p>
            <a:r>
              <a:rPr lang="en-AU" sz="4000" b="1" dirty="0"/>
              <a:t>Simultaneity</a:t>
            </a:r>
          </a:p>
        </p:txBody>
      </p:sp>
      <p:sp>
        <p:nvSpPr>
          <p:cNvPr id="3" name="Content Placeholder 2"/>
          <p:cNvSpPr>
            <a:spLocks noGrp="1"/>
          </p:cNvSpPr>
          <p:nvPr>
            <p:ph idx="1"/>
          </p:nvPr>
        </p:nvSpPr>
        <p:spPr>
          <a:xfrm>
            <a:off x="1475656" y="1321559"/>
            <a:ext cx="7416824" cy="4500595"/>
          </a:xfrm>
        </p:spPr>
        <p:txBody>
          <a:bodyPr>
            <a:normAutofit/>
          </a:bodyPr>
          <a:lstStyle/>
          <a:p>
            <a:r>
              <a:rPr lang="en-AU" sz="2700" dirty="0">
                <a:solidFill>
                  <a:schemeClr val="tx1"/>
                </a:solidFill>
              </a:rPr>
              <a:t>Clare sees the light hit the back wall first. </a:t>
            </a:r>
          </a:p>
          <a:p>
            <a:r>
              <a:rPr lang="en-AU" sz="2700" dirty="0">
                <a:solidFill>
                  <a:schemeClr val="tx1"/>
                </a:solidFill>
              </a:rPr>
              <a:t>This is because that wall is moving towards the light, whereas the front wall is moving away from the light and so the light will take longer to catch up to it. </a:t>
            </a:r>
          </a:p>
          <a:p>
            <a:endParaRPr lang="en-AU" sz="2700" dirty="0">
              <a:solidFill>
                <a:schemeClr val="tx1"/>
              </a:solidFill>
            </a:endParaRPr>
          </a:p>
        </p:txBody>
      </p:sp>
      <p:pic>
        <p:nvPicPr>
          <p:cNvPr id="4" name="Picture 2"/>
          <p:cNvPicPr>
            <a:picLocks noChangeAspect="1" noChangeArrowheads="1"/>
          </p:cNvPicPr>
          <p:nvPr/>
        </p:nvPicPr>
        <p:blipFill>
          <a:blip r:embed="rId2"/>
          <a:srcRect/>
          <a:stretch>
            <a:fillRect/>
          </a:stretch>
        </p:blipFill>
        <p:spPr bwMode="auto">
          <a:xfrm>
            <a:off x="2267744" y="3789040"/>
            <a:ext cx="5402379" cy="283883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635577"/>
            <a:ext cx="6589199" cy="1280890"/>
          </a:xfrm>
        </p:spPr>
        <p:txBody>
          <a:bodyPr>
            <a:normAutofit/>
          </a:bodyPr>
          <a:lstStyle/>
          <a:p>
            <a:r>
              <a:rPr lang="en-AU" sz="4000" b="1" dirty="0"/>
              <a:t>Simultaneity</a:t>
            </a:r>
          </a:p>
        </p:txBody>
      </p:sp>
      <p:sp>
        <p:nvSpPr>
          <p:cNvPr id="3" name="Content Placeholder 2"/>
          <p:cNvSpPr>
            <a:spLocks noGrp="1"/>
          </p:cNvSpPr>
          <p:nvPr>
            <p:ph idx="1"/>
          </p:nvPr>
        </p:nvSpPr>
        <p:spPr>
          <a:xfrm>
            <a:off x="1187624" y="1321559"/>
            <a:ext cx="7848872" cy="4500595"/>
          </a:xfrm>
        </p:spPr>
        <p:txBody>
          <a:bodyPr>
            <a:normAutofit/>
          </a:bodyPr>
          <a:lstStyle/>
          <a:p>
            <a:r>
              <a:rPr lang="en-AU" sz="2600" dirty="0">
                <a:solidFill>
                  <a:schemeClr val="tx1"/>
                </a:solidFill>
              </a:rPr>
              <a:t>Yet Angela and Bill saw the light flashes reach the ends of the carriage at the same time, </a:t>
            </a:r>
          </a:p>
          <a:p>
            <a:r>
              <a:rPr lang="en-AU" sz="2600" dirty="0">
                <a:solidFill>
                  <a:schemeClr val="tx1"/>
                </a:solidFill>
              </a:rPr>
              <a:t>That is the concept behind relativity - two events that are simultaneous for one set of observers are not necessarily simultaneous for another, depending on the relative perspective.</a:t>
            </a:r>
          </a:p>
          <a:p>
            <a:endParaRPr lang="en-AU" sz="2600" dirty="0">
              <a:solidFill>
                <a:schemeClr val="tx1"/>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07904" y="4005063"/>
            <a:ext cx="4824536" cy="2796263"/>
          </a:xfrm>
          <a:prstGeom prst="rect">
            <a:avLst/>
          </a:prstGeom>
          <a:noFill/>
          <a:ln w="9525">
            <a:noFill/>
            <a:miter lim="800000"/>
            <a:headEnd/>
            <a:tailEnd/>
          </a:ln>
          <a:effectLst/>
        </p:spPr>
      </p:pic>
    </p:spTree>
    <p:extLst>
      <p:ext uri="{BB962C8B-B14F-4D97-AF65-F5344CB8AC3E}">
        <p14:creationId xmlns:p14="http://schemas.microsoft.com/office/powerpoint/2010/main" val="2445487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641919"/>
            <a:ext cx="7734596" cy="1004317"/>
          </a:xfrm>
        </p:spPr>
        <p:txBody>
          <a:bodyPr>
            <a:normAutofit/>
          </a:bodyPr>
          <a:lstStyle/>
          <a:p>
            <a:r>
              <a:rPr lang="en-AU" sz="4000" b="1" dirty="0"/>
              <a:t>Key Aspects</a:t>
            </a:r>
          </a:p>
        </p:txBody>
      </p:sp>
      <p:sp>
        <p:nvSpPr>
          <p:cNvPr id="3" name="Content Placeholder 2"/>
          <p:cNvSpPr>
            <a:spLocks noGrp="1"/>
          </p:cNvSpPr>
          <p:nvPr>
            <p:ph idx="1"/>
          </p:nvPr>
        </p:nvSpPr>
        <p:spPr>
          <a:xfrm>
            <a:off x="1475656" y="1412776"/>
            <a:ext cx="7560840" cy="5302372"/>
          </a:xfrm>
        </p:spPr>
        <p:txBody>
          <a:bodyPr>
            <a:normAutofit lnSpcReduction="10000"/>
          </a:bodyPr>
          <a:lstStyle/>
          <a:p>
            <a:pPr>
              <a:buNone/>
            </a:pPr>
            <a:r>
              <a:rPr lang="en-AU" sz="2800" dirty="0">
                <a:solidFill>
                  <a:schemeClr val="tx1"/>
                </a:solidFill>
              </a:rPr>
              <a:t>Average Speed      v = d</a:t>
            </a:r>
          </a:p>
          <a:p>
            <a:pPr>
              <a:buNone/>
            </a:pPr>
            <a:r>
              <a:rPr lang="en-AU" sz="2800" dirty="0">
                <a:solidFill>
                  <a:schemeClr val="tx1"/>
                </a:solidFill>
              </a:rPr>
              <a:t>				                           t</a:t>
            </a:r>
          </a:p>
          <a:p>
            <a:pPr>
              <a:buNone/>
            </a:pPr>
            <a:r>
              <a:rPr lang="en-AU" sz="2800" dirty="0">
                <a:solidFill>
                  <a:schemeClr val="tx1"/>
                </a:solidFill>
              </a:rPr>
              <a:t>Newtons First Law: a body will either remain at rest or continue with constant speed in a straight line (i.e. constant velocity) unless acted on by a net force.</a:t>
            </a:r>
          </a:p>
          <a:p>
            <a:pPr>
              <a:buNone/>
            </a:pPr>
            <a:endParaRPr lang="en-AU" sz="2800" dirty="0">
              <a:solidFill>
                <a:schemeClr val="tx1"/>
              </a:solidFill>
            </a:endParaRPr>
          </a:p>
          <a:p>
            <a:pPr>
              <a:buNone/>
            </a:pPr>
            <a:r>
              <a:rPr lang="en-AU" sz="2800" dirty="0">
                <a:solidFill>
                  <a:schemeClr val="tx1"/>
                </a:solidFill>
              </a:rPr>
              <a:t>Newtons Second Law: the acceleration “a” of a body is directly proportional to the net force acting on it, </a:t>
            </a:r>
            <a:r>
              <a:rPr lang="en-AU" sz="2800" dirty="0">
                <a:solidFill>
                  <a:schemeClr val="tx1"/>
                </a:solidFill>
                <a:latin typeface="Symbol" pitchFamily="18" charset="2"/>
              </a:rPr>
              <a:t>S</a:t>
            </a:r>
            <a:r>
              <a:rPr lang="en-AU" sz="2800" dirty="0">
                <a:solidFill>
                  <a:schemeClr val="tx1"/>
                </a:solidFill>
              </a:rPr>
              <a:t>F, and indirectly proportional to its mass, “m”. Hence F = ma</a:t>
            </a:r>
          </a:p>
        </p:txBody>
      </p:sp>
      <p:cxnSp>
        <p:nvCxnSpPr>
          <p:cNvPr id="5" name="Straight Connector 4"/>
          <p:cNvCxnSpPr/>
          <p:nvPr/>
        </p:nvCxnSpPr>
        <p:spPr>
          <a:xfrm>
            <a:off x="5508104" y="1844824"/>
            <a:ext cx="357190" cy="158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624110"/>
            <a:ext cx="7740351" cy="1280890"/>
          </a:xfrm>
        </p:spPr>
        <p:txBody>
          <a:bodyPr>
            <a:noAutofit/>
          </a:bodyPr>
          <a:lstStyle/>
          <a:p>
            <a:r>
              <a:rPr lang="en-AU" sz="4000" b="1" dirty="0"/>
              <a:t>Two Important Considerations</a:t>
            </a:r>
          </a:p>
        </p:txBody>
      </p:sp>
      <p:sp>
        <p:nvSpPr>
          <p:cNvPr id="3" name="Content Placeholder 2"/>
          <p:cNvSpPr>
            <a:spLocks noGrp="1"/>
          </p:cNvSpPr>
          <p:nvPr>
            <p:ph idx="1"/>
          </p:nvPr>
        </p:nvSpPr>
        <p:spPr>
          <a:xfrm>
            <a:off x="1942415" y="1484784"/>
            <a:ext cx="7022073" cy="4536504"/>
          </a:xfrm>
        </p:spPr>
        <p:txBody>
          <a:bodyPr>
            <a:noAutofit/>
          </a:bodyPr>
          <a:lstStyle/>
          <a:p>
            <a:r>
              <a:rPr lang="en-AU" sz="2600" dirty="0">
                <a:solidFill>
                  <a:schemeClr val="tx1"/>
                </a:solidFill>
              </a:rPr>
              <a:t>Einstein's theory of relativity assumes that only the one medium is involved when referencing these postulates.</a:t>
            </a:r>
          </a:p>
          <a:p>
            <a:endParaRPr lang="en-AU" sz="2600" dirty="0">
              <a:solidFill>
                <a:schemeClr val="tx1"/>
              </a:solidFill>
            </a:endParaRPr>
          </a:p>
          <a:p>
            <a:r>
              <a:rPr lang="en-AU" sz="2600" dirty="0">
                <a:solidFill>
                  <a:schemeClr val="tx1"/>
                </a:solidFill>
              </a:rPr>
              <a:t>Newtons theory of relativity is still correct, but is used for everyday and planetary motion. Where as Einstein's special theory of relativity is more relevant to high speeds, such as atomic and particulate motion. </a:t>
            </a:r>
          </a:p>
        </p:txBody>
      </p:sp>
    </p:spTree>
    <p:extLst>
      <p:ext uri="{BB962C8B-B14F-4D97-AF65-F5344CB8AC3E}">
        <p14:creationId xmlns:p14="http://schemas.microsoft.com/office/powerpoint/2010/main" val="36095462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hyperphysics.phy-astr.gsu.edu/hbase/relativ/imgrel/mu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20" y="2475788"/>
            <a:ext cx="5695950" cy="43910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403649" y="624110"/>
            <a:ext cx="7130752" cy="1280890"/>
          </a:xfrm>
        </p:spPr>
        <p:txBody>
          <a:bodyPr>
            <a:normAutofit/>
          </a:bodyPr>
          <a:lstStyle/>
          <a:p>
            <a:r>
              <a:rPr lang="en-AU" sz="4000" b="1" dirty="0"/>
              <a:t>Muon Decay</a:t>
            </a:r>
          </a:p>
        </p:txBody>
      </p:sp>
      <p:sp>
        <p:nvSpPr>
          <p:cNvPr id="4" name="Rectangle 3"/>
          <p:cNvSpPr/>
          <p:nvPr/>
        </p:nvSpPr>
        <p:spPr>
          <a:xfrm>
            <a:off x="3491880" y="2515700"/>
            <a:ext cx="2088232" cy="1273340"/>
          </a:xfrm>
          <a:prstGeom prst="rect">
            <a:avLst/>
          </a:prstGeom>
          <a:solidFill>
            <a:srgbClr val="F0DC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Content Placeholder 2"/>
          <p:cNvSpPr>
            <a:spLocks noGrp="1"/>
          </p:cNvSpPr>
          <p:nvPr>
            <p:ph idx="1"/>
          </p:nvPr>
        </p:nvSpPr>
        <p:spPr>
          <a:xfrm>
            <a:off x="1403648" y="1234810"/>
            <a:ext cx="7632848" cy="5623190"/>
          </a:xfrm>
        </p:spPr>
        <p:txBody>
          <a:bodyPr>
            <a:noAutofit/>
          </a:bodyPr>
          <a:lstStyle/>
          <a:p>
            <a:pPr marL="0" indent="0">
              <a:buNone/>
            </a:pPr>
            <a:r>
              <a:rPr lang="en-AU" sz="2600" dirty="0">
                <a:solidFill>
                  <a:schemeClr val="tx1"/>
                </a:solidFill>
              </a:rPr>
              <a:t>The measurement of the flux of muons at the Earth's surface produced an early dilemma because many more are detected than</a:t>
            </a:r>
          </a:p>
          <a:p>
            <a:pPr marL="0" indent="0">
              <a:spcBef>
                <a:spcPts val="0"/>
              </a:spcBef>
              <a:buNone/>
            </a:pPr>
            <a:r>
              <a:rPr lang="en-AU" sz="2600" dirty="0">
                <a:solidFill>
                  <a:schemeClr val="tx1"/>
                </a:solidFill>
              </a:rPr>
              <a:t>                      would be expected, based on </a:t>
            </a:r>
          </a:p>
          <a:p>
            <a:pPr marL="0" indent="0">
              <a:spcBef>
                <a:spcPts val="0"/>
              </a:spcBef>
              <a:buNone/>
            </a:pPr>
            <a:r>
              <a:rPr lang="en-AU" sz="2600" dirty="0">
                <a:solidFill>
                  <a:schemeClr val="tx1"/>
                </a:solidFill>
              </a:rPr>
              <a:t>                      their short half-life of 1.56 </a:t>
            </a:r>
            <a:r>
              <a:rPr lang="el-GR" sz="2600" dirty="0">
                <a:solidFill>
                  <a:schemeClr val="tx1"/>
                </a:solidFill>
              </a:rPr>
              <a:t>μ</a:t>
            </a:r>
            <a:r>
              <a:rPr lang="en-AU" sz="2600" dirty="0">
                <a:solidFill>
                  <a:schemeClr val="tx1"/>
                </a:solidFill>
              </a:rPr>
              <a:t>s. </a:t>
            </a:r>
          </a:p>
          <a:p>
            <a:pPr marL="0" indent="0">
              <a:spcBef>
                <a:spcPts val="0"/>
              </a:spcBef>
              <a:buNone/>
            </a:pPr>
            <a:endParaRPr lang="en-AU" sz="1200" dirty="0">
              <a:solidFill>
                <a:schemeClr val="tx1"/>
              </a:solidFill>
            </a:endParaRPr>
          </a:p>
          <a:p>
            <a:pPr marL="0" indent="0">
              <a:spcBef>
                <a:spcPts val="0"/>
              </a:spcBef>
              <a:buNone/>
            </a:pPr>
            <a:r>
              <a:rPr lang="en-AU" sz="2600" dirty="0">
                <a:solidFill>
                  <a:schemeClr val="tx1"/>
                </a:solidFill>
              </a:rPr>
              <a:t>                      This is a good example of the  </a:t>
            </a:r>
          </a:p>
          <a:p>
            <a:pPr marL="0" indent="0">
              <a:spcBef>
                <a:spcPts val="0"/>
              </a:spcBef>
              <a:buNone/>
            </a:pPr>
            <a:r>
              <a:rPr lang="en-AU" sz="2600" dirty="0">
                <a:solidFill>
                  <a:schemeClr val="tx1"/>
                </a:solidFill>
              </a:rPr>
              <a:t>                                             application of </a:t>
            </a:r>
          </a:p>
          <a:p>
            <a:pPr marL="0" indent="0">
              <a:spcBef>
                <a:spcPts val="0"/>
              </a:spcBef>
              <a:buNone/>
            </a:pPr>
            <a:r>
              <a:rPr lang="en-AU" sz="2600" dirty="0">
                <a:solidFill>
                  <a:schemeClr val="tx1"/>
                </a:solidFill>
              </a:rPr>
              <a:t>                                             relativistic time</a:t>
            </a:r>
          </a:p>
          <a:p>
            <a:pPr marL="0" indent="0">
              <a:spcBef>
                <a:spcPts val="0"/>
              </a:spcBef>
              <a:buNone/>
            </a:pPr>
            <a:r>
              <a:rPr lang="en-AU" sz="2600" dirty="0">
                <a:solidFill>
                  <a:schemeClr val="tx1"/>
                </a:solidFill>
              </a:rPr>
              <a:t>                                             dilation to explain </a:t>
            </a:r>
          </a:p>
          <a:p>
            <a:pPr marL="0" indent="0">
              <a:spcBef>
                <a:spcPts val="0"/>
              </a:spcBef>
              <a:buNone/>
            </a:pPr>
            <a:r>
              <a:rPr lang="en-AU" sz="2600" dirty="0">
                <a:solidFill>
                  <a:schemeClr val="tx1"/>
                </a:solidFill>
              </a:rPr>
              <a:t>                                             the increased</a:t>
            </a:r>
          </a:p>
          <a:p>
            <a:pPr marL="0" indent="0">
              <a:spcBef>
                <a:spcPts val="0"/>
              </a:spcBef>
              <a:buNone/>
            </a:pPr>
            <a:r>
              <a:rPr lang="en-AU" sz="2600" dirty="0">
                <a:solidFill>
                  <a:schemeClr val="tx1"/>
                </a:solidFill>
              </a:rPr>
              <a:t>                                             particle range for </a:t>
            </a:r>
          </a:p>
          <a:p>
            <a:pPr marL="0" indent="0">
              <a:spcBef>
                <a:spcPts val="0"/>
              </a:spcBef>
              <a:buNone/>
            </a:pPr>
            <a:r>
              <a:rPr lang="en-AU" sz="2600" dirty="0">
                <a:solidFill>
                  <a:schemeClr val="tx1"/>
                </a:solidFill>
              </a:rPr>
              <a:t>                                             high-speed </a:t>
            </a:r>
          </a:p>
          <a:p>
            <a:pPr marL="0" indent="0">
              <a:spcBef>
                <a:spcPts val="0"/>
              </a:spcBef>
              <a:buNone/>
            </a:pPr>
            <a:r>
              <a:rPr lang="en-AU" sz="2600" dirty="0">
                <a:solidFill>
                  <a:schemeClr val="tx1"/>
                </a:solidFill>
              </a:rPr>
              <a:t>                                             particles.</a:t>
            </a:r>
          </a:p>
        </p:txBody>
      </p:sp>
      <p:sp>
        <p:nvSpPr>
          <p:cNvPr id="5" name="TextBox 4"/>
          <p:cNvSpPr txBox="1"/>
          <p:nvPr/>
        </p:nvSpPr>
        <p:spPr>
          <a:xfrm>
            <a:off x="2592119" y="5517232"/>
            <a:ext cx="2952328" cy="1200329"/>
          </a:xfrm>
          <a:prstGeom prst="rect">
            <a:avLst/>
          </a:prstGeom>
          <a:solidFill>
            <a:srgbClr val="F0DCA5"/>
          </a:solidFill>
        </p:spPr>
        <p:txBody>
          <a:bodyPr wrap="square" rtlCol="0">
            <a:spAutoFit/>
          </a:bodyPr>
          <a:lstStyle/>
          <a:p>
            <a:r>
              <a:rPr lang="en-AU" b="1" dirty="0">
                <a:solidFill>
                  <a:srgbClr val="002060"/>
                </a:solidFill>
              </a:rPr>
              <a:t>The relativistic values proved closer to the observed values than the Newtonian method.</a:t>
            </a:r>
          </a:p>
        </p:txBody>
      </p:sp>
    </p:spTree>
    <p:extLst>
      <p:ext uri="{BB962C8B-B14F-4D97-AF65-F5344CB8AC3E}">
        <p14:creationId xmlns:p14="http://schemas.microsoft.com/office/powerpoint/2010/main" val="26101122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a:xfrm>
            <a:off x="1403648" y="594953"/>
            <a:ext cx="7343801" cy="857250"/>
          </a:xfrm>
        </p:spPr>
        <p:txBody>
          <a:bodyPr>
            <a:noAutofit/>
          </a:bodyPr>
          <a:lstStyle/>
          <a:p>
            <a:pPr algn="r"/>
            <a:r>
              <a:rPr lang="en-AU" b="1" dirty="0">
                <a:solidFill>
                  <a:schemeClr val="tx1"/>
                </a:solidFill>
              </a:rPr>
              <a:t>Homework, Context &amp; Keywords</a:t>
            </a:r>
            <a:endParaRPr lang="en-AU" sz="2400" b="1" dirty="0">
              <a:solidFill>
                <a:schemeClr val="tx1"/>
              </a:solidFill>
            </a:endParaRPr>
          </a:p>
        </p:txBody>
      </p:sp>
      <p:sp>
        <p:nvSpPr>
          <p:cNvPr id="5" name="Espace réservé du contenu 2"/>
          <p:cNvSpPr>
            <a:spLocks noGrp="1"/>
          </p:cNvSpPr>
          <p:nvPr>
            <p:ph idx="1"/>
          </p:nvPr>
        </p:nvSpPr>
        <p:spPr>
          <a:xfrm>
            <a:off x="1474641" y="1452203"/>
            <a:ext cx="7272808" cy="4608512"/>
          </a:xfrm>
          <a:solidFill>
            <a:schemeClr val="accent1">
              <a:alpha val="50000"/>
            </a:schemeClr>
          </a:solidFill>
        </p:spPr>
        <p:txBody>
          <a:bodyPr/>
          <a:lstStyle/>
          <a:p>
            <a:pPr marL="0" indent="0">
              <a:buNone/>
            </a:pPr>
            <a:r>
              <a:rPr lang="en-AU" sz="2100" b="1" u="sng" dirty="0">
                <a:latin typeface="Arial" pitchFamily="34" charset="0"/>
                <a:cs typeface="Arial" pitchFamily="34" charset="0"/>
              </a:rPr>
              <a:t>Context:</a:t>
            </a:r>
            <a:r>
              <a:rPr lang="en-AU" sz="2100" dirty="0">
                <a:latin typeface="Arial" pitchFamily="34" charset="0"/>
                <a:cs typeface="Arial" pitchFamily="34" charset="0"/>
              </a:rPr>
              <a:t> How is this content used to better society?</a:t>
            </a:r>
          </a:p>
          <a:p>
            <a:pPr>
              <a:buNone/>
            </a:pPr>
            <a:endParaRPr lang="en-AU" sz="2100" dirty="0">
              <a:latin typeface="Arial" pitchFamily="34" charset="0"/>
              <a:cs typeface="Arial" pitchFamily="34" charset="0"/>
            </a:endParaRPr>
          </a:p>
          <a:p>
            <a:pPr>
              <a:buNone/>
            </a:pPr>
            <a:endParaRPr lang="en-AU" sz="2100" dirty="0">
              <a:latin typeface="Arial" pitchFamily="34" charset="0"/>
              <a:cs typeface="Arial" pitchFamily="34" charset="0"/>
            </a:endParaRPr>
          </a:p>
          <a:p>
            <a:pPr>
              <a:buNone/>
            </a:pPr>
            <a:endParaRPr lang="en-AU" sz="2100" dirty="0">
              <a:latin typeface="Arial" pitchFamily="34" charset="0"/>
              <a:cs typeface="Arial" pitchFamily="34" charset="0"/>
            </a:endParaRPr>
          </a:p>
        </p:txBody>
      </p:sp>
      <p:sp>
        <p:nvSpPr>
          <p:cNvPr id="6" name="TextBox 5"/>
          <p:cNvSpPr txBox="1"/>
          <p:nvPr/>
        </p:nvSpPr>
        <p:spPr>
          <a:xfrm>
            <a:off x="1979712" y="2132856"/>
            <a:ext cx="6417713" cy="738664"/>
          </a:xfrm>
          <a:prstGeom prst="rect">
            <a:avLst/>
          </a:prstGeom>
          <a:noFill/>
        </p:spPr>
        <p:txBody>
          <a:bodyPr wrap="square" rtlCol="0">
            <a:spAutoFit/>
          </a:bodyPr>
          <a:lstStyle/>
          <a:p>
            <a:r>
              <a:rPr lang="en-AU" sz="2100" dirty="0">
                <a:latin typeface="Arial" pitchFamily="34" charset="0"/>
                <a:cs typeface="Arial" pitchFamily="34" charset="0"/>
              </a:rPr>
              <a:t>Understanding relative movement and motion, to better explain planetary motion.</a:t>
            </a:r>
          </a:p>
        </p:txBody>
      </p:sp>
    </p:spTree>
    <p:extLst>
      <p:ext uri="{BB962C8B-B14F-4D97-AF65-F5344CB8AC3E}">
        <p14:creationId xmlns:p14="http://schemas.microsoft.com/office/powerpoint/2010/main" val="311438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a:xfrm>
            <a:off x="1403648" y="594953"/>
            <a:ext cx="7343801" cy="857250"/>
          </a:xfrm>
        </p:spPr>
        <p:txBody>
          <a:bodyPr>
            <a:normAutofit fontScale="90000"/>
          </a:bodyPr>
          <a:lstStyle/>
          <a:p>
            <a:pPr algn="r"/>
            <a:r>
              <a:rPr lang="en-AU" sz="4000" b="1" dirty="0">
                <a:solidFill>
                  <a:schemeClr val="tx1"/>
                </a:solidFill>
              </a:rPr>
              <a:t>Homework, Context &amp; Keywords</a:t>
            </a:r>
            <a:endParaRPr lang="en-AU" sz="2800" b="1" dirty="0">
              <a:solidFill>
                <a:schemeClr val="tx1"/>
              </a:solidFill>
            </a:endParaRPr>
          </a:p>
        </p:txBody>
      </p:sp>
      <p:sp>
        <p:nvSpPr>
          <p:cNvPr id="5" name="Espace réservé du contenu 2"/>
          <p:cNvSpPr>
            <a:spLocks noGrp="1"/>
          </p:cNvSpPr>
          <p:nvPr>
            <p:ph idx="1"/>
          </p:nvPr>
        </p:nvSpPr>
        <p:spPr>
          <a:xfrm>
            <a:off x="1474641" y="1452203"/>
            <a:ext cx="7272808" cy="4608512"/>
          </a:xfrm>
          <a:solidFill>
            <a:schemeClr val="accent1">
              <a:alpha val="50000"/>
            </a:schemeClr>
          </a:solidFill>
        </p:spPr>
        <p:txBody>
          <a:bodyPr/>
          <a:lstStyle/>
          <a:p>
            <a:pPr marL="0" indent="0">
              <a:buNone/>
            </a:pPr>
            <a:r>
              <a:rPr lang="en-AU" sz="2100" b="1" u="sng" dirty="0">
                <a:latin typeface="Arial" pitchFamily="34" charset="0"/>
                <a:cs typeface="Arial" pitchFamily="34" charset="0"/>
              </a:rPr>
              <a:t>Key Words</a:t>
            </a:r>
            <a:endParaRPr lang="en-AU" sz="2100" dirty="0">
              <a:latin typeface="Arial" pitchFamily="34" charset="0"/>
              <a:cs typeface="Arial" pitchFamily="34" charset="0"/>
            </a:endParaRPr>
          </a:p>
          <a:p>
            <a:pPr>
              <a:buNone/>
            </a:pPr>
            <a:endParaRPr lang="en-AU" sz="2100" dirty="0">
              <a:latin typeface="Arial" pitchFamily="34" charset="0"/>
              <a:cs typeface="Arial" pitchFamily="34" charset="0"/>
            </a:endParaRPr>
          </a:p>
          <a:p>
            <a:pPr>
              <a:buNone/>
            </a:pPr>
            <a:endParaRPr lang="en-AU" sz="2100" dirty="0">
              <a:latin typeface="Arial" pitchFamily="34" charset="0"/>
              <a:cs typeface="Arial" pitchFamily="34" charset="0"/>
            </a:endParaRPr>
          </a:p>
          <a:p>
            <a:pPr>
              <a:buNone/>
            </a:pPr>
            <a:endParaRPr lang="en-AU" sz="2100" dirty="0">
              <a:latin typeface="Arial" pitchFamily="34" charset="0"/>
              <a:cs typeface="Arial" pitchFamily="34" charset="0"/>
            </a:endParaRPr>
          </a:p>
        </p:txBody>
      </p:sp>
      <p:sp>
        <p:nvSpPr>
          <p:cNvPr id="6" name="TextBox 5"/>
          <p:cNvSpPr txBox="1"/>
          <p:nvPr/>
        </p:nvSpPr>
        <p:spPr>
          <a:xfrm>
            <a:off x="2051720" y="1916832"/>
            <a:ext cx="6264696" cy="3970318"/>
          </a:xfrm>
          <a:prstGeom prst="rect">
            <a:avLst/>
          </a:prstGeom>
          <a:noFill/>
        </p:spPr>
        <p:txBody>
          <a:bodyPr wrap="square" rtlCol="0">
            <a:spAutoFit/>
          </a:bodyPr>
          <a:lstStyle/>
          <a:p>
            <a:r>
              <a:rPr lang="en-AU" sz="2800" dirty="0">
                <a:latin typeface="Arial" pitchFamily="34" charset="0"/>
                <a:cs typeface="Arial" pitchFamily="34" charset="0"/>
              </a:rPr>
              <a:t>Einstein's First Postulate</a:t>
            </a:r>
          </a:p>
          <a:p>
            <a:r>
              <a:rPr lang="en-AU" sz="2800" dirty="0">
                <a:latin typeface="Arial" pitchFamily="34" charset="0"/>
                <a:cs typeface="Arial" pitchFamily="34" charset="0"/>
              </a:rPr>
              <a:t>Einstein's Second Postulate</a:t>
            </a:r>
          </a:p>
          <a:p>
            <a:r>
              <a:rPr lang="en-AU" sz="2800" dirty="0">
                <a:latin typeface="Arial" pitchFamily="34" charset="0"/>
                <a:cs typeface="Arial" pitchFamily="34" charset="0"/>
              </a:rPr>
              <a:t>Time Dilation</a:t>
            </a:r>
          </a:p>
          <a:p>
            <a:r>
              <a:rPr lang="en-AU" sz="2800" dirty="0">
                <a:latin typeface="Arial" pitchFamily="34" charset="0"/>
                <a:cs typeface="Arial" pitchFamily="34" charset="0"/>
              </a:rPr>
              <a:t>Length Contraction</a:t>
            </a:r>
          </a:p>
          <a:p>
            <a:r>
              <a:rPr lang="en-AU" sz="2800" dirty="0">
                <a:latin typeface="Arial" pitchFamily="34" charset="0"/>
                <a:cs typeface="Arial" pitchFamily="34" charset="0"/>
              </a:rPr>
              <a:t>Simultaneity</a:t>
            </a:r>
          </a:p>
          <a:p>
            <a:r>
              <a:rPr lang="en-AU" sz="2800" dirty="0">
                <a:latin typeface="Arial" pitchFamily="34" charset="0"/>
                <a:cs typeface="Arial" pitchFamily="34" charset="0"/>
              </a:rPr>
              <a:t>Muon Decay</a:t>
            </a:r>
          </a:p>
          <a:p>
            <a:endParaRPr lang="en-AU" sz="2800" dirty="0">
              <a:latin typeface="Arial" pitchFamily="34" charset="0"/>
              <a:cs typeface="Arial" pitchFamily="34" charset="0"/>
            </a:endParaRPr>
          </a:p>
          <a:p>
            <a:endParaRPr lang="en-AU" sz="2800" dirty="0">
              <a:latin typeface="Arial" pitchFamily="34" charset="0"/>
              <a:cs typeface="Arial" pitchFamily="34" charset="0"/>
            </a:endParaRPr>
          </a:p>
          <a:p>
            <a:endParaRPr lang="en-AU" sz="2800" dirty="0">
              <a:latin typeface="Arial" pitchFamily="34" charset="0"/>
              <a:cs typeface="Arial" pitchFamily="34" charset="0"/>
            </a:endParaRPr>
          </a:p>
        </p:txBody>
      </p:sp>
    </p:spTree>
    <p:extLst>
      <p:ext uri="{BB962C8B-B14F-4D97-AF65-F5344CB8AC3E}">
        <p14:creationId xmlns:p14="http://schemas.microsoft.com/office/powerpoint/2010/main" val="3801078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p:cNvSpPr>
            <a:spLocks noGrp="1"/>
          </p:cNvSpPr>
          <p:nvPr>
            <p:ph idx="1"/>
          </p:nvPr>
        </p:nvSpPr>
        <p:spPr>
          <a:xfrm>
            <a:off x="1474641" y="1452203"/>
            <a:ext cx="7272808" cy="4608512"/>
          </a:xfrm>
          <a:solidFill>
            <a:schemeClr val="accent1">
              <a:alpha val="50000"/>
            </a:schemeClr>
          </a:solidFill>
        </p:spPr>
        <p:txBody>
          <a:bodyPr/>
          <a:lstStyle/>
          <a:p>
            <a:pPr marL="0" indent="0">
              <a:buNone/>
            </a:pPr>
            <a:r>
              <a:rPr lang="en-AU" sz="2100" b="1" u="sng" dirty="0">
                <a:latin typeface="Arial" pitchFamily="34" charset="0"/>
                <a:cs typeface="Arial" pitchFamily="34" charset="0"/>
              </a:rPr>
              <a:t>Homework</a:t>
            </a:r>
            <a:endParaRPr lang="en-AU" sz="2100" dirty="0">
              <a:latin typeface="Arial" pitchFamily="34" charset="0"/>
              <a:cs typeface="Arial" pitchFamily="34" charset="0"/>
            </a:endParaRPr>
          </a:p>
          <a:p>
            <a:pPr>
              <a:buFont typeface="Arial" charset="0"/>
              <a:buNone/>
            </a:pPr>
            <a:endParaRPr lang="en-AU" sz="2100" dirty="0">
              <a:latin typeface="Arial" pitchFamily="34" charset="0"/>
              <a:cs typeface="Arial" pitchFamily="34" charset="0"/>
            </a:endParaRPr>
          </a:p>
          <a:p>
            <a:pPr>
              <a:buFont typeface="Arial" charset="0"/>
              <a:buNone/>
            </a:pPr>
            <a:endParaRPr lang="en-AU" sz="2100" dirty="0">
              <a:latin typeface="Arial" pitchFamily="34" charset="0"/>
              <a:cs typeface="Arial" pitchFamily="34" charset="0"/>
            </a:endParaRPr>
          </a:p>
          <a:p>
            <a:pPr>
              <a:buFont typeface="Arial" charset="0"/>
              <a:buNone/>
            </a:pPr>
            <a:endParaRPr lang="en-AU" sz="2100" dirty="0">
              <a:latin typeface="Arial" pitchFamily="34" charset="0"/>
              <a:cs typeface="Arial" pitchFamily="34" charset="0"/>
            </a:endParaRPr>
          </a:p>
        </p:txBody>
      </p:sp>
      <p:sp>
        <p:nvSpPr>
          <p:cNvPr id="6" name="TextBox 5"/>
          <p:cNvSpPr txBox="1"/>
          <p:nvPr/>
        </p:nvSpPr>
        <p:spPr>
          <a:xfrm>
            <a:off x="2123728" y="1916832"/>
            <a:ext cx="6417713" cy="2769989"/>
          </a:xfrm>
          <a:prstGeom prst="rect">
            <a:avLst/>
          </a:prstGeom>
          <a:noFill/>
        </p:spPr>
        <p:txBody>
          <a:bodyPr wrap="square" rtlCol="0">
            <a:spAutoFit/>
          </a:bodyPr>
          <a:lstStyle/>
          <a:p>
            <a:pPr>
              <a:spcAft>
                <a:spcPts val="900"/>
              </a:spcAft>
            </a:pPr>
            <a:r>
              <a:rPr lang="en-AU" sz="2400" dirty="0">
                <a:latin typeface="Arial" pitchFamily="34" charset="0"/>
                <a:cs typeface="Arial" pitchFamily="34" charset="0"/>
              </a:rPr>
              <a:t>Complete all questions from Set 6.4 - due first lesson next week.</a:t>
            </a:r>
          </a:p>
          <a:p>
            <a:pPr>
              <a:spcAft>
                <a:spcPts val="900"/>
              </a:spcAft>
            </a:pPr>
            <a:endParaRPr lang="en-AU" sz="2400" dirty="0">
              <a:latin typeface="Arial" pitchFamily="34" charset="0"/>
              <a:cs typeface="Arial" pitchFamily="34" charset="0"/>
            </a:endParaRPr>
          </a:p>
          <a:p>
            <a:pPr>
              <a:spcAft>
                <a:spcPts val="900"/>
              </a:spcAft>
            </a:pPr>
            <a:r>
              <a:rPr lang="en-AU" sz="2400" dirty="0">
                <a:latin typeface="Arial" pitchFamily="34" charset="0"/>
                <a:cs typeface="Arial" pitchFamily="34" charset="0"/>
              </a:rPr>
              <a:t>Read Chapter 6.5, page 191-198 and answer </a:t>
            </a:r>
          </a:p>
          <a:p>
            <a:pPr>
              <a:spcAft>
                <a:spcPts val="900"/>
              </a:spcAft>
            </a:pPr>
            <a:r>
              <a:rPr lang="en-AU" sz="2400" dirty="0">
                <a:latin typeface="Arial" pitchFamily="34" charset="0"/>
                <a:cs typeface="Arial" pitchFamily="34" charset="0"/>
              </a:rPr>
              <a:t>	Q1 &amp; Q2 Set 6.5</a:t>
            </a:r>
          </a:p>
          <a:p>
            <a:pPr>
              <a:spcAft>
                <a:spcPts val="900"/>
              </a:spcAft>
            </a:pPr>
            <a:r>
              <a:rPr lang="en-AU" sz="2400" dirty="0">
                <a:latin typeface="Arial" pitchFamily="34" charset="0"/>
                <a:cs typeface="Arial" pitchFamily="34" charset="0"/>
              </a:rPr>
              <a:t>     by next lesson.</a:t>
            </a:r>
          </a:p>
        </p:txBody>
      </p:sp>
      <p:sp>
        <p:nvSpPr>
          <p:cNvPr id="7" name="Titre 1"/>
          <p:cNvSpPr>
            <a:spLocks noGrp="1"/>
          </p:cNvSpPr>
          <p:nvPr>
            <p:ph type="title"/>
          </p:nvPr>
        </p:nvSpPr>
        <p:spPr>
          <a:xfrm>
            <a:off x="1403648" y="594953"/>
            <a:ext cx="7343801" cy="857250"/>
          </a:xfrm>
        </p:spPr>
        <p:txBody>
          <a:bodyPr>
            <a:normAutofit fontScale="90000"/>
          </a:bodyPr>
          <a:lstStyle/>
          <a:p>
            <a:pPr algn="r"/>
            <a:r>
              <a:rPr lang="en-AU" sz="4000" b="1" dirty="0">
                <a:solidFill>
                  <a:schemeClr val="tx1"/>
                </a:solidFill>
              </a:rPr>
              <a:t>Homework, Context &amp; Keywords</a:t>
            </a:r>
            <a:endParaRPr lang="en-AU" sz="2800" b="1" dirty="0">
              <a:solidFill>
                <a:schemeClr val="tx1"/>
              </a:solidFill>
            </a:endParaRPr>
          </a:p>
        </p:txBody>
      </p:sp>
    </p:spTree>
    <p:extLst>
      <p:ext uri="{BB962C8B-B14F-4D97-AF65-F5344CB8AC3E}">
        <p14:creationId xmlns:p14="http://schemas.microsoft.com/office/powerpoint/2010/main" val="289935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a:xfrm>
            <a:off x="2699792" y="411510"/>
            <a:ext cx="6172200" cy="857250"/>
          </a:xfrm>
        </p:spPr>
        <p:txBody>
          <a:bodyPr/>
          <a:lstStyle/>
          <a:p>
            <a:pPr algn="l"/>
            <a:r>
              <a:rPr lang="en-AU" sz="4500" b="1" dirty="0">
                <a:solidFill>
                  <a:schemeClr val="accent2"/>
                </a:solidFill>
              </a:rPr>
              <a:t>Page Set up</a:t>
            </a:r>
            <a:endParaRPr lang="en-AU" b="1" dirty="0">
              <a:solidFill>
                <a:schemeClr val="accent2"/>
              </a:solidFill>
            </a:endParaRPr>
          </a:p>
        </p:txBody>
      </p:sp>
      <p:sp>
        <p:nvSpPr>
          <p:cNvPr id="7" name="Espace réservé du contenu 2"/>
          <p:cNvSpPr>
            <a:spLocks noGrp="1"/>
          </p:cNvSpPr>
          <p:nvPr>
            <p:ph idx="1"/>
          </p:nvPr>
        </p:nvSpPr>
        <p:spPr>
          <a:xfrm>
            <a:off x="539552" y="1484784"/>
            <a:ext cx="8136904" cy="5256584"/>
          </a:xfrm>
          <a:solidFill>
            <a:schemeClr val="accent1"/>
          </a:solidFill>
        </p:spPr>
        <p:txBody>
          <a:bodyPr/>
          <a:lstStyle/>
          <a:p>
            <a:pPr>
              <a:buNone/>
            </a:pPr>
            <a:r>
              <a:rPr lang="en-AU" sz="2400" dirty="0">
                <a:solidFill>
                  <a:schemeClr val="bg1"/>
                </a:solidFill>
                <a:latin typeface="Arial" pitchFamily="34" charset="0"/>
                <a:cs typeface="Arial" pitchFamily="34" charset="0"/>
              </a:rPr>
              <a:t>Set up the </a:t>
            </a:r>
            <a:r>
              <a:rPr lang="en-AU" sz="2400" b="1" u="sng" dirty="0">
                <a:solidFill>
                  <a:schemeClr val="bg1"/>
                </a:solidFill>
                <a:latin typeface="Arial" pitchFamily="34" charset="0"/>
                <a:cs typeface="Arial" pitchFamily="34" charset="0"/>
              </a:rPr>
              <a:t>first</a:t>
            </a:r>
            <a:r>
              <a:rPr lang="en-AU" sz="2400" dirty="0">
                <a:solidFill>
                  <a:schemeClr val="bg1"/>
                </a:solidFill>
                <a:latin typeface="Arial" pitchFamily="34" charset="0"/>
                <a:cs typeface="Arial" pitchFamily="34" charset="0"/>
              </a:rPr>
              <a:t> page of every lesson like this and rule a column line for every page after the first page that is used during the lesson.</a:t>
            </a:r>
          </a:p>
          <a:p>
            <a:pPr>
              <a:buFont typeface="Arial" pitchFamily="34" charset="0"/>
              <a:buChar char="•"/>
            </a:pPr>
            <a:endParaRPr lang="en-AU" sz="2100" dirty="0"/>
          </a:p>
          <a:p>
            <a:pPr>
              <a:buFont typeface="Arial" pitchFamily="34" charset="0"/>
              <a:buChar char="•"/>
            </a:pPr>
            <a:endParaRPr lang="en-AU" sz="2100" dirty="0"/>
          </a:p>
        </p:txBody>
      </p:sp>
      <p:grpSp>
        <p:nvGrpSpPr>
          <p:cNvPr id="8" name="Group 7"/>
          <p:cNvGrpSpPr/>
          <p:nvPr/>
        </p:nvGrpSpPr>
        <p:grpSpPr>
          <a:xfrm>
            <a:off x="720723" y="2584410"/>
            <a:ext cx="7606850" cy="4506440"/>
            <a:chOff x="385240" y="2276872"/>
            <a:chExt cx="8629994" cy="5112568"/>
          </a:xfrm>
        </p:grpSpPr>
        <p:grpSp>
          <p:nvGrpSpPr>
            <p:cNvPr id="9" name="Group 8"/>
            <p:cNvGrpSpPr/>
            <p:nvPr/>
          </p:nvGrpSpPr>
          <p:grpSpPr>
            <a:xfrm>
              <a:off x="385240" y="2276872"/>
              <a:ext cx="8629994" cy="5112568"/>
              <a:chOff x="385240" y="2276872"/>
              <a:chExt cx="8629994" cy="5112568"/>
            </a:xfrm>
          </p:grpSpPr>
          <p:grpSp>
            <p:nvGrpSpPr>
              <p:cNvPr id="11" name="Group 10"/>
              <p:cNvGrpSpPr/>
              <p:nvPr/>
            </p:nvGrpSpPr>
            <p:grpSpPr>
              <a:xfrm>
                <a:off x="971600" y="2276872"/>
                <a:ext cx="6984776" cy="5112568"/>
                <a:chOff x="971600" y="2276872"/>
                <a:chExt cx="6984776" cy="5112568"/>
              </a:xfrm>
            </p:grpSpPr>
            <p:cxnSp>
              <p:nvCxnSpPr>
                <p:cNvPr id="16" name="Straight Connector 15"/>
                <p:cNvCxnSpPr/>
                <p:nvPr/>
              </p:nvCxnSpPr>
              <p:spPr>
                <a:xfrm flipV="1">
                  <a:off x="971600" y="2276872"/>
                  <a:ext cx="0" cy="5112568"/>
                </a:xfrm>
                <a:prstGeom prst="line">
                  <a:avLst/>
                </a:prstGeom>
                <a:ln w="25400">
                  <a:no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971600" y="2276872"/>
                  <a:ext cx="6984776" cy="0"/>
                </a:xfrm>
                <a:prstGeom prst="line">
                  <a:avLst/>
                </a:prstGeom>
                <a:ln w="25400">
                  <a:no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7956376" y="2276872"/>
                  <a:ext cx="0" cy="5112568"/>
                </a:xfrm>
                <a:prstGeom prst="line">
                  <a:avLst/>
                </a:prstGeom>
                <a:ln w="25400">
                  <a:no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156176" y="2276873"/>
                  <a:ext cx="0" cy="2366627"/>
                </a:xfrm>
                <a:prstGeom prst="line">
                  <a:avLst/>
                </a:prstGeom>
                <a:ln w="25400">
                  <a:no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6145438" y="4643500"/>
                  <a:ext cx="1800200" cy="0"/>
                </a:xfrm>
                <a:prstGeom prst="line">
                  <a:avLst/>
                </a:prstGeom>
                <a:ln w="25400">
                  <a:no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971600" y="3328551"/>
                  <a:ext cx="5184576" cy="0"/>
                </a:xfrm>
                <a:prstGeom prst="line">
                  <a:avLst/>
                </a:prstGeom>
                <a:ln w="25400">
                  <a:no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385240" y="2589178"/>
                <a:ext cx="8629994" cy="3991480"/>
                <a:chOff x="385240" y="1653074"/>
                <a:chExt cx="8629994" cy="3991480"/>
              </a:xfrm>
            </p:grpSpPr>
            <p:sp>
              <p:nvSpPr>
                <p:cNvPr id="13" name="TextBox 12"/>
                <p:cNvSpPr txBox="1"/>
                <p:nvPr/>
              </p:nvSpPr>
              <p:spPr>
                <a:xfrm>
                  <a:off x="385240" y="1671047"/>
                  <a:ext cx="6034328" cy="1361776"/>
                </a:xfrm>
                <a:prstGeom prst="rect">
                  <a:avLst/>
                </a:prstGeom>
                <a:noFill/>
                <a:ln>
                  <a:noFill/>
                </a:ln>
              </p:spPr>
              <p:txBody>
                <a:bodyPr wrap="square" rtlCol="0">
                  <a:spAutoFit/>
                </a:bodyPr>
                <a:lstStyle/>
                <a:p>
                  <a:r>
                    <a:rPr lang="en-AU" sz="2400" b="1" u="sng" dirty="0"/>
                    <a:t>Focus:</a:t>
                  </a:r>
                  <a:r>
                    <a:rPr lang="en-AU" sz="2400" dirty="0"/>
                    <a:t> State the Chapter Number, Title and the page numbers.                           (3 lines).  </a:t>
                  </a:r>
                </a:p>
              </p:txBody>
            </p:sp>
            <p:sp>
              <p:nvSpPr>
                <p:cNvPr id="14" name="TextBox 13"/>
                <p:cNvSpPr txBox="1"/>
                <p:nvPr/>
              </p:nvSpPr>
              <p:spPr>
                <a:xfrm>
                  <a:off x="385240" y="3444762"/>
                  <a:ext cx="6005158" cy="2199792"/>
                </a:xfrm>
                <a:prstGeom prst="rect">
                  <a:avLst/>
                </a:prstGeom>
                <a:noFill/>
                <a:ln>
                  <a:noFill/>
                </a:ln>
              </p:spPr>
              <p:txBody>
                <a:bodyPr wrap="square" rtlCol="0">
                  <a:spAutoFit/>
                </a:bodyPr>
                <a:lstStyle/>
                <a:p>
                  <a:r>
                    <a:rPr lang="en-AU" sz="2400" b="1" u="sng" dirty="0"/>
                    <a:t>Context:</a:t>
                  </a:r>
                  <a:r>
                    <a:rPr lang="en-AU" sz="2400" dirty="0"/>
                    <a:t> During the lesson write in this section what this topic relates to in the ‘real’ world. How is this content used to better society?                             (5 lines)</a:t>
                  </a:r>
                </a:p>
              </p:txBody>
            </p:sp>
            <p:sp>
              <p:nvSpPr>
                <p:cNvPr id="15" name="TextBox 14"/>
                <p:cNvSpPr txBox="1"/>
                <p:nvPr/>
              </p:nvSpPr>
              <p:spPr>
                <a:xfrm>
                  <a:off x="6427264" y="1653074"/>
                  <a:ext cx="2587970" cy="3456817"/>
                </a:xfrm>
                <a:prstGeom prst="rect">
                  <a:avLst/>
                </a:prstGeom>
                <a:noFill/>
                <a:ln>
                  <a:noFill/>
                </a:ln>
              </p:spPr>
              <p:txBody>
                <a:bodyPr wrap="square" rtlCol="0">
                  <a:spAutoFit/>
                </a:bodyPr>
                <a:lstStyle/>
                <a:p>
                  <a:r>
                    <a:rPr lang="en-AU" sz="2400" b="1" u="sng" dirty="0"/>
                    <a:t>Keywords:</a:t>
                  </a:r>
                  <a:r>
                    <a:rPr lang="en-AU" sz="2400" dirty="0"/>
                    <a:t> During the lesson write out your own keywords used during the lesson.                              (8 lines)</a:t>
                  </a:r>
                </a:p>
              </p:txBody>
            </p:sp>
          </p:grpSp>
        </p:grpSp>
        <p:cxnSp>
          <p:nvCxnSpPr>
            <p:cNvPr id="10" name="Straight Connector 9"/>
            <p:cNvCxnSpPr/>
            <p:nvPr/>
          </p:nvCxnSpPr>
          <p:spPr>
            <a:xfrm flipH="1">
              <a:off x="971600" y="4643500"/>
              <a:ext cx="5184576" cy="0"/>
            </a:xfrm>
            <a:prstGeom prst="line">
              <a:avLst/>
            </a:prstGeom>
            <a:ln w="25400">
              <a:no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p:nvCxnSpPr>
        <p:spPr>
          <a:xfrm flipV="1">
            <a:off x="683568" y="2859691"/>
            <a:ext cx="0" cy="45064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682648" y="2859691"/>
            <a:ext cx="777778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8460432" y="2859691"/>
            <a:ext cx="0" cy="45064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6030176" y="2859692"/>
            <a:ext cx="0" cy="35216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683568" y="4293096"/>
            <a:ext cx="534660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683568" y="6381328"/>
            <a:ext cx="77768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09988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1700808"/>
            <a:ext cx="6600451" cy="2262781"/>
          </a:xfrm>
        </p:spPr>
        <p:txBody>
          <a:bodyPr>
            <a:noAutofit/>
          </a:bodyPr>
          <a:lstStyle/>
          <a:p>
            <a:r>
              <a:rPr lang="en-AU" sz="6000" dirty="0"/>
              <a:t>Energy and Momentum</a:t>
            </a:r>
          </a:p>
        </p:txBody>
      </p:sp>
      <p:sp>
        <p:nvSpPr>
          <p:cNvPr id="3" name="Subtitle 2"/>
          <p:cNvSpPr>
            <a:spLocks noGrp="1"/>
          </p:cNvSpPr>
          <p:nvPr>
            <p:ph type="subTitle" idx="1"/>
          </p:nvPr>
        </p:nvSpPr>
        <p:spPr>
          <a:xfrm>
            <a:off x="4788024" y="4581128"/>
            <a:ext cx="3997799" cy="1037760"/>
          </a:xfrm>
        </p:spPr>
        <p:txBody>
          <a:bodyPr>
            <a:noAutofit/>
          </a:bodyPr>
          <a:lstStyle/>
          <a:p>
            <a:r>
              <a:rPr lang="en-AU" sz="4000" dirty="0"/>
              <a:t>Chapter 6.5 Pages 191 - 198</a:t>
            </a:r>
          </a:p>
        </p:txBody>
      </p:sp>
    </p:spTree>
    <p:extLst>
      <p:ext uri="{BB962C8B-B14F-4D97-AF65-F5344CB8AC3E}">
        <p14:creationId xmlns:p14="http://schemas.microsoft.com/office/powerpoint/2010/main" val="36751407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620688"/>
            <a:ext cx="6589199" cy="1280890"/>
          </a:xfrm>
        </p:spPr>
        <p:txBody>
          <a:bodyPr>
            <a:normAutofit/>
          </a:bodyPr>
          <a:lstStyle/>
          <a:p>
            <a:r>
              <a:rPr lang="en-AU" sz="4000" b="1" dirty="0">
                <a:solidFill>
                  <a:schemeClr val="tx1"/>
                </a:solidFill>
              </a:rPr>
              <a:t>Relativistic Mass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47665" y="1340768"/>
                <a:ext cx="7416823" cy="5517232"/>
              </a:xfrm>
            </p:spPr>
            <p:txBody>
              <a:bodyPr>
                <a:noAutofit/>
              </a:bodyPr>
              <a:lstStyle/>
              <a:p>
                <a:pPr>
                  <a:buNone/>
                </a:pPr>
                <a14:m>
                  <m:oMathPara xmlns:m="http://schemas.openxmlformats.org/officeDocument/2006/math">
                    <m:oMathParaPr>
                      <m:jc m:val="centerGroup"/>
                    </m:oMathParaPr>
                    <m:oMath xmlns:m="http://schemas.openxmlformats.org/officeDocument/2006/math">
                      <m:sSub>
                        <m:sSubPr>
                          <m:ctrlPr>
                            <a:rPr lang="en-AU" sz="2600" b="1" i="1" smtClean="0">
                              <a:solidFill>
                                <a:schemeClr val="tx1"/>
                              </a:solidFill>
                              <a:latin typeface="Cambria Math" panose="02040503050406030204" pitchFamily="18" charset="0"/>
                            </a:rPr>
                          </m:ctrlPr>
                        </m:sSubPr>
                        <m:e>
                          <m:r>
                            <a:rPr lang="en-AU" sz="2600" b="1" i="0" smtClean="0">
                              <a:solidFill>
                                <a:schemeClr val="tx1"/>
                              </a:solidFill>
                              <a:latin typeface="Cambria Math" panose="02040503050406030204" pitchFamily="18" charset="0"/>
                            </a:rPr>
                            <m:t>𝐦</m:t>
                          </m:r>
                        </m:e>
                        <m:sub>
                          <m:r>
                            <a:rPr lang="en-AU" sz="2600" b="1" i="0">
                              <a:solidFill>
                                <a:schemeClr val="tx1"/>
                              </a:solidFill>
                              <a:latin typeface="Cambria Math" panose="02040503050406030204" pitchFamily="18" charset="0"/>
                            </a:rPr>
                            <m:t>𝐯</m:t>
                          </m:r>
                        </m:sub>
                      </m:sSub>
                      <m:r>
                        <a:rPr lang="en-AU" sz="2600" b="1" i="0">
                          <a:solidFill>
                            <a:schemeClr val="tx1"/>
                          </a:solidFill>
                          <a:latin typeface="Cambria Math" panose="02040503050406030204" pitchFamily="18" charset="0"/>
                        </a:rPr>
                        <m:t>= </m:t>
                      </m:r>
                      <m:f>
                        <m:fPr>
                          <m:ctrlPr>
                            <a:rPr lang="en-AU" sz="2600" b="1" i="1">
                              <a:solidFill>
                                <a:schemeClr val="tx1"/>
                              </a:solidFill>
                              <a:latin typeface="Cambria Math" panose="02040503050406030204" pitchFamily="18" charset="0"/>
                            </a:rPr>
                          </m:ctrlPr>
                        </m:fPr>
                        <m:num>
                          <m:sSub>
                            <m:sSubPr>
                              <m:ctrlPr>
                                <a:rPr lang="en-AU" sz="2600" b="1" i="1">
                                  <a:solidFill>
                                    <a:schemeClr val="tx1"/>
                                  </a:solidFill>
                                  <a:latin typeface="Cambria Math" panose="02040503050406030204" pitchFamily="18" charset="0"/>
                                </a:rPr>
                              </m:ctrlPr>
                            </m:sSubPr>
                            <m:e>
                              <m:r>
                                <a:rPr lang="en-AU" sz="2600" b="1" i="0" smtClean="0">
                                  <a:solidFill>
                                    <a:schemeClr val="tx1"/>
                                  </a:solidFill>
                                  <a:latin typeface="Cambria Math" panose="02040503050406030204" pitchFamily="18" charset="0"/>
                                </a:rPr>
                                <m:t>𝐦</m:t>
                              </m:r>
                            </m:e>
                            <m:sub>
                              <m:r>
                                <a:rPr lang="en-AU" sz="2600" b="1" i="0">
                                  <a:solidFill>
                                    <a:schemeClr val="tx1"/>
                                  </a:solidFill>
                                  <a:latin typeface="Cambria Math" panose="02040503050406030204" pitchFamily="18" charset="0"/>
                                </a:rPr>
                                <m:t>𝐨</m:t>
                              </m:r>
                            </m:sub>
                          </m:sSub>
                          <m:r>
                            <a:rPr lang="en-AU" sz="2600" b="1" i="0" smtClean="0">
                              <a:solidFill>
                                <a:schemeClr val="tx1"/>
                              </a:solidFill>
                              <a:latin typeface="Cambria Math" panose="02040503050406030204" pitchFamily="18" charset="0"/>
                            </a:rPr>
                            <m:t> </m:t>
                          </m:r>
                        </m:num>
                        <m:den>
                          <m:rad>
                            <m:radPr>
                              <m:degHide m:val="on"/>
                              <m:ctrlPr>
                                <a:rPr lang="en-AU" sz="2600" b="1" i="1">
                                  <a:solidFill>
                                    <a:schemeClr val="tx1"/>
                                  </a:solidFill>
                                  <a:latin typeface="Cambria Math" panose="02040503050406030204" pitchFamily="18" charset="0"/>
                                </a:rPr>
                              </m:ctrlPr>
                            </m:radPr>
                            <m:deg/>
                            <m:e>
                              <m:r>
                                <a:rPr lang="en-AU" sz="2600" b="1" i="0">
                                  <a:solidFill>
                                    <a:schemeClr val="tx1"/>
                                  </a:solidFill>
                                  <a:latin typeface="Cambria Math" panose="02040503050406030204" pitchFamily="18" charset="0"/>
                                </a:rPr>
                                <m:t>𝟏</m:t>
                              </m:r>
                              <m:r>
                                <a:rPr lang="en-AU" sz="2600" b="1" i="0">
                                  <a:solidFill>
                                    <a:schemeClr val="tx1"/>
                                  </a:solidFill>
                                  <a:latin typeface="Cambria Math" panose="02040503050406030204" pitchFamily="18" charset="0"/>
                                </a:rPr>
                                <m:t> −</m:t>
                              </m:r>
                              <m:sSup>
                                <m:sSupPr>
                                  <m:ctrlPr>
                                    <a:rPr lang="en-AU" sz="2600" b="1" i="1">
                                      <a:solidFill>
                                        <a:schemeClr val="tx1"/>
                                      </a:solidFill>
                                      <a:latin typeface="Cambria Math" panose="02040503050406030204" pitchFamily="18" charset="0"/>
                                    </a:rPr>
                                  </m:ctrlPr>
                                </m:sSupPr>
                                <m:e>
                                  <m:r>
                                    <a:rPr lang="en-AU" sz="2600" b="1" i="0">
                                      <a:solidFill>
                                        <a:schemeClr val="tx1"/>
                                      </a:solidFill>
                                      <a:latin typeface="Cambria Math" panose="02040503050406030204" pitchFamily="18" charset="0"/>
                                    </a:rPr>
                                    <m:t>(</m:t>
                                  </m:r>
                                  <m:f>
                                    <m:fPr>
                                      <m:ctrlPr>
                                        <a:rPr lang="en-AU" sz="2600" b="1" i="1">
                                          <a:solidFill>
                                            <a:schemeClr val="tx1"/>
                                          </a:solidFill>
                                          <a:latin typeface="Cambria Math" panose="02040503050406030204" pitchFamily="18" charset="0"/>
                                        </a:rPr>
                                      </m:ctrlPr>
                                    </m:fPr>
                                    <m:num>
                                      <m:r>
                                        <a:rPr lang="en-AU" sz="2600" b="1" i="0">
                                          <a:solidFill>
                                            <a:schemeClr val="tx1"/>
                                          </a:solidFill>
                                          <a:latin typeface="Cambria Math" panose="02040503050406030204" pitchFamily="18" charset="0"/>
                                        </a:rPr>
                                        <m:t>𝐯</m:t>
                                      </m:r>
                                    </m:num>
                                    <m:den>
                                      <m:r>
                                        <a:rPr lang="en-AU" sz="2600" b="1" i="0">
                                          <a:solidFill>
                                            <a:schemeClr val="tx1"/>
                                          </a:solidFill>
                                          <a:latin typeface="Cambria Math" panose="02040503050406030204" pitchFamily="18" charset="0"/>
                                        </a:rPr>
                                        <m:t>𝐜</m:t>
                                      </m:r>
                                    </m:den>
                                  </m:f>
                                  <m:r>
                                    <a:rPr lang="en-AU" sz="2600" b="1" i="0">
                                      <a:solidFill>
                                        <a:schemeClr val="tx1"/>
                                      </a:solidFill>
                                      <a:latin typeface="Cambria Math" panose="02040503050406030204" pitchFamily="18" charset="0"/>
                                    </a:rPr>
                                    <m:t>)</m:t>
                                  </m:r>
                                </m:e>
                                <m:sup>
                                  <m:r>
                                    <a:rPr lang="en-AU" sz="2600" b="1" i="0">
                                      <a:solidFill>
                                        <a:schemeClr val="tx1"/>
                                      </a:solidFill>
                                      <a:latin typeface="Cambria Math" panose="02040503050406030204" pitchFamily="18" charset="0"/>
                                    </a:rPr>
                                    <m:t>𝟐</m:t>
                                  </m:r>
                                </m:sup>
                              </m:sSup>
                            </m:e>
                          </m:rad>
                        </m:den>
                      </m:f>
                    </m:oMath>
                  </m:oMathPara>
                </a14:m>
                <a:endParaRPr lang="en-AU" sz="2600" b="1" dirty="0">
                  <a:solidFill>
                    <a:schemeClr val="tx1"/>
                  </a:solidFill>
                </a:endParaRPr>
              </a:p>
              <a:p>
                <a:pPr>
                  <a:spcBef>
                    <a:spcPts val="600"/>
                  </a:spcBef>
                  <a:buNone/>
                </a:pPr>
                <a:r>
                  <a:rPr lang="en-AU" sz="2600" dirty="0">
                    <a:solidFill>
                      <a:schemeClr val="tx1"/>
                    </a:solidFill>
                  </a:rPr>
                  <a:t>		</a:t>
                </a:r>
                <a:r>
                  <a:rPr lang="el-GR" sz="2600" dirty="0">
                    <a:solidFill>
                      <a:schemeClr val="tx1"/>
                    </a:solidFill>
                  </a:rPr>
                  <a:t> </a:t>
                </a:r>
                <a:r>
                  <a:rPr lang="en-AU" sz="2600" dirty="0">
                    <a:solidFill>
                      <a:schemeClr val="tx1"/>
                    </a:solidFill>
                  </a:rPr>
                  <a:t>m</a:t>
                </a:r>
                <a:r>
                  <a:rPr lang="en-AU" sz="2600" baseline="-25000" dirty="0">
                    <a:solidFill>
                      <a:schemeClr val="tx1"/>
                    </a:solidFill>
                  </a:rPr>
                  <a:t>v</a:t>
                </a:r>
                <a:r>
                  <a:rPr lang="en-AU" sz="2600" dirty="0">
                    <a:solidFill>
                      <a:schemeClr val="tx1"/>
                    </a:solidFill>
                  </a:rPr>
                  <a:t> – momentum of the observer moving </a:t>
                </a:r>
              </a:p>
              <a:p>
                <a:pPr>
                  <a:spcBef>
                    <a:spcPts val="600"/>
                  </a:spcBef>
                  <a:buNone/>
                </a:pPr>
                <a:r>
                  <a:rPr lang="en-AU" sz="2600" dirty="0">
                    <a:solidFill>
                      <a:schemeClr val="tx1"/>
                    </a:solidFill>
                  </a:rPr>
                  <a:t>		</a:t>
                </a:r>
                <a:r>
                  <a:rPr lang="el-GR" sz="2600" dirty="0">
                    <a:solidFill>
                      <a:schemeClr val="tx1"/>
                    </a:solidFill>
                  </a:rPr>
                  <a:t> </a:t>
                </a:r>
                <a:r>
                  <a:rPr lang="en-AU" sz="2600" dirty="0">
                    <a:solidFill>
                      <a:schemeClr val="tx1"/>
                    </a:solidFill>
                  </a:rPr>
                  <a:t>m</a:t>
                </a:r>
                <a:r>
                  <a:rPr lang="en-AU" sz="2600" baseline="-25000" dirty="0">
                    <a:solidFill>
                      <a:schemeClr val="tx1"/>
                    </a:solidFill>
                  </a:rPr>
                  <a:t>0</a:t>
                </a:r>
                <a:r>
                  <a:rPr lang="en-AU" sz="2600" dirty="0">
                    <a:solidFill>
                      <a:schemeClr val="tx1"/>
                    </a:solidFill>
                  </a:rPr>
                  <a:t> – momentum of the “relative” </a:t>
                </a:r>
              </a:p>
              <a:p>
                <a:pPr>
                  <a:spcBef>
                    <a:spcPts val="0"/>
                  </a:spcBef>
                  <a:buNone/>
                </a:pPr>
                <a:r>
                  <a:rPr lang="en-AU" sz="2600" dirty="0">
                    <a:solidFill>
                      <a:schemeClr val="tx1"/>
                    </a:solidFill>
                  </a:rPr>
                  <a:t>                 stationary observer.</a:t>
                </a:r>
              </a:p>
              <a:p>
                <a:pPr>
                  <a:spcBef>
                    <a:spcPts val="600"/>
                  </a:spcBef>
                  <a:buNone/>
                </a:pPr>
                <a:r>
                  <a:rPr lang="en-AU" sz="2600" dirty="0">
                    <a:solidFill>
                      <a:schemeClr val="tx1"/>
                    </a:solidFill>
                  </a:rPr>
                  <a:t>      v – velocity of the moving observer.</a:t>
                </a:r>
              </a:p>
              <a:p>
                <a:pPr>
                  <a:spcBef>
                    <a:spcPts val="600"/>
                  </a:spcBef>
                  <a:buNone/>
                </a:pPr>
                <a:r>
                  <a:rPr lang="en-AU" sz="2600" dirty="0">
                    <a:solidFill>
                      <a:schemeClr val="tx1"/>
                    </a:solidFill>
                  </a:rPr>
                  <a:t>		 c – speed of light (3.0 x 10</a:t>
                </a:r>
                <a:r>
                  <a:rPr lang="en-AU" sz="2600" baseline="30000" dirty="0">
                    <a:solidFill>
                      <a:schemeClr val="tx1"/>
                    </a:solidFill>
                  </a:rPr>
                  <a:t>8</a:t>
                </a:r>
                <a:r>
                  <a:rPr lang="en-AU" sz="2600" dirty="0">
                    <a:solidFill>
                      <a:schemeClr val="tx1"/>
                    </a:solidFill>
                  </a:rPr>
                  <a:t> m s</a:t>
                </a:r>
                <a:r>
                  <a:rPr lang="en-AU" sz="2600" baseline="30000" dirty="0">
                    <a:solidFill>
                      <a:schemeClr val="tx1"/>
                    </a:solidFill>
                  </a:rPr>
                  <a:t>-1</a:t>
                </a:r>
                <a:r>
                  <a:rPr lang="en-AU" sz="2600" dirty="0">
                    <a:solidFill>
                      <a:schemeClr val="tx1"/>
                    </a:solidFill>
                  </a:rPr>
                  <a:t>)</a:t>
                </a:r>
              </a:p>
              <a:p>
                <a:pPr>
                  <a:spcBef>
                    <a:spcPts val="600"/>
                  </a:spcBef>
                  <a:buNone/>
                </a:pPr>
                <a:endParaRPr lang="en-AU" sz="2600"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47665" y="1340768"/>
                <a:ext cx="7416823" cy="5517232"/>
              </a:xfrm>
              <a:blipFill rotWithShape="0">
                <a:blip r:embed="rId2"/>
                <a:stretch>
                  <a:fillRect/>
                </a:stretch>
              </a:blipFill>
            </p:spPr>
            <p:txBody>
              <a:bodyPr/>
              <a:lstStyle/>
              <a:p>
                <a:r>
                  <a:rPr lang="en-AU">
                    <a:noFill/>
                  </a:rPr>
                  <a:t> </a:t>
                </a:r>
              </a:p>
            </p:txBody>
          </p:sp>
        </mc:Fallback>
      </mc:AlternateContent>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692696"/>
            <a:ext cx="7130752" cy="1143000"/>
          </a:xfrm>
        </p:spPr>
        <p:txBody>
          <a:bodyPr>
            <a:noAutofit/>
          </a:bodyPr>
          <a:lstStyle/>
          <a:p>
            <a:r>
              <a:rPr lang="en-AU" sz="4000" b="1" dirty="0">
                <a:solidFill>
                  <a:schemeClr val="tx1"/>
                </a:solidFill>
              </a:rPr>
              <a:t>Einstein and the Theory of Special Relativity</a:t>
            </a:r>
          </a:p>
        </p:txBody>
      </p:sp>
      <p:sp>
        <p:nvSpPr>
          <p:cNvPr id="3" name="Content Placeholder 2"/>
          <p:cNvSpPr>
            <a:spLocks noGrp="1"/>
          </p:cNvSpPr>
          <p:nvPr>
            <p:ph idx="1"/>
          </p:nvPr>
        </p:nvSpPr>
        <p:spPr>
          <a:xfrm>
            <a:off x="1475657" y="2133600"/>
            <a:ext cx="7560840" cy="4391744"/>
          </a:xfrm>
        </p:spPr>
        <p:txBody>
          <a:bodyPr>
            <a:normAutofit/>
          </a:bodyPr>
          <a:lstStyle/>
          <a:p>
            <a:pPr marL="0" indent="0">
              <a:buNone/>
            </a:pPr>
            <a:r>
              <a:rPr lang="en-AU" sz="2600" dirty="0">
                <a:solidFill>
                  <a:schemeClr val="tx1"/>
                </a:solidFill>
              </a:rPr>
              <a:t>Einstein discussed how time is affected by motion in space (space-time) and how mass and energy are related; </a:t>
            </a:r>
          </a:p>
          <a:p>
            <a:pPr>
              <a:buNone/>
            </a:pPr>
            <a:r>
              <a:rPr lang="en-AU" sz="2600" dirty="0">
                <a:solidFill>
                  <a:schemeClr val="tx1"/>
                </a:solidFill>
              </a:rPr>
              <a:t>				</a:t>
            </a:r>
            <a:r>
              <a:rPr lang="en-AU" sz="2600" b="1" dirty="0">
                <a:solidFill>
                  <a:schemeClr val="tx1"/>
                </a:solidFill>
              </a:rPr>
              <a:t>        </a:t>
            </a:r>
            <a:r>
              <a:rPr lang="en-AU" sz="2800" b="1" dirty="0">
                <a:solidFill>
                  <a:schemeClr val="tx1"/>
                </a:solidFill>
              </a:rPr>
              <a:t>E = mc</a:t>
            </a:r>
            <a:r>
              <a:rPr lang="en-AU" sz="2800" b="1" baseline="30000" dirty="0">
                <a:solidFill>
                  <a:schemeClr val="tx1"/>
                </a:solidFill>
              </a:rPr>
              <a:t>2</a:t>
            </a:r>
          </a:p>
          <a:p>
            <a:pPr>
              <a:buNone/>
            </a:pPr>
            <a:endParaRPr lang="en-AU" sz="2600" b="1" baseline="30000" dirty="0">
              <a:solidFill>
                <a:schemeClr val="tx1"/>
              </a:solidFill>
            </a:endParaRPr>
          </a:p>
          <a:p>
            <a:pPr marL="0" indent="0">
              <a:buNone/>
            </a:pPr>
            <a:r>
              <a:rPr lang="en-AU" sz="2600" dirty="0">
                <a:solidFill>
                  <a:schemeClr val="tx1"/>
                </a:solidFill>
              </a:rPr>
              <a:t>As an object approaches c, its momentum increases.</a:t>
            </a:r>
          </a:p>
          <a:p>
            <a:pPr>
              <a:buNone/>
            </a:pPr>
            <a:r>
              <a:rPr lang="en-AU" sz="2600" dirty="0">
                <a:solidFill>
                  <a:schemeClr val="tx1"/>
                </a:solidFill>
              </a:rPr>
              <a:t>			</a:t>
            </a:r>
            <a:r>
              <a:rPr lang="en-AU" sz="2800" b="1" dirty="0">
                <a:solidFill>
                  <a:schemeClr val="tx1"/>
                </a:solidFill>
              </a:rPr>
              <a:t>E = m c</a:t>
            </a:r>
            <a:r>
              <a:rPr lang="en-AU" sz="2800" b="1" baseline="30000" dirty="0">
                <a:solidFill>
                  <a:schemeClr val="tx1"/>
                </a:solidFill>
              </a:rPr>
              <a:t>2</a:t>
            </a:r>
            <a:r>
              <a:rPr lang="en-AU" sz="2800" b="1" dirty="0">
                <a:solidFill>
                  <a:schemeClr val="tx1"/>
                </a:solidFill>
              </a:rPr>
              <a:t> = ½ m v</a:t>
            </a:r>
            <a:r>
              <a:rPr lang="en-AU" sz="2800" b="1" baseline="30000" dirty="0">
                <a:solidFill>
                  <a:schemeClr val="tx1"/>
                </a:solidFill>
              </a:rPr>
              <a:t>2</a:t>
            </a:r>
            <a:r>
              <a:rPr lang="en-AU" sz="2800" b="1" dirty="0">
                <a:solidFill>
                  <a:schemeClr val="tx1"/>
                </a:solidFill>
              </a:rPr>
              <a:t> = ½ </a:t>
            </a:r>
            <a:r>
              <a:rPr lang="en-AU" sz="2800" b="1" dirty="0">
                <a:solidFill>
                  <a:schemeClr val="tx1"/>
                </a:solidFill>
                <a:latin typeface="Symbol" pitchFamily="18" charset="2"/>
              </a:rPr>
              <a:t>r</a:t>
            </a:r>
            <a:r>
              <a:rPr lang="en-AU" sz="2800" b="1" dirty="0">
                <a:solidFill>
                  <a:schemeClr val="tx1"/>
                </a:solidFill>
              </a:rPr>
              <a:t> v</a:t>
            </a:r>
          </a:p>
          <a:p>
            <a:pPr>
              <a:buNone/>
            </a:pPr>
            <a:endParaRPr lang="en-AU" sz="2600" b="1" baseline="30000" dirty="0">
              <a:solidFill>
                <a:schemeClr val="tx1"/>
              </a:solidFill>
            </a:endParaRPr>
          </a:p>
          <a:p>
            <a:pPr>
              <a:buNone/>
            </a:pPr>
            <a:endParaRPr lang="en-AU" sz="2600" dirty="0">
              <a:solidFill>
                <a:schemeClr val="tx1"/>
              </a:solidFill>
            </a:endParaRPr>
          </a:p>
          <a:p>
            <a:endParaRPr lang="en-AU" sz="2600" dirty="0">
              <a:solidFill>
                <a:schemeClr val="tx1"/>
              </a:solidFill>
            </a:endParaRPr>
          </a:p>
        </p:txBody>
      </p:sp>
    </p:spTree>
    <p:extLst>
      <p:ext uri="{BB962C8B-B14F-4D97-AF65-F5344CB8AC3E}">
        <p14:creationId xmlns:p14="http://schemas.microsoft.com/office/powerpoint/2010/main" val="3191393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620688"/>
            <a:ext cx="6589199" cy="1280890"/>
          </a:xfrm>
        </p:spPr>
        <p:txBody>
          <a:bodyPr>
            <a:normAutofit/>
          </a:bodyPr>
          <a:lstStyle/>
          <a:p>
            <a:r>
              <a:rPr lang="en-AU" sz="4000" b="1" dirty="0">
                <a:solidFill>
                  <a:schemeClr val="tx1"/>
                </a:solidFill>
              </a:rPr>
              <a:t>Relativistic Momentum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47665" y="1340768"/>
                <a:ext cx="7416823" cy="5517232"/>
              </a:xfrm>
            </p:spPr>
            <p:txBody>
              <a:bodyPr>
                <a:noAutofit/>
              </a:bodyPr>
              <a:lstStyle/>
              <a:p>
                <a:pPr>
                  <a:buNone/>
                </a:pPr>
                <a:r>
                  <a:rPr lang="en-AU" sz="2600" u="sng" dirty="0">
                    <a:solidFill>
                      <a:schemeClr val="tx1"/>
                    </a:solidFill>
                  </a:rPr>
                  <a:t>Non-relativistic Momentum</a:t>
                </a:r>
              </a:p>
              <a:p>
                <a:pPr>
                  <a:buNone/>
                </a:pPr>
                <a:r>
                  <a:rPr lang="en-AU" sz="2600" dirty="0">
                    <a:solidFill>
                      <a:schemeClr val="tx1"/>
                    </a:solidFill>
                  </a:rPr>
                  <a:t>                          </a:t>
                </a:r>
                <a:r>
                  <a:rPr lang="el-GR" sz="2600" b="1" dirty="0">
                    <a:solidFill>
                      <a:schemeClr val="tx1"/>
                    </a:solidFill>
                  </a:rPr>
                  <a:t>ρ</a:t>
                </a:r>
                <a:r>
                  <a:rPr lang="en-AU" sz="2600" b="1" dirty="0">
                    <a:solidFill>
                      <a:schemeClr val="tx1"/>
                    </a:solidFill>
                  </a:rPr>
                  <a:t> = m v</a:t>
                </a:r>
              </a:p>
              <a:p>
                <a:pPr>
                  <a:buNone/>
                </a:pPr>
                <a:r>
                  <a:rPr lang="en-AU" sz="2600" dirty="0">
                    <a:solidFill>
                      <a:schemeClr val="tx1"/>
                    </a:solidFill>
                  </a:rPr>
                  <a:t>       </a:t>
                </a:r>
                <a:r>
                  <a:rPr lang="el-GR" sz="2600" dirty="0">
                    <a:solidFill>
                      <a:schemeClr val="tx1"/>
                    </a:solidFill>
                  </a:rPr>
                  <a:t>ρ</a:t>
                </a:r>
                <a:r>
                  <a:rPr lang="en-AU" sz="2600" dirty="0">
                    <a:solidFill>
                      <a:schemeClr val="tx1"/>
                    </a:solidFill>
                  </a:rPr>
                  <a:t> – momentum (Ns or kg m s</a:t>
                </a:r>
                <a:r>
                  <a:rPr lang="en-AU" sz="2600" baseline="30000" dirty="0">
                    <a:solidFill>
                      <a:schemeClr val="tx1"/>
                    </a:solidFill>
                  </a:rPr>
                  <a:t>-1</a:t>
                </a:r>
                <a:r>
                  <a:rPr lang="en-AU" sz="2600" dirty="0">
                    <a:solidFill>
                      <a:schemeClr val="tx1"/>
                    </a:solidFill>
                  </a:rPr>
                  <a:t>)</a:t>
                </a:r>
              </a:p>
              <a:p>
                <a:pPr>
                  <a:buNone/>
                </a:pPr>
                <a:r>
                  <a:rPr lang="en-AU" sz="2600" u="sng" dirty="0">
                    <a:solidFill>
                      <a:schemeClr val="tx1"/>
                    </a:solidFill>
                  </a:rPr>
                  <a:t>Relativistic Momentum</a:t>
                </a:r>
              </a:p>
              <a:p>
                <a:pPr>
                  <a:buNone/>
                </a:pPr>
                <a14:m>
                  <m:oMathPara xmlns:m="http://schemas.openxmlformats.org/officeDocument/2006/math">
                    <m:oMathParaPr>
                      <m:jc m:val="centerGroup"/>
                    </m:oMathParaPr>
                    <m:oMath xmlns:m="http://schemas.openxmlformats.org/officeDocument/2006/math">
                      <m:sSub>
                        <m:sSubPr>
                          <m:ctrlPr>
                            <a:rPr lang="en-AU" sz="2600" b="1" i="1">
                              <a:solidFill>
                                <a:schemeClr val="tx1"/>
                              </a:solidFill>
                              <a:latin typeface="Cambria Math" panose="02040503050406030204" pitchFamily="18" charset="0"/>
                            </a:rPr>
                          </m:ctrlPr>
                        </m:sSubPr>
                        <m:e>
                          <m:r>
                            <a:rPr lang="el-GR" sz="2600" b="1" i="0" smtClean="0">
                              <a:solidFill>
                                <a:schemeClr val="tx1"/>
                              </a:solidFill>
                              <a:latin typeface="Cambria Math" panose="02040503050406030204" pitchFamily="18" charset="0"/>
                            </a:rPr>
                            <m:t>𝛒</m:t>
                          </m:r>
                        </m:e>
                        <m:sub>
                          <m:r>
                            <a:rPr lang="en-AU" sz="2600" b="1" i="0">
                              <a:solidFill>
                                <a:schemeClr val="tx1"/>
                              </a:solidFill>
                              <a:latin typeface="Cambria Math" panose="02040503050406030204" pitchFamily="18" charset="0"/>
                            </a:rPr>
                            <m:t>𝐯</m:t>
                          </m:r>
                        </m:sub>
                      </m:sSub>
                      <m:r>
                        <a:rPr lang="en-AU" sz="2600" b="1" i="0">
                          <a:solidFill>
                            <a:schemeClr val="tx1"/>
                          </a:solidFill>
                          <a:latin typeface="Cambria Math" panose="02040503050406030204" pitchFamily="18" charset="0"/>
                        </a:rPr>
                        <m:t>= </m:t>
                      </m:r>
                      <m:f>
                        <m:fPr>
                          <m:ctrlPr>
                            <a:rPr lang="en-AU" sz="2600" b="1" i="1">
                              <a:solidFill>
                                <a:schemeClr val="tx1"/>
                              </a:solidFill>
                              <a:latin typeface="Cambria Math" panose="02040503050406030204" pitchFamily="18" charset="0"/>
                            </a:rPr>
                          </m:ctrlPr>
                        </m:fPr>
                        <m:num>
                          <m:sSub>
                            <m:sSubPr>
                              <m:ctrlPr>
                                <a:rPr lang="en-AU" sz="2600" b="1" i="1">
                                  <a:solidFill>
                                    <a:schemeClr val="tx1"/>
                                  </a:solidFill>
                                  <a:latin typeface="Cambria Math" panose="02040503050406030204" pitchFamily="18" charset="0"/>
                                </a:rPr>
                              </m:ctrlPr>
                            </m:sSubPr>
                            <m:e>
                              <m:r>
                                <a:rPr lang="en-AU" sz="2600" b="1" i="0" smtClean="0">
                                  <a:solidFill>
                                    <a:schemeClr val="tx1"/>
                                  </a:solidFill>
                                  <a:latin typeface="Cambria Math" panose="02040503050406030204" pitchFamily="18" charset="0"/>
                                </a:rPr>
                                <m:t>𝐦</m:t>
                              </m:r>
                            </m:e>
                            <m:sub>
                              <m:r>
                                <a:rPr lang="en-AU" sz="2600" b="1" i="0">
                                  <a:solidFill>
                                    <a:schemeClr val="tx1"/>
                                  </a:solidFill>
                                  <a:latin typeface="Cambria Math" panose="02040503050406030204" pitchFamily="18" charset="0"/>
                                </a:rPr>
                                <m:t>𝐨</m:t>
                              </m:r>
                            </m:sub>
                          </m:sSub>
                          <m:r>
                            <a:rPr lang="en-AU" sz="2600" b="1" i="0" smtClean="0">
                              <a:solidFill>
                                <a:schemeClr val="tx1"/>
                              </a:solidFill>
                              <a:latin typeface="Cambria Math" panose="02040503050406030204" pitchFamily="18" charset="0"/>
                            </a:rPr>
                            <m:t> </m:t>
                          </m:r>
                          <m:r>
                            <a:rPr lang="en-AU" sz="2600" b="1" i="0" smtClean="0">
                              <a:solidFill>
                                <a:schemeClr val="tx1"/>
                              </a:solidFill>
                              <a:latin typeface="Cambria Math" panose="02040503050406030204" pitchFamily="18" charset="0"/>
                            </a:rPr>
                            <m:t>𝐯</m:t>
                          </m:r>
                        </m:num>
                        <m:den>
                          <m:rad>
                            <m:radPr>
                              <m:degHide m:val="on"/>
                              <m:ctrlPr>
                                <a:rPr lang="en-AU" sz="2600" b="1" i="1">
                                  <a:solidFill>
                                    <a:schemeClr val="tx1"/>
                                  </a:solidFill>
                                  <a:latin typeface="Cambria Math" panose="02040503050406030204" pitchFamily="18" charset="0"/>
                                </a:rPr>
                              </m:ctrlPr>
                            </m:radPr>
                            <m:deg/>
                            <m:e>
                              <m:r>
                                <a:rPr lang="en-AU" sz="2600" b="1" i="0">
                                  <a:solidFill>
                                    <a:schemeClr val="tx1"/>
                                  </a:solidFill>
                                  <a:latin typeface="Cambria Math" panose="02040503050406030204" pitchFamily="18" charset="0"/>
                                </a:rPr>
                                <m:t>𝟏</m:t>
                              </m:r>
                              <m:r>
                                <a:rPr lang="en-AU" sz="2600" b="1" i="0">
                                  <a:solidFill>
                                    <a:schemeClr val="tx1"/>
                                  </a:solidFill>
                                  <a:latin typeface="Cambria Math" panose="02040503050406030204" pitchFamily="18" charset="0"/>
                                </a:rPr>
                                <m:t> −</m:t>
                              </m:r>
                              <m:sSup>
                                <m:sSupPr>
                                  <m:ctrlPr>
                                    <a:rPr lang="en-AU" sz="2600" b="1" i="1">
                                      <a:solidFill>
                                        <a:schemeClr val="tx1"/>
                                      </a:solidFill>
                                      <a:latin typeface="Cambria Math" panose="02040503050406030204" pitchFamily="18" charset="0"/>
                                    </a:rPr>
                                  </m:ctrlPr>
                                </m:sSupPr>
                                <m:e>
                                  <m:r>
                                    <a:rPr lang="en-AU" sz="2600" b="1" i="0">
                                      <a:solidFill>
                                        <a:schemeClr val="tx1"/>
                                      </a:solidFill>
                                      <a:latin typeface="Cambria Math" panose="02040503050406030204" pitchFamily="18" charset="0"/>
                                    </a:rPr>
                                    <m:t>(</m:t>
                                  </m:r>
                                  <m:f>
                                    <m:fPr>
                                      <m:ctrlPr>
                                        <a:rPr lang="en-AU" sz="2600" b="1" i="1">
                                          <a:solidFill>
                                            <a:schemeClr val="tx1"/>
                                          </a:solidFill>
                                          <a:latin typeface="Cambria Math" panose="02040503050406030204" pitchFamily="18" charset="0"/>
                                        </a:rPr>
                                      </m:ctrlPr>
                                    </m:fPr>
                                    <m:num>
                                      <m:r>
                                        <a:rPr lang="en-AU" sz="2600" b="1" i="0">
                                          <a:solidFill>
                                            <a:schemeClr val="tx1"/>
                                          </a:solidFill>
                                          <a:latin typeface="Cambria Math" panose="02040503050406030204" pitchFamily="18" charset="0"/>
                                        </a:rPr>
                                        <m:t>𝐯</m:t>
                                      </m:r>
                                    </m:num>
                                    <m:den>
                                      <m:r>
                                        <a:rPr lang="en-AU" sz="2600" b="1" i="0">
                                          <a:solidFill>
                                            <a:schemeClr val="tx1"/>
                                          </a:solidFill>
                                          <a:latin typeface="Cambria Math" panose="02040503050406030204" pitchFamily="18" charset="0"/>
                                        </a:rPr>
                                        <m:t>𝐜</m:t>
                                      </m:r>
                                    </m:den>
                                  </m:f>
                                  <m:r>
                                    <a:rPr lang="en-AU" sz="2600" b="1" i="0">
                                      <a:solidFill>
                                        <a:schemeClr val="tx1"/>
                                      </a:solidFill>
                                      <a:latin typeface="Cambria Math" panose="02040503050406030204" pitchFamily="18" charset="0"/>
                                    </a:rPr>
                                    <m:t>)</m:t>
                                  </m:r>
                                </m:e>
                                <m:sup>
                                  <m:r>
                                    <a:rPr lang="en-AU" sz="2600" b="1" i="0">
                                      <a:solidFill>
                                        <a:schemeClr val="tx1"/>
                                      </a:solidFill>
                                      <a:latin typeface="Cambria Math" panose="02040503050406030204" pitchFamily="18" charset="0"/>
                                    </a:rPr>
                                    <m:t>𝟐</m:t>
                                  </m:r>
                                </m:sup>
                              </m:sSup>
                            </m:e>
                          </m:rad>
                        </m:den>
                      </m:f>
                      <m:r>
                        <a:rPr lang="en-AU" sz="2600" b="1" i="0">
                          <a:solidFill>
                            <a:schemeClr val="tx1"/>
                          </a:solidFill>
                          <a:latin typeface="Cambria Math" panose="02040503050406030204" pitchFamily="18" charset="0"/>
                        </a:rPr>
                        <m:t>= </m:t>
                      </m:r>
                      <m:f>
                        <m:fPr>
                          <m:ctrlPr>
                            <a:rPr lang="en-AU" sz="2600" b="1" i="1">
                              <a:solidFill>
                                <a:schemeClr val="tx1"/>
                              </a:solidFill>
                              <a:latin typeface="Cambria Math" panose="02040503050406030204" pitchFamily="18" charset="0"/>
                            </a:rPr>
                          </m:ctrlPr>
                        </m:fPr>
                        <m:num>
                          <m:sSub>
                            <m:sSubPr>
                              <m:ctrlPr>
                                <a:rPr lang="en-AU" sz="2600" b="1" i="1">
                                  <a:solidFill>
                                    <a:schemeClr val="tx1"/>
                                  </a:solidFill>
                                  <a:latin typeface="Cambria Math" panose="02040503050406030204" pitchFamily="18" charset="0"/>
                                </a:rPr>
                              </m:ctrlPr>
                            </m:sSubPr>
                            <m:e>
                              <m:r>
                                <a:rPr lang="el-GR" sz="2600" b="1" i="0" smtClean="0">
                                  <a:solidFill>
                                    <a:schemeClr val="tx1"/>
                                  </a:solidFill>
                                  <a:latin typeface="Cambria Math" panose="02040503050406030204" pitchFamily="18" charset="0"/>
                                </a:rPr>
                                <m:t>𝛒</m:t>
                              </m:r>
                            </m:e>
                            <m:sub>
                              <m:r>
                                <a:rPr lang="en-AU" sz="2600" b="1" i="0">
                                  <a:solidFill>
                                    <a:schemeClr val="tx1"/>
                                  </a:solidFill>
                                  <a:latin typeface="Cambria Math" panose="02040503050406030204" pitchFamily="18" charset="0"/>
                                </a:rPr>
                                <m:t>𝐨</m:t>
                              </m:r>
                            </m:sub>
                          </m:sSub>
                        </m:num>
                        <m:den>
                          <m:rad>
                            <m:radPr>
                              <m:degHide m:val="on"/>
                              <m:ctrlPr>
                                <a:rPr lang="en-AU" sz="2600" b="1" i="1">
                                  <a:solidFill>
                                    <a:schemeClr val="tx1"/>
                                  </a:solidFill>
                                  <a:latin typeface="Cambria Math" panose="02040503050406030204" pitchFamily="18" charset="0"/>
                                </a:rPr>
                              </m:ctrlPr>
                            </m:radPr>
                            <m:deg/>
                            <m:e>
                              <m:r>
                                <a:rPr lang="en-AU" sz="2600" b="1" i="0">
                                  <a:solidFill>
                                    <a:schemeClr val="tx1"/>
                                  </a:solidFill>
                                  <a:latin typeface="Cambria Math" panose="02040503050406030204" pitchFamily="18" charset="0"/>
                                </a:rPr>
                                <m:t>𝟏</m:t>
                              </m:r>
                              <m:r>
                                <a:rPr lang="en-AU" sz="2600" b="1" i="0">
                                  <a:solidFill>
                                    <a:schemeClr val="tx1"/>
                                  </a:solidFill>
                                  <a:latin typeface="Cambria Math" panose="02040503050406030204" pitchFamily="18" charset="0"/>
                                </a:rPr>
                                <m:t> −</m:t>
                              </m:r>
                              <m:sSup>
                                <m:sSupPr>
                                  <m:ctrlPr>
                                    <a:rPr lang="en-AU" sz="2600" b="1" i="1">
                                      <a:solidFill>
                                        <a:schemeClr val="tx1"/>
                                      </a:solidFill>
                                      <a:latin typeface="Cambria Math" panose="02040503050406030204" pitchFamily="18" charset="0"/>
                                    </a:rPr>
                                  </m:ctrlPr>
                                </m:sSupPr>
                                <m:e>
                                  <m:r>
                                    <a:rPr lang="en-AU" sz="2600" b="1" i="0">
                                      <a:solidFill>
                                        <a:schemeClr val="tx1"/>
                                      </a:solidFill>
                                      <a:latin typeface="Cambria Math" panose="02040503050406030204" pitchFamily="18" charset="0"/>
                                    </a:rPr>
                                    <m:t>(</m:t>
                                  </m:r>
                                  <m:f>
                                    <m:fPr>
                                      <m:ctrlPr>
                                        <a:rPr lang="en-AU" sz="2600" b="1" i="1">
                                          <a:solidFill>
                                            <a:schemeClr val="tx1"/>
                                          </a:solidFill>
                                          <a:latin typeface="Cambria Math" panose="02040503050406030204" pitchFamily="18" charset="0"/>
                                        </a:rPr>
                                      </m:ctrlPr>
                                    </m:fPr>
                                    <m:num>
                                      <m:r>
                                        <a:rPr lang="en-AU" sz="2600" b="1" i="0">
                                          <a:solidFill>
                                            <a:schemeClr val="tx1"/>
                                          </a:solidFill>
                                          <a:latin typeface="Cambria Math" panose="02040503050406030204" pitchFamily="18" charset="0"/>
                                        </a:rPr>
                                        <m:t>𝐯</m:t>
                                      </m:r>
                                    </m:num>
                                    <m:den>
                                      <m:r>
                                        <a:rPr lang="en-AU" sz="2600" b="1" i="0">
                                          <a:solidFill>
                                            <a:schemeClr val="tx1"/>
                                          </a:solidFill>
                                          <a:latin typeface="Cambria Math" panose="02040503050406030204" pitchFamily="18" charset="0"/>
                                        </a:rPr>
                                        <m:t>𝐜</m:t>
                                      </m:r>
                                    </m:den>
                                  </m:f>
                                  <m:r>
                                    <a:rPr lang="en-AU" sz="2600" b="1" i="0">
                                      <a:solidFill>
                                        <a:schemeClr val="tx1"/>
                                      </a:solidFill>
                                      <a:latin typeface="Cambria Math" panose="02040503050406030204" pitchFamily="18" charset="0"/>
                                    </a:rPr>
                                    <m:t>)</m:t>
                                  </m:r>
                                </m:e>
                                <m:sup>
                                  <m:r>
                                    <a:rPr lang="en-AU" sz="2600" b="1" i="0">
                                      <a:solidFill>
                                        <a:schemeClr val="tx1"/>
                                      </a:solidFill>
                                      <a:latin typeface="Cambria Math" panose="02040503050406030204" pitchFamily="18" charset="0"/>
                                    </a:rPr>
                                    <m:t>𝟐</m:t>
                                  </m:r>
                                </m:sup>
                              </m:sSup>
                            </m:e>
                          </m:rad>
                        </m:den>
                      </m:f>
                    </m:oMath>
                  </m:oMathPara>
                </a14:m>
                <a:endParaRPr lang="en-AU" sz="2600" b="1" dirty="0">
                  <a:solidFill>
                    <a:schemeClr val="tx1"/>
                  </a:solidFill>
                </a:endParaRPr>
              </a:p>
              <a:p>
                <a:pPr>
                  <a:spcBef>
                    <a:spcPts val="600"/>
                  </a:spcBef>
                  <a:buNone/>
                </a:pPr>
                <a:r>
                  <a:rPr lang="en-AU" sz="2600" dirty="0">
                    <a:solidFill>
                      <a:schemeClr val="tx1"/>
                    </a:solidFill>
                  </a:rPr>
                  <a:t>		</a:t>
                </a:r>
                <a:r>
                  <a:rPr lang="el-GR" sz="2600" dirty="0">
                    <a:solidFill>
                      <a:schemeClr val="tx1"/>
                    </a:solidFill>
                  </a:rPr>
                  <a:t> ρ</a:t>
                </a:r>
                <a:r>
                  <a:rPr lang="en-AU" sz="2600" baseline="-25000" dirty="0">
                    <a:solidFill>
                      <a:schemeClr val="tx1"/>
                    </a:solidFill>
                  </a:rPr>
                  <a:t>v</a:t>
                </a:r>
                <a:r>
                  <a:rPr lang="en-AU" sz="2600" dirty="0">
                    <a:solidFill>
                      <a:schemeClr val="tx1"/>
                    </a:solidFill>
                  </a:rPr>
                  <a:t> – momentum of the observer moving </a:t>
                </a:r>
              </a:p>
              <a:p>
                <a:pPr>
                  <a:spcBef>
                    <a:spcPts val="600"/>
                  </a:spcBef>
                  <a:buNone/>
                </a:pPr>
                <a:r>
                  <a:rPr lang="en-AU" sz="2600" dirty="0">
                    <a:solidFill>
                      <a:schemeClr val="tx1"/>
                    </a:solidFill>
                  </a:rPr>
                  <a:t>		</a:t>
                </a:r>
                <a:r>
                  <a:rPr lang="el-GR" sz="2600" dirty="0">
                    <a:solidFill>
                      <a:schemeClr val="tx1"/>
                    </a:solidFill>
                  </a:rPr>
                  <a:t> ρ</a:t>
                </a:r>
                <a:r>
                  <a:rPr lang="en-AU" sz="2600" baseline="-25000" dirty="0">
                    <a:solidFill>
                      <a:schemeClr val="tx1"/>
                    </a:solidFill>
                  </a:rPr>
                  <a:t>0</a:t>
                </a:r>
                <a:r>
                  <a:rPr lang="en-AU" sz="2600" dirty="0">
                    <a:solidFill>
                      <a:schemeClr val="tx1"/>
                    </a:solidFill>
                  </a:rPr>
                  <a:t> – momentum of the “relative” </a:t>
                </a:r>
              </a:p>
              <a:p>
                <a:pPr>
                  <a:spcBef>
                    <a:spcPts val="0"/>
                  </a:spcBef>
                  <a:buNone/>
                </a:pPr>
                <a:r>
                  <a:rPr lang="en-AU" sz="2600" dirty="0">
                    <a:solidFill>
                      <a:schemeClr val="tx1"/>
                    </a:solidFill>
                  </a:rPr>
                  <a:t>                 stationary observer.</a:t>
                </a:r>
              </a:p>
              <a:p>
                <a:pPr>
                  <a:spcBef>
                    <a:spcPts val="600"/>
                  </a:spcBef>
                  <a:buNone/>
                </a:pPr>
                <a:r>
                  <a:rPr lang="en-AU" sz="2600" dirty="0">
                    <a:solidFill>
                      <a:schemeClr val="tx1"/>
                    </a:solidFill>
                  </a:rPr>
                  <a:t>      m</a:t>
                </a:r>
                <a:r>
                  <a:rPr lang="en-AU" sz="2600" baseline="-25000" dirty="0">
                    <a:solidFill>
                      <a:schemeClr val="tx1"/>
                    </a:solidFill>
                  </a:rPr>
                  <a:t>0</a:t>
                </a:r>
                <a:r>
                  <a:rPr lang="en-AU" sz="2600" dirty="0">
                    <a:solidFill>
                      <a:schemeClr val="tx1"/>
                    </a:solidFill>
                  </a:rPr>
                  <a:t> – mass (kg) of the “relative” stationary </a:t>
                </a:r>
              </a:p>
              <a:p>
                <a:pPr>
                  <a:spcBef>
                    <a:spcPts val="0"/>
                  </a:spcBef>
                  <a:buNone/>
                </a:pPr>
                <a:r>
                  <a:rPr lang="en-AU" sz="2600" dirty="0">
                    <a:solidFill>
                      <a:schemeClr val="tx1"/>
                    </a:solidFill>
                  </a:rPr>
                  <a:t>                 observer.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47665" y="1340768"/>
                <a:ext cx="7416823" cy="5517232"/>
              </a:xfrm>
              <a:blipFill rotWithShape="0">
                <a:blip r:embed="rId2"/>
                <a:stretch>
                  <a:fillRect l="-1479" t="-994" r="-1315" b="-1436"/>
                </a:stretch>
              </a:blipFill>
            </p:spPr>
            <p:txBody>
              <a:bodyPr/>
              <a:lstStyle/>
              <a:p>
                <a:r>
                  <a:rPr lang="en-AU">
                    <a:noFill/>
                  </a:rPr>
                  <a:t> </a:t>
                </a:r>
              </a:p>
            </p:txBody>
          </p:sp>
        </mc:Fallback>
      </mc:AlternateContent>
    </p:spTree>
    <p:extLst>
      <p:ext uri="{BB962C8B-B14F-4D97-AF65-F5344CB8AC3E}">
        <p14:creationId xmlns:p14="http://schemas.microsoft.com/office/powerpoint/2010/main" val="177484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641919"/>
            <a:ext cx="7734596" cy="1004317"/>
          </a:xfrm>
        </p:spPr>
        <p:txBody>
          <a:bodyPr>
            <a:normAutofit/>
          </a:bodyPr>
          <a:lstStyle/>
          <a:p>
            <a:r>
              <a:rPr lang="en-AU" sz="4000" b="1" dirty="0"/>
              <a:t>Key Aspects</a:t>
            </a:r>
          </a:p>
        </p:txBody>
      </p:sp>
      <p:sp>
        <p:nvSpPr>
          <p:cNvPr id="3" name="Content Placeholder 2"/>
          <p:cNvSpPr>
            <a:spLocks noGrp="1"/>
          </p:cNvSpPr>
          <p:nvPr>
            <p:ph idx="1"/>
          </p:nvPr>
        </p:nvSpPr>
        <p:spPr>
          <a:xfrm>
            <a:off x="1475656" y="1412776"/>
            <a:ext cx="7560840" cy="5302372"/>
          </a:xfrm>
        </p:spPr>
        <p:txBody>
          <a:bodyPr>
            <a:normAutofit/>
          </a:bodyPr>
          <a:lstStyle/>
          <a:p>
            <a:pPr>
              <a:buNone/>
            </a:pPr>
            <a:r>
              <a:rPr lang="en-AU" sz="2800" dirty="0">
                <a:solidFill>
                  <a:schemeClr val="tx1"/>
                </a:solidFill>
              </a:rPr>
              <a:t>Hence the principle of relativity is that constant motion cannot be detected unless we have a frame of reference to compare it to.</a:t>
            </a:r>
          </a:p>
          <a:p>
            <a:pPr>
              <a:buNone/>
            </a:pPr>
            <a:endParaRPr lang="en-AU" sz="2800" dirty="0">
              <a:solidFill>
                <a:schemeClr val="tx1"/>
              </a:solidFill>
            </a:endParaRPr>
          </a:p>
          <a:p>
            <a:pPr>
              <a:buNone/>
            </a:pPr>
            <a:r>
              <a:rPr lang="en-AU" sz="2800" dirty="0">
                <a:solidFill>
                  <a:schemeClr val="tx1"/>
                </a:solidFill>
              </a:rPr>
              <a:t>Am I stationary?</a:t>
            </a:r>
          </a:p>
          <a:p>
            <a:pPr>
              <a:buNone/>
            </a:pPr>
            <a:r>
              <a:rPr lang="en-AU" sz="2800" dirty="0">
                <a:solidFill>
                  <a:schemeClr val="tx1"/>
                </a:solidFill>
              </a:rPr>
              <a:t>What are you basing this reference on?</a:t>
            </a:r>
          </a:p>
        </p:txBody>
      </p:sp>
    </p:spTree>
    <p:extLst>
      <p:ext uri="{BB962C8B-B14F-4D97-AF65-F5344CB8AC3E}">
        <p14:creationId xmlns:p14="http://schemas.microsoft.com/office/powerpoint/2010/main" val="388147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75656" y="1428760"/>
            <a:ext cx="7454062" cy="5357826"/>
          </a:xfrm>
        </p:spPr>
        <p:txBody>
          <a:bodyPr>
            <a:normAutofit/>
          </a:bodyPr>
          <a:lstStyle/>
          <a:p>
            <a:pPr marL="0" indent="0">
              <a:buNone/>
            </a:pPr>
            <a:r>
              <a:rPr lang="en-AU" sz="2600" b="1" u="sng" dirty="0">
                <a:solidFill>
                  <a:schemeClr val="accent1"/>
                </a:solidFill>
              </a:rPr>
              <a:t>Example 6.5a:</a:t>
            </a:r>
            <a:r>
              <a:rPr lang="en-AU" sz="2600" dirty="0"/>
              <a:t> </a:t>
            </a:r>
            <a:r>
              <a:rPr lang="en-AU" sz="2600" dirty="0">
                <a:solidFill>
                  <a:schemeClr val="tx1"/>
                </a:solidFill>
              </a:rPr>
              <a:t>On Earth a car is fitted out to try and break the land speed record. The initial mass of the car is 2100 kg. The land speed record is 0.6 c (we are talking futuristic cars). </a:t>
            </a:r>
          </a:p>
          <a:p>
            <a:pPr marL="457200" indent="-457200">
              <a:buAutoNum type="alphaLcParenR"/>
            </a:pPr>
            <a:r>
              <a:rPr lang="en-AU" sz="2600" dirty="0">
                <a:solidFill>
                  <a:schemeClr val="tx1"/>
                </a:solidFill>
              </a:rPr>
              <a:t>What is the relativistic momentum?</a:t>
            </a:r>
          </a:p>
          <a:p>
            <a:pPr marL="457200" indent="-457200">
              <a:buFont typeface="Wingdings 3" charset="2"/>
              <a:buAutoNum type="alphaLcParenR"/>
            </a:pPr>
            <a:r>
              <a:rPr lang="en-AU" sz="2600" dirty="0">
                <a:solidFill>
                  <a:schemeClr val="tx1"/>
                </a:solidFill>
              </a:rPr>
              <a:t>What is the relativistic mass?</a:t>
            </a:r>
          </a:p>
        </p:txBody>
      </p:sp>
      <p:sp>
        <p:nvSpPr>
          <p:cNvPr id="15" name="Title 1"/>
          <p:cNvSpPr>
            <a:spLocks noGrp="1"/>
          </p:cNvSpPr>
          <p:nvPr>
            <p:ph type="title"/>
          </p:nvPr>
        </p:nvSpPr>
        <p:spPr>
          <a:xfrm>
            <a:off x="1331640" y="620688"/>
            <a:ext cx="6589199" cy="1280890"/>
          </a:xfrm>
        </p:spPr>
        <p:txBody>
          <a:bodyPr>
            <a:normAutofit/>
          </a:bodyPr>
          <a:lstStyle/>
          <a:p>
            <a:r>
              <a:rPr lang="en-AU" sz="4000" b="1" dirty="0">
                <a:solidFill>
                  <a:schemeClr val="tx1"/>
                </a:solidFill>
              </a:rPr>
              <a:t>Relativistic Momentum</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p:cNvSpPr>
          <p:nvPr>
            <p:ph type="title"/>
          </p:nvPr>
        </p:nvSpPr>
        <p:spPr>
          <a:xfrm>
            <a:off x="1331640" y="620688"/>
            <a:ext cx="6643702" cy="714356"/>
          </a:xfrm>
        </p:spPr>
        <p:txBody>
          <a:bodyPr>
            <a:noAutofit/>
          </a:bodyPr>
          <a:lstStyle/>
          <a:p>
            <a:r>
              <a:rPr lang="en-AU" sz="4000" b="1" dirty="0">
                <a:solidFill>
                  <a:schemeClr val="tx1"/>
                </a:solidFill>
              </a:rPr>
              <a:t>Relativistic Mass</a:t>
            </a:r>
          </a:p>
        </p:txBody>
      </p:sp>
      <p:sp>
        <p:nvSpPr>
          <p:cNvPr id="4" name="Content Placeholder 3"/>
          <p:cNvSpPr>
            <a:spLocks noGrp="1"/>
          </p:cNvSpPr>
          <p:nvPr>
            <p:ph idx="1"/>
          </p:nvPr>
        </p:nvSpPr>
        <p:spPr>
          <a:xfrm>
            <a:off x="1475656" y="1500174"/>
            <a:ext cx="7525500" cy="5072098"/>
          </a:xfrm>
        </p:spPr>
        <p:txBody>
          <a:bodyPr>
            <a:noAutofit/>
          </a:bodyPr>
          <a:lstStyle/>
          <a:p>
            <a:pPr marL="0" indent="0">
              <a:buNone/>
            </a:pPr>
            <a:r>
              <a:rPr lang="en-AU" sz="2800" dirty="0">
                <a:solidFill>
                  <a:schemeClr val="tx1"/>
                </a:solidFill>
              </a:rPr>
              <a:t>Travelling 100% of </a:t>
            </a:r>
            <a:r>
              <a:rPr lang="en-AU" sz="2800" i="1" dirty="0">
                <a:solidFill>
                  <a:schemeClr val="tx1"/>
                </a:solidFill>
              </a:rPr>
              <a:t>c, the momentum of a vehicle increases as </a:t>
            </a:r>
            <a:r>
              <a:rPr lang="en-AU" sz="2800" dirty="0">
                <a:solidFill>
                  <a:schemeClr val="tx1"/>
                </a:solidFill>
              </a:rPr>
              <a:t>the force of the engine increases the momentum. Near the speed of light the increase in momentum results in smaller and smaller increases in speed. </a:t>
            </a:r>
          </a:p>
          <a:p>
            <a:endParaRPr lang="en-AU" sz="2800" dirty="0">
              <a:solidFill>
                <a:schemeClr val="tx1"/>
              </a:solidFill>
            </a:endParaRPr>
          </a:p>
          <a:p>
            <a:pPr marL="0" indent="0">
              <a:buNone/>
            </a:pPr>
            <a:r>
              <a:rPr lang="en-AU" sz="2800" dirty="0">
                <a:solidFill>
                  <a:schemeClr val="tx1"/>
                </a:solidFill>
              </a:rPr>
              <a:t>So no amount of impulse can accelerate the vehicle to the speed of light!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p:cNvSpPr>
          <p:nvPr>
            <p:ph type="title"/>
          </p:nvPr>
        </p:nvSpPr>
        <p:spPr>
          <a:xfrm>
            <a:off x="1403648" y="620688"/>
            <a:ext cx="6643702" cy="714356"/>
          </a:xfrm>
        </p:spPr>
        <p:txBody>
          <a:bodyPr>
            <a:noAutofit/>
          </a:bodyPr>
          <a:lstStyle/>
          <a:p>
            <a:r>
              <a:rPr lang="en-AU" b="1" dirty="0">
                <a:solidFill>
                  <a:schemeClr val="tx1"/>
                </a:solidFill>
              </a:rPr>
              <a:t>Relativistic Mass</a:t>
            </a:r>
          </a:p>
        </p:txBody>
      </p:sp>
      <p:sp>
        <p:nvSpPr>
          <p:cNvPr id="4" name="Content Placeholder 3"/>
          <p:cNvSpPr>
            <a:spLocks noGrp="1"/>
          </p:cNvSpPr>
          <p:nvPr>
            <p:ph idx="1"/>
          </p:nvPr>
        </p:nvSpPr>
        <p:spPr>
          <a:xfrm>
            <a:off x="1259632" y="1500174"/>
            <a:ext cx="7741524" cy="5072098"/>
          </a:xfrm>
        </p:spPr>
        <p:txBody>
          <a:bodyPr>
            <a:noAutofit/>
          </a:bodyPr>
          <a:lstStyle/>
          <a:p>
            <a:pPr marL="0" indent="0">
              <a:buNone/>
            </a:pPr>
            <a:r>
              <a:rPr lang="en-AU" sz="2800" dirty="0">
                <a:solidFill>
                  <a:schemeClr val="tx1"/>
                </a:solidFill>
              </a:rPr>
              <a:t>One interpretation of this strange behaviour of momentum is that it appears that the inertial mass of the vehicle is increasing. (Good way to think of it, but not altogether true).</a:t>
            </a:r>
          </a:p>
          <a:p>
            <a:pPr marL="0" indent="0">
              <a:buNone/>
            </a:pPr>
            <a:endParaRPr lang="en-AU" sz="2800" dirty="0">
              <a:solidFill>
                <a:schemeClr val="tx1"/>
              </a:solidFill>
            </a:endParaRPr>
          </a:p>
          <a:p>
            <a:pPr marL="0" indent="0">
              <a:buNone/>
            </a:pPr>
            <a:r>
              <a:rPr lang="en-AU" sz="2800" dirty="0">
                <a:solidFill>
                  <a:schemeClr val="tx1"/>
                </a:solidFill>
              </a:rPr>
              <a:t>Thus, no matter how much force is applied, or work done, a rocket ship, or anything else, can never reach the speed of light. In fact only things without mass can travel at the speed of light, like photons.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a:xfrm>
            <a:off x="1403648" y="594953"/>
            <a:ext cx="7343801" cy="857250"/>
          </a:xfrm>
        </p:spPr>
        <p:txBody>
          <a:bodyPr>
            <a:noAutofit/>
          </a:bodyPr>
          <a:lstStyle/>
          <a:p>
            <a:pPr algn="r"/>
            <a:r>
              <a:rPr lang="en-AU" b="1" dirty="0">
                <a:solidFill>
                  <a:schemeClr val="tx1"/>
                </a:solidFill>
              </a:rPr>
              <a:t>Homework, Context &amp; Keywords</a:t>
            </a:r>
            <a:endParaRPr lang="en-AU" sz="2400" b="1" dirty="0">
              <a:solidFill>
                <a:schemeClr val="tx1"/>
              </a:solidFill>
            </a:endParaRPr>
          </a:p>
        </p:txBody>
      </p:sp>
      <p:sp>
        <p:nvSpPr>
          <p:cNvPr id="5" name="Espace réservé du contenu 2"/>
          <p:cNvSpPr>
            <a:spLocks noGrp="1"/>
          </p:cNvSpPr>
          <p:nvPr>
            <p:ph idx="1"/>
          </p:nvPr>
        </p:nvSpPr>
        <p:spPr>
          <a:xfrm>
            <a:off x="1474641" y="1452203"/>
            <a:ext cx="7272808" cy="4608512"/>
          </a:xfrm>
          <a:solidFill>
            <a:schemeClr val="accent1">
              <a:alpha val="50000"/>
            </a:schemeClr>
          </a:solidFill>
        </p:spPr>
        <p:txBody>
          <a:bodyPr/>
          <a:lstStyle/>
          <a:p>
            <a:pPr marL="0" indent="0">
              <a:buNone/>
            </a:pPr>
            <a:r>
              <a:rPr lang="en-AU" sz="2100" b="1" u="sng" dirty="0">
                <a:latin typeface="Arial" pitchFamily="34" charset="0"/>
                <a:cs typeface="Arial" pitchFamily="34" charset="0"/>
              </a:rPr>
              <a:t>Context:</a:t>
            </a:r>
            <a:r>
              <a:rPr lang="en-AU" sz="2100" dirty="0">
                <a:latin typeface="Arial" pitchFamily="34" charset="0"/>
                <a:cs typeface="Arial" pitchFamily="34" charset="0"/>
              </a:rPr>
              <a:t> How is this content used to better society?</a:t>
            </a:r>
          </a:p>
          <a:p>
            <a:pPr>
              <a:buNone/>
            </a:pPr>
            <a:endParaRPr lang="en-AU" sz="2100" dirty="0">
              <a:latin typeface="Arial" pitchFamily="34" charset="0"/>
              <a:cs typeface="Arial" pitchFamily="34" charset="0"/>
            </a:endParaRPr>
          </a:p>
          <a:p>
            <a:pPr>
              <a:buNone/>
            </a:pPr>
            <a:endParaRPr lang="en-AU" sz="2100" dirty="0">
              <a:latin typeface="Arial" pitchFamily="34" charset="0"/>
              <a:cs typeface="Arial" pitchFamily="34" charset="0"/>
            </a:endParaRPr>
          </a:p>
          <a:p>
            <a:pPr>
              <a:buNone/>
            </a:pPr>
            <a:endParaRPr lang="en-AU" sz="2100" dirty="0">
              <a:latin typeface="Arial" pitchFamily="34" charset="0"/>
              <a:cs typeface="Arial" pitchFamily="34" charset="0"/>
            </a:endParaRPr>
          </a:p>
        </p:txBody>
      </p:sp>
      <p:sp>
        <p:nvSpPr>
          <p:cNvPr id="6" name="TextBox 5"/>
          <p:cNvSpPr txBox="1"/>
          <p:nvPr/>
        </p:nvSpPr>
        <p:spPr>
          <a:xfrm>
            <a:off x="1979712" y="2132856"/>
            <a:ext cx="6417713" cy="738664"/>
          </a:xfrm>
          <a:prstGeom prst="rect">
            <a:avLst/>
          </a:prstGeom>
          <a:noFill/>
        </p:spPr>
        <p:txBody>
          <a:bodyPr wrap="square" rtlCol="0">
            <a:spAutoFit/>
          </a:bodyPr>
          <a:lstStyle/>
          <a:p>
            <a:r>
              <a:rPr lang="en-AU" sz="2100" dirty="0">
                <a:latin typeface="Arial" pitchFamily="34" charset="0"/>
                <a:cs typeface="Arial" pitchFamily="34" charset="0"/>
              </a:rPr>
              <a:t>Understanding relative movement and motion, to better explain planetary motion.</a:t>
            </a:r>
          </a:p>
        </p:txBody>
      </p:sp>
    </p:spTree>
    <p:extLst>
      <p:ext uri="{BB962C8B-B14F-4D97-AF65-F5344CB8AC3E}">
        <p14:creationId xmlns:p14="http://schemas.microsoft.com/office/powerpoint/2010/main" val="414100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re 1"/>
          <p:cNvSpPr>
            <a:spLocks noGrp="1"/>
          </p:cNvSpPr>
          <p:nvPr>
            <p:ph type="title"/>
          </p:nvPr>
        </p:nvSpPr>
        <p:spPr>
          <a:xfrm>
            <a:off x="1403648" y="594953"/>
            <a:ext cx="7343801" cy="857250"/>
          </a:xfrm>
        </p:spPr>
        <p:txBody>
          <a:bodyPr>
            <a:normAutofit fontScale="90000"/>
          </a:bodyPr>
          <a:lstStyle/>
          <a:p>
            <a:pPr algn="r"/>
            <a:r>
              <a:rPr lang="en-AU" sz="4000" b="1" dirty="0">
                <a:solidFill>
                  <a:schemeClr val="tx1"/>
                </a:solidFill>
              </a:rPr>
              <a:t>Homework, Context &amp; Keywords</a:t>
            </a:r>
            <a:endParaRPr lang="en-AU" sz="2800" b="1" dirty="0">
              <a:solidFill>
                <a:schemeClr val="tx1"/>
              </a:solidFill>
            </a:endParaRPr>
          </a:p>
        </p:txBody>
      </p:sp>
      <p:sp>
        <p:nvSpPr>
          <p:cNvPr id="5" name="Espace réservé du contenu 2"/>
          <p:cNvSpPr>
            <a:spLocks noGrp="1"/>
          </p:cNvSpPr>
          <p:nvPr>
            <p:ph idx="1"/>
          </p:nvPr>
        </p:nvSpPr>
        <p:spPr>
          <a:xfrm>
            <a:off x="1474641" y="1452203"/>
            <a:ext cx="7272808" cy="4608512"/>
          </a:xfrm>
          <a:solidFill>
            <a:schemeClr val="accent1">
              <a:alpha val="50000"/>
            </a:schemeClr>
          </a:solidFill>
        </p:spPr>
        <p:txBody>
          <a:bodyPr/>
          <a:lstStyle/>
          <a:p>
            <a:pPr marL="0" indent="0">
              <a:buNone/>
            </a:pPr>
            <a:r>
              <a:rPr lang="en-AU" sz="2100" b="1" u="sng" dirty="0">
                <a:latin typeface="Arial" pitchFamily="34" charset="0"/>
                <a:cs typeface="Arial" pitchFamily="34" charset="0"/>
              </a:rPr>
              <a:t>Key Words</a:t>
            </a:r>
            <a:endParaRPr lang="en-AU" sz="2100" dirty="0">
              <a:latin typeface="Arial" pitchFamily="34" charset="0"/>
              <a:cs typeface="Arial" pitchFamily="34" charset="0"/>
            </a:endParaRPr>
          </a:p>
          <a:p>
            <a:pPr>
              <a:buNone/>
            </a:pPr>
            <a:endParaRPr lang="en-AU" sz="2100" dirty="0">
              <a:latin typeface="Arial" pitchFamily="34" charset="0"/>
              <a:cs typeface="Arial" pitchFamily="34" charset="0"/>
            </a:endParaRPr>
          </a:p>
          <a:p>
            <a:pPr>
              <a:buNone/>
            </a:pPr>
            <a:endParaRPr lang="en-AU" sz="2100" dirty="0">
              <a:latin typeface="Arial" pitchFamily="34" charset="0"/>
              <a:cs typeface="Arial" pitchFamily="34" charset="0"/>
            </a:endParaRPr>
          </a:p>
          <a:p>
            <a:pPr>
              <a:buNone/>
            </a:pPr>
            <a:endParaRPr lang="en-AU" sz="2100" dirty="0">
              <a:latin typeface="Arial" pitchFamily="34" charset="0"/>
              <a:cs typeface="Arial" pitchFamily="34" charset="0"/>
            </a:endParaRPr>
          </a:p>
        </p:txBody>
      </p:sp>
      <p:sp>
        <p:nvSpPr>
          <p:cNvPr id="6" name="TextBox 5"/>
          <p:cNvSpPr txBox="1"/>
          <p:nvPr/>
        </p:nvSpPr>
        <p:spPr>
          <a:xfrm>
            <a:off x="2051720" y="1916832"/>
            <a:ext cx="6264696" cy="3539430"/>
          </a:xfrm>
          <a:prstGeom prst="rect">
            <a:avLst/>
          </a:prstGeom>
          <a:noFill/>
        </p:spPr>
        <p:txBody>
          <a:bodyPr wrap="square" rtlCol="0">
            <a:spAutoFit/>
          </a:bodyPr>
          <a:lstStyle/>
          <a:p>
            <a:r>
              <a:rPr lang="en-AU" sz="2800" dirty="0">
                <a:latin typeface="Arial" pitchFamily="34" charset="0"/>
                <a:cs typeface="Arial" pitchFamily="34" charset="0"/>
              </a:rPr>
              <a:t>Relativistic Mass</a:t>
            </a:r>
          </a:p>
          <a:p>
            <a:r>
              <a:rPr lang="en-AU" sz="2800" dirty="0">
                <a:latin typeface="Arial" pitchFamily="34" charset="0"/>
                <a:cs typeface="Arial" pitchFamily="34" charset="0"/>
              </a:rPr>
              <a:t>Relativistic Momentum</a:t>
            </a:r>
          </a:p>
          <a:p>
            <a:r>
              <a:rPr lang="en-AU" sz="2800" dirty="0">
                <a:latin typeface="Arial" pitchFamily="34" charset="0"/>
                <a:cs typeface="Arial" pitchFamily="34" charset="0"/>
              </a:rPr>
              <a:t>Mass Defect</a:t>
            </a:r>
          </a:p>
          <a:p>
            <a:r>
              <a:rPr lang="en-AU" sz="2800" dirty="0">
                <a:latin typeface="Arial" pitchFamily="34" charset="0"/>
                <a:cs typeface="Arial" pitchFamily="34" charset="0"/>
              </a:rPr>
              <a:t>E = mc</a:t>
            </a:r>
            <a:r>
              <a:rPr lang="en-AU" sz="2800" baseline="30000" dirty="0">
                <a:latin typeface="Arial" pitchFamily="34" charset="0"/>
                <a:cs typeface="Arial" pitchFamily="34" charset="0"/>
              </a:rPr>
              <a:t>2</a:t>
            </a:r>
          </a:p>
          <a:p>
            <a:endParaRPr lang="en-AU" sz="2800" dirty="0">
              <a:latin typeface="Arial" pitchFamily="34" charset="0"/>
              <a:cs typeface="Arial" pitchFamily="34" charset="0"/>
            </a:endParaRPr>
          </a:p>
          <a:p>
            <a:endParaRPr lang="en-AU" sz="2800" dirty="0">
              <a:latin typeface="Arial" pitchFamily="34" charset="0"/>
              <a:cs typeface="Arial" pitchFamily="34" charset="0"/>
            </a:endParaRPr>
          </a:p>
          <a:p>
            <a:endParaRPr lang="en-AU" sz="2800" dirty="0">
              <a:latin typeface="Arial" pitchFamily="34" charset="0"/>
              <a:cs typeface="Arial" pitchFamily="34" charset="0"/>
            </a:endParaRPr>
          </a:p>
          <a:p>
            <a:endParaRPr lang="en-AU" sz="2800" dirty="0">
              <a:latin typeface="Arial" pitchFamily="34" charset="0"/>
              <a:cs typeface="Arial" pitchFamily="34" charset="0"/>
            </a:endParaRPr>
          </a:p>
        </p:txBody>
      </p:sp>
    </p:spTree>
    <p:extLst>
      <p:ext uri="{BB962C8B-B14F-4D97-AF65-F5344CB8AC3E}">
        <p14:creationId xmlns:p14="http://schemas.microsoft.com/office/powerpoint/2010/main" val="2825592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2"/>
          <p:cNvSpPr>
            <a:spLocks noGrp="1"/>
          </p:cNvSpPr>
          <p:nvPr>
            <p:ph idx="1"/>
          </p:nvPr>
        </p:nvSpPr>
        <p:spPr>
          <a:xfrm>
            <a:off x="1474641" y="1452203"/>
            <a:ext cx="7272808" cy="4608512"/>
          </a:xfrm>
          <a:solidFill>
            <a:schemeClr val="accent1">
              <a:alpha val="50000"/>
            </a:schemeClr>
          </a:solidFill>
        </p:spPr>
        <p:txBody>
          <a:bodyPr/>
          <a:lstStyle/>
          <a:p>
            <a:pPr marL="0" indent="0">
              <a:buNone/>
            </a:pPr>
            <a:r>
              <a:rPr lang="en-AU" sz="2100" b="1" u="sng" dirty="0">
                <a:latin typeface="Arial" pitchFamily="34" charset="0"/>
                <a:cs typeface="Arial" pitchFamily="34" charset="0"/>
              </a:rPr>
              <a:t>Homework</a:t>
            </a:r>
            <a:endParaRPr lang="en-AU" sz="2100" dirty="0">
              <a:latin typeface="Arial" pitchFamily="34" charset="0"/>
              <a:cs typeface="Arial" pitchFamily="34" charset="0"/>
            </a:endParaRPr>
          </a:p>
          <a:p>
            <a:pPr>
              <a:buFont typeface="Arial" charset="0"/>
              <a:buNone/>
            </a:pPr>
            <a:endParaRPr lang="en-AU" sz="2100" dirty="0">
              <a:latin typeface="Arial" pitchFamily="34" charset="0"/>
              <a:cs typeface="Arial" pitchFamily="34" charset="0"/>
            </a:endParaRPr>
          </a:p>
          <a:p>
            <a:pPr>
              <a:buFont typeface="Arial" charset="0"/>
              <a:buNone/>
            </a:pPr>
            <a:endParaRPr lang="en-AU" sz="2100" dirty="0">
              <a:latin typeface="Arial" pitchFamily="34" charset="0"/>
              <a:cs typeface="Arial" pitchFamily="34" charset="0"/>
            </a:endParaRPr>
          </a:p>
          <a:p>
            <a:pPr>
              <a:buFont typeface="Arial" charset="0"/>
              <a:buNone/>
            </a:pPr>
            <a:endParaRPr lang="en-AU" sz="2100" dirty="0">
              <a:latin typeface="Arial" pitchFamily="34" charset="0"/>
              <a:cs typeface="Arial" pitchFamily="34" charset="0"/>
            </a:endParaRPr>
          </a:p>
        </p:txBody>
      </p:sp>
      <p:sp>
        <p:nvSpPr>
          <p:cNvPr id="6" name="TextBox 5"/>
          <p:cNvSpPr txBox="1"/>
          <p:nvPr/>
        </p:nvSpPr>
        <p:spPr>
          <a:xfrm>
            <a:off x="2123728" y="1916832"/>
            <a:ext cx="6417713" cy="1315745"/>
          </a:xfrm>
          <a:prstGeom prst="rect">
            <a:avLst/>
          </a:prstGeom>
          <a:noFill/>
        </p:spPr>
        <p:txBody>
          <a:bodyPr wrap="square" rtlCol="0">
            <a:spAutoFit/>
          </a:bodyPr>
          <a:lstStyle/>
          <a:p>
            <a:pPr>
              <a:spcAft>
                <a:spcPts val="900"/>
              </a:spcAft>
            </a:pPr>
            <a:r>
              <a:rPr lang="en-AU" sz="2400" dirty="0">
                <a:latin typeface="Arial" pitchFamily="34" charset="0"/>
                <a:cs typeface="Arial" pitchFamily="34" charset="0"/>
              </a:rPr>
              <a:t>Complete all questions from Set 6.5 - due first lesson next week.</a:t>
            </a:r>
          </a:p>
          <a:p>
            <a:pPr>
              <a:spcAft>
                <a:spcPts val="900"/>
              </a:spcAft>
            </a:pPr>
            <a:endParaRPr lang="en-AU" sz="2400" dirty="0">
              <a:latin typeface="Arial" pitchFamily="34" charset="0"/>
              <a:cs typeface="Arial" pitchFamily="34" charset="0"/>
            </a:endParaRPr>
          </a:p>
        </p:txBody>
      </p:sp>
      <p:sp>
        <p:nvSpPr>
          <p:cNvPr id="7" name="Titre 1"/>
          <p:cNvSpPr>
            <a:spLocks noGrp="1"/>
          </p:cNvSpPr>
          <p:nvPr>
            <p:ph type="title"/>
          </p:nvPr>
        </p:nvSpPr>
        <p:spPr>
          <a:xfrm>
            <a:off x="1403648" y="594953"/>
            <a:ext cx="7343801" cy="857250"/>
          </a:xfrm>
        </p:spPr>
        <p:txBody>
          <a:bodyPr>
            <a:normAutofit fontScale="90000"/>
          </a:bodyPr>
          <a:lstStyle/>
          <a:p>
            <a:pPr algn="r"/>
            <a:r>
              <a:rPr lang="en-AU" sz="4000" b="1" dirty="0">
                <a:solidFill>
                  <a:schemeClr val="tx1"/>
                </a:solidFill>
              </a:rPr>
              <a:t>Homework, Context &amp; Keywords</a:t>
            </a:r>
            <a:endParaRPr lang="en-AU" sz="2800" b="1" dirty="0">
              <a:solidFill>
                <a:schemeClr val="tx1"/>
              </a:solidFill>
            </a:endParaRPr>
          </a:p>
        </p:txBody>
      </p:sp>
      <p:sp>
        <p:nvSpPr>
          <p:cNvPr id="2" name="TextBox 1"/>
          <p:cNvSpPr txBox="1"/>
          <p:nvPr/>
        </p:nvSpPr>
        <p:spPr>
          <a:xfrm>
            <a:off x="1546141" y="3257941"/>
            <a:ext cx="7129807" cy="2403307"/>
          </a:xfrm>
          <a:prstGeom prst="rect">
            <a:avLst/>
          </a:prstGeom>
          <a:noFill/>
        </p:spPr>
        <p:txBody>
          <a:bodyPr wrap="none" rtlCol="0">
            <a:prstTxWarp prst="textWave4">
              <a:avLst/>
            </a:prstTxWarp>
            <a:spAutoFit/>
          </a:bodyPr>
          <a:lstStyle/>
          <a:p>
            <a:r>
              <a:rPr lang="en-AU" b="1" dirty="0">
                <a:ln w="12700">
                  <a:solidFill>
                    <a:schemeClr val="tx2">
                      <a:lumMod val="75000"/>
                    </a:schemeClr>
                  </a:solidFill>
                  <a:prstDash val="solid"/>
                </a:ln>
                <a:solidFill>
                  <a:srgbClr val="C00000"/>
                </a:solidFill>
                <a:effectLst>
                  <a:glow rad="228600">
                    <a:schemeClr val="accent1">
                      <a:satMod val="175000"/>
                      <a:alpha val="40000"/>
                    </a:schemeClr>
                  </a:glow>
                  <a:outerShdw dist="38100" dir="2640000" algn="bl" rotWithShape="0">
                    <a:schemeClr val="tx2">
                      <a:lumMod val="75000"/>
                    </a:schemeClr>
                  </a:outerShdw>
                  <a:reflection blurRad="6350" stA="55000" endA="50" endPos="85000" dist="60007" dir="5400000" sy="-100000" algn="bl" rotWithShape="0"/>
                </a:effectLst>
              </a:rPr>
              <a:t>You Have Now Finished the Course… </a:t>
            </a:r>
          </a:p>
          <a:p>
            <a:pPr algn="ctr"/>
            <a:r>
              <a:rPr lang="en-AU" b="1" dirty="0">
                <a:ln w="12700">
                  <a:solidFill>
                    <a:schemeClr val="tx2">
                      <a:lumMod val="75000"/>
                    </a:schemeClr>
                  </a:solidFill>
                  <a:prstDash val="solid"/>
                </a:ln>
                <a:solidFill>
                  <a:srgbClr val="C00000"/>
                </a:solidFill>
                <a:effectLst>
                  <a:glow rad="228600">
                    <a:schemeClr val="accent1">
                      <a:satMod val="175000"/>
                      <a:alpha val="40000"/>
                    </a:schemeClr>
                  </a:glow>
                  <a:outerShdw dist="38100" dir="2640000" algn="bl" rotWithShape="0">
                    <a:schemeClr val="tx2">
                      <a:lumMod val="75000"/>
                    </a:schemeClr>
                  </a:outerShdw>
                  <a:reflection blurRad="6350" stA="55000" endA="50" endPos="85000" dist="60007" dir="5400000" sy="-100000" algn="bl" rotWithShape="0"/>
                </a:effectLst>
              </a:rPr>
              <a:t>All of it !!!!</a:t>
            </a:r>
          </a:p>
        </p:txBody>
      </p:sp>
    </p:spTree>
    <p:extLst>
      <p:ext uri="{BB962C8B-B14F-4D97-AF65-F5344CB8AC3E}">
        <p14:creationId xmlns:p14="http://schemas.microsoft.com/office/powerpoint/2010/main" val="220229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par>
                          <p:cTn id="11" fill="hold">
                            <p:stCondLst>
                              <p:cond delay="0"/>
                            </p:stCondLst>
                            <p:childTnLst>
                              <p:par>
                                <p:cTn id="12" presetID="10" presetClass="emph" presetSubtype="0" fill="hold" grpId="1" nodeType="afterEffect">
                                  <p:stCondLst>
                                    <p:cond delay="0"/>
                                  </p:stCondLst>
                                  <p:childTnLst>
                                    <p:anim calcmode="discrete" valueType="str">
                                      <p:cBhvr override="childStyle">
                                        <p:cTn id="13" dur="2000" fill="hold"/>
                                        <p:tgtEl>
                                          <p:spTgt spid="2"/>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par>
                          <p:cTn id="14" fill="hold">
                            <p:stCondLst>
                              <p:cond delay="2000"/>
                            </p:stCondLst>
                            <p:childTnLst>
                              <p:par>
                                <p:cTn id="15" presetID="45" presetClass="entr" presetSubtype="0" fill="hold" grpId="2"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2000"/>
                                        <p:tgtEl>
                                          <p:spTgt spid="2"/>
                                        </p:tgtEl>
                                      </p:cBhvr>
                                    </p:animEffect>
                                    <p:anim calcmode="lin" valueType="num">
                                      <p:cBhvr>
                                        <p:cTn id="18" dur="2000" fill="hold"/>
                                        <p:tgtEl>
                                          <p:spTgt spid="2"/>
                                        </p:tgtEl>
                                        <p:attrNameLst>
                                          <p:attrName>ppt_w</p:attrName>
                                        </p:attrNameLst>
                                      </p:cBhvr>
                                      <p:tavLst>
                                        <p:tav tm="0" fmla="#ppt_w*sin(2.5*pi*$)">
                                          <p:val>
                                            <p:fltVal val="0"/>
                                          </p:val>
                                        </p:tav>
                                        <p:tav tm="100000">
                                          <p:val>
                                            <p:fltVal val="1"/>
                                          </p:val>
                                        </p:tav>
                                      </p:tavLst>
                                    </p:anim>
                                    <p:anim calcmode="lin" valueType="num">
                                      <p:cBhvr>
                                        <p:cTn id="19" dur="2000" fill="hold"/>
                                        <p:tgtEl>
                                          <p:spTgt spid="2"/>
                                        </p:tgtEl>
                                        <p:attrNameLst>
                                          <p:attrName>ppt_h</p:attrName>
                                        </p:attrNameLst>
                                      </p:cBhvr>
                                      <p:tavLst>
                                        <p:tav tm="0">
                                          <p:val>
                                            <p:strVal val="#ppt_h"/>
                                          </p:val>
                                        </p:tav>
                                        <p:tav tm="100000">
                                          <p:val>
                                            <p:strVal val="#ppt_h"/>
                                          </p:val>
                                        </p:tav>
                                      </p:tavLst>
                                    </p:anim>
                                  </p:childTnLst>
                                </p:cTn>
                              </p:par>
                            </p:childTnLst>
                          </p:cTn>
                        </p:par>
                        <p:par>
                          <p:cTn id="20" fill="hold">
                            <p:stCondLst>
                              <p:cond delay="4000"/>
                            </p:stCondLst>
                            <p:childTnLst>
                              <p:par>
                                <p:cTn id="21" presetID="53" presetClass="entr" presetSubtype="16" fill="hold" grpId="3"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ppt_w</p:attrName>
                                        </p:attrNameLst>
                                      </p:cBhvr>
                                      <p:tavLst>
                                        <p:tav tm="0">
                                          <p:val>
                                            <p:fltVal val="0"/>
                                          </p:val>
                                        </p:tav>
                                        <p:tav tm="100000">
                                          <p:val>
                                            <p:strVal val="#ppt_w"/>
                                          </p:val>
                                        </p:tav>
                                      </p:tavLst>
                                    </p:anim>
                                    <p:anim calcmode="lin" valueType="num">
                                      <p:cBhvr>
                                        <p:cTn id="24" dur="500" fill="hold"/>
                                        <p:tgtEl>
                                          <p:spTgt spid="2"/>
                                        </p:tgtEl>
                                        <p:attrNameLst>
                                          <p:attrName>ppt_h</p:attrName>
                                        </p:attrNameLst>
                                      </p:cBhvr>
                                      <p:tavLst>
                                        <p:tav tm="0">
                                          <p:val>
                                            <p:fltVal val="0"/>
                                          </p:val>
                                        </p:tav>
                                        <p:tav tm="100000">
                                          <p:val>
                                            <p:strVal val="#ppt_h"/>
                                          </p:val>
                                        </p:tav>
                                      </p:tavLst>
                                    </p:anim>
                                    <p:animEffect transition="in" filter="fade">
                                      <p:cBhvr>
                                        <p:cTn id="25" dur="500"/>
                                        <p:tgtEl>
                                          <p:spTgt spid="2"/>
                                        </p:tgtEl>
                                      </p:cBhvr>
                                    </p:animEffect>
                                  </p:childTnLst>
                                </p:cTn>
                              </p:par>
                            </p:childTnLst>
                          </p:cTn>
                        </p:par>
                        <p:par>
                          <p:cTn id="26" fill="hold">
                            <p:stCondLst>
                              <p:cond delay="4500"/>
                            </p:stCondLst>
                            <p:childTnLst>
                              <p:par>
                                <p:cTn id="27" presetID="31" presetClass="entr" presetSubtype="0" fill="hold" grpId="4"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p:cTn id="29" dur="1000" fill="hold"/>
                                        <p:tgtEl>
                                          <p:spTgt spid="2"/>
                                        </p:tgtEl>
                                        <p:attrNameLst>
                                          <p:attrName>ppt_w</p:attrName>
                                        </p:attrNameLst>
                                      </p:cBhvr>
                                      <p:tavLst>
                                        <p:tav tm="0">
                                          <p:val>
                                            <p:fltVal val="0"/>
                                          </p:val>
                                        </p:tav>
                                        <p:tav tm="100000">
                                          <p:val>
                                            <p:strVal val="#ppt_w"/>
                                          </p:val>
                                        </p:tav>
                                      </p:tavLst>
                                    </p:anim>
                                    <p:anim calcmode="lin" valueType="num">
                                      <p:cBhvr>
                                        <p:cTn id="30" dur="1000" fill="hold"/>
                                        <p:tgtEl>
                                          <p:spTgt spid="2"/>
                                        </p:tgtEl>
                                        <p:attrNameLst>
                                          <p:attrName>ppt_h</p:attrName>
                                        </p:attrNameLst>
                                      </p:cBhvr>
                                      <p:tavLst>
                                        <p:tav tm="0">
                                          <p:val>
                                            <p:fltVal val="0"/>
                                          </p:val>
                                        </p:tav>
                                        <p:tav tm="100000">
                                          <p:val>
                                            <p:strVal val="#ppt_h"/>
                                          </p:val>
                                        </p:tav>
                                      </p:tavLst>
                                    </p:anim>
                                    <p:anim calcmode="lin" valueType="num">
                                      <p:cBhvr>
                                        <p:cTn id="31" dur="1000" fill="hold"/>
                                        <p:tgtEl>
                                          <p:spTgt spid="2"/>
                                        </p:tgtEl>
                                        <p:attrNameLst>
                                          <p:attrName>style.rotation</p:attrName>
                                        </p:attrNameLst>
                                      </p:cBhvr>
                                      <p:tavLst>
                                        <p:tav tm="0">
                                          <p:val>
                                            <p:fltVal val="90"/>
                                          </p:val>
                                        </p:tav>
                                        <p:tav tm="100000">
                                          <p:val>
                                            <p:fltVal val="0"/>
                                          </p:val>
                                        </p:tav>
                                      </p:tavLst>
                                    </p:anim>
                                    <p:animEffect transition="in" filter="fade">
                                      <p:cBhvr>
                                        <p:cTn id="32" dur="1000"/>
                                        <p:tgtEl>
                                          <p:spTgt spid="2"/>
                                        </p:tgtEl>
                                      </p:cBhvr>
                                    </p:animEffect>
                                  </p:childTnLst>
                                </p:cTn>
                              </p:par>
                            </p:childTnLst>
                          </p:cTn>
                        </p:par>
                        <p:par>
                          <p:cTn id="33" fill="hold">
                            <p:stCondLst>
                              <p:cond delay="5500"/>
                            </p:stCondLst>
                            <p:childTnLst>
                              <p:par>
                                <p:cTn id="34" presetID="6" presetClass="emph" presetSubtype="0" fill="hold" grpId="5" nodeType="afterEffect">
                                  <p:stCondLst>
                                    <p:cond delay="0"/>
                                  </p:stCondLst>
                                  <p:childTnLst>
                                    <p:animScale>
                                      <p:cBhvr>
                                        <p:cTn id="35" dur="2000" fill="hold"/>
                                        <p:tgtEl>
                                          <p:spTgt spid="2"/>
                                        </p:tgtEl>
                                      </p:cBhvr>
                                      <p:by x="150000" y="150000"/>
                                    </p:animScale>
                                  </p:childTnLst>
                                </p:cTn>
                              </p:par>
                            </p:childTnLst>
                          </p:cTn>
                        </p:par>
                        <p:par>
                          <p:cTn id="36" fill="hold">
                            <p:stCondLst>
                              <p:cond delay="7500"/>
                            </p:stCondLst>
                            <p:childTnLst>
                              <p:par>
                                <p:cTn id="37" presetID="31" presetClass="exit" presetSubtype="0" fill="hold" grpId="6" nodeType="afterEffect">
                                  <p:stCondLst>
                                    <p:cond delay="0"/>
                                  </p:stCondLst>
                                  <p:childTnLst>
                                    <p:anim calcmode="lin" valueType="num">
                                      <p:cBhvr>
                                        <p:cTn id="38" dur="1000"/>
                                        <p:tgtEl>
                                          <p:spTgt spid="2"/>
                                        </p:tgtEl>
                                        <p:attrNameLst>
                                          <p:attrName>ppt_w</p:attrName>
                                        </p:attrNameLst>
                                      </p:cBhvr>
                                      <p:tavLst>
                                        <p:tav tm="0">
                                          <p:val>
                                            <p:strVal val="ppt_w"/>
                                          </p:val>
                                        </p:tav>
                                        <p:tav tm="100000">
                                          <p:val>
                                            <p:fltVal val="0"/>
                                          </p:val>
                                        </p:tav>
                                      </p:tavLst>
                                    </p:anim>
                                    <p:anim calcmode="lin" valueType="num">
                                      <p:cBhvr>
                                        <p:cTn id="39" dur="1000"/>
                                        <p:tgtEl>
                                          <p:spTgt spid="2"/>
                                        </p:tgtEl>
                                        <p:attrNameLst>
                                          <p:attrName>ppt_h</p:attrName>
                                        </p:attrNameLst>
                                      </p:cBhvr>
                                      <p:tavLst>
                                        <p:tav tm="0">
                                          <p:val>
                                            <p:strVal val="ppt_h"/>
                                          </p:val>
                                        </p:tav>
                                        <p:tav tm="100000">
                                          <p:val>
                                            <p:fltVal val="0"/>
                                          </p:val>
                                        </p:tav>
                                      </p:tavLst>
                                    </p:anim>
                                    <p:anim calcmode="lin" valueType="num">
                                      <p:cBhvr>
                                        <p:cTn id="40" dur="1000"/>
                                        <p:tgtEl>
                                          <p:spTgt spid="2"/>
                                        </p:tgtEl>
                                        <p:attrNameLst>
                                          <p:attrName>style.rotation</p:attrName>
                                        </p:attrNameLst>
                                      </p:cBhvr>
                                      <p:tavLst>
                                        <p:tav tm="0">
                                          <p:val>
                                            <p:fltVal val="0"/>
                                          </p:val>
                                        </p:tav>
                                        <p:tav tm="100000">
                                          <p:val>
                                            <p:fltVal val="90"/>
                                          </p:val>
                                        </p:tav>
                                      </p:tavLst>
                                    </p:anim>
                                    <p:animEffect transition="out" filter="fade">
                                      <p:cBhvr>
                                        <p:cTn id="41" dur="1000"/>
                                        <p:tgtEl>
                                          <p:spTgt spid="2"/>
                                        </p:tgtEl>
                                      </p:cBhvr>
                                    </p:animEffect>
                                    <p:set>
                                      <p:cBhvr>
                                        <p:cTn id="42"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P spid="2" grpId="4"/>
      <p:bldP spid="2" grpId="5"/>
      <p:bldP spid="2" grpId="6"/>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641919"/>
            <a:ext cx="7734596" cy="1004317"/>
          </a:xfrm>
        </p:spPr>
        <p:txBody>
          <a:bodyPr>
            <a:normAutofit/>
          </a:bodyPr>
          <a:lstStyle/>
          <a:p>
            <a:r>
              <a:rPr lang="en-AU" sz="4000" b="1" dirty="0"/>
              <a:t>Inertial Frame of Reference</a:t>
            </a:r>
          </a:p>
        </p:txBody>
      </p:sp>
      <p:sp>
        <p:nvSpPr>
          <p:cNvPr id="3" name="Content Placeholder 2"/>
          <p:cNvSpPr>
            <a:spLocks noGrp="1"/>
          </p:cNvSpPr>
          <p:nvPr>
            <p:ph idx="1"/>
          </p:nvPr>
        </p:nvSpPr>
        <p:spPr>
          <a:xfrm>
            <a:off x="1475656" y="1412776"/>
            <a:ext cx="7560840" cy="5302372"/>
          </a:xfrm>
        </p:spPr>
        <p:txBody>
          <a:bodyPr>
            <a:normAutofit/>
          </a:bodyPr>
          <a:lstStyle/>
          <a:p>
            <a:pPr>
              <a:buNone/>
            </a:pPr>
            <a:r>
              <a:rPr lang="en-AU" sz="2800" dirty="0">
                <a:solidFill>
                  <a:schemeClr val="tx1"/>
                </a:solidFill>
              </a:rPr>
              <a:t>Inertial frame of reference is any reference point that is not accelerating. These include;</a:t>
            </a:r>
          </a:p>
          <a:p>
            <a:pPr marL="625475" indent="-446088"/>
            <a:r>
              <a:rPr lang="en-AU" sz="2800" dirty="0">
                <a:solidFill>
                  <a:schemeClr val="tx1"/>
                </a:solidFill>
              </a:rPr>
              <a:t>Any frame of reference that is at rest</a:t>
            </a:r>
          </a:p>
          <a:p>
            <a:pPr marL="625475" indent="-446088"/>
            <a:r>
              <a:rPr lang="en-AU" sz="2800" dirty="0">
                <a:solidFill>
                  <a:schemeClr val="tx1"/>
                </a:solidFill>
              </a:rPr>
              <a:t>Any frame of reference which is moving at a constant velocity</a:t>
            </a:r>
          </a:p>
          <a:p>
            <a:pPr marL="625475" indent="-446088"/>
            <a:r>
              <a:rPr lang="en-AU" sz="2800" dirty="0">
                <a:solidFill>
                  <a:schemeClr val="tx1"/>
                </a:solidFill>
              </a:rPr>
              <a:t>Any frame of reference which is in a stable, constant orbital speed.</a:t>
            </a:r>
          </a:p>
        </p:txBody>
      </p:sp>
    </p:spTree>
    <p:extLst>
      <p:ext uri="{BB962C8B-B14F-4D97-AF65-F5344CB8AC3E}">
        <p14:creationId xmlns:p14="http://schemas.microsoft.com/office/powerpoint/2010/main" val="2133860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p:cNvSpPr>
          <p:nvPr>
            <p:ph type="title"/>
          </p:nvPr>
        </p:nvSpPr>
        <p:spPr>
          <a:xfrm>
            <a:off x="1331640" y="692696"/>
            <a:ext cx="8572560" cy="1143000"/>
          </a:xfrm>
        </p:spPr>
        <p:txBody>
          <a:bodyPr>
            <a:noAutofit/>
          </a:bodyPr>
          <a:lstStyle/>
          <a:p>
            <a:r>
              <a:rPr lang="en-AU" sz="4000" b="1" dirty="0"/>
              <a:t>Galileo’s Principle of Relativity</a:t>
            </a:r>
          </a:p>
        </p:txBody>
      </p:sp>
      <p:sp>
        <p:nvSpPr>
          <p:cNvPr id="15363" name="Espace réservé du contenu 2"/>
          <p:cNvSpPr>
            <a:spLocks noGrp="1"/>
          </p:cNvSpPr>
          <p:nvPr>
            <p:ph idx="1"/>
          </p:nvPr>
        </p:nvSpPr>
        <p:spPr>
          <a:xfrm>
            <a:off x="1331640" y="1600200"/>
            <a:ext cx="7704856" cy="5213176"/>
          </a:xfrm>
        </p:spPr>
        <p:txBody>
          <a:bodyPr>
            <a:normAutofit/>
          </a:bodyPr>
          <a:lstStyle/>
          <a:p>
            <a:pPr marL="0" indent="0">
              <a:buNone/>
            </a:pPr>
            <a:r>
              <a:rPr lang="en-AU" sz="2600" b="1" u="sng" dirty="0">
                <a:solidFill>
                  <a:schemeClr val="accent1"/>
                </a:solidFill>
              </a:rPr>
              <a:t>Example 6.2a:</a:t>
            </a:r>
            <a:r>
              <a:rPr lang="en-AU" sz="2600" dirty="0">
                <a:solidFill>
                  <a:schemeClr val="tx1"/>
                </a:solidFill>
              </a:rPr>
              <a:t> Classify each of the following as an inertial or non-inertial frame of reference and explain your choice.</a:t>
            </a:r>
          </a:p>
          <a:p>
            <a:pPr marL="514350" indent="-514350">
              <a:buAutoNum type="alphaLcParenR"/>
            </a:pPr>
            <a:r>
              <a:rPr lang="en-AU" sz="2600" dirty="0">
                <a:solidFill>
                  <a:schemeClr val="tx1"/>
                </a:solidFill>
              </a:rPr>
              <a:t>The Earth             </a:t>
            </a:r>
          </a:p>
          <a:p>
            <a:pPr marL="514350" indent="-514350">
              <a:buAutoNum type="alphaLcParenR"/>
            </a:pPr>
            <a:r>
              <a:rPr lang="en-AU" sz="2600" dirty="0">
                <a:solidFill>
                  <a:schemeClr val="tx1"/>
                </a:solidFill>
              </a:rPr>
              <a:t>The classroom</a:t>
            </a:r>
          </a:p>
          <a:p>
            <a:pPr marL="514350" indent="-514350">
              <a:buAutoNum type="alphaLcParenR"/>
            </a:pPr>
            <a:r>
              <a:rPr lang="en-AU" sz="2600" dirty="0">
                <a:solidFill>
                  <a:schemeClr val="tx1"/>
                </a:solidFill>
              </a:rPr>
              <a:t>A plane in level, constant flight</a:t>
            </a:r>
          </a:p>
          <a:p>
            <a:pPr marL="514350" indent="-514350">
              <a:buAutoNum type="alphaLcParenR"/>
            </a:pPr>
            <a:r>
              <a:rPr lang="en-AU" sz="2600" dirty="0">
                <a:solidFill>
                  <a:schemeClr val="tx1"/>
                </a:solidFill>
              </a:rPr>
              <a:t>A plane on a steep climb</a:t>
            </a:r>
          </a:p>
          <a:p>
            <a:pPr marL="514350" indent="-514350">
              <a:buAutoNum type="alphaLcParenR"/>
            </a:pPr>
            <a:r>
              <a:rPr lang="en-AU" sz="2600" dirty="0">
                <a:solidFill>
                  <a:schemeClr val="tx1"/>
                </a:solidFill>
              </a:rPr>
              <a:t>The school bus turning into a corner</a:t>
            </a:r>
          </a:p>
          <a:p>
            <a:pPr marL="514350" indent="-514350">
              <a:buAutoNum type="alphaLcParenR"/>
            </a:pPr>
            <a:r>
              <a:rPr lang="en-AU" sz="2600" dirty="0">
                <a:solidFill>
                  <a:schemeClr val="tx1"/>
                </a:solidFill>
              </a:rPr>
              <a:t>A roller coaster</a:t>
            </a:r>
          </a:p>
          <a:p>
            <a:pPr marL="514350" indent="-514350">
              <a:buAutoNum type="alphaLcParenR"/>
            </a:pPr>
            <a:r>
              <a:rPr lang="en-AU" sz="2600" dirty="0">
                <a:solidFill>
                  <a:schemeClr val="tx1"/>
                </a:solidFill>
              </a:rPr>
              <a:t>A spaceship in geostationary orbit</a:t>
            </a:r>
          </a:p>
        </p:txBody>
      </p:sp>
    </p:spTree>
    <p:extLst>
      <p:ext uri="{BB962C8B-B14F-4D97-AF65-F5344CB8AC3E}">
        <p14:creationId xmlns:p14="http://schemas.microsoft.com/office/powerpoint/2010/main" val="2456621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624110"/>
            <a:ext cx="7704856" cy="1280890"/>
          </a:xfrm>
        </p:spPr>
        <p:txBody>
          <a:bodyPr>
            <a:normAutofit/>
          </a:bodyPr>
          <a:lstStyle/>
          <a:p>
            <a:r>
              <a:rPr lang="en-AU" sz="4000" b="1" dirty="0"/>
              <a:t>Galileo’s Principle of Relativity</a:t>
            </a:r>
          </a:p>
        </p:txBody>
      </p:sp>
      <p:sp>
        <p:nvSpPr>
          <p:cNvPr id="3" name="Content Placeholder 2"/>
          <p:cNvSpPr>
            <a:spLocks noGrp="1"/>
          </p:cNvSpPr>
          <p:nvPr>
            <p:ph idx="1"/>
          </p:nvPr>
        </p:nvSpPr>
        <p:spPr>
          <a:xfrm>
            <a:off x="1259632" y="1500174"/>
            <a:ext cx="7776864" cy="5143536"/>
          </a:xfrm>
        </p:spPr>
        <p:txBody>
          <a:bodyPr>
            <a:normAutofit/>
          </a:bodyPr>
          <a:lstStyle/>
          <a:p>
            <a:pPr>
              <a:buNone/>
            </a:pPr>
            <a:r>
              <a:rPr lang="en-AU" sz="2600" dirty="0">
                <a:solidFill>
                  <a:schemeClr val="tx1"/>
                </a:solidFill>
              </a:rPr>
              <a:t>In our normal everyday experience we consider motion relative to the ground and we consider the ground as a stationary frame of reference.</a:t>
            </a:r>
          </a:p>
          <a:p>
            <a:endParaRPr lang="en-AU" sz="2600" dirty="0">
              <a:solidFill>
                <a:schemeClr val="tx1"/>
              </a:solidFill>
            </a:endParaRPr>
          </a:p>
          <a:p>
            <a:pPr>
              <a:buNone/>
            </a:pPr>
            <a:r>
              <a:rPr lang="en-AU" sz="2600" u="sng" dirty="0">
                <a:solidFill>
                  <a:schemeClr val="tx1"/>
                </a:solidFill>
              </a:rPr>
              <a:t>Galileo's Principle of Relativity.</a:t>
            </a:r>
          </a:p>
          <a:p>
            <a:r>
              <a:rPr lang="en-AU" sz="2600" dirty="0">
                <a:solidFill>
                  <a:schemeClr val="tx1"/>
                </a:solidFill>
              </a:rPr>
              <a:t>All motion is relative to some particular frame of reference, but there can be no frame of reference that has an absolute zero velocity.</a:t>
            </a:r>
          </a:p>
          <a:p>
            <a:r>
              <a:rPr lang="en-AU" sz="2600" dirty="0">
                <a:solidFill>
                  <a:schemeClr val="tx1"/>
                </a:solidFill>
              </a:rPr>
              <a:t>Hence</a:t>
            </a:r>
          </a:p>
          <a:p>
            <a:pPr marL="0" indent="0">
              <a:buNone/>
            </a:pPr>
            <a:r>
              <a:rPr lang="en-AU" sz="2600" dirty="0">
                <a:solidFill>
                  <a:schemeClr val="tx1"/>
                </a:solidFill>
              </a:rPr>
              <a:t>                            x = x’ + v </a:t>
            </a:r>
            <a:r>
              <a:rPr lang="el-GR" sz="2600" dirty="0">
                <a:solidFill>
                  <a:schemeClr val="tx1"/>
                </a:solidFill>
              </a:rPr>
              <a:t>Δ</a:t>
            </a:r>
            <a:r>
              <a:rPr lang="en-AU" sz="2600" dirty="0">
                <a:solidFill>
                  <a:schemeClr val="tx1"/>
                </a:solidFill>
              </a:rPr>
              <a:t>t</a:t>
            </a:r>
          </a:p>
        </p:txBody>
      </p:sp>
    </p:spTree>
  </p:cSld>
  <p:clrMapOvr>
    <a:masterClrMapping/>
  </p:clrMapOvr>
</p:sld>
</file>

<file path=ppt/theme/theme1.xml><?xml version="1.0" encoding="utf-8"?>
<a:theme xmlns:a="http://schemas.openxmlformats.org/drawingml/2006/main" name="Wisp">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2270</TotalTime>
  <Words>3589</Words>
  <Application>Microsoft Office PowerPoint</Application>
  <PresentationFormat>On-screen Show (4:3)</PresentationFormat>
  <Paragraphs>387</Paragraphs>
  <Slides>65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Arial</vt:lpstr>
      <vt:lpstr>Calibri</vt:lpstr>
      <vt:lpstr>Cambria Math</vt:lpstr>
      <vt:lpstr>Century Gothic</vt:lpstr>
      <vt:lpstr>Symbol</vt:lpstr>
      <vt:lpstr>Wingdings 3</vt:lpstr>
      <vt:lpstr>Wisp</vt:lpstr>
      <vt:lpstr>Relativity</vt:lpstr>
      <vt:lpstr>Page Set up</vt:lpstr>
      <vt:lpstr>Einstein's Special  Theory of Relativity</vt:lpstr>
      <vt:lpstr>Einstein’s Theory of Relativity</vt:lpstr>
      <vt:lpstr>Key Aspects</vt:lpstr>
      <vt:lpstr>Key Aspects</vt:lpstr>
      <vt:lpstr>Inertial Frame of Reference</vt:lpstr>
      <vt:lpstr>Galileo’s Principle of Relativity</vt:lpstr>
      <vt:lpstr>Galileo’s Principle of Relativity</vt:lpstr>
      <vt:lpstr>Galileo’s Principle of Relativity</vt:lpstr>
      <vt:lpstr>Galileo’s Principle of Relativity</vt:lpstr>
      <vt:lpstr>Galileo’s Principle of Relativity</vt:lpstr>
      <vt:lpstr>Galileo’s Principle of Relativity</vt:lpstr>
      <vt:lpstr>PowerPoint Presentation</vt:lpstr>
      <vt:lpstr>PowerPoint Presentation</vt:lpstr>
      <vt:lpstr>PowerPoint Presentation</vt:lpstr>
      <vt:lpstr>Homework, Context &amp; Keywords</vt:lpstr>
      <vt:lpstr>Homework, Context &amp; Keywords</vt:lpstr>
      <vt:lpstr>Homework, Context &amp; Keywords</vt:lpstr>
      <vt:lpstr>Page Set up</vt:lpstr>
      <vt:lpstr>Maxwell's’ Conundrum and Michelson-Morley Experiment</vt:lpstr>
      <vt:lpstr>History: The Speed of Light</vt:lpstr>
      <vt:lpstr>History: Light as a Particle</vt:lpstr>
      <vt:lpstr>History: Electromagnetism</vt:lpstr>
      <vt:lpstr>History: Maxwell’s Conundrum</vt:lpstr>
      <vt:lpstr>PowerPoint Presentation</vt:lpstr>
      <vt:lpstr>History: Michelson-Morley Experiment</vt:lpstr>
      <vt:lpstr>History: Michelson-Morley Experiment</vt:lpstr>
      <vt:lpstr>PowerPoint Presentation</vt:lpstr>
      <vt:lpstr>History: Michelson-Morley Experiment</vt:lpstr>
      <vt:lpstr>History: Michelson-Morley Experiment</vt:lpstr>
      <vt:lpstr>History: Electrodynamics</vt:lpstr>
      <vt:lpstr>History: Replayed</vt:lpstr>
      <vt:lpstr>Homework, Context &amp; Keywords</vt:lpstr>
      <vt:lpstr>Homework, Context &amp; Keywords</vt:lpstr>
      <vt:lpstr>Homework, Context &amp; Keywords</vt:lpstr>
      <vt:lpstr>Page Set up</vt:lpstr>
      <vt:lpstr>Einstein’s Special Relativity</vt:lpstr>
      <vt:lpstr>Time Considerations</vt:lpstr>
      <vt:lpstr>Two Postulates</vt:lpstr>
      <vt:lpstr>First Postulate</vt:lpstr>
      <vt:lpstr>Second Postulate</vt:lpstr>
      <vt:lpstr>Einstein’s Special Theory of Relativity Outcomes</vt:lpstr>
      <vt:lpstr>Time Dilation</vt:lpstr>
      <vt:lpstr>PowerPoint Presentation</vt:lpstr>
      <vt:lpstr>Length Contraction</vt:lpstr>
      <vt:lpstr>PowerPoint Presentation</vt:lpstr>
      <vt:lpstr>Simultaneity</vt:lpstr>
      <vt:lpstr>Simultaneity</vt:lpstr>
      <vt:lpstr>Two Important Considerations</vt:lpstr>
      <vt:lpstr>Muon Decay</vt:lpstr>
      <vt:lpstr>Homework, Context &amp; Keywords</vt:lpstr>
      <vt:lpstr>Homework, Context &amp; Keywords</vt:lpstr>
      <vt:lpstr>Homework, Context &amp; Keywords</vt:lpstr>
      <vt:lpstr>Page Set up</vt:lpstr>
      <vt:lpstr>Energy and Momentum</vt:lpstr>
      <vt:lpstr>Relativistic Mass</vt:lpstr>
      <vt:lpstr>Einstein and the Theory of Special Relativity</vt:lpstr>
      <vt:lpstr>Relativistic Momentum</vt:lpstr>
      <vt:lpstr>Relativistic Momentum</vt:lpstr>
      <vt:lpstr>Relativistic Mass</vt:lpstr>
      <vt:lpstr>Relativistic Mass</vt:lpstr>
      <vt:lpstr>Homework, Context &amp; Keywords</vt:lpstr>
      <vt:lpstr>Homework, Context &amp; Keywords</vt:lpstr>
      <vt:lpstr>Homework, Context &amp; Keywords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Matter</dc:title>
  <dc:creator>Kim Coddington</dc:creator>
  <cp:lastModifiedBy>Joseph D'cruz</cp:lastModifiedBy>
  <cp:revision>264</cp:revision>
  <cp:lastPrinted>2016-07-08T05:40:48Z</cp:lastPrinted>
  <dcterms:created xsi:type="dcterms:W3CDTF">2013-07-22T10:58:05Z</dcterms:created>
  <dcterms:modified xsi:type="dcterms:W3CDTF">2024-06-15T08:44:48Z</dcterms:modified>
</cp:coreProperties>
</file>