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56" r:id="rId2"/>
    <p:sldId id="671" r:id="rId3"/>
    <p:sldId id="690" r:id="rId4"/>
    <p:sldId id="691" r:id="rId5"/>
    <p:sldId id="692" r:id="rId6"/>
    <p:sldId id="693" r:id="rId7"/>
    <p:sldId id="694" r:id="rId8"/>
    <p:sldId id="695" r:id="rId9"/>
    <p:sldId id="679" r:id="rId10"/>
    <p:sldId id="696" r:id="rId11"/>
    <p:sldId id="697" r:id="rId12"/>
    <p:sldId id="698" r:id="rId13"/>
    <p:sldId id="699" r:id="rId14"/>
    <p:sldId id="6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AF42-89F3-4B2B-A4C3-3DE8D5B9F53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1BAA-C762-4850-BF22-47AE4D5925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078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57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643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94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6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known as the commutative property of vector addition.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5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1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Vector subtraction is non-commutative.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main exception to point two is objects on slopes, which we’ll come to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6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0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20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0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36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3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25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71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175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02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51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11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571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4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9/11/2022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1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Vectors in Two Dimensions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en-US" sz="3200" b="1" dirty="0"/>
              <a:t>Example #2</a:t>
            </a:r>
            <a:endParaRPr lang="en-AU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14B387-6169-DBCD-92E9-20AA7729C69D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9469256" cy="4646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While the cannon is being reloaded, its angle is changed and it is loaded with a different amount of gunpowder. This time, the cannonball it fires has a horizontal speed of 50 m s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 and a vertical speed of 20 m s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. Determine the magnitude of its velocity and the cannon’s angle from the horizontal.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=53.9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=21.8°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14B387-6169-DBCD-92E9-20AA7729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9469256" cy="4646978"/>
              </a:xfrm>
              <a:prstGeom prst="rect">
                <a:avLst/>
              </a:prstGeom>
              <a:blipFill>
                <a:blip r:embed="rId3"/>
                <a:stretch>
                  <a:fillRect l="-1159" t="-1312" r="-12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FD6A79-3929-1C3D-A32E-9A3AEED42BD0}"/>
              </a:ext>
            </a:extLst>
          </p:cNvPr>
          <p:cNvCxnSpPr/>
          <p:nvPr/>
        </p:nvCxnSpPr>
        <p:spPr>
          <a:xfrm>
            <a:off x="4301490" y="6282115"/>
            <a:ext cx="72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8E79F-CED6-F2B9-F12E-90E0CF115776}"/>
              </a:ext>
            </a:extLst>
          </p:cNvPr>
          <p:cNvCxnSpPr>
            <a:cxnSpLocks/>
          </p:cNvCxnSpPr>
          <p:nvPr/>
        </p:nvCxnSpPr>
        <p:spPr>
          <a:xfrm flipV="1">
            <a:off x="11497230" y="3390775"/>
            <a:ext cx="0" cy="28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A92EA-9D76-B5FE-623E-93A90F1017E5}"/>
              </a:ext>
            </a:extLst>
          </p:cNvPr>
          <p:cNvCxnSpPr>
            <a:cxnSpLocks/>
          </p:cNvCxnSpPr>
          <p:nvPr/>
        </p:nvCxnSpPr>
        <p:spPr>
          <a:xfrm flipV="1">
            <a:off x="4297230" y="3401000"/>
            <a:ext cx="7200000" cy="288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42DB9-A70D-AE19-F96E-5AB0DD48FD82}"/>
                  </a:ext>
                </a:extLst>
              </p:cNvPr>
              <p:cNvSpPr txBox="1"/>
              <p:nvPr/>
            </p:nvSpPr>
            <p:spPr>
              <a:xfrm>
                <a:off x="7897230" y="4045945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42DB9-A70D-AE19-F96E-5AB0DD48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230" y="4045945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C5530-2569-F0BC-3BBF-9BB7890FE111}"/>
                  </a:ext>
                </a:extLst>
              </p:cNvPr>
              <p:cNvSpPr txBox="1"/>
              <p:nvPr/>
            </p:nvSpPr>
            <p:spPr>
              <a:xfrm>
                <a:off x="7556459" y="6281000"/>
                <a:ext cx="69006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C5530-2569-F0BC-3BBF-9BB7890F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459" y="6281000"/>
                <a:ext cx="690061" cy="553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0B67F-A401-A4D6-8EA4-D217E064F93B}"/>
                  </a:ext>
                </a:extLst>
              </p:cNvPr>
              <p:cNvSpPr txBox="1"/>
              <p:nvPr/>
            </p:nvSpPr>
            <p:spPr>
              <a:xfrm>
                <a:off x="11466750" y="4569165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0B67F-A401-A4D6-8EA4-D217E064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750" y="4569165"/>
                <a:ext cx="6740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BD69F134-3C7B-DC9F-73FB-227D784700B2}"/>
              </a:ext>
            </a:extLst>
          </p:cNvPr>
          <p:cNvSpPr/>
          <p:nvPr/>
        </p:nvSpPr>
        <p:spPr>
          <a:xfrm>
            <a:off x="4118456" y="5635605"/>
            <a:ext cx="1260000" cy="1260000"/>
          </a:xfrm>
          <a:prstGeom prst="arc">
            <a:avLst>
              <a:gd name="adj1" fmla="val 19591423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C683D0-900D-6DF6-952D-1B2DC8F5B84F}"/>
                  </a:ext>
                </a:extLst>
              </p:cNvPr>
              <p:cNvSpPr txBox="1"/>
              <p:nvPr/>
            </p:nvSpPr>
            <p:spPr>
              <a:xfrm>
                <a:off x="5370836" y="5760011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C683D0-900D-6DF6-952D-1B2DC8F5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36" y="5760011"/>
                <a:ext cx="4789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9694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Adding Multi-Component Vectors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84775"/>
            <a:ext cx="103936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adding two vectors that are not at right angles or parallel to either axis, you can split them both into their horizontal and vertical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However, the information required for this approach might not be provided; also, the process is inefficient and potentially confusing.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BF3DC7-0ADF-882D-21E4-21A7E4181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4" y="2079902"/>
            <a:ext cx="4629276" cy="361014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D1E91CA-A916-64A9-8673-4B5E4482D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5604"/>
            <a:ext cx="5543676" cy="40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1634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Using the Cosine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584775"/>
                <a:ext cx="10393680" cy="569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cosine rule (a.k.a. the law of cosines) can be used to determine the length of the side of a triangle (</a:t>
                </a:r>
                <a:r>
                  <a:rPr lang="en-AU" sz="2800" i="1" dirty="0"/>
                  <a:t>a</a:t>
                </a:r>
                <a:r>
                  <a:rPr lang="en-AU" sz="2800" dirty="0"/>
                  <a:t>) given the lengths of the other sides (</a:t>
                </a:r>
                <a:r>
                  <a:rPr lang="en-AU" sz="2800" i="1" dirty="0"/>
                  <a:t>b</a:t>
                </a:r>
                <a:r>
                  <a:rPr lang="en-AU" sz="2800" dirty="0"/>
                  <a:t>, </a:t>
                </a:r>
                <a:r>
                  <a:rPr lang="en-AU" sz="2800" i="1" dirty="0"/>
                  <a:t>c</a:t>
                </a:r>
                <a:r>
                  <a:rPr lang="en-AU" sz="2800" dirty="0"/>
                  <a:t>) and the angle between them (</a:t>
                </a:r>
                <a:r>
                  <a:rPr lang="en-AU" sz="2800" i="1" dirty="0"/>
                  <a:t>A</a:t>
                </a:r>
                <a:r>
                  <a:rPr lang="en-AU" sz="2800" dirty="0"/>
                  <a:t>)</a:t>
                </a:r>
                <a:r>
                  <a:rPr lang="en-AU" sz="2800" i="1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/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rad>
                  </m:oMath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example: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AU" sz="2800" dirty="0"/>
              </a:p>
              <a:p>
                <a:pPr lvl="1"/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sz="2800" dirty="0"/>
              </a:p>
              <a:p>
                <a:pPr lvl="1"/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AU" sz="2800" dirty="0"/>
              </a:p>
              <a:p>
                <a:pPr lvl="1"/>
                <a:endParaRPr lang="en-AU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func>
                        </m:e>
                      </m:ra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0393680" cy="5698740"/>
              </a:xfrm>
              <a:prstGeom prst="rect">
                <a:avLst/>
              </a:prstGeom>
              <a:blipFill>
                <a:blip r:embed="rId3"/>
                <a:stretch>
                  <a:fillRect l="-1056" t="-1070" r="-17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BF3DC7-0ADF-882D-21E4-21A7E4181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04" y="1916430"/>
            <a:ext cx="4629276" cy="3610144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CF3EFF68-428D-98D6-7D21-A2C644DD3432}"/>
              </a:ext>
            </a:extLst>
          </p:cNvPr>
          <p:cNvSpPr/>
          <p:nvPr/>
        </p:nvSpPr>
        <p:spPr>
          <a:xfrm>
            <a:off x="10280526" y="3795177"/>
            <a:ext cx="393948" cy="393948"/>
          </a:xfrm>
          <a:prstGeom prst="arc">
            <a:avLst>
              <a:gd name="adj1" fmla="val 9637839"/>
              <a:gd name="adj2" fmla="val 1834225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E5FC6B-FDD8-B4BE-BA30-8849B7FCE81C}"/>
                  </a:ext>
                </a:extLst>
              </p:cNvPr>
              <p:cNvSpPr txBox="1"/>
              <p:nvPr/>
            </p:nvSpPr>
            <p:spPr>
              <a:xfrm>
                <a:off x="10083353" y="3521447"/>
                <a:ext cx="394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E5FC6B-FDD8-B4BE-BA30-8849B7FC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53" y="3521447"/>
                <a:ext cx="3941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3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91770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Using the Sine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584775"/>
                <a:ext cx="10393680" cy="618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sine rule (a.k.a. the law of sines) can be used to determine the length of the side of a triangle </a:t>
                </a:r>
                <a:r>
                  <a:rPr lang="en-AU" sz="2800" i="1" dirty="0"/>
                  <a:t>or</a:t>
                </a:r>
                <a:r>
                  <a:rPr lang="en-AU" sz="2800" dirty="0"/>
                  <a:t> its opposite angle, given the other value and a side / opposite angle pair elsewhere in the triangle: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example:</a:t>
                </a:r>
              </a:p>
              <a:p>
                <a:pPr/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=46.25°        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=100°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|"/>
                        <m:endChr m:val="|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=130 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100°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46.25°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=177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0393680" cy="6182077"/>
              </a:xfrm>
              <a:prstGeom prst="rect">
                <a:avLst/>
              </a:prstGeom>
              <a:blipFill>
                <a:blip r:embed="rId3"/>
                <a:stretch>
                  <a:fillRect l="-1056" t="-986" r="-17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40939-D6CC-05D7-4617-F87F876DA03B}"/>
              </a:ext>
            </a:extLst>
          </p:cNvPr>
          <p:cNvCxnSpPr>
            <a:cxnSpLocks/>
          </p:cNvCxnSpPr>
          <p:nvPr/>
        </p:nvCxnSpPr>
        <p:spPr>
          <a:xfrm flipV="1">
            <a:off x="9493680" y="5114108"/>
            <a:ext cx="900000" cy="155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262447-140D-EA25-6F09-F60530DAB449}"/>
              </a:ext>
            </a:extLst>
          </p:cNvPr>
          <p:cNvCxnSpPr>
            <a:cxnSpLocks/>
          </p:cNvCxnSpPr>
          <p:nvPr/>
        </p:nvCxnSpPr>
        <p:spPr>
          <a:xfrm flipH="1" flipV="1">
            <a:off x="8604480" y="3609308"/>
            <a:ext cx="1789200" cy="15048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39BF9-61C4-AD6F-748B-A8D8076C3EBC}"/>
              </a:ext>
            </a:extLst>
          </p:cNvPr>
          <p:cNvCxnSpPr>
            <a:cxnSpLocks/>
          </p:cNvCxnSpPr>
          <p:nvPr/>
        </p:nvCxnSpPr>
        <p:spPr>
          <a:xfrm flipH="1" flipV="1">
            <a:off x="8604480" y="3609308"/>
            <a:ext cx="894600" cy="3063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630CC0-00F7-0199-17D4-BCF500FF834C}"/>
                  </a:ext>
                </a:extLst>
              </p:cNvPr>
              <p:cNvSpPr txBox="1"/>
              <p:nvPr/>
            </p:nvSpPr>
            <p:spPr>
              <a:xfrm>
                <a:off x="10085440" y="5773479"/>
                <a:ext cx="605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630CC0-00F7-0199-17D4-BCF500FF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440" y="5773479"/>
                <a:ext cx="60567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D1454-42B1-9CF4-03D7-3BFD672D744D}"/>
                  </a:ext>
                </a:extLst>
              </p:cNvPr>
              <p:cNvSpPr txBox="1"/>
              <p:nvPr/>
            </p:nvSpPr>
            <p:spPr>
              <a:xfrm>
                <a:off x="9494944" y="3886941"/>
                <a:ext cx="613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D1454-42B1-9CF4-03D7-3BFD672D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944" y="3886941"/>
                <a:ext cx="6139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BD5E5-6E54-3E37-8E4A-E43F3CD6D822}"/>
                  </a:ext>
                </a:extLst>
              </p:cNvPr>
              <p:cNvSpPr txBox="1"/>
              <p:nvPr/>
            </p:nvSpPr>
            <p:spPr>
              <a:xfrm>
                <a:off x="8439882" y="5141108"/>
                <a:ext cx="723723" cy="547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BD5E5-6E54-3E37-8E4A-E43F3CD6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882" y="5141108"/>
                <a:ext cx="723723" cy="547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885BF243-CF7A-5ED4-E19B-47168AFFB33B}"/>
              </a:ext>
            </a:extLst>
          </p:cNvPr>
          <p:cNvSpPr/>
          <p:nvPr/>
        </p:nvSpPr>
        <p:spPr>
          <a:xfrm>
            <a:off x="10191305" y="4944134"/>
            <a:ext cx="393948" cy="393948"/>
          </a:xfrm>
          <a:prstGeom prst="arc">
            <a:avLst>
              <a:gd name="adj1" fmla="val 7683345"/>
              <a:gd name="adj2" fmla="val 1331542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8EB646-3624-DD7B-7D42-65A5C1C47D4D}"/>
                  </a:ext>
                </a:extLst>
              </p:cNvPr>
              <p:cNvSpPr txBox="1"/>
              <p:nvPr/>
            </p:nvSpPr>
            <p:spPr>
              <a:xfrm>
                <a:off x="9779630" y="4944134"/>
                <a:ext cx="497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8EB646-3624-DD7B-7D42-65A5C1C4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630" y="4944134"/>
                <a:ext cx="4972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29955553-5508-2909-C2DA-4B4D92A64510}"/>
              </a:ext>
            </a:extLst>
          </p:cNvPr>
          <p:cNvSpPr/>
          <p:nvPr/>
        </p:nvSpPr>
        <p:spPr>
          <a:xfrm>
            <a:off x="9302107" y="6352108"/>
            <a:ext cx="393948" cy="393948"/>
          </a:xfrm>
          <a:prstGeom prst="arc">
            <a:avLst>
              <a:gd name="adj1" fmla="val 14949657"/>
              <a:gd name="adj2" fmla="val 186855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14E9C-11A1-F058-A9F2-D1EACAED4C50}"/>
                  </a:ext>
                </a:extLst>
              </p:cNvPr>
              <p:cNvSpPr txBox="1"/>
              <p:nvPr/>
            </p:nvSpPr>
            <p:spPr>
              <a:xfrm>
                <a:off x="9306735" y="5896589"/>
                <a:ext cx="491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14E9C-11A1-F058-A9F2-D1EACAED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35" y="5896589"/>
                <a:ext cx="49128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595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en-US" sz="3200" b="1" dirty="0"/>
              <a:t>Example #3 </a:t>
            </a:r>
            <a:endParaRPr lang="en-AU" alt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2D364-A261-46EE-8789-9C844C38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44" y="2765742"/>
            <a:ext cx="3524322" cy="3706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793558-33F2-5C3F-7FBF-496871947A1D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9469256" cy="1341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Use the sine rule to find the value of </a:t>
                </a:r>
                <a:r>
                  <a:rPr lang="el-GR" sz="2800" dirty="0"/>
                  <a:t>θ</a:t>
                </a:r>
                <a:r>
                  <a:rPr lang="en-AU" sz="28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793558-33F2-5C3F-7FBF-49687194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9469256" cy="1341265"/>
              </a:xfrm>
              <a:prstGeom prst="rect">
                <a:avLst/>
              </a:prstGeom>
              <a:blipFill>
                <a:blip r:embed="rId4"/>
                <a:stretch>
                  <a:fillRect l="-1159" t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14820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Scalars and Vectors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584775"/>
                <a:ext cx="946925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Scalar quantities can be described using magnitude (size) only, without a direction.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Some scalar quantities are: age (12 years), time (30 s), and mass (40 kg).</a:t>
                </a:r>
              </a:p>
              <a:p>
                <a:pPr lvl="1"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Vector quantities are described using both magnitude (size) and direction. Their symbols are usually typed in </a:t>
                </a:r>
                <a:r>
                  <a:rPr lang="en-AU" sz="2800" b="1" dirty="0"/>
                  <a:t>bold</a:t>
                </a:r>
                <a:r>
                  <a:rPr lang="en-AU" sz="2800" dirty="0"/>
                  <a:t> or written with an overbar (e.g.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sz="2800" dirty="0"/>
                  <a:t>).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magnitude of a vector is written by enclosing it with vertical bars (e.g.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AU" sz="2800" dirty="0"/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Some vector quantities are: displacement (30 m east), force (5 N south) and acceleration (10 m/s</a:t>
                </a:r>
                <a:r>
                  <a:rPr lang="en-AU" sz="2800" baseline="30000" dirty="0"/>
                  <a:t>2 </a:t>
                </a:r>
                <a:r>
                  <a:rPr lang="en-AU" sz="2800" dirty="0"/>
                  <a:t>downwards).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9469256" cy="5262979"/>
              </a:xfrm>
              <a:prstGeom prst="rect">
                <a:avLst/>
              </a:prstGeom>
              <a:blipFill>
                <a:blip r:embed="rId3"/>
                <a:stretch>
                  <a:fillRect l="-1159" t="-1159" r="-64" b="-2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761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Adding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5032"/>
              </p:ext>
            </p:extLst>
          </p:nvPr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/>
              <p:nvPr/>
            </p:nvSpPr>
            <p:spPr>
              <a:xfrm>
                <a:off x="8571" y="588826"/>
                <a:ext cx="3793215" cy="526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Adding or subtracting vectors uses the </a:t>
                </a:r>
                <a:r>
                  <a:rPr lang="en-AU" sz="2800" b="1" dirty="0"/>
                  <a:t>head to tail</a:t>
                </a:r>
                <a:r>
                  <a:rPr lang="en-AU" sz="2800" dirty="0"/>
                  <a:t>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Consider two vectors, </a:t>
                </a:r>
                <a:r>
                  <a:rPr lang="en-AU" sz="2800" b="1" dirty="0"/>
                  <a:t>A</a:t>
                </a:r>
                <a:r>
                  <a:rPr lang="en-AU" sz="2800" dirty="0"/>
                  <a:t> and </a:t>
                </a:r>
                <a:r>
                  <a:rPr lang="en-AU" sz="2800" b="1" dirty="0"/>
                  <a:t>B</a:t>
                </a:r>
                <a:r>
                  <a:rPr lang="en-AU" sz="2800" dirty="0"/>
                  <a:t>, added together to make a resultant vector </a:t>
                </a:r>
                <a:r>
                  <a:rPr lang="en-AU" sz="2800" b="1" dirty="0"/>
                  <a:t>R</a:t>
                </a:r>
                <a:r>
                  <a:rPr lang="en-AU" sz="2800" dirty="0"/>
                  <a:t>:</a:t>
                </a:r>
              </a:p>
              <a:p>
                <a:endParaRPr lang="en-A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" y="588826"/>
                <a:ext cx="3793215" cy="5264775"/>
              </a:xfrm>
              <a:prstGeom prst="rect">
                <a:avLst/>
              </a:prstGeom>
              <a:blipFill>
                <a:blip r:embed="rId3"/>
                <a:stretch>
                  <a:fillRect l="-2889" t="-1159" r="-8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21A265-F387-1A97-616D-6A47724296E9}"/>
              </a:ext>
            </a:extLst>
          </p:cNvPr>
          <p:cNvCxnSpPr>
            <a:cxnSpLocks/>
          </p:cNvCxnSpPr>
          <p:nvPr/>
        </p:nvCxnSpPr>
        <p:spPr>
          <a:xfrm flipV="1">
            <a:off x="5038725" y="1266825"/>
            <a:ext cx="721519" cy="72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1BB01-5D09-E089-4F3D-A86D23326D77}"/>
              </a:ext>
            </a:extLst>
          </p:cNvPr>
          <p:cNvCxnSpPr>
            <a:cxnSpLocks/>
          </p:cNvCxnSpPr>
          <p:nvPr/>
        </p:nvCxnSpPr>
        <p:spPr>
          <a:xfrm flipV="1">
            <a:off x="5038725" y="3064011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/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/>
              <p:nvPr/>
            </p:nvSpPr>
            <p:spPr>
              <a:xfrm>
                <a:off x="4989970" y="2646801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70" y="2646801"/>
                <a:ext cx="5116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6DBC49-C386-0E05-6B77-406E505C8171}"/>
              </a:ext>
            </a:extLst>
          </p:cNvPr>
          <p:cNvCxnSpPr>
            <a:cxnSpLocks/>
          </p:cNvCxnSpPr>
          <p:nvPr/>
        </p:nvCxnSpPr>
        <p:spPr>
          <a:xfrm flipV="1">
            <a:off x="7559592" y="1627584"/>
            <a:ext cx="721519" cy="72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BC549-5491-4E8F-1D59-1028A545B013}"/>
                  </a:ext>
                </a:extLst>
              </p:cNvPr>
              <p:cNvSpPr txBox="1"/>
              <p:nvPr/>
            </p:nvSpPr>
            <p:spPr>
              <a:xfrm>
                <a:off x="7517891" y="1564902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BC549-5491-4E8F-1D59-1028A545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91" y="1564902"/>
                <a:ext cx="497572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7D2EC-56C0-707F-8232-F7867AABA63D}"/>
              </a:ext>
            </a:extLst>
          </p:cNvPr>
          <p:cNvCxnSpPr>
            <a:cxnSpLocks/>
          </p:cNvCxnSpPr>
          <p:nvPr/>
        </p:nvCxnSpPr>
        <p:spPr>
          <a:xfrm flipV="1">
            <a:off x="8281111" y="1621353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E9C67-61A5-CC0C-A8C2-E01B451373EA}"/>
                  </a:ext>
                </a:extLst>
              </p:cNvPr>
              <p:cNvSpPr txBox="1"/>
              <p:nvPr/>
            </p:nvSpPr>
            <p:spPr>
              <a:xfrm>
                <a:off x="8232356" y="1204143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E9C67-61A5-CC0C-A8C2-E01B4513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356" y="1204143"/>
                <a:ext cx="51167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7B55C2-F094-BE30-FFA0-62E650A36FCA}"/>
              </a:ext>
            </a:extLst>
          </p:cNvPr>
          <p:cNvCxnSpPr>
            <a:cxnSpLocks/>
          </p:cNvCxnSpPr>
          <p:nvPr/>
        </p:nvCxnSpPr>
        <p:spPr>
          <a:xfrm flipV="1">
            <a:off x="7559591" y="1627584"/>
            <a:ext cx="1800000" cy="721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D11647-8244-4759-3ED1-BE80E6FF8D1D}"/>
                  </a:ext>
                </a:extLst>
              </p:cNvPr>
              <p:cNvSpPr txBox="1"/>
              <p:nvPr/>
            </p:nvSpPr>
            <p:spPr>
              <a:xfrm>
                <a:off x="8336924" y="1944518"/>
                <a:ext cx="4133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D11647-8244-4759-3ED1-BE80E6FF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924" y="1944518"/>
                <a:ext cx="41338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512E04-D5A7-6417-2142-6ADAD5C1C190}"/>
              </a:ext>
            </a:extLst>
          </p:cNvPr>
          <p:cNvCxnSpPr>
            <a:cxnSpLocks/>
          </p:cNvCxnSpPr>
          <p:nvPr/>
        </p:nvCxnSpPr>
        <p:spPr>
          <a:xfrm flipV="1">
            <a:off x="7562348" y="2349103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A47EF3-9B15-9BE1-32EC-B13DBEE7DC46}"/>
                  </a:ext>
                </a:extLst>
              </p:cNvPr>
              <p:cNvSpPr txBox="1"/>
              <p:nvPr/>
            </p:nvSpPr>
            <p:spPr>
              <a:xfrm>
                <a:off x="7513593" y="2295301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A47EF3-9B15-9BE1-32EC-B13DBEE7D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93" y="2295301"/>
                <a:ext cx="51167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C805F0-CEA5-B0FE-6E9F-AE6A77C78963}"/>
              </a:ext>
            </a:extLst>
          </p:cNvPr>
          <p:cNvCxnSpPr>
            <a:cxnSpLocks/>
          </p:cNvCxnSpPr>
          <p:nvPr/>
        </p:nvCxnSpPr>
        <p:spPr>
          <a:xfrm flipV="1">
            <a:off x="8651677" y="1627584"/>
            <a:ext cx="721519" cy="7215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526188-6DD7-0198-EA04-DE03AF52904A}"/>
                  </a:ext>
                </a:extLst>
              </p:cNvPr>
              <p:cNvSpPr txBox="1"/>
              <p:nvPr/>
            </p:nvSpPr>
            <p:spPr>
              <a:xfrm>
                <a:off x="8938697" y="1931818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526188-6DD7-0198-EA04-DE03AF52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697" y="1931818"/>
                <a:ext cx="497572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4" grpId="0"/>
      <p:bldP spid="34" grpId="1"/>
      <p:bldP spid="36" grpId="0"/>
      <p:bldP spid="36" grpId="1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774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Subtracting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/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/>
              <p:nvPr/>
            </p:nvSpPr>
            <p:spPr>
              <a:xfrm>
                <a:off x="8571" y="588826"/>
                <a:ext cx="3793215" cy="569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One vector can be subtracted from another by adding its negative (i.e. equal magnitude, opposite direction).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Consider two vectors, </a:t>
                </a:r>
                <a:r>
                  <a:rPr lang="en-AU" sz="2800" b="1" dirty="0"/>
                  <a:t>A</a:t>
                </a:r>
                <a:r>
                  <a:rPr lang="en-AU" sz="2800" dirty="0"/>
                  <a:t> and </a:t>
                </a:r>
                <a:r>
                  <a:rPr lang="en-AU" sz="2800" b="1" dirty="0"/>
                  <a:t>B</a:t>
                </a:r>
                <a:r>
                  <a:rPr lang="en-AU" sz="2800" dirty="0"/>
                  <a:t>, subtracted to make a resultant vector </a:t>
                </a:r>
                <a:r>
                  <a:rPr lang="en-AU" sz="2800" b="1" dirty="0"/>
                  <a:t>R</a:t>
                </a:r>
                <a:r>
                  <a:rPr lang="en-AU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" y="588826"/>
                <a:ext cx="3793215" cy="5695662"/>
              </a:xfrm>
              <a:prstGeom prst="rect">
                <a:avLst/>
              </a:prstGeom>
              <a:blipFill>
                <a:blip r:embed="rId3"/>
                <a:stretch>
                  <a:fillRect l="-2889" t="-1071" r="-27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21A265-F387-1A97-616D-6A47724296E9}"/>
              </a:ext>
            </a:extLst>
          </p:cNvPr>
          <p:cNvCxnSpPr>
            <a:cxnSpLocks/>
          </p:cNvCxnSpPr>
          <p:nvPr/>
        </p:nvCxnSpPr>
        <p:spPr>
          <a:xfrm flipV="1">
            <a:off x="5038725" y="1266824"/>
            <a:ext cx="721519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1BB01-5D09-E089-4F3D-A86D23326D77}"/>
              </a:ext>
            </a:extLst>
          </p:cNvPr>
          <p:cNvCxnSpPr>
            <a:cxnSpLocks/>
          </p:cNvCxnSpPr>
          <p:nvPr/>
        </p:nvCxnSpPr>
        <p:spPr>
          <a:xfrm flipH="1" flipV="1">
            <a:off x="5399484" y="3436657"/>
            <a:ext cx="1080000" cy="719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/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/>
              <p:nvPr/>
            </p:nvSpPr>
            <p:spPr>
              <a:xfrm>
                <a:off x="5374590" y="3723082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90" y="3723082"/>
                <a:ext cx="5116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5692B-946B-64B2-26EB-443F7800CF64}"/>
              </a:ext>
            </a:extLst>
          </p:cNvPr>
          <p:cNvCxnSpPr>
            <a:cxnSpLocks/>
          </p:cNvCxnSpPr>
          <p:nvPr/>
        </p:nvCxnSpPr>
        <p:spPr>
          <a:xfrm>
            <a:off x="5405834" y="4506170"/>
            <a:ext cx="108000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2A14-078F-E0A9-29CA-C370AF60C7B7}"/>
                  </a:ext>
                </a:extLst>
              </p:cNvPr>
              <p:cNvSpPr txBox="1"/>
              <p:nvPr/>
            </p:nvSpPr>
            <p:spPr>
              <a:xfrm>
                <a:off x="5113739" y="4799561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2A14-078F-E0A9-29CA-C370AF60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39" y="4799561"/>
                <a:ext cx="779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4D4D8-7620-9BFD-8ACE-964B34176A93}"/>
              </a:ext>
            </a:extLst>
          </p:cNvPr>
          <p:cNvCxnSpPr>
            <a:cxnSpLocks/>
          </p:cNvCxnSpPr>
          <p:nvPr/>
        </p:nvCxnSpPr>
        <p:spPr>
          <a:xfrm flipV="1">
            <a:off x="8289842" y="1628774"/>
            <a:ext cx="721519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/>
              <p:nvPr/>
            </p:nvSpPr>
            <p:spPr>
              <a:xfrm>
                <a:off x="8248141" y="1566093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141" y="1566093"/>
                <a:ext cx="497572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46C4-C126-AD23-10FD-B9E735E14EA2}"/>
              </a:ext>
            </a:extLst>
          </p:cNvPr>
          <p:cNvCxnSpPr>
            <a:cxnSpLocks/>
          </p:cNvCxnSpPr>
          <p:nvPr/>
        </p:nvCxnSpPr>
        <p:spPr>
          <a:xfrm>
            <a:off x="9002363" y="1628886"/>
            <a:ext cx="108000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/>
              <p:nvPr/>
            </p:nvSpPr>
            <p:spPr>
              <a:xfrm>
                <a:off x="9453003" y="1562213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003" y="1562213"/>
                <a:ext cx="7793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51C0B-F6D2-5CAE-59ED-5C340F3D06ED}"/>
              </a:ext>
            </a:extLst>
          </p:cNvPr>
          <p:cNvCxnSpPr>
            <a:cxnSpLocks/>
          </p:cNvCxnSpPr>
          <p:nvPr/>
        </p:nvCxnSpPr>
        <p:spPr>
          <a:xfrm flipV="1">
            <a:off x="8280843" y="2352674"/>
            <a:ext cx="1800000" cy="72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/>
              <p:nvPr/>
            </p:nvSpPr>
            <p:spPr>
              <a:xfrm>
                <a:off x="9336529" y="2642099"/>
                <a:ext cx="506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529" y="2642099"/>
                <a:ext cx="5061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8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774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Subtracting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/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/>
              <p:nvPr/>
            </p:nvSpPr>
            <p:spPr>
              <a:xfrm>
                <a:off x="8571" y="588826"/>
                <a:ext cx="3793215" cy="618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However, just like normal subtraction, the order matters: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AU" sz="2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̅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AU" sz="2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" y="588826"/>
                <a:ext cx="3793215" cy="6183809"/>
              </a:xfrm>
              <a:prstGeom prst="rect">
                <a:avLst/>
              </a:prstGeom>
              <a:blipFill>
                <a:blip r:embed="rId3"/>
                <a:stretch>
                  <a:fillRect l="-2889" t="-9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21A265-F387-1A97-616D-6A47724296E9}"/>
              </a:ext>
            </a:extLst>
          </p:cNvPr>
          <p:cNvCxnSpPr>
            <a:cxnSpLocks/>
          </p:cNvCxnSpPr>
          <p:nvPr/>
        </p:nvCxnSpPr>
        <p:spPr>
          <a:xfrm flipV="1">
            <a:off x="5038725" y="1266824"/>
            <a:ext cx="721519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1BB01-5D09-E089-4F3D-A86D23326D77}"/>
              </a:ext>
            </a:extLst>
          </p:cNvPr>
          <p:cNvCxnSpPr>
            <a:cxnSpLocks/>
          </p:cNvCxnSpPr>
          <p:nvPr/>
        </p:nvCxnSpPr>
        <p:spPr>
          <a:xfrm flipH="1" flipV="1">
            <a:off x="5399484" y="3436657"/>
            <a:ext cx="1080000" cy="719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/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3D65B-4B94-062E-4F03-479321CC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24" y="1204143"/>
                <a:ext cx="497572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/>
              <p:nvPr/>
            </p:nvSpPr>
            <p:spPr>
              <a:xfrm>
                <a:off x="5374590" y="3723082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7970F-CCD7-D2B5-764A-44BAA38C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90" y="3723082"/>
                <a:ext cx="5116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5692B-946B-64B2-26EB-443F7800CF64}"/>
              </a:ext>
            </a:extLst>
          </p:cNvPr>
          <p:cNvCxnSpPr>
            <a:cxnSpLocks/>
          </p:cNvCxnSpPr>
          <p:nvPr/>
        </p:nvCxnSpPr>
        <p:spPr>
          <a:xfrm>
            <a:off x="5405834" y="4506170"/>
            <a:ext cx="108000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2A14-078F-E0A9-29CA-C370AF60C7B7}"/>
                  </a:ext>
                </a:extLst>
              </p:cNvPr>
              <p:cNvSpPr txBox="1"/>
              <p:nvPr/>
            </p:nvSpPr>
            <p:spPr>
              <a:xfrm>
                <a:off x="5113739" y="4799561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2A14-078F-E0A9-29CA-C370AF60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39" y="4799561"/>
                <a:ext cx="779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4D4D8-7620-9BFD-8ACE-964B34176A93}"/>
              </a:ext>
            </a:extLst>
          </p:cNvPr>
          <p:cNvCxnSpPr>
            <a:cxnSpLocks/>
          </p:cNvCxnSpPr>
          <p:nvPr/>
        </p:nvCxnSpPr>
        <p:spPr>
          <a:xfrm flipV="1">
            <a:off x="8283492" y="1628774"/>
            <a:ext cx="721519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/>
              <p:nvPr/>
            </p:nvSpPr>
            <p:spPr>
              <a:xfrm>
                <a:off x="8241791" y="1566093"/>
                <a:ext cx="49757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91" y="1566093"/>
                <a:ext cx="497572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46C4-C126-AD23-10FD-B9E735E14EA2}"/>
              </a:ext>
            </a:extLst>
          </p:cNvPr>
          <p:cNvCxnSpPr>
            <a:cxnSpLocks/>
          </p:cNvCxnSpPr>
          <p:nvPr/>
        </p:nvCxnSpPr>
        <p:spPr>
          <a:xfrm>
            <a:off x="8996013" y="1628886"/>
            <a:ext cx="108000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/>
              <p:nvPr/>
            </p:nvSpPr>
            <p:spPr>
              <a:xfrm>
                <a:off x="9446653" y="1562213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653" y="1562213"/>
                <a:ext cx="7793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51C0B-F6D2-5CAE-59ED-5C340F3D06ED}"/>
              </a:ext>
            </a:extLst>
          </p:cNvPr>
          <p:cNvCxnSpPr>
            <a:cxnSpLocks/>
          </p:cNvCxnSpPr>
          <p:nvPr/>
        </p:nvCxnSpPr>
        <p:spPr>
          <a:xfrm flipV="1">
            <a:off x="8274493" y="2352674"/>
            <a:ext cx="1800000" cy="72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/>
              <p:nvPr/>
            </p:nvSpPr>
            <p:spPr>
              <a:xfrm>
                <a:off x="9259068" y="2584949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068" y="2584949"/>
                <a:ext cx="6483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0EFA2D-BF68-75B2-A65A-DA052A082928}"/>
              </a:ext>
            </a:extLst>
          </p:cNvPr>
          <p:cNvCxnSpPr>
            <a:cxnSpLocks/>
          </p:cNvCxnSpPr>
          <p:nvPr/>
        </p:nvCxnSpPr>
        <p:spPr>
          <a:xfrm flipH="1">
            <a:off x="6478475" y="1275573"/>
            <a:ext cx="720000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EDA6C-48D8-E9E1-55B4-365DACBA142A}"/>
                  </a:ext>
                </a:extLst>
              </p:cNvPr>
              <p:cNvSpPr txBox="1"/>
              <p:nvPr/>
            </p:nvSpPr>
            <p:spPr>
              <a:xfrm>
                <a:off x="6171403" y="1204143"/>
                <a:ext cx="76527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EDA6C-48D8-E9E1-55B4-365DACBA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403" y="1204143"/>
                <a:ext cx="76527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37321-C9AF-C88F-95D9-4EF521C461DE}"/>
              </a:ext>
            </a:extLst>
          </p:cNvPr>
          <p:cNvCxnSpPr>
            <a:cxnSpLocks/>
          </p:cNvCxnSpPr>
          <p:nvPr/>
        </p:nvCxnSpPr>
        <p:spPr>
          <a:xfrm flipH="1" flipV="1">
            <a:off x="8997968" y="4146773"/>
            <a:ext cx="1080000" cy="719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C060BD-96F1-AC1C-0C1B-691336D9C98F}"/>
                  </a:ext>
                </a:extLst>
              </p:cNvPr>
              <p:cNvSpPr txBox="1"/>
              <p:nvPr/>
            </p:nvSpPr>
            <p:spPr>
              <a:xfrm>
                <a:off x="9709622" y="4084610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C060BD-96F1-AC1C-0C1B-691336D9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22" y="4084610"/>
                <a:ext cx="51167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F005C5-EE10-9CD6-2351-DB5A73B0B0F6}"/>
              </a:ext>
            </a:extLst>
          </p:cNvPr>
          <p:cNvCxnSpPr>
            <a:cxnSpLocks/>
          </p:cNvCxnSpPr>
          <p:nvPr/>
        </p:nvCxnSpPr>
        <p:spPr>
          <a:xfrm flipH="1">
            <a:off x="8274493" y="4156040"/>
            <a:ext cx="720000" cy="14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AC9902-9DC1-C8D7-3DCC-07A755F0A979}"/>
                  </a:ext>
                </a:extLst>
              </p:cNvPr>
              <p:cNvSpPr txBox="1"/>
              <p:nvPr/>
            </p:nvSpPr>
            <p:spPr>
              <a:xfrm>
                <a:off x="7967421" y="4084610"/>
                <a:ext cx="76527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AC9902-9DC1-C8D7-3DCC-07A755F0A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21" y="4084610"/>
                <a:ext cx="765274" cy="5241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16F34A-6702-964B-9E56-5AF69014ECC5}"/>
              </a:ext>
            </a:extLst>
          </p:cNvPr>
          <p:cNvCxnSpPr>
            <a:cxnSpLocks/>
          </p:cNvCxnSpPr>
          <p:nvPr/>
        </p:nvCxnSpPr>
        <p:spPr>
          <a:xfrm flipH="1">
            <a:off x="8277142" y="4868740"/>
            <a:ext cx="1800000" cy="72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940C2E-31E1-CA53-C179-D3F2A89CFCC2}"/>
                  </a:ext>
                </a:extLst>
              </p:cNvPr>
              <p:cNvSpPr txBox="1"/>
              <p:nvPr/>
            </p:nvSpPr>
            <p:spPr>
              <a:xfrm>
                <a:off x="9254933" y="5110335"/>
                <a:ext cx="6566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940C2E-31E1-CA53-C179-D3F2A89C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933" y="5110335"/>
                <a:ext cx="65665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53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Resolving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/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54D0B-FD81-48CF-835D-C6A667691AD5}"/>
              </a:ext>
            </a:extLst>
          </p:cNvPr>
          <p:cNvSpPr txBox="1"/>
          <p:nvPr/>
        </p:nvSpPr>
        <p:spPr>
          <a:xfrm>
            <a:off x="8571" y="588826"/>
            <a:ext cx="42641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Any 2D vector can be broken into two perpendicular parts called </a:t>
            </a:r>
            <a:r>
              <a:rPr lang="en-AU" sz="2800" b="1" dirty="0"/>
              <a:t>component vectors</a:t>
            </a:r>
            <a:r>
              <a:rPr lang="en-AU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/>
              <a:t>In physics we are often (though not always) interested in isolating and examining the </a:t>
            </a:r>
            <a:r>
              <a:rPr lang="en-AU" sz="2600" b="1" dirty="0"/>
              <a:t>horizontal</a:t>
            </a:r>
            <a:r>
              <a:rPr lang="en-AU" sz="2600" dirty="0"/>
              <a:t> and </a:t>
            </a:r>
            <a:r>
              <a:rPr lang="en-AU" sz="2600" b="1" dirty="0"/>
              <a:t>vertical</a:t>
            </a:r>
            <a:r>
              <a:rPr lang="en-AU" sz="2600" dirty="0"/>
              <a:t> components of a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This process is known as </a:t>
            </a:r>
            <a:r>
              <a:rPr lang="en-AU" sz="2800" b="1" dirty="0"/>
              <a:t>resolving</a:t>
            </a:r>
            <a:r>
              <a:rPr lang="en-AU" sz="2800" dirty="0"/>
              <a:t> the vector.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4D4D8-7620-9BFD-8ACE-964B34176A93}"/>
              </a:ext>
            </a:extLst>
          </p:cNvPr>
          <p:cNvCxnSpPr>
            <a:cxnSpLocks/>
          </p:cNvCxnSpPr>
          <p:nvPr/>
        </p:nvCxnSpPr>
        <p:spPr>
          <a:xfrm>
            <a:off x="6117599" y="3429000"/>
            <a:ext cx="2160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/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46C4-C126-AD23-10FD-B9E735E14EA2}"/>
              </a:ext>
            </a:extLst>
          </p:cNvPr>
          <p:cNvCxnSpPr>
            <a:cxnSpLocks/>
          </p:cNvCxnSpPr>
          <p:nvPr/>
        </p:nvCxnSpPr>
        <p:spPr>
          <a:xfrm flipV="1">
            <a:off x="8278452" y="1988999"/>
            <a:ext cx="0" cy="1440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/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51C0B-F6D2-5CAE-59ED-5C340F3D06ED}"/>
              </a:ext>
            </a:extLst>
          </p:cNvPr>
          <p:cNvCxnSpPr>
            <a:cxnSpLocks/>
          </p:cNvCxnSpPr>
          <p:nvPr/>
        </p:nvCxnSpPr>
        <p:spPr>
          <a:xfrm flipV="1">
            <a:off x="6122024" y="1989000"/>
            <a:ext cx="2160000" cy="144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/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7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53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Resolving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/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/>
              <p:nvPr/>
            </p:nvSpPr>
            <p:spPr>
              <a:xfrm>
                <a:off x="8571" y="588826"/>
                <a:ext cx="4264146" cy="494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If the magnitude of the resultant vector and its angle to the horizontal / vertical is known, trigonometry can be used to find the magnitudes of the component vectors:</a:t>
                </a:r>
              </a:p>
              <a:p>
                <a:endParaRPr lang="en-A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" y="588826"/>
                <a:ext cx="4264146" cy="4943020"/>
              </a:xfrm>
              <a:prstGeom prst="rect">
                <a:avLst/>
              </a:prstGeom>
              <a:blipFill>
                <a:blip r:embed="rId3"/>
                <a:stretch>
                  <a:fillRect l="-2571" t="-1235" r="-3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4D4D8-7620-9BFD-8ACE-964B34176A93}"/>
              </a:ext>
            </a:extLst>
          </p:cNvPr>
          <p:cNvCxnSpPr>
            <a:cxnSpLocks/>
          </p:cNvCxnSpPr>
          <p:nvPr/>
        </p:nvCxnSpPr>
        <p:spPr>
          <a:xfrm>
            <a:off x="6117599" y="3429000"/>
            <a:ext cx="2160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/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46C4-C126-AD23-10FD-B9E735E14EA2}"/>
              </a:ext>
            </a:extLst>
          </p:cNvPr>
          <p:cNvCxnSpPr>
            <a:cxnSpLocks/>
          </p:cNvCxnSpPr>
          <p:nvPr/>
        </p:nvCxnSpPr>
        <p:spPr>
          <a:xfrm flipV="1">
            <a:off x="8278452" y="1988999"/>
            <a:ext cx="0" cy="1440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/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51C0B-F6D2-5CAE-59ED-5C340F3D06ED}"/>
              </a:ext>
            </a:extLst>
          </p:cNvPr>
          <p:cNvCxnSpPr>
            <a:cxnSpLocks/>
          </p:cNvCxnSpPr>
          <p:nvPr/>
        </p:nvCxnSpPr>
        <p:spPr>
          <a:xfrm flipV="1">
            <a:off x="6122024" y="1989000"/>
            <a:ext cx="2160000" cy="144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/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6FBB42C3-1260-4D2E-5BB2-4A232489AD80}"/>
              </a:ext>
            </a:extLst>
          </p:cNvPr>
          <p:cNvSpPr/>
          <p:nvPr/>
        </p:nvSpPr>
        <p:spPr>
          <a:xfrm>
            <a:off x="5497676" y="2803369"/>
            <a:ext cx="1260000" cy="1260000"/>
          </a:xfrm>
          <a:prstGeom prst="arc">
            <a:avLst>
              <a:gd name="adj1" fmla="val 19591423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B9758D-8561-6232-D9F6-C523B1FC1867}"/>
                  </a:ext>
                </a:extLst>
              </p:cNvPr>
              <p:cNvSpPr txBox="1"/>
              <p:nvPr/>
            </p:nvSpPr>
            <p:spPr>
              <a:xfrm>
                <a:off x="6757676" y="2988735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B9758D-8561-6232-D9F6-C523B1FC1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76" y="2988735"/>
                <a:ext cx="4357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53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Resolving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0492670-D67B-4D0A-89BC-DC195640A359}"/>
              </a:ext>
            </a:extLst>
          </p:cNvPr>
          <p:cNvGraphicFramePr>
            <a:graphicFrameLocks noGrp="1"/>
          </p:cNvGraphicFramePr>
          <p:nvPr/>
        </p:nvGraphicFramePr>
        <p:xfrm>
          <a:off x="4320129" y="549000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21473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273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269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6065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3676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42661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75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30375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735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9073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517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2271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1530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50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6620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41414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97545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571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7921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2909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537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0427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205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1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04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074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703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942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176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8839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473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74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5151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3544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3044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/>
              <p:nvPr/>
            </p:nvSpPr>
            <p:spPr>
              <a:xfrm>
                <a:off x="8571" y="588826"/>
                <a:ext cx="4264146" cy="599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Conversely, if the magnitudes of the component vectors are known, trigonometry can be used to find the angle and magnitude of the resultant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54D0B-FD81-48CF-835D-C6A66769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" y="588826"/>
                <a:ext cx="4264146" cy="5996450"/>
              </a:xfrm>
              <a:prstGeom prst="rect">
                <a:avLst/>
              </a:prstGeom>
              <a:blipFill>
                <a:blip r:embed="rId3"/>
                <a:stretch>
                  <a:fillRect l="-2571" t="-1017" r="-1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4D4D8-7620-9BFD-8ACE-964B34176A93}"/>
              </a:ext>
            </a:extLst>
          </p:cNvPr>
          <p:cNvCxnSpPr>
            <a:cxnSpLocks/>
          </p:cNvCxnSpPr>
          <p:nvPr/>
        </p:nvCxnSpPr>
        <p:spPr>
          <a:xfrm>
            <a:off x="6117599" y="3429000"/>
            <a:ext cx="2160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/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4447A-C698-8120-54D9-272F349F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87" y="3376444"/>
                <a:ext cx="699679" cy="559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46C4-C126-AD23-10FD-B9E735E14EA2}"/>
              </a:ext>
            </a:extLst>
          </p:cNvPr>
          <p:cNvCxnSpPr>
            <a:cxnSpLocks/>
          </p:cNvCxnSpPr>
          <p:nvPr/>
        </p:nvCxnSpPr>
        <p:spPr>
          <a:xfrm flipV="1">
            <a:off x="8278452" y="1988999"/>
            <a:ext cx="0" cy="1440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/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E5CA1-B56B-AF26-42B6-6BA9EF1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20" y="2280149"/>
                <a:ext cx="6428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51C0B-F6D2-5CAE-59ED-5C340F3D06ED}"/>
              </a:ext>
            </a:extLst>
          </p:cNvPr>
          <p:cNvCxnSpPr>
            <a:cxnSpLocks/>
          </p:cNvCxnSpPr>
          <p:nvPr/>
        </p:nvCxnSpPr>
        <p:spPr>
          <a:xfrm flipV="1">
            <a:off x="6122024" y="1989000"/>
            <a:ext cx="2160000" cy="144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/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003FE-5CA2-8AA0-A99E-3A44FBB1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22" y="2280149"/>
                <a:ext cx="5000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6FBB42C3-1260-4D2E-5BB2-4A232489AD80}"/>
              </a:ext>
            </a:extLst>
          </p:cNvPr>
          <p:cNvSpPr/>
          <p:nvPr/>
        </p:nvSpPr>
        <p:spPr>
          <a:xfrm>
            <a:off x="5497676" y="2803369"/>
            <a:ext cx="1260000" cy="1260000"/>
          </a:xfrm>
          <a:prstGeom prst="arc">
            <a:avLst>
              <a:gd name="adj1" fmla="val 19591423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5BB0F8-B2AD-B585-D1C0-8B7A1C8D7E3B}"/>
                  </a:ext>
                </a:extLst>
              </p:cNvPr>
              <p:cNvSpPr txBox="1"/>
              <p:nvPr/>
            </p:nvSpPr>
            <p:spPr>
              <a:xfrm>
                <a:off x="6757676" y="2988735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5BB0F8-B2AD-B585-D1C0-8B7A1C8D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76" y="2988735"/>
                <a:ext cx="4357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en-US" sz="3200" b="1" dirty="0"/>
              <a:t>Example #1</a:t>
            </a:r>
            <a:endParaRPr lang="en-AU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14B387-6169-DBCD-92E9-20AA7729C69D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9469256" cy="314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cannon tilted 30° from the horizontal fires a cannonball at 40 m s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. Determine the horizontal and vertical components of its initial velocity.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/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=40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=34.6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800" dirty="0"/>
              </a:p>
              <a:p>
                <a:pPr/>
                <a:endParaRPr lang="en-AU" sz="2800" dirty="0"/>
              </a:p>
              <a:p>
                <a:pPr/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=40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=20.0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14B387-6169-DBCD-92E9-20AA7729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9469256" cy="3144259"/>
              </a:xfrm>
              <a:prstGeom prst="rect">
                <a:avLst/>
              </a:prstGeom>
              <a:blipFill>
                <a:blip r:embed="rId3"/>
                <a:stretch>
                  <a:fillRect l="-1159" t="-1938" r="-3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FD6A79-3929-1C3D-A32E-9A3AEED42BD0}"/>
              </a:ext>
            </a:extLst>
          </p:cNvPr>
          <p:cNvCxnSpPr/>
          <p:nvPr/>
        </p:nvCxnSpPr>
        <p:spPr>
          <a:xfrm>
            <a:off x="5238750" y="6282115"/>
            <a:ext cx="622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8E79F-CED6-F2B9-F12E-90E0CF115776}"/>
              </a:ext>
            </a:extLst>
          </p:cNvPr>
          <p:cNvCxnSpPr>
            <a:cxnSpLocks/>
          </p:cNvCxnSpPr>
          <p:nvPr/>
        </p:nvCxnSpPr>
        <p:spPr>
          <a:xfrm flipV="1">
            <a:off x="11466750" y="2682115"/>
            <a:ext cx="0" cy="360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A92EA-9D76-B5FE-623E-93A90F1017E5}"/>
              </a:ext>
            </a:extLst>
          </p:cNvPr>
          <p:cNvCxnSpPr>
            <a:cxnSpLocks/>
          </p:cNvCxnSpPr>
          <p:nvPr/>
        </p:nvCxnSpPr>
        <p:spPr>
          <a:xfrm flipV="1">
            <a:off x="5238750" y="2673225"/>
            <a:ext cx="6228000" cy="360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42DB9-A70D-AE19-F96E-5AB0DD48FD82}"/>
                  </a:ext>
                </a:extLst>
              </p:cNvPr>
              <p:cNvSpPr txBox="1"/>
              <p:nvPr/>
            </p:nvSpPr>
            <p:spPr>
              <a:xfrm>
                <a:off x="7871529" y="3958895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42DB9-A70D-AE19-F96E-5AB0DD48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9" y="3958895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C5530-2569-F0BC-3BBF-9BB7890FE111}"/>
                  </a:ext>
                </a:extLst>
              </p:cNvPr>
              <p:cNvSpPr txBox="1"/>
              <p:nvPr/>
            </p:nvSpPr>
            <p:spPr>
              <a:xfrm>
                <a:off x="8007720" y="6273225"/>
                <a:ext cx="69006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C5530-2569-F0BC-3BBF-9BB7890F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720" y="6273225"/>
                <a:ext cx="690061" cy="553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0B67F-A401-A4D6-8EA4-D217E064F93B}"/>
                  </a:ext>
                </a:extLst>
              </p:cNvPr>
              <p:cNvSpPr txBox="1"/>
              <p:nvPr/>
            </p:nvSpPr>
            <p:spPr>
              <a:xfrm>
                <a:off x="11466750" y="4220505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0B67F-A401-A4D6-8EA4-D217E064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750" y="4220505"/>
                <a:ext cx="6740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BD69F134-3C7B-DC9F-73FB-227D784700B2}"/>
              </a:ext>
            </a:extLst>
          </p:cNvPr>
          <p:cNvSpPr/>
          <p:nvPr/>
        </p:nvSpPr>
        <p:spPr>
          <a:xfrm>
            <a:off x="4758536" y="5635605"/>
            <a:ext cx="1260000" cy="1260000"/>
          </a:xfrm>
          <a:prstGeom prst="arc">
            <a:avLst>
              <a:gd name="adj1" fmla="val 19591423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C683D0-900D-6DF6-952D-1B2DC8F5B84F}"/>
                  </a:ext>
                </a:extLst>
              </p:cNvPr>
              <p:cNvSpPr txBox="1"/>
              <p:nvPr/>
            </p:nvSpPr>
            <p:spPr>
              <a:xfrm>
                <a:off x="6010916" y="5760011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C683D0-900D-6DF6-952D-1B2DC8F5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16" y="5760011"/>
                <a:ext cx="4789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7141</TotalTime>
  <Words>870</Words>
  <Application>Microsoft Office PowerPoint</Application>
  <PresentationFormat>Widescreen</PresentationFormat>
  <Paragraphs>165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Vectors in Two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in 2 - Dimensions</dc:title>
  <dc:creator>JERRY Tressa [Harrisdale Senior High School]</dc:creator>
  <cp:lastModifiedBy>AXTENS Nathan [Harrisdale Senior High School]</cp:lastModifiedBy>
  <cp:revision>21</cp:revision>
  <dcterms:created xsi:type="dcterms:W3CDTF">2022-10-27T02:21:56Z</dcterms:created>
  <dcterms:modified xsi:type="dcterms:W3CDTF">2022-11-10T03:23:08Z</dcterms:modified>
</cp:coreProperties>
</file>