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0"/>
  </p:notesMasterIdLst>
  <p:sldIdLst>
    <p:sldId id="671" r:id="rId2"/>
    <p:sldId id="256" r:id="rId3"/>
    <p:sldId id="672" r:id="rId4"/>
    <p:sldId id="673" r:id="rId5"/>
    <p:sldId id="675" r:id="rId6"/>
    <p:sldId id="674" r:id="rId7"/>
    <p:sldId id="676" r:id="rId8"/>
    <p:sldId id="6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27" y="5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E746C-4889-49D1-9DC3-9B1B99A0AA23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31EBA-7414-4135-B80A-DCACE645E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83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78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770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588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335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25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25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520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725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66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82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824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668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258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57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7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002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470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786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15/11/2022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54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9109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584775"/>
                <a:ext cx="9469256" cy="4436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Three boys are pulling on a toy. Sam pulls with a force of 20.5 N east, Tim with a force of 20.5 N south, and Tom with a force of 29.0 N north-west. Who will pull the toy their way?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AU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AU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kumimoji="0" lang="en-AU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N</m:t>
                        </m:r>
                      </m:sub>
                    </m:sSub>
                    <m:r>
                      <a:rPr kumimoji="0" lang="en-AU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=29.0</m:t>
                    </m:r>
                    <m:func>
                      <m:funcPr>
                        <m:ctrlPr>
                          <a:rPr kumimoji="0" lang="en-AU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AU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AU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45°</m:t>
                        </m:r>
                      </m:e>
                    </m:func>
                    <m:r>
                      <a:rPr kumimoji="0" lang="en-AU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=20.5 </m:t>
                    </m:r>
                    <m:r>
                      <m:rPr>
                        <m:nor/>
                      </m:rPr>
                      <a:rPr kumimoji="0" lang="en-AU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  <m:r>
                      <m:rPr>
                        <m:nor/>
                      </m:rPr>
                      <a:rPr kumimoji="0" lang="en-AU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AU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north</m:t>
                    </m:r>
                  </m:oMath>
                </a14:m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 defTabSz="914400"/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=29.0</m:t>
                    </m:r>
                    <m:func>
                      <m:funcPr>
                        <m:ctrlP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=20.5 </m:t>
                    </m:r>
                    <m:r>
                      <m:rPr>
                        <m:nor/>
                      </m:rPr>
                      <a:rPr lang="en-AU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AU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west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defTabSz="914400"/>
                <a:r>
                  <a:rPr kumimoji="0" lang="en-AU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The forces on</a:t>
                </a:r>
                <a:r>
                  <a:rPr kumimoji="0" lang="en-AU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the toy are balanced, so it </a:t>
                </a:r>
                <a:br>
                  <a:rPr kumimoji="0" lang="en-AU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n-AU" sz="28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will not accelerate towards any of the boys.</a:t>
                </a:r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775"/>
                <a:ext cx="9469256" cy="4436279"/>
              </a:xfrm>
              <a:prstGeom prst="rect">
                <a:avLst/>
              </a:prstGeom>
              <a:blipFill>
                <a:blip r:embed="rId3"/>
                <a:stretch>
                  <a:fillRect l="-1159" t="-1374" r="-1932" b="-28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2979F12-C84B-C462-04D4-5F004771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42" y="2240572"/>
            <a:ext cx="4742627" cy="403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2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Forces on an Inclined Plane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79217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Newton’s Third Law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04463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Newton's third law states that when a body exerts a force on another body (an action force) the second body exerts an equal force in the opposite direction on the first body (the reaction force).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endParaRPr lang="en-AU" sz="2800" dirty="0">
              <a:solidFill>
                <a:prstClr val="black"/>
              </a:solidFill>
            </a:endParaRP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Action-reaction pairs can never be added together, because they act on different bodies.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endParaRPr lang="en-AU" sz="2800" dirty="0">
              <a:solidFill>
                <a:prstClr val="black"/>
              </a:solidFill>
            </a:endParaRP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The forces in an action-reaction pair: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are the same magnitude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act in opposite directions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are exerted on two different objects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agram&#10;&#10;Description automatically generated with low confidence">
            <a:extLst>
              <a:ext uri="{FF2B5EF4-FFF2-40B4-BE49-F238E27FC236}">
                <a16:creationId xmlns:a16="http://schemas.microsoft.com/office/drawing/2014/main" id="{ACA71292-711F-B4AF-CC52-BCB83704B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72" y="3913002"/>
            <a:ext cx="5340927" cy="294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7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3050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Force: Plane Surface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584775"/>
            <a:ext cx="104532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When an object exerts a force on a surface, the surface exerts a reaction force on the object that is normal (at right angles) to the surface.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endParaRPr lang="en-AU" sz="2800" dirty="0">
              <a:solidFill>
                <a:prstClr val="black"/>
              </a:solidFill>
            </a:endParaRP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For an object placed on a flat surface,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the normal force (</a:t>
            </a:r>
            <a:r>
              <a:rPr lang="en-AU" sz="2800" b="1" i="1" dirty="0">
                <a:solidFill>
                  <a:prstClr val="black"/>
                </a:solidFill>
              </a:rPr>
              <a:t>N</a:t>
            </a:r>
            <a:r>
              <a:rPr lang="en-AU" sz="2800" dirty="0">
                <a:solidFill>
                  <a:prstClr val="black"/>
                </a:solidFill>
              </a:rPr>
              <a:t>) is equal in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magnitude and opposite in direction to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the weight force (</a:t>
            </a:r>
            <a:r>
              <a:rPr lang="en-AU" sz="2800" b="1" i="1" dirty="0">
                <a:solidFill>
                  <a:prstClr val="black"/>
                </a:solidFill>
              </a:rPr>
              <a:t>W</a:t>
            </a:r>
            <a:r>
              <a:rPr lang="en-AU" sz="2800" dirty="0">
                <a:solidFill>
                  <a:prstClr val="black"/>
                </a:solidFill>
              </a:rPr>
              <a:t>).</a:t>
            </a: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endParaRPr lang="en-AU" sz="2800" dirty="0">
              <a:solidFill>
                <a:prstClr val="black"/>
              </a:solidFill>
            </a:endParaRPr>
          </a:p>
          <a:p>
            <a:pPr marL="457200" lvl="0" indent="-457200" defTabSz="9144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prstClr val="black"/>
                </a:solidFill>
              </a:rPr>
              <a:t>So the net force is zero and the object </a:t>
            </a:r>
            <a:br>
              <a:rPr lang="en-AU" sz="2800" dirty="0">
                <a:solidFill>
                  <a:prstClr val="black"/>
                </a:solidFill>
              </a:rPr>
            </a:br>
            <a:r>
              <a:rPr lang="en-AU" sz="2800" dirty="0">
                <a:solidFill>
                  <a:prstClr val="black"/>
                </a:solidFill>
              </a:rPr>
              <a:t>does not accelerate.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729E8-6118-1E9A-D67C-06E4315F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29" y="1974833"/>
            <a:ext cx="5676942" cy="46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9079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Force: Inclined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When an object exerts a force on a surface, the surface exerts a reaction force on the object that is normal (at right angles) to the surface.</a:t>
                </a:r>
              </a:p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endParaRPr lang="en-AU" sz="2800" dirty="0">
                  <a:solidFill>
                    <a:prstClr val="black"/>
                  </a:solidFill>
                </a:endParaRPr>
              </a:p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On an inclined plane, 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N</a:t>
                </a:r>
                <a:r>
                  <a:rPr lang="en-AU" sz="2800" dirty="0">
                    <a:solidFill>
                      <a:prstClr val="black"/>
                    </a:solidFill>
                  </a:rPr>
                  <a:t> is at an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angle to 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W</a:t>
                </a:r>
                <a:r>
                  <a:rPr lang="en-AU" sz="2800" dirty="0">
                    <a:solidFill>
                      <a:prstClr val="black"/>
                    </a:solidFill>
                  </a:rPr>
                  <a:t>. The net force on the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object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) is no longer zero and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the object slides down the slope.</a:t>
                </a:r>
              </a:p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endParaRPr lang="en-AU" sz="2800" dirty="0">
                  <a:solidFill>
                    <a:prstClr val="black"/>
                  </a:solidFill>
                </a:endParaRP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In these situations the normal force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is </a:t>
                </a:r>
                <a:r>
                  <a:rPr lang="en-AU" sz="2800" b="1" dirty="0">
                    <a:solidFill>
                      <a:prstClr val="black"/>
                    </a:solidFill>
                  </a:rPr>
                  <a:t>less than </a:t>
                </a:r>
                <a:r>
                  <a:rPr lang="en-AU" sz="2800" dirty="0">
                    <a:solidFill>
                      <a:prstClr val="black"/>
                    </a:solidFill>
                  </a:rPr>
                  <a:t>the weight force of the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body.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5262979"/>
              </a:xfrm>
              <a:prstGeom prst="rect">
                <a:avLst/>
              </a:prstGeom>
              <a:blipFill>
                <a:blip r:embed="rId3"/>
                <a:stretch>
                  <a:fillRect l="-1050" t="-1159" b="-24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47CDF23-F821-94F8-021A-6B3A330F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129" y="2527771"/>
            <a:ext cx="6446871" cy="433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9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49079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 Force: Inclined Surface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1778344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The weight vector can be resolved into two components:</a:t>
                </a: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one perpendicular to the slope (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, which gives </a:t>
                </a:r>
                <a:r>
                  <a:rPr lang="en-AU" sz="2800" b="1" i="1" dirty="0">
                    <a:solidFill>
                      <a:prstClr val="black"/>
                    </a:solidFill>
                  </a:rPr>
                  <a:t>N</a:t>
                </a:r>
                <a:r>
                  <a:rPr lang="en-AU" sz="28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914400" lvl="1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one parallel to the slope (</a:t>
                </a:r>
                <a14:m>
                  <m:oMath xmlns:m="http://schemas.openxmlformats.org/officeDocument/2006/math"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, which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AU" sz="28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AU" sz="2800" dirty="0">
                    <a:solidFill>
                      <a:prstClr val="black"/>
                    </a:solidFill>
                  </a:rPr>
                  <a:t>)</a:t>
                </a: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endParaRPr lang="en-AU" sz="2800" dirty="0">
                  <a:solidFill>
                    <a:prstClr val="black"/>
                  </a:solidFill>
                </a:endParaRPr>
              </a:p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The parallel component of the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weight force is responsible for any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acceleration down the slope.</a:t>
                </a:r>
              </a:p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endParaRPr kumimoji="0" lang="en-A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Conveniently, the triangle formed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by the forces is geometrically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similar to the triangle formed by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the slope, so the same angle can be </a:t>
                </a:r>
                <a:br>
                  <a:rPr lang="en-AU" sz="2800" dirty="0">
                    <a:solidFill>
                      <a:prstClr val="black"/>
                    </a:solidFill>
                  </a:rPr>
                </a:br>
                <a:r>
                  <a:rPr lang="en-AU" sz="2800" dirty="0">
                    <a:solidFill>
                      <a:prstClr val="black"/>
                    </a:solidFill>
                  </a:rPr>
                  <a:t>used.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1778344" cy="5693866"/>
              </a:xfrm>
              <a:prstGeom prst="rect">
                <a:avLst/>
              </a:prstGeom>
              <a:blipFill>
                <a:blip r:embed="rId3"/>
                <a:stretch>
                  <a:fillRect l="-932" t="-1071" b="-2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47CDF23-F821-94F8-021A-6B3A330F6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145" y="2518379"/>
            <a:ext cx="6460855" cy="43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boy on a skateboard is accelerating down a hill which is inclined at 30.0° to the horizontal. If the combined mass of the boy and skateboard is 45.0 kg, what force is accelerating them down the hill?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𝑚𝑔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=45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9.8</m:t>
                        </m:r>
                      </m:e>
                    </m:d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=441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=221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3539430"/>
              </a:xfrm>
              <a:prstGeom prst="rect">
                <a:avLst/>
              </a:prstGeom>
              <a:blipFill>
                <a:blip r:embed="rId3"/>
                <a:stretch>
                  <a:fillRect l="-1050" t="-17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AA9BDC68-FC74-0A65-F2FD-F0F525D1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115" y="2647689"/>
            <a:ext cx="4455886" cy="421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5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D162A-31B1-E1A0-24B6-87CC09747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92" t="6972" r="7933" b="9727"/>
          <a:stretch/>
        </p:blipFill>
        <p:spPr>
          <a:xfrm>
            <a:off x="7968344" y="3850458"/>
            <a:ext cx="4146270" cy="22077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1" y="584775"/>
                <a:ext cx="10453255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0" indent="-457200" defTabSz="914400">
                  <a:buFont typeface="Arial" panose="020B0604020202020204" pitchFamily="34" charset="0"/>
                  <a:buChar char="•"/>
                </a:pPr>
                <a:r>
                  <a:rPr lang="en-AU" sz="2800" dirty="0">
                    <a:solidFill>
                      <a:prstClr val="black"/>
                    </a:solidFill>
                  </a:rPr>
                  <a:t>A block of mass 5.00 kg rests on a plane inclined 30.0° from the horizontal. A force </a:t>
                </a:r>
                <a:r>
                  <a:rPr lang="en-AU" sz="2800" i="1" dirty="0">
                    <a:solidFill>
                      <a:prstClr val="black"/>
                    </a:solidFill>
                  </a:rPr>
                  <a:t>F</a:t>
                </a:r>
                <a:r>
                  <a:rPr lang="en-AU" sz="2800" baseline="-25000" dirty="0">
                    <a:solidFill>
                      <a:prstClr val="black"/>
                    </a:solidFill>
                  </a:rPr>
                  <a:t>a</a:t>
                </a:r>
                <a:r>
                  <a:rPr lang="en-AU" sz="2800" dirty="0">
                    <a:solidFill>
                      <a:prstClr val="black"/>
                    </a:solidFill>
                  </a:rPr>
                  <a:t> of magnitude 30.0 N is acting on the block in the direction parallel to and up the inclined plane.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Draw a free body diagram including the block, the inclined plane, and all the forces acting on the block with their labels.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Find the force of friction acting on the block.</a:t>
                </a:r>
              </a:p>
              <a:p>
                <a:pPr marL="514350" lvl="0" indent="-514350" defTabSz="914400">
                  <a:buFont typeface="+mj-lt"/>
                  <a:buAutoNum type="alphaLcParenR"/>
                </a:pPr>
                <a:r>
                  <a:rPr lang="en-AU" sz="2800" dirty="0">
                    <a:solidFill>
                      <a:prstClr val="black"/>
                    </a:solidFill>
                  </a:rPr>
                  <a:t>Find the normal force exerted on the block by the inclined plane.</a:t>
                </a:r>
              </a:p>
              <a:p>
                <a:pPr lvl="0" defTabSz="914400"/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Let up be +</a:t>
                </a:r>
                <a:r>
                  <a:rPr lang="en-AU" sz="2800" dirty="0" err="1">
                    <a:solidFill>
                      <a:prstClr val="black"/>
                    </a:solidFill>
                  </a:rPr>
                  <a:t>ve</a:t>
                </a:r>
                <a:r>
                  <a:rPr lang="en-AU" sz="2800" dirty="0">
                    <a:solidFill>
                      <a:prstClr val="black"/>
                    </a:solidFill>
                  </a:rPr>
                  <a:t> and down be –</a:t>
                </a:r>
                <a:r>
                  <a:rPr lang="en-AU" sz="2800" dirty="0" err="1">
                    <a:solidFill>
                      <a:prstClr val="black"/>
                    </a:solidFill>
                  </a:rPr>
                  <a:t>ve</a:t>
                </a:r>
                <a:r>
                  <a:rPr lang="en-AU" sz="2800" dirty="0">
                    <a:solidFill>
                      <a:prstClr val="black"/>
                    </a:solidFill>
                  </a:rPr>
                  <a:t>. The block is at rest, so:</a:t>
                </a: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=−30−5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9.8</m:t>
                        </m:r>
                      </m:e>
                    </m:d>
                    <m:d>
                      <m:d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AU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func>
                      </m:e>
                    </m:d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=−5.5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=5.5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down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slope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  <a:p>
                <a:pPr lvl="0" defTabSz="914400"/>
                <a:r>
                  <a:rPr lang="en-AU" sz="2800" dirty="0">
                    <a:solidFill>
                      <a:prstClr val="black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func>
                      <m:funcPr>
                        <m:ctrlP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=42.4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perpendicular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AU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slope</m:t>
                    </m:r>
                  </m:oMath>
                </a14:m>
                <a:endParaRPr lang="en-AU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584775"/>
                <a:ext cx="10453255" cy="6124754"/>
              </a:xfrm>
              <a:prstGeom prst="rect">
                <a:avLst/>
              </a:prstGeom>
              <a:blipFill>
                <a:blip r:embed="rId4"/>
                <a:stretch>
                  <a:fillRect l="-1224" t="-9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07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481</TotalTime>
  <Words>667</Words>
  <Application>Microsoft Office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Forces on an Inclined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Inclined plane</dc:title>
  <dc:creator>JERRY Tressa [Harrisdale Senior High School]</dc:creator>
  <cp:lastModifiedBy>AXTENS Nathan [Harrisdale Senior High School]</cp:lastModifiedBy>
  <cp:revision>18</cp:revision>
  <dcterms:created xsi:type="dcterms:W3CDTF">2022-10-25T06:08:51Z</dcterms:created>
  <dcterms:modified xsi:type="dcterms:W3CDTF">2022-11-15T06:29:20Z</dcterms:modified>
</cp:coreProperties>
</file>